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48" d="100"/>
          <a:sy n="48" d="100"/>
        </p:scale>
        <p:origin x="1483"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E5DE7C-4EE7-4D28-885C-FEB9F3BE3B2C}" type="doc">
      <dgm:prSet loTypeId="urn:microsoft.com/office/officeart/2005/8/layout/process4" loCatId="process" qsTypeId="urn:microsoft.com/office/officeart/2005/8/quickstyle/simple1" qsCatId="simple" csTypeId="urn:microsoft.com/office/officeart/2005/8/colors/accent1_2" csCatId="accent1"/>
      <dgm:spPr/>
      <dgm:t>
        <a:bodyPr/>
        <a:lstStyle/>
        <a:p>
          <a:endParaRPr lang="en-US"/>
        </a:p>
      </dgm:t>
    </dgm:pt>
    <dgm:pt modelId="{476037DD-5E4A-4CD9-AA09-12142A29088B}">
      <dgm:prSet/>
      <dgm:spPr/>
      <dgm:t>
        <a:bodyPr/>
        <a:lstStyle/>
        <a:p>
          <a:r>
            <a:rPr lang="uk-UA"/>
            <a:t>Дашборд дозволяє застосовувати фільтри за датою, мовою та віком користувачів, що забезпечує глибший аналіз аудиторії та підвищує рівень персоналізації. Зокрема, фільтр за датою дає змогу виявляти сезонні зміни, оцінювати ефективність маркетингових кампаній і порівнювати показники в різні часові періоди.</a:t>
          </a:r>
          <a:endParaRPr lang="en-US"/>
        </a:p>
      </dgm:t>
    </dgm:pt>
    <dgm:pt modelId="{96D1FCB5-B848-4E50-AAC8-F7A2EB67C8AC}" type="parTrans" cxnId="{5CA665F6-A524-4D80-9E15-8A9604AB2E92}">
      <dgm:prSet/>
      <dgm:spPr/>
      <dgm:t>
        <a:bodyPr/>
        <a:lstStyle/>
        <a:p>
          <a:endParaRPr lang="en-US"/>
        </a:p>
      </dgm:t>
    </dgm:pt>
    <dgm:pt modelId="{398FC250-BFF7-413E-9696-D7FC5D5346C8}" type="sibTrans" cxnId="{5CA665F6-A524-4D80-9E15-8A9604AB2E92}">
      <dgm:prSet/>
      <dgm:spPr/>
      <dgm:t>
        <a:bodyPr/>
        <a:lstStyle/>
        <a:p>
          <a:endParaRPr lang="en-US"/>
        </a:p>
      </dgm:t>
    </dgm:pt>
    <dgm:pt modelId="{4B01ED99-6BD5-4F3B-B77D-8DDE77E89C18}">
      <dgm:prSet/>
      <dgm:spPr/>
      <dgm:t>
        <a:bodyPr/>
        <a:lstStyle/>
        <a:p>
          <a:r>
            <a:rPr lang="uk-UA"/>
            <a:t>Стек використаних технологій: </a:t>
          </a:r>
          <a:r>
            <a:rPr lang="en-US"/>
            <a:t>DBeaver, Tableau</a:t>
          </a:r>
        </a:p>
      </dgm:t>
    </dgm:pt>
    <dgm:pt modelId="{46DC601D-AF69-4EA2-9402-F8A0F1089C70}" type="parTrans" cxnId="{5E8E1B16-193B-4E83-B192-8D01991925FC}">
      <dgm:prSet/>
      <dgm:spPr/>
      <dgm:t>
        <a:bodyPr/>
        <a:lstStyle/>
        <a:p>
          <a:endParaRPr lang="en-US"/>
        </a:p>
      </dgm:t>
    </dgm:pt>
    <dgm:pt modelId="{50933D23-7343-482B-B62E-AC9B5198D551}" type="sibTrans" cxnId="{5E8E1B16-193B-4E83-B192-8D01991925FC}">
      <dgm:prSet/>
      <dgm:spPr/>
      <dgm:t>
        <a:bodyPr/>
        <a:lstStyle/>
        <a:p>
          <a:endParaRPr lang="en-US"/>
        </a:p>
      </dgm:t>
    </dgm:pt>
    <dgm:pt modelId="{CD9FE6CE-4530-4C21-B614-4FE98EAFAFD1}" type="pres">
      <dgm:prSet presAssocID="{35E5DE7C-4EE7-4D28-885C-FEB9F3BE3B2C}" presName="Name0" presStyleCnt="0">
        <dgm:presLayoutVars>
          <dgm:dir/>
          <dgm:animLvl val="lvl"/>
          <dgm:resizeHandles val="exact"/>
        </dgm:presLayoutVars>
      </dgm:prSet>
      <dgm:spPr/>
    </dgm:pt>
    <dgm:pt modelId="{FFB60971-7DCE-4F81-B4E2-C7DBF2C3A1EA}" type="pres">
      <dgm:prSet presAssocID="{4B01ED99-6BD5-4F3B-B77D-8DDE77E89C18}" presName="boxAndChildren" presStyleCnt="0"/>
      <dgm:spPr/>
    </dgm:pt>
    <dgm:pt modelId="{8B12BAB3-BED7-48A4-95F1-CDAE58B33B03}" type="pres">
      <dgm:prSet presAssocID="{4B01ED99-6BD5-4F3B-B77D-8DDE77E89C18}" presName="parentTextBox" presStyleLbl="node1" presStyleIdx="0" presStyleCnt="2"/>
      <dgm:spPr/>
    </dgm:pt>
    <dgm:pt modelId="{C9F053E4-86F2-474A-AB7B-53D5113BF75F}" type="pres">
      <dgm:prSet presAssocID="{398FC250-BFF7-413E-9696-D7FC5D5346C8}" presName="sp" presStyleCnt="0"/>
      <dgm:spPr/>
    </dgm:pt>
    <dgm:pt modelId="{9926170F-37FF-4A63-B283-332F3E132B3F}" type="pres">
      <dgm:prSet presAssocID="{476037DD-5E4A-4CD9-AA09-12142A29088B}" presName="arrowAndChildren" presStyleCnt="0"/>
      <dgm:spPr/>
    </dgm:pt>
    <dgm:pt modelId="{D7FF1BFA-3B67-4894-9D16-86D9E918E317}" type="pres">
      <dgm:prSet presAssocID="{476037DD-5E4A-4CD9-AA09-12142A29088B}" presName="parentTextArrow" presStyleLbl="node1" presStyleIdx="1" presStyleCnt="2"/>
      <dgm:spPr/>
    </dgm:pt>
  </dgm:ptLst>
  <dgm:cxnLst>
    <dgm:cxn modelId="{5E8E1B16-193B-4E83-B192-8D01991925FC}" srcId="{35E5DE7C-4EE7-4D28-885C-FEB9F3BE3B2C}" destId="{4B01ED99-6BD5-4F3B-B77D-8DDE77E89C18}" srcOrd="1" destOrd="0" parTransId="{46DC601D-AF69-4EA2-9402-F8A0F1089C70}" sibTransId="{50933D23-7343-482B-B62E-AC9B5198D551}"/>
    <dgm:cxn modelId="{1E39F01D-07F7-47C3-B4AB-05FD7B0A8373}" type="presOf" srcId="{35E5DE7C-4EE7-4D28-885C-FEB9F3BE3B2C}" destId="{CD9FE6CE-4530-4C21-B614-4FE98EAFAFD1}" srcOrd="0" destOrd="0" presId="urn:microsoft.com/office/officeart/2005/8/layout/process4"/>
    <dgm:cxn modelId="{D8128932-E526-4AFE-B6A2-F679ED1389C1}" type="presOf" srcId="{476037DD-5E4A-4CD9-AA09-12142A29088B}" destId="{D7FF1BFA-3B67-4894-9D16-86D9E918E317}" srcOrd="0" destOrd="0" presId="urn:microsoft.com/office/officeart/2005/8/layout/process4"/>
    <dgm:cxn modelId="{04989ABB-047E-426B-970B-F52CC06E4A69}" type="presOf" srcId="{4B01ED99-6BD5-4F3B-B77D-8DDE77E89C18}" destId="{8B12BAB3-BED7-48A4-95F1-CDAE58B33B03}" srcOrd="0" destOrd="0" presId="urn:microsoft.com/office/officeart/2005/8/layout/process4"/>
    <dgm:cxn modelId="{5CA665F6-A524-4D80-9E15-8A9604AB2E92}" srcId="{35E5DE7C-4EE7-4D28-885C-FEB9F3BE3B2C}" destId="{476037DD-5E4A-4CD9-AA09-12142A29088B}" srcOrd="0" destOrd="0" parTransId="{96D1FCB5-B848-4E50-AAC8-F7A2EB67C8AC}" sibTransId="{398FC250-BFF7-413E-9696-D7FC5D5346C8}"/>
    <dgm:cxn modelId="{1D536817-C58C-4EFD-A02A-813975484955}" type="presParOf" srcId="{CD9FE6CE-4530-4C21-B614-4FE98EAFAFD1}" destId="{FFB60971-7DCE-4F81-B4E2-C7DBF2C3A1EA}" srcOrd="0" destOrd="0" presId="urn:microsoft.com/office/officeart/2005/8/layout/process4"/>
    <dgm:cxn modelId="{6D5ABA4F-A60B-4D4B-98AF-F98B7CC6FD9A}" type="presParOf" srcId="{FFB60971-7DCE-4F81-B4E2-C7DBF2C3A1EA}" destId="{8B12BAB3-BED7-48A4-95F1-CDAE58B33B03}" srcOrd="0" destOrd="0" presId="urn:microsoft.com/office/officeart/2005/8/layout/process4"/>
    <dgm:cxn modelId="{DDED4901-F630-4373-A07B-DF3F2B86C7AA}" type="presParOf" srcId="{CD9FE6CE-4530-4C21-B614-4FE98EAFAFD1}" destId="{C9F053E4-86F2-474A-AB7B-53D5113BF75F}" srcOrd="1" destOrd="0" presId="urn:microsoft.com/office/officeart/2005/8/layout/process4"/>
    <dgm:cxn modelId="{1D0BF15D-C70B-41AA-A518-20A9EF7C866A}" type="presParOf" srcId="{CD9FE6CE-4530-4C21-B614-4FE98EAFAFD1}" destId="{9926170F-37FF-4A63-B283-332F3E132B3F}" srcOrd="2" destOrd="0" presId="urn:microsoft.com/office/officeart/2005/8/layout/process4"/>
    <dgm:cxn modelId="{5A7BFF4C-8792-4096-B675-D11FA78347EC}" type="presParOf" srcId="{9926170F-37FF-4A63-B283-332F3E132B3F}" destId="{D7FF1BFA-3B67-4894-9D16-86D9E918E317}"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2BAB3-BED7-48A4-95F1-CDAE58B33B03}">
      <dsp:nvSpPr>
        <dsp:cNvPr id="0" name=""/>
        <dsp:cNvSpPr/>
      </dsp:nvSpPr>
      <dsp:spPr>
        <a:xfrm>
          <a:off x="0" y="1567364"/>
          <a:ext cx="7619238" cy="102836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uk-UA" sz="1400" kern="1200"/>
            <a:t>Стек використаних технологій: </a:t>
          </a:r>
          <a:r>
            <a:rPr lang="en-US" sz="1400" kern="1200"/>
            <a:t>DBeaver, Tableau</a:t>
          </a:r>
        </a:p>
      </dsp:txBody>
      <dsp:txXfrm>
        <a:off x="0" y="1567364"/>
        <a:ext cx="7619238" cy="1028360"/>
      </dsp:txXfrm>
    </dsp:sp>
    <dsp:sp modelId="{D7FF1BFA-3B67-4894-9D16-86D9E918E317}">
      <dsp:nvSpPr>
        <dsp:cNvPr id="0" name=""/>
        <dsp:cNvSpPr/>
      </dsp:nvSpPr>
      <dsp:spPr>
        <a:xfrm rot="10800000">
          <a:off x="0" y="1171"/>
          <a:ext cx="7619238" cy="1581618"/>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uk-UA" sz="1400" kern="1200"/>
            <a:t>Дашборд дозволяє застосовувати фільтри за датою, мовою та віком користувачів, що забезпечує глибший аналіз аудиторії та підвищує рівень персоналізації. Зокрема, фільтр за датою дає змогу виявляти сезонні зміни, оцінювати ефективність маркетингових кампаній і порівнювати показники в різні часові періоди.</a:t>
          </a:r>
          <a:endParaRPr lang="en-US" sz="1400" kern="1200"/>
        </a:p>
      </dsp:txBody>
      <dsp:txXfrm rot="10800000">
        <a:off x="0" y="1171"/>
        <a:ext cx="7619238" cy="1027688"/>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hyperlink" Target="https://public.tableau.com/shared/MP9R7Z68H?:display_count=n&amp;:origin=viz_share_lin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8" y="0"/>
            <a:ext cx="914171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1FEC590B-3306-47E9-BD67-97F3F76169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1714" cy="6858000"/>
            <a:chOff x="651279" y="598259"/>
            <a:chExt cx="10889442" cy="5680742"/>
          </a:xfrm>
        </p:grpSpPr>
        <p:sp>
          <p:nvSpPr>
            <p:cNvPr id="11" name="Color">
              <a:extLst>
                <a:ext uri="{FF2B5EF4-FFF2-40B4-BE49-F238E27FC236}">
                  <a16:creationId xmlns:a16="http://schemas.microsoft.com/office/drawing/2014/main" id="{54F87DBC-E43C-4CE4-A8C5-61E3D68194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a:extLst>
                <a:ext uri="{FF2B5EF4-FFF2-40B4-BE49-F238E27FC236}">
                  <a16:creationId xmlns:a16="http://schemas.microsoft.com/office/drawing/2014/main" id="{CD39A88A-7F84-4ACA-877B-E28BC26CD8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A47AAF5E-1692-48C9-98FB-6432BF0BC4F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3" y="0"/>
            <a:ext cx="9141717" cy="6858000"/>
            <a:chOff x="0" y="0"/>
            <a:chExt cx="12188952" cy="6858000"/>
          </a:xfrm>
        </p:grpSpPr>
        <p:sp>
          <p:nvSpPr>
            <p:cNvPr id="15" name="Freeform: Shape 14">
              <a:extLst>
                <a:ext uri="{FF2B5EF4-FFF2-40B4-BE49-F238E27FC236}">
                  <a16:creationId xmlns:a16="http://schemas.microsoft.com/office/drawing/2014/main" id="{5F36A26D-E71D-4663-B197-8B7BFA37AD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6" name="Freeform: Shape 15">
              <a:extLst>
                <a:ext uri="{FF2B5EF4-FFF2-40B4-BE49-F238E27FC236}">
                  <a16:creationId xmlns:a16="http://schemas.microsoft.com/office/drawing/2014/main" id="{8A821CEB-DA96-4952-93B9-81F9C42BAD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18C8EDE0-D69B-4F65-9AB7-DDE7EAD78E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546F0982-BF10-4BF6-842A-F631654FF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2B313509-2128-42CA-81B6-C9EC23E44C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1589188C-E06E-4F8A-BDD1-02ADF1408F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6B4E610F-FCD0-483F-B9F2-6DF2C28FE8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p:cNvSpPr>
            <a:spLocks noGrp="1"/>
          </p:cNvSpPr>
          <p:nvPr>
            <p:ph type="ctrTitle"/>
          </p:nvPr>
        </p:nvSpPr>
        <p:spPr>
          <a:xfrm>
            <a:off x="592281" y="666351"/>
            <a:ext cx="7918803" cy="3044335"/>
          </a:xfrm>
        </p:spPr>
        <p:txBody>
          <a:bodyPr anchor="b">
            <a:normAutofit/>
          </a:bodyPr>
          <a:lstStyle/>
          <a:p>
            <a:r>
              <a:rPr lang="ru-RU" sz="4200">
                <a:solidFill>
                  <a:schemeClr val="bg1"/>
                </a:solidFill>
              </a:rPr>
              <a:t>Фінальний проєкт №2 на курсі «Data Analyst»</a:t>
            </a:r>
          </a:p>
        </p:txBody>
      </p:sp>
      <p:sp>
        <p:nvSpPr>
          <p:cNvPr id="3" name="Subtitle 2"/>
          <p:cNvSpPr>
            <a:spLocks noGrp="1"/>
          </p:cNvSpPr>
          <p:nvPr>
            <p:ph type="subTitle" idx="1"/>
          </p:nvPr>
        </p:nvSpPr>
        <p:spPr>
          <a:xfrm>
            <a:off x="592281" y="3866064"/>
            <a:ext cx="7918803" cy="2234485"/>
          </a:xfrm>
        </p:spPr>
        <p:txBody>
          <a:bodyPr anchor="t">
            <a:normAutofit/>
          </a:bodyPr>
          <a:lstStyle/>
          <a:p>
            <a:r>
              <a:rPr lang="en-US" dirty="0">
                <a:solidFill>
                  <a:schemeClr val="bg1"/>
                </a:solidFill>
              </a:rPr>
              <a:t>Revenue Metrics</a:t>
            </a:r>
          </a:p>
          <a:p>
            <a:r>
              <a:rPr lang="uk-UA" dirty="0">
                <a:solidFill>
                  <a:schemeClr val="bg1"/>
                </a:solidFill>
              </a:rPr>
              <a:t>Виконавець: Віта </a:t>
            </a:r>
            <a:r>
              <a:rPr lang="uk-UA" dirty="0" err="1">
                <a:solidFill>
                  <a:schemeClr val="bg1"/>
                </a:solidFill>
              </a:rPr>
              <a:t>Болдишор</a:t>
            </a:r>
            <a:endParaRPr lang="uk-UA"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907E470A-25F4-47D0-8FEC-EE9FD606B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6220E63-99E1-482A-A0A6-B47EB4BF879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36" y="0"/>
            <a:ext cx="9141711" cy="6858000"/>
            <a:chOff x="-2848" y="0"/>
            <a:chExt cx="12188949" cy="6858000"/>
          </a:xfrm>
        </p:grpSpPr>
        <p:sp>
          <p:nvSpPr>
            <p:cNvPr id="11" name="Color Cover">
              <a:extLst>
                <a:ext uri="{FF2B5EF4-FFF2-40B4-BE49-F238E27FC236}">
                  <a16:creationId xmlns:a16="http://schemas.microsoft.com/office/drawing/2014/main" id="{F8610896-EA5E-4BE8-8398-C1AFC0490A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F44E9794-9C4B-427F-BB50-89D893347D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8618EE54-271A-4FE8-B6B3-D0FCF55A7A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8459" y="598259"/>
            <a:ext cx="8167081" cy="5680742"/>
            <a:chOff x="651279" y="598259"/>
            <a:chExt cx="10889442" cy="5680742"/>
          </a:xfrm>
        </p:grpSpPr>
        <p:sp>
          <p:nvSpPr>
            <p:cNvPr id="15" name="Color">
              <a:extLst>
                <a:ext uri="{FF2B5EF4-FFF2-40B4-BE49-F238E27FC236}">
                  <a16:creationId xmlns:a16="http://schemas.microsoft.com/office/drawing/2014/main" id="{ECA6F781-4382-4525-9DA8-9D66605F87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209C186B-2883-498E-A176-6B60F8B51B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3" y="0"/>
            <a:ext cx="9141717" cy="6858000"/>
            <a:chOff x="0" y="0"/>
            <a:chExt cx="12188952" cy="6858000"/>
          </a:xfrm>
        </p:grpSpPr>
        <p:sp>
          <p:nvSpPr>
            <p:cNvPr id="19" name="Freeform: Shape 18">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p:cNvSpPr>
            <a:spLocks noGrp="1"/>
          </p:cNvSpPr>
          <p:nvPr>
            <p:ph type="title"/>
          </p:nvPr>
        </p:nvSpPr>
        <p:spPr>
          <a:xfrm>
            <a:off x="761238" y="891712"/>
            <a:ext cx="3982212" cy="5160789"/>
          </a:xfrm>
        </p:spPr>
        <p:txBody>
          <a:bodyPr anchor="ctr">
            <a:normAutofit/>
          </a:bodyPr>
          <a:lstStyle/>
          <a:p>
            <a:pPr algn="l"/>
            <a:r>
              <a:rPr lang="en-US" sz="4200">
                <a:solidFill>
                  <a:schemeClr val="bg1"/>
                </a:solidFill>
              </a:rPr>
              <a:t>Revenue Metrics</a:t>
            </a:r>
          </a:p>
        </p:txBody>
      </p:sp>
      <p:sp>
        <p:nvSpPr>
          <p:cNvPr id="3" name="Content Placeholder 2"/>
          <p:cNvSpPr>
            <a:spLocks noGrp="1"/>
          </p:cNvSpPr>
          <p:nvPr>
            <p:ph idx="1"/>
          </p:nvPr>
        </p:nvSpPr>
        <p:spPr>
          <a:xfrm>
            <a:off x="4809226" y="891713"/>
            <a:ext cx="3438662" cy="5160790"/>
          </a:xfrm>
        </p:spPr>
        <p:txBody>
          <a:bodyPr anchor="ctr">
            <a:noAutofit/>
          </a:bodyPr>
          <a:lstStyle/>
          <a:p>
            <a:r>
              <a:rPr lang="uk-UA" sz="2000" dirty="0">
                <a:solidFill>
                  <a:schemeClr val="bg1"/>
                </a:solidFill>
              </a:rPr>
              <a:t>Головна ідея: </a:t>
            </a:r>
            <a:r>
              <a:rPr lang="uk-UA" sz="2000" dirty="0" err="1"/>
              <a:t>Проєкт</a:t>
            </a:r>
            <a:r>
              <a:rPr lang="uk-UA" sz="2000" dirty="0"/>
              <a:t> розроблено для аналізу грошових надходжень. Мета — створити зручний </a:t>
            </a:r>
            <a:r>
              <a:rPr lang="uk-UA" sz="2000" dirty="0" err="1"/>
              <a:t>дашборд</a:t>
            </a:r>
            <a:r>
              <a:rPr lang="uk-UA" sz="2000" dirty="0"/>
              <a:t>, який дозволяє відслідковувати зміну доходу, кількість користувачів та їхню поведінку, а також виявляти ключові фактори впливу на ці зміни.</a:t>
            </a:r>
          </a:p>
          <a:p>
            <a:r>
              <a:rPr lang="uk-UA" sz="2000" dirty="0">
                <a:solidFill>
                  <a:schemeClr val="bg1"/>
                </a:solidFill>
              </a:rPr>
              <a:t>Термін виконання: 7 днів</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9EBF13D5-64BB-423E-9E4C-F39114475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EBC7BED-6AA7-4C43-BEE8-A3CB5F8C1E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36" y="0"/>
            <a:ext cx="9141711" cy="6858000"/>
            <a:chOff x="-2848" y="0"/>
            <a:chExt cx="12188949" cy="6858000"/>
          </a:xfrm>
        </p:grpSpPr>
        <p:sp>
          <p:nvSpPr>
            <p:cNvPr id="11" name="Color Cover">
              <a:extLst>
                <a:ext uri="{FF2B5EF4-FFF2-40B4-BE49-F238E27FC236}">
                  <a16:creationId xmlns:a16="http://schemas.microsoft.com/office/drawing/2014/main" id="{1C89947A-0D9D-4559-A1F6-5F6CD19708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Cover">
              <a:extLst>
                <a:ext uri="{FF2B5EF4-FFF2-40B4-BE49-F238E27FC236}">
                  <a16:creationId xmlns:a16="http://schemas.microsoft.com/office/drawing/2014/main" id="{E0255540-1F77-4262-B834-1ED14250FD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A19DEE5-2EE5-445A-B461-7D2879B052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8459" y="598259"/>
            <a:ext cx="8167081" cy="5680742"/>
            <a:chOff x="651279" y="598259"/>
            <a:chExt cx="10889442" cy="5680742"/>
          </a:xfrm>
        </p:grpSpPr>
        <p:sp>
          <p:nvSpPr>
            <p:cNvPr id="15" name="Color">
              <a:extLst>
                <a:ext uri="{FF2B5EF4-FFF2-40B4-BE49-F238E27FC236}">
                  <a16:creationId xmlns:a16="http://schemas.microsoft.com/office/drawing/2014/main" id="{FCA5807F-F210-4970-A34F-3573405B48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a:extLst>
                <a:ext uri="{FF2B5EF4-FFF2-40B4-BE49-F238E27FC236}">
                  <a16:creationId xmlns:a16="http://schemas.microsoft.com/office/drawing/2014/main" id="{E9A8BB80-30A6-41EC-BE13-1B088DC3E3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3" y="0"/>
            <a:ext cx="9141717" cy="6858000"/>
            <a:chOff x="0" y="0"/>
            <a:chExt cx="12188952" cy="6858000"/>
          </a:xfrm>
        </p:grpSpPr>
        <p:sp>
          <p:nvSpPr>
            <p:cNvPr id="19" name="Freeform: Shape 18">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p:cNvSpPr>
            <a:spLocks noGrp="1"/>
          </p:cNvSpPr>
          <p:nvPr>
            <p:ph type="title"/>
          </p:nvPr>
        </p:nvSpPr>
        <p:spPr>
          <a:xfrm>
            <a:off x="761238" y="908263"/>
            <a:ext cx="7619238" cy="2274996"/>
          </a:xfrm>
        </p:spPr>
        <p:txBody>
          <a:bodyPr anchor="b">
            <a:normAutofit/>
          </a:bodyPr>
          <a:lstStyle/>
          <a:p>
            <a:pPr algn="l"/>
            <a:r>
              <a:rPr lang="uk-UA" sz="4200">
                <a:solidFill>
                  <a:schemeClr val="bg1"/>
                </a:solidFill>
              </a:rPr>
              <a:t>Функціонал дашборду</a:t>
            </a:r>
          </a:p>
        </p:txBody>
      </p:sp>
      <p:graphicFrame>
        <p:nvGraphicFramePr>
          <p:cNvPr id="29" name="Content Placeholder 2">
            <a:extLst>
              <a:ext uri="{FF2B5EF4-FFF2-40B4-BE49-F238E27FC236}">
                <a16:creationId xmlns:a16="http://schemas.microsoft.com/office/drawing/2014/main" id="{E1428BAE-27F7-BA12-CB10-3494CD935560}"/>
              </a:ext>
            </a:extLst>
          </p:cNvPr>
          <p:cNvGraphicFramePr>
            <a:graphicFrameLocks noGrp="1"/>
          </p:cNvGraphicFramePr>
          <p:nvPr>
            <p:ph idx="1"/>
          </p:nvPr>
        </p:nvGraphicFramePr>
        <p:xfrm>
          <a:off x="761238" y="3452971"/>
          <a:ext cx="7619238" cy="25968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44D65982-4F00-4330-8DAA-DE6A9E4D6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CA136B9F-FEAF-445D-88E4-7D69EDBF43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141714" cy="6858000"/>
            <a:chOff x="651279" y="598259"/>
            <a:chExt cx="10889442" cy="5680742"/>
          </a:xfrm>
        </p:grpSpPr>
        <p:sp>
          <p:nvSpPr>
            <p:cNvPr id="11" name="Color">
              <a:extLst>
                <a:ext uri="{FF2B5EF4-FFF2-40B4-BE49-F238E27FC236}">
                  <a16:creationId xmlns:a16="http://schemas.microsoft.com/office/drawing/2014/main" id="{96886571-1553-4F14-B847-99BF7B625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lor">
              <a:extLst>
                <a:ext uri="{FF2B5EF4-FFF2-40B4-BE49-F238E27FC236}">
                  <a16:creationId xmlns:a16="http://schemas.microsoft.com/office/drawing/2014/main" id="{301ACB83-6234-46D1-803C-5D50777271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3" y="0"/>
            <a:ext cx="9141717" cy="6858000"/>
            <a:chOff x="0" y="0"/>
            <a:chExt cx="12188952" cy="6858000"/>
          </a:xfrm>
        </p:grpSpPr>
        <p:sp>
          <p:nvSpPr>
            <p:cNvPr id="15" name="Freeform: Shape 14">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6" name="Freeform: Shape 15">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p:cNvSpPr>
            <a:spLocks noGrp="1"/>
          </p:cNvSpPr>
          <p:nvPr>
            <p:ph type="title"/>
          </p:nvPr>
        </p:nvSpPr>
        <p:spPr>
          <a:xfrm>
            <a:off x="589788" y="383456"/>
            <a:ext cx="7619238" cy="3045543"/>
          </a:xfrm>
        </p:spPr>
        <p:txBody>
          <a:bodyPr anchor="b">
            <a:normAutofit/>
          </a:bodyPr>
          <a:lstStyle/>
          <a:p>
            <a:r>
              <a:rPr lang="uk-UA" sz="4200">
                <a:solidFill>
                  <a:schemeClr val="bg1"/>
                </a:solidFill>
              </a:rPr>
              <a:t>Дашборд проєкту в </a:t>
            </a:r>
            <a:r>
              <a:rPr lang="en-US" sz="4200">
                <a:solidFill>
                  <a:schemeClr val="bg1"/>
                </a:solidFill>
              </a:rPr>
              <a:t>Tableau</a:t>
            </a:r>
          </a:p>
        </p:txBody>
      </p:sp>
      <p:sp>
        <p:nvSpPr>
          <p:cNvPr id="3" name="Content Placeholder 2"/>
          <p:cNvSpPr>
            <a:spLocks noGrp="1"/>
          </p:cNvSpPr>
          <p:nvPr>
            <p:ph idx="1"/>
          </p:nvPr>
        </p:nvSpPr>
        <p:spPr>
          <a:xfrm>
            <a:off x="589788" y="3555833"/>
            <a:ext cx="7619238" cy="2722137"/>
          </a:xfrm>
        </p:spPr>
        <p:txBody>
          <a:bodyPr anchor="t">
            <a:normAutofit/>
          </a:bodyPr>
          <a:lstStyle/>
          <a:p>
            <a:pPr marL="0" indent="0" algn="ctr">
              <a:buNone/>
            </a:pPr>
            <a:r>
              <a:rPr lang="en-US" sz="1600">
                <a:solidFill>
                  <a:schemeClr val="bg1"/>
                </a:solidFill>
                <a:hlinkClick r:id="rId2"/>
              </a:rPr>
              <a:t>https://public.tableau.com/shared/MP9R7Z68H?:display_count=n&amp;:origin=viz_share_link</a:t>
            </a:r>
            <a:endParaRPr lang="en-US" sz="1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8" y="0"/>
            <a:ext cx="914171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a:extLst>
              <a:ext uri="{FF2B5EF4-FFF2-40B4-BE49-F238E27FC236}">
                <a16:creationId xmlns:a16="http://schemas.microsoft.com/office/drawing/2014/main" id="{97264A61-6AE3-4DC0-A455-5EDC604E394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36" y="0"/>
            <a:ext cx="9141711" cy="6858000"/>
            <a:chOff x="-2848" y="0"/>
            <a:chExt cx="12188949" cy="6858000"/>
          </a:xfrm>
        </p:grpSpPr>
        <p:sp>
          <p:nvSpPr>
            <p:cNvPr id="10" name="Color Cover">
              <a:extLst>
                <a:ext uri="{FF2B5EF4-FFF2-40B4-BE49-F238E27FC236}">
                  <a16:creationId xmlns:a16="http://schemas.microsoft.com/office/drawing/2014/main" id="{2F23900D-D5D0-4EE8-80F4-D25038DE2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5">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Cover">
              <a:extLst>
                <a:ext uri="{FF2B5EF4-FFF2-40B4-BE49-F238E27FC236}">
                  <a16:creationId xmlns:a16="http://schemas.microsoft.com/office/drawing/2014/main" id="{C55310DE-258B-4134-9DA8-DC4C2D0EBE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848" y="0"/>
              <a:ext cx="12188949" cy="6858000"/>
            </a:xfrm>
            <a:prstGeom prst="rect">
              <a:avLst/>
            </a:prstGeom>
            <a:solidFill>
              <a:schemeClr val="accent6">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D691EE10-D5F3-48FA-BE55-F24A0BE59E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8459" y="598259"/>
            <a:ext cx="8167081" cy="5680742"/>
            <a:chOff x="651279" y="598259"/>
            <a:chExt cx="10889442" cy="5680742"/>
          </a:xfrm>
        </p:grpSpPr>
        <p:sp>
          <p:nvSpPr>
            <p:cNvPr id="14" name="Color">
              <a:extLst>
                <a:ext uri="{FF2B5EF4-FFF2-40B4-BE49-F238E27FC236}">
                  <a16:creationId xmlns:a16="http://schemas.microsoft.com/office/drawing/2014/main" id="{7EF3BBC7-022F-4CD5-BE8E-BD8206C4BB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A877CB3E-FE2B-43A7-A987-F921A92494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43" y="0"/>
            <a:ext cx="9141717"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extBox 1"/>
          <p:cNvSpPr txBox="1"/>
          <p:nvPr/>
        </p:nvSpPr>
        <p:spPr>
          <a:xfrm>
            <a:off x="759483" y="841664"/>
            <a:ext cx="3866304" cy="5156800"/>
          </a:xfrm>
          <a:prstGeom prst="rect">
            <a:avLst/>
          </a:prstGeom>
        </p:spPr>
        <p:txBody>
          <a:bodyPr vert="horz" lIns="91440" tIns="45720" rIns="91440" bIns="45720" rtlCol="0" anchor="ctr">
            <a:normAutofit/>
          </a:bodyPr>
          <a:lstStyle/>
          <a:p>
            <a:r>
              <a:rPr lang="ru-RU" sz="3200" b="1" dirty="0"/>
              <a:t>"</a:t>
            </a:r>
            <a:r>
              <a:rPr lang="ru-RU" sz="3200" b="1" dirty="0" err="1"/>
              <a:t>Інтуїція</a:t>
            </a:r>
            <a:r>
              <a:rPr lang="ru-RU" sz="3200" b="1" dirty="0"/>
              <a:t> — </a:t>
            </a:r>
            <a:r>
              <a:rPr lang="ru-RU" sz="3200" b="1" dirty="0" err="1"/>
              <a:t>це</a:t>
            </a:r>
            <a:r>
              <a:rPr lang="ru-RU" sz="3200" b="1" dirty="0"/>
              <a:t> </a:t>
            </a:r>
            <a:r>
              <a:rPr lang="ru-RU" sz="3200" b="1" dirty="0" err="1"/>
              <a:t>чудово</a:t>
            </a:r>
            <a:r>
              <a:rPr lang="ru-RU" sz="3200" b="1" dirty="0"/>
              <a:t>, </a:t>
            </a:r>
            <a:r>
              <a:rPr lang="ru-RU" sz="3200" b="1" dirty="0" err="1"/>
              <a:t>але</a:t>
            </a:r>
            <a:r>
              <a:rPr lang="ru-RU" sz="3200" b="1" dirty="0"/>
              <a:t> </a:t>
            </a:r>
            <a:r>
              <a:rPr lang="ru-RU" sz="3200" b="1" dirty="0" err="1"/>
              <a:t>дані</a:t>
            </a:r>
            <a:r>
              <a:rPr lang="ru-RU" sz="3200" b="1" dirty="0"/>
              <a:t> </a:t>
            </a:r>
            <a:r>
              <a:rPr lang="ru-RU" sz="3200" b="1" dirty="0" err="1"/>
              <a:t>краще</a:t>
            </a:r>
            <a:r>
              <a:rPr lang="ru-RU" sz="3200" b="1" dirty="0"/>
              <a:t>."</a:t>
            </a:r>
            <a:br>
              <a:rPr lang="ru-RU" sz="3200" dirty="0"/>
            </a:br>
            <a:r>
              <a:rPr lang="ru-RU" sz="1600" dirty="0"/>
              <a:t>— </a:t>
            </a:r>
            <a:r>
              <a:rPr lang="ru-RU" sz="1600" i="1" dirty="0"/>
              <a:t>Стив </a:t>
            </a:r>
            <a:r>
              <a:rPr lang="ru-RU" sz="1600" i="1" dirty="0" err="1"/>
              <a:t>Левітт</a:t>
            </a:r>
            <a:r>
              <a:rPr lang="ru-RU" sz="1600" dirty="0"/>
              <a:t>, автор «</a:t>
            </a:r>
            <a:r>
              <a:rPr lang="ru-RU" sz="1600" dirty="0" err="1"/>
              <a:t>Фрікономіки</a:t>
            </a:r>
            <a:r>
              <a:rPr lang="uk-UA" sz="1600" dirty="0"/>
              <a:t>»</a:t>
            </a:r>
            <a:endParaRPr lang="ru-RU"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596</TotalTime>
  <Words>163</Words>
  <Application>Microsoft Office PowerPoint</Application>
  <PresentationFormat>Экран (4:3)</PresentationFormat>
  <Paragraphs>12</Paragraphs>
  <Slides>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5</vt:i4>
      </vt:variant>
    </vt:vector>
  </HeadingPairs>
  <TitlesOfParts>
    <vt:vector size="8" baseType="lpstr">
      <vt:lpstr>Arial</vt:lpstr>
      <vt:lpstr>Calibri</vt:lpstr>
      <vt:lpstr>Office Theme</vt:lpstr>
      <vt:lpstr>Фінальний проєкт №2 на курсі «Data Analyst»</vt:lpstr>
      <vt:lpstr>Revenue Metrics</vt:lpstr>
      <vt:lpstr>Функціонал дашборду</vt:lpstr>
      <vt:lpstr>Дашборд проєкту в Tableau</vt:lpstr>
      <vt:lpstr>Презентация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Mariia Boldyshor</cp:lastModifiedBy>
  <cp:revision>4</cp:revision>
  <dcterms:created xsi:type="dcterms:W3CDTF">2013-01-27T09:14:16Z</dcterms:created>
  <dcterms:modified xsi:type="dcterms:W3CDTF">2025-05-03T15:33:51Z</dcterms:modified>
  <cp:category/>
</cp:coreProperties>
</file>