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63" r:id="rId3"/>
    <p:sldId id="257" r:id="rId4"/>
    <p:sldId id="260" r:id="rId5"/>
    <p:sldId id="267" r:id="rId6"/>
    <p:sldId id="269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76F"/>
    <a:srgbClr val="FFCF3C"/>
    <a:srgbClr val="FFFFFF"/>
    <a:srgbClr val="ACABAB"/>
    <a:srgbClr val="A3BEE4"/>
    <a:srgbClr val="B4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6" y="48"/>
      </p:cViewPr>
      <p:guideLst>
        <p:guide orient="horz" pos="18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716C3-96B1-4AC9-A617-3D1E5643EA92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3564B-8522-4574-8AA7-C7BE2BE74B4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742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A3564B-8522-4574-8AA7-C7BE2BE74B47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138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63FD3-F760-443E-95BC-6E244D88E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98491B-F40A-49E1-B332-A0150863D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7252BB-96D3-4AD3-AF18-03AC225CB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89E500-5493-487B-97AE-DDC0067CF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AE59CF-69B7-4936-AE0C-EE8EEB22B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085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6397EC-A330-4F6C-BBCD-60CB3EDA7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14A9DB-E35E-4504-A4FC-C5D59321C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14300-6B88-4F4F-A978-E1E8C4E14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04AF27-EED9-44C8-B1BD-94CF8734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D81EA6-44F8-4464-94D4-C9FC7FBBE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2452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1898FC-FCE2-43FA-B9D3-6DEFF10990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9E7951-44CB-448C-8298-DE3D209FD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28ED9B-71FB-4153-BCBA-3A25CAA80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27914E-8A0F-4992-AF1C-63A313995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BFA3AC-FA39-406B-BFD1-1960EE95F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589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8D45A4-662A-4FB1-AE94-3AB641295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CB4EE1-A6A2-4893-8214-B3F725AED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AF86E-529D-4ACF-8449-DD0CEB2D5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B4D257-A9ED-49D4-B200-6F8930D80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4ABE36-D707-4738-839B-6666F557C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066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5CB63F-FD42-45FB-A611-70AC47B9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E6C829-F3FA-4D37-AA04-7A9E9A233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3C74A6-59BA-4F74-89BF-C20989B54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024EEC-67C7-4C97-A712-4E58BFD8F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B38803-9A8C-4542-B0DD-3333D5C57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816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C5016-4756-44BF-A916-FC7A996B9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6E3CE8-2EF2-4E5E-B850-9F884B88B1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FCBB28-B26A-4841-9631-381845ACF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635716-1E06-4DC5-8F12-247096CDE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D062C1-2133-4233-92BC-11D4AFB11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380934-F8DC-4DCF-A14A-927C3A7FF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8135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A81D3-ED2F-4327-8DAE-59FFAE366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6C5383-D02C-4117-8663-F8E12F935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ECD8B0-A7D2-455F-96D4-4401A0FDA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86E702-44CA-4781-888F-20ACF9A1BF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BBA7A3-0B50-4353-BF53-9CA01BBA86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BA085BD-FFC7-431D-BB17-3DA775C84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86DCCC-CFEC-4A58-8062-CBA9476CC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CE9515B-80B4-4440-B8AC-8FAC180A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2B943-40AC-4D46-93A4-14F2E2EBA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87F7E7F-A77D-4AC2-8AD6-3B8DCE6B2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F49CB66-5240-4537-8322-E0006E0EC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DD0FA8-71D4-4BD6-B001-1BF11C0F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53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39B82-B9EF-4587-9A1F-E5FF51A63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87098-888D-48CC-A01E-408CE2518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19C64F-EA89-45AB-8B1E-E956C91B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8382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247E2B-D501-4415-A296-2D5E26CBB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E20239-F1D8-436E-92A6-3E9BBC3CB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AC9666E-0698-4768-A48D-5ED300C0C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080067-B335-4A40-A686-701D3235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462BFC-985A-4821-AE70-669C756DD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C2409D-83C4-4FD6-8D8C-95E781CB2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079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CE5395-D9C3-43A1-928B-A77FB9A89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484AA6-0FD1-45F9-921B-E149683246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7FBCEC-84FC-42D7-889B-958EE0031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E73AB5-232D-4744-831D-8E051CE35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B8373F-53B5-4F1E-9C82-606E5917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A6AC43-13F1-459B-9348-0A7C2ABAA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448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D6460-E3F6-4F66-8F84-027B1FE58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8D2685-AED0-490A-8084-5B8811FDC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3212ED-47F8-45EE-81E6-B69E6E3F01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901FE-23F3-4F2C-AB5E-B53763BF15AC}" type="datetimeFigureOut">
              <a:rPr lang="uk-UA" smtClean="0"/>
              <a:t>20.09.2024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998829-2868-4B13-9610-DE02CBFE7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755FF4-BD7F-40C8-A353-17DE020AC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0F00E-B82C-4D08-8637-00906D8A42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3060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9348" y="2703160"/>
            <a:ext cx="7613304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300"/>
              </a:lnSpc>
            </a:pPr>
            <a:r>
              <a:rPr lang="uk-UA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Зведений аналіз ринку </a:t>
            </a:r>
            <a:r>
              <a:rPr lang="uk-UA" sz="4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стрінгових</a:t>
            </a:r>
            <a:r>
              <a:rPr lang="uk-UA" sz="4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інверторів</a:t>
            </a:r>
            <a:endParaRPr lang="uk-UA" sz="4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80" t="64744" r="1527" b="19418"/>
          <a:stretch/>
        </p:blipFill>
        <p:spPr>
          <a:xfrm>
            <a:off x="0" y="4478909"/>
            <a:ext cx="2349846" cy="23790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95313" y="4063684"/>
            <a:ext cx="11001374" cy="1429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25000" dirty="0">
                <a:solidFill>
                  <a:srgbClr val="FFC312">
                    <a:alpha val="6000"/>
                  </a:srgb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KNESS</a:t>
            </a:r>
            <a:endParaRPr lang="uk-UA" sz="25000" dirty="0">
              <a:solidFill>
                <a:srgbClr val="FFC312">
                  <a:alpha val="6000"/>
                </a:srgb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80" t="64744" r="1527" b="19418"/>
          <a:stretch/>
        </p:blipFill>
        <p:spPr>
          <a:xfrm rot="10800000">
            <a:off x="10462674" y="30327"/>
            <a:ext cx="1729326" cy="175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18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8A6008-0520-4B4E-AB40-550300FC7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67" y="454080"/>
            <a:ext cx="5117973" cy="28154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C54D55-5B4E-4043-8F7C-FDAFAD2F2EC5}"/>
              </a:ext>
            </a:extLst>
          </p:cNvPr>
          <p:cNvSpPr txBox="1"/>
          <p:nvPr/>
        </p:nvSpPr>
        <p:spPr>
          <a:xfrm>
            <a:off x="1067143" y="145754"/>
            <a:ext cx="3622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Прогноз поставок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у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світі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МВт</a:t>
            </a:r>
            <a:endParaRPr lang="uk-UA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16905A-66C6-48CF-99B0-2C6308D40E4A}"/>
              </a:ext>
            </a:extLst>
          </p:cNvPr>
          <p:cNvSpPr txBox="1"/>
          <p:nvPr/>
        </p:nvSpPr>
        <p:spPr>
          <a:xfrm>
            <a:off x="1264729" y="3329940"/>
            <a:ext cx="35204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Центральні</a:t>
            </a:r>
            <a:r>
              <a:rPr lang="ru-RU" sz="1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               </a:t>
            </a:r>
            <a:r>
              <a:rPr lang="ru-RU" sz="1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Стрінгові</a:t>
            </a:r>
            <a:endParaRPr lang="uk-UA" sz="1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B3ED5E3-6D44-46FF-AD6D-553CC50E2591}"/>
              </a:ext>
            </a:extLst>
          </p:cNvPr>
          <p:cNvSpPr/>
          <p:nvPr/>
        </p:nvSpPr>
        <p:spPr>
          <a:xfrm>
            <a:off x="1762126" y="3388756"/>
            <a:ext cx="128587" cy="128588"/>
          </a:xfrm>
          <a:prstGeom prst="rect">
            <a:avLst/>
          </a:prstGeom>
          <a:solidFill>
            <a:srgbClr val="B4B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1CC897B-3EFE-4B77-975B-79A57EC8CA9A}"/>
              </a:ext>
            </a:extLst>
          </p:cNvPr>
          <p:cNvSpPr/>
          <p:nvPr/>
        </p:nvSpPr>
        <p:spPr>
          <a:xfrm>
            <a:off x="3145060" y="3388756"/>
            <a:ext cx="128587" cy="128588"/>
          </a:xfrm>
          <a:prstGeom prst="rect">
            <a:avLst/>
          </a:prstGeom>
          <a:solidFill>
            <a:srgbClr val="FFC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4E79A0-8EB9-4797-979D-779DEFA05805}"/>
              </a:ext>
            </a:extLst>
          </p:cNvPr>
          <p:cNvSpPr txBox="1"/>
          <p:nvPr/>
        </p:nvSpPr>
        <p:spPr>
          <a:xfrm>
            <a:off x="5982941" y="147677"/>
            <a:ext cx="6030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Прогноз поставок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стрінгових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по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галузям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МВт</a:t>
            </a:r>
            <a:endParaRPr lang="uk-UA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99CDC94-0797-4CDC-BE5B-85B73C1AA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702" y="454080"/>
            <a:ext cx="5362956" cy="2808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344F861-3FA3-45E5-B399-78CE914A610D}"/>
              </a:ext>
            </a:extLst>
          </p:cNvPr>
          <p:cNvSpPr txBox="1"/>
          <p:nvPr/>
        </p:nvSpPr>
        <p:spPr>
          <a:xfrm>
            <a:off x="6961156" y="3329939"/>
            <a:ext cx="45900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Пром</a:t>
            </a:r>
            <a:r>
              <a:rPr lang="ru-RU" sz="1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ФЕС          </a:t>
            </a:r>
            <a:r>
              <a:rPr lang="ru-RU" sz="1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Комерц</a:t>
            </a:r>
            <a:r>
              <a:rPr lang="ru-RU" sz="1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ФЕС</a:t>
            </a:r>
            <a:r>
              <a:rPr lang="en-US" sz="1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/</a:t>
            </a:r>
            <a:r>
              <a:rPr lang="ru-RU" sz="1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Домогосподарства</a:t>
            </a:r>
            <a:r>
              <a:rPr lang="ru-RU" sz="1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       </a:t>
            </a:r>
            <a:r>
              <a:rPr lang="ru-RU" sz="10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Мікроінвертори</a:t>
            </a:r>
            <a:r>
              <a:rPr lang="ru-RU" sz="1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           </a:t>
            </a:r>
            <a:endParaRPr lang="uk-UA" sz="1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AD63A21-9E4A-43F0-AA89-C6A76F899A47}"/>
              </a:ext>
            </a:extLst>
          </p:cNvPr>
          <p:cNvSpPr/>
          <p:nvPr/>
        </p:nvSpPr>
        <p:spPr>
          <a:xfrm>
            <a:off x="6997446" y="3388755"/>
            <a:ext cx="128587" cy="128588"/>
          </a:xfrm>
          <a:prstGeom prst="rect">
            <a:avLst/>
          </a:prstGeom>
          <a:solidFill>
            <a:srgbClr val="B4B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E88CE0D-2F44-4CED-8B43-7F1A9A9D68D0}"/>
              </a:ext>
            </a:extLst>
          </p:cNvPr>
          <p:cNvSpPr/>
          <p:nvPr/>
        </p:nvSpPr>
        <p:spPr>
          <a:xfrm>
            <a:off x="7979572" y="3388755"/>
            <a:ext cx="128587" cy="128588"/>
          </a:xfrm>
          <a:prstGeom prst="rect">
            <a:avLst/>
          </a:prstGeom>
          <a:solidFill>
            <a:srgbClr val="FFC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E4853F6-A7DA-4EC1-9153-61C8D6616593}"/>
              </a:ext>
            </a:extLst>
          </p:cNvPr>
          <p:cNvSpPr/>
          <p:nvPr/>
        </p:nvSpPr>
        <p:spPr>
          <a:xfrm>
            <a:off x="10214806" y="3388755"/>
            <a:ext cx="128587" cy="128588"/>
          </a:xfrm>
          <a:prstGeom prst="rect">
            <a:avLst/>
          </a:prstGeom>
          <a:solidFill>
            <a:srgbClr val="A3B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BF6EE07C-B120-4B6C-B331-464022BFC83C}"/>
              </a:ext>
            </a:extLst>
          </p:cNvPr>
          <p:cNvGrpSpPr/>
          <p:nvPr/>
        </p:nvGrpSpPr>
        <p:grpSpPr>
          <a:xfrm>
            <a:off x="8126012" y="3799934"/>
            <a:ext cx="2260382" cy="2929116"/>
            <a:chOff x="8548469" y="4002966"/>
            <a:chExt cx="1852803" cy="2400954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A6870143-A348-4437-9CA0-BB7F022B8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5400000" flipV="1">
              <a:off x="7964831" y="4586604"/>
              <a:ext cx="2400954" cy="1233678"/>
            </a:xfrm>
            <a:prstGeom prst="rect">
              <a:avLst/>
            </a:prstGeom>
          </p:spPr>
        </p:pic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8785A9BC-4759-4509-8449-129C9F692285}"/>
                </a:ext>
              </a:extLst>
            </p:cNvPr>
            <p:cNvSpPr/>
            <p:nvPr/>
          </p:nvSpPr>
          <p:spPr>
            <a:xfrm>
              <a:off x="9163022" y="4605544"/>
              <a:ext cx="1238250" cy="119042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rgbClr val="FEC7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BEE10C21-D247-4468-9C0B-E980B6A5A364}"/>
              </a:ext>
            </a:extLst>
          </p:cNvPr>
          <p:cNvCxnSpPr>
            <a:cxnSpLocks/>
          </p:cNvCxnSpPr>
          <p:nvPr/>
        </p:nvCxnSpPr>
        <p:spPr>
          <a:xfrm>
            <a:off x="9553499" y="6355516"/>
            <a:ext cx="1011796" cy="0"/>
          </a:xfrm>
          <a:prstGeom prst="line">
            <a:avLst/>
          </a:prstGeom>
          <a:ln>
            <a:solidFill>
              <a:srgbClr val="AC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97F47098-6FD2-436B-93E7-A3D033349934}"/>
              </a:ext>
            </a:extLst>
          </p:cNvPr>
          <p:cNvSpPr txBox="1">
            <a:spLocks/>
          </p:cNvSpPr>
          <p:nvPr/>
        </p:nvSpPr>
        <p:spPr>
          <a:xfrm>
            <a:off x="6570664" y="4263353"/>
            <a:ext cx="1800080" cy="19957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252000">
              <a:lnSpc>
                <a:spcPct val="100000"/>
              </a:lnSpc>
              <a:buAutoNum type="arabicPeriod"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Китай</a:t>
            </a:r>
          </a:p>
          <a:p>
            <a:pPr indent="252000">
              <a:lnSpc>
                <a:spcPct val="100000"/>
              </a:lnSpc>
              <a:buAutoNum type="arabicPeriod"/>
            </a:pPr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Італія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252000">
              <a:lnSpc>
                <a:spcPct val="100000"/>
              </a:lnSpc>
              <a:buAutoNum type="arabicPeriod"/>
            </a:pPr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Німеччина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252000">
              <a:lnSpc>
                <a:spcPct val="100000"/>
              </a:lnSpc>
              <a:buAutoNum type="arabicPeriod"/>
            </a:pPr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Ізраїль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252000">
              <a:lnSpc>
                <a:spcPct val="100000"/>
              </a:lnSpc>
              <a:buAutoNum type="arabicPeriod"/>
            </a:pPr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Таіланд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252000">
              <a:lnSpc>
                <a:spcPct val="100000"/>
              </a:lnSpc>
              <a:buAutoNum type="arabicPeriod"/>
            </a:pPr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Індія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252000">
              <a:lnSpc>
                <a:spcPct val="100000"/>
              </a:lnSpc>
              <a:buAutoNum type="arabicPeriod"/>
            </a:pPr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Нідерланди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252000">
              <a:lnSpc>
                <a:spcPct val="100000"/>
              </a:lnSpc>
              <a:buAutoNum type="arabicPeriod"/>
            </a:pPr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Австрія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A5142E5B-846F-4B20-892F-41546FA72753}"/>
              </a:ext>
            </a:extLst>
          </p:cNvPr>
          <p:cNvSpPr txBox="1">
            <a:spLocks/>
          </p:cNvSpPr>
          <p:nvPr/>
        </p:nvSpPr>
        <p:spPr>
          <a:xfrm>
            <a:off x="10565295" y="5534202"/>
            <a:ext cx="1626705" cy="10696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…Корея,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Чехія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Данія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США,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Франція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Турція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Японія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Австралія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іспанія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Тайвань</a:t>
            </a:r>
          </a:p>
        </p:txBody>
      </p:sp>
      <p:pic>
        <p:nvPicPr>
          <p:cNvPr id="1028" name="Picture 4" descr="World Map Outline Png, Transparent Png , Transparent Png Image - PNGitem">
            <a:extLst>
              <a:ext uri="{FF2B5EF4-FFF2-40B4-BE49-F238E27FC236}">
                <a16:creationId xmlns:a16="http://schemas.microsoft.com/office/drawing/2014/main" id="{6FCEFC3A-5D68-4565-A172-799A03F5F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854" y="4852970"/>
            <a:ext cx="1586439" cy="92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561390FC-486F-44A7-B956-91E331EAE096}"/>
              </a:ext>
            </a:extLst>
          </p:cNvPr>
          <p:cNvGrpSpPr/>
          <p:nvPr/>
        </p:nvGrpSpPr>
        <p:grpSpPr>
          <a:xfrm>
            <a:off x="7926050" y="3799934"/>
            <a:ext cx="179734" cy="2803656"/>
            <a:chOff x="6620256" y="4334041"/>
            <a:chExt cx="232982" cy="1703393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1B42F488-F9E0-45CA-858C-5886E57B32A3}"/>
                </a:ext>
              </a:extLst>
            </p:cNvPr>
            <p:cNvCxnSpPr/>
            <p:nvPr/>
          </p:nvCxnSpPr>
          <p:spPr>
            <a:xfrm>
              <a:off x="6620256" y="4334041"/>
              <a:ext cx="0" cy="1703393"/>
            </a:xfrm>
            <a:prstGeom prst="line">
              <a:avLst/>
            </a:prstGeom>
            <a:ln>
              <a:solidFill>
                <a:srgbClr val="FEC7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4FCE9723-12EA-4F0E-B86D-E6F0DEEBB1F4}"/>
                </a:ext>
              </a:extLst>
            </p:cNvPr>
            <p:cNvCxnSpPr/>
            <p:nvPr/>
          </p:nvCxnSpPr>
          <p:spPr>
            <a:xfrm>
              <a:off x="6620256" y="6037434"/>
              <a:ext cx="232982" cy="0"/>
            </a:xfrm>
            <a:prstGeom prst="line">
              <a:avLst/>
            </a:prstGeom>
            <a:ln>
              <a:solidFill>
                <a:srgbClr val="FEC7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id="{F7B553AC-D06F-4370-ABB1-9A2C451F65B6}"/>
                </a:ext>
              </a:extLst>
            </p:cNvPr>
            <p:cNvCxnSpPr/>
            <p:nvPr/>
          </p:nvCxnSpPr>
          <p:spPr>
            <a:xfrm>
              <a:off x="6620256" y="4334041"/>
              <a:ext cx="232982" cy="0"/>
            </a:xfrm>
            <a:prstGeom prst="line">
              <a:avLst/>
            </a:prstGeom>
            <a:ln>
              <a:solidFill>
                <a:srgbClr val="FEC7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903FF7A-749F-4A60-8F2E-9F7D032E93AC}"/>
              </a:ext>
            </a:extLst>
          </p:cNvPr>
          <p:cNvCxnSpPr/>
          <p:nvPr/>
        </p:nvCxnSpPr>
        <p:spPr>
          <a:xfrm>
            <a:off x="7746316" y="5232494"/>
            <a:ext cx="179734" cy="0"/>
          </a:xfrm>
          <a:prstGeom prst="line">
            <a:avLst/>
          </a:prstGeom>
          <a:ln>
            <a:solidFill>
              <a:srgbClr val="FEC7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8A2BF7C-649D-492C-AFA1-283C4DD03692}"/>
              </a:ext>
            </a:extLst>
          </p:cNvPr>
          <p:cNvSpPr txBox="1"/>
          <p:nvPr/>
        </p:nvSpPr>
        <p:spPr>
          <a:xfrm>
            <a:off x="1264729" y="3653774"/>
            <a:ext cx="352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Обсяги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поставок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по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виробникам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МВт</a:t>
            </a:r>
            <a:endParaRPr lang="uk-UA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3" name="Заголовок 1">
            <a:extLst>
              <a:ext uri="{FF2B5EF4-FFF2-40B4-BE49-F238E27FC236}">
                <a16:creationId xmlns:a16="http://schemas.microsoft.com/office/drawing/2014/main" id="{87E01FA4-5A0C-4278-AE85-4CDD8887ED07}"/>
              </a:ext>
            </a:extLst>
          </p:cNvPr>
          <p:cNvSpPr txBox="1">
            <a:spLocks/>
          </p:cNvSpPr>
          <p:nvPr/>
        </p:nvSpPr>
        <p:spPr>
          <a:xfrm>
            <a:off x="231267" y="4297878"/>
            <a:ext cx="1651936" cy="22548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180000">
              <a:lnSpc>
                <a:spcPct val="100000"/>
              </a:lnSpc>
              <a:buAutoNum type="arabicPeriod"/>
            </a:pP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Huawei</a:t>
            </a:r>
          </a:p>
          <a:p>
            <a:pPr indent="180000">
              <a:lnSpc>
                <a:spcPct val="100000"/>
              </a:lnSpc>
              <a:buAutoNum type="arabicPeriod"/>
            </a:pPr>
            <a:r>
              <a:rPr lang="en-US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Sungrow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Power Supply</a:t>
            </a:r>
          </a:p>
          <a:p>
            <a:pPr indent="180000">
              <a:lnSpc>
                <a:spcPct val="100000"/>
              </a:lnSpc>
              <a:buAutoNum type="arabicPeriod"/>
            </a:pP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SMA</a:t>
            </a:r>
          </a:p>
          <a:p>
            <a:pPr indent="180000">
              <a:lnSpc>
                <a:spcPct val="100000"/>
              </a:lnSpc>
              <a:buAutoNum type="arabicPeriod"/>
            </a:pPr>
            <a:r>
              <a:rPr lang="en-US" sz="105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Power </a:t>
            </a:r>
            <a:br>
              <a:rPr lang="ru-RU" sz="105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05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Electronics</a:t>
            </a:r>
            <a:r>
              <a:rPr lang="ru-RU" sz="105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(Ц)</a:t>
            </a:r>
            <a:endParaRPr lang="en-US" sz="1050" u="sng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180000">
              <a:lnSpc>
                <a:spcPct val="100000"/>
              </a:lnSpc>
              <a:buAutoNum type="arabicPeriod"/>
            </a:pP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ABB (</a:t>
            </a:r>
            <a:r>
              <a:rPr lang="en-US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Fimer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</a:p>
          <a:p>
            <a:pPr indent="180000">
              <a:lnSpc>
                <a:spcPct val="100000"/>
              </a:lnSpc>
              <a:buAutoNum type="arabicPeriod"/>
            </a:pPr>
            <a:r>
              <a:rPr lang="en-US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Sineng</a:t>
            </a: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180000">
              <a:lnSpc>
                <a:spcPct val="100000"/>
              </a:lnSpc>
              <a:buAutoNum type="arabicPeriod"/>
            </a:pP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SolarEdge Technologies</a:t>
            </a:r>
          </a:p>
          <a:p>
            <a:pPr indent="180000">
              <a:lnSpc>
                <a:spcPct val="100000"/>
              </a:lnSpc>
              <a:buAutoNum type="arabicPeriod"/>
            </a:pPr>
            <a:r>
              <a:rPr lang="en-US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Growatt</a:t>
            </a: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180000">
              <a:lnSpc>
                <a:spcPct val="100000"/>
              </a:lnSpc>
              <a:buAutoNum type="arabicPeriod"/>
            </a:pPr>
            <a:r>
              <a:rPr lang="en-US" sz="105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TMEIC</a:t>
            </a:r>
            <a:r>
              <a:rPr lang="ru-RU" sz="105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(Ц)</a:t>
            </a:r>
          </a:p>
          <a:p>
            <a:pPr indent="180000">
              <a:lnSpc>
                <a:spcPct val="100000"/>
              </a:lnSpc>
              <a:buAutoNum type="arabicPeriod"/>
            </a:pP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Ginlong</a:t>
            </a:r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Solis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180000">
              <a:lnSpc>
                <a:spcPct val="100000"/>
              </a:lnSpc>
              <a:buAutoNum type="arabicPeriod"/>
            </a:pPr>
            <a:r>
              <a:rPr lang="uk-UA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Інші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D7741CEC-1FF8-4350-9643-EF91F26D3BA1}"/>
              </a:ext>
            </a:extLst>
          </p:cNvPr>
          <p:cNvCxnSpPr/>
          <p:nvPr/>
        </p:nvCxnSpPr>
        <p:spPr>
          <a:xfrm>
            <a:off x="1564091" y="4169374"/>
            <a:ext cx="0" cy="2481326"/>
          </a:xfrm>
          <a:prstGeom prst="line">
            <a:avLst/>
          </a:prstGeom>
          <a:ln>
            <a:solidFill>
              <a:srgbClr val="FEC7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F5669D9-78EF-4977-A6AE-66F0ED7834BB}"/>
              </a:ext>
            </a:extLst>
          </p:cNvPr>
          <p:cNvCxnSpPr/>
          <p:nvPr/>
        </p:nvCxnSpPr>
        <p:spPr>
          <a:xfrm>
            <a:off x="1382886" y="5383835"/>
            <a:ext cx="179734" cy="0"/>
          </a:xfrm>
          <a:prstGeom prst="line">
            <a:avLst/>
          </a:prstGeom>
          <a:ln>
            <a:solidFill>
              <a:srgbClr val="FEC7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EA1A47C2-DD06-4C9E-84DE-5B9AE5CF396F}"/>
              </a:ext>
            </a:extLst>
          </p:cNvPr>
          <p:cNvSpPr txBox="1"/>
          <p:nvPr/>
        </p:nvSpPr>
        <p:spPr>
          <a:xfrm>
            <a:off x="9180853" y="3761460"/>
            <a:ext cx="2867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Виробники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стрінгових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15-200 кВт, шт.</a:t>
            </a:r>
          </a:p>
          <a:p>
            <a:pPr algn="r"/>
            <a:endParaRPr lang="ru-RU" sz="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r"/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Усього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-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712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компаній</a:t>
            </a:r>
            <a:endParaRPr lang="uk-UA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AF06A2-D121-45D3-9D9A-E3530E2A3D5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902610" y="4767681"/>
            <a:ext cx="2577043" cy="1315214"/>
          </a:xfrm>
          <a:prstGeom prst="rect">
            <a:avLst/>
          </a:prstGeom>
        </p:spPr>
      </p:pic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497416C6-EF6E-45F7-B9DF-36F18A0B2CBA}"/>
              </a:ext>
            </a:extLst>
          </p:cNvPr>
          <p:cNvGrpSpPr/>
          <p:nvPr/>
        </p:nvGrpSpPr>
        <p:grpSpPr>
          <a:xfrm>
            <a:off x="3167039" y="4669315"/>
            <a:ext cx="2898614" cy="1089005"/>
            <a:chOff x="14852650" y="5989191"/>
            <a:chExt cx="3451284" cy="146980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40BF8A8-D472-4B3E-99AA-6B407D53A83E}"/>
                </a:ext>
              </a:extLst>
            </p:cNvPr>
            <p:cNvSpPr txBox="1"/>
            <p:nvPr/>
          </p:nvSpPr>
          <p:spPr>
            <a:xfrm>
              <a:off x="14988114" y="6291096"/>
              <a:ext cx="3043629" cy="1038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342900" indent="-342900">
                <a:buAutoNum type="arabicPeriod"/>
                <a:defRPr sz="165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</a:lstStyle>
            <a:p>
              <a:pPr marL="0" indent="0" algn="ctr">
                <a:buNone/>
              </a:pP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ТОП-10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виробник</a:t>
              </a:r>
              <a:r>
                <a:rPr lang="uk-UA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ів</a:t>
              </a:r>
              <a:r>
                <a:rPr lang="uk-UA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інверторів становлять </a:t>
              </a:r>
              <a:r>
                <a:rPr lang="uk-UA" sz="1600" b="1" dirty="0">
                  <a:solidFill>
                    <a:schemeClr val="bg2">
                      <a:lumMod val="50000"/>
                    </a:schemeClr>
                  </a:solidFill>
                </a:rPr>
                <a:t>76%</a:t>
              </a:r>
              <a:r>
                <a:rPr lang="uk-UA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світової торгівлі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61" name="Прямоугольник 60">
              <a:extLst>
                <a:ext uri="{FF2B5EF4-FFF2-40B4-BE49-F238E27FC236}">
                  <a16:creationId xmlns:a16="http://schemas.microsoft.com/office/drawing/2014/main" id="{F491BEAD-4C34-466C-82CB-D383AD2E5765}"/>
                </a:ext>
              </a:extLst>
            </p:cNvPr>
            <p:cNvSpPr/>
            <p:nvPr/>
          </p:nvSpPr>
          <p:spPr>
            <a:xfrm>
              <a:off x="16934763" y="5989191"/>
              <a:ext cx="1369171" cy="3514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1092" noProof="1">
                  <a:solidFill>
                    <a:schemeClr val="bg1">
                      <a:lumMod val="6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О</a:t>
              </a:r>
              <a:r>
                <a:rPr lang="ru-RU" sz="1092" noProof="1">
                  <a:solidFill>
                    <a:srgbClr val="FFC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гляд ринку</a:t>
              </a:r>
              <a:endParaRPr lang="en-US" sz="1092" noProof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63" name="Прямая соединительная линия 62">
              <a:extLst>
                <a:ext uri="{FF2B5EF4-FFF2-40B4-BE49-F238E27FC236}">
                  <a16:creationId xmlns:a16="http://schemas.microsoft.com/office/drawing/2014/main" id="{A40F3C2E-27BA-44BF-BE70-7C8A72286C4A}"/>
                </a:ext>
              </a:extLst>
            </p:cNvPr>
            <p:cNvCxnSpPr>
              <a:cxnSpLocks/>
            </p:cNvCxnSpPr>
            <p:nvPr/>
          </p:nvCxnSpPr>
          <p:spPr>
            <a:xfrm>
              <a:off x="18205450" y="6342668"/>
              <a:ext cx="0" cy="1116332"/>
            </a:xfrm>
            <a:prstGeom prst="line">
              <a:avLst/>
            </a:prstGeom>
            <a:ln>
              <a:solidFill>
                <a:srgbClr val="F5C71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>
              <a:extLst>
                <a:ext uri="{FF2B5EF4-FFF2-40B4-BE49-F238E27FC236}">
                  <a16:creationId xmlns:a16="http://schemas.microsoft.com/office/drawing/2014/main" id="{7E1F0E34-CA0A-4640-965B-5C4B336762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52653" y="6173857"/>
              <a:ext cx="2211056" cy="1"/>
            </a:xfrm>
            <a:prstGeom prst="line">
              <a:avLst/>
            </a:prstGeom>
            <a:ln>
              <a:solidFill>
                <a:srgbClr val="F5C71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>
              <a:extLst>
                <a:ext uri="{FF2B5EF4-FFF2-40B4-BE49-F238E27FC236}">
                  <a16:creationId xmlns:a16="http://schemas.microsoft.com/office/drawing/2014/main" id="{6B575CDC-7506-4037-A20E-8C1CA2110E12}"/>
                </a:ext>
              </a:extLst>
            </p:cNvPr>
            <p:cNvCxnSpPr>
              <a:cxnSpLocks/>
            </p:cNvCxnSpPr>
            <p:nvPr/>
          </p:nvCxnSpPr>
          <p:spPr>
            <a:xfrm>
              <a:off x="14852650" y="6173857"/>
              <a:ext cx="0" cy="108149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>
              <a:extLst>
                <a:ext uri="{FF2B5EF4-FFF2-40B4-BE49-F238E27FC236}">
                  <a16:creationId xmlns:a16="http://schemas.microsoft.com/office/drawing/2014/main" id="{5BECCEBB-1848-4356-8D30-30355EEC52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161820" y="7459000"/>
              <a:ext cx="304363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45290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3B60C5-0355-43F8-8A25-88D3226FF7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00" y="1204960"/>
            <a:ext cx="5941751" cy="42029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60D9EFA-976D-42D7-9BD9-79F885E79F3B}"/>
              </a:ext>
            </a:extLst>
          </p:cNvPr>
          <p:cNvSpPr txBox="1"/>
          <p:nvPr/>
        </p:nvSpPr>
        <p:spPr>
          <a:xfrm>
            <a:off x="1390316" y="468632"/>
            <a:ext cx="4210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ТОП-6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виробників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</a:t>
            </a:r>
            <a:b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встановлених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на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промислових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ФЕС в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Україні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n-US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%</a:t>
            </a:r>
            <a:endParaRPr lang="uk-UA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9777E3-ED1B-44CD-A16F-D3C546A6757C}"/>
              </a:ext>
            </a:extLst>
          </p:cNvPr>
          <p:cNvSpPr txBox="1"/>
          <p:nvPr/>
        </p:nvSpPr>
        <p:spPr>
          <a:xfrm>
            <a:off x="6933865" y="468632"/>
            <a:ext cx="40675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Торгові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марки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b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що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найчастіше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пропонуються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інсталяторами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в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Україні</a:t>
            </a:r>
            <a:endParaRPr lang="uk-UA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6027D714-0C2A-4390-8A60-B3758CFD31A9}"/>
              </a:ext>
            </a:extLst>
          </p:cNvPr>
          <p:cNvSpPr txBox="1">
            <a:spLocks/>
          </p:cNvSpPr>
          <p:nvPr/>
        </p:nvSpPr>
        <p:spPr>
          <a:xfrm>
            <a:off x="7446773" y="2053980"/>
            <a:ext cx="1201002" cy="179088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252000">
              <a:lnSpc>
                <a:spcPct val="100000"/>
              </a:lnSpc>
              <a:buAutoNum type="arabicPeriod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AFORE</a:t>
            </a:r>
          </a:p>
          <a:p>
            <a:pPr indent="252000">
              <a:lnSpc>
                <a:spcPct val="100000"/>
              </a:lnSpc>
              <a:buAutoNum type="arabicPeriod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Huawei</a:t>
            </a:r>
          </a:p>
          <a:p>
            <a:pPr indent="252000">
              <a:lnSpc>
                <a:spcPct val="100000"/>
              </a:lnSpc>
              <a:buAutoNum type="arabicPeriod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DELTA</a:t>
            </a:r>
          </a:p>
          <a:p>
            <a:pPr indent="252000">
              <a:lnSpc>
                <a:spcPct val="100000"/>
              </a:lnSpc>
              <a:buAutoNum type="arabicPeriod"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Fronius</a:t>
            </a:r>
          </a:p>
          <a:p>
            <a:pPr indent="252000">
              <a:lnSpc>
                <a:spcPct val="100000"/>
              </a:lnSpc>
              <a:buAutoNum type="arabicPeriod"/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GoodWe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252000">
              <a:lnSpc>
                <a:spcPct val="100000"/>
              </a:lnSpc>
              <a:buAutoNum type="arabicPeriod"/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Gpower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indent="252000">
              <a:lnSpc>
                <a:spcPct val="100000"/>
              </a:lnSpc>
              <a:buAutoNum type="arabicPeriod"/>
            </a:pP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Growatt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B25806-8544-463C-B5A7-EEDACE1A35EC}"/>
              </a:ext>
            </a:extLst>
          </p:cNvPr>
          <p:cNvSpPr txBox="1"/>
          <p:nvPr/>
        </p:nvSpPr>
        <p:spPr>
          <a:xfrm>
            <a:off x="7082182" y="5407865"/>
            <a:ext cx="384668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Усього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на ринку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України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налічується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близько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торгових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марок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endParaRPr lang="uk-UA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E17F6837-0ADE-4DFA-82B2-7EBE64306394}"/>
              </a:ext>
            </a:extLst>
          </p:cNvPr>
          <p:cNvSpPr txBox="1">
            <a:spLocks/>
          </p:cNvSpPr>
          <p:nvPr/>
        </p:nvSpPr>
        <p:spPr>
          <a:xfrm>
            <a:off x="8929323" y="2095293"/>
            <a:ext cx="1906777" cy="170825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8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Kaco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9.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ABB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Fimer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Schneider Electric</a:t>
            </a:r>
          </a:p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11.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SMA</a:t>
            </a:r>
          </a:p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12.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Solaredge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13.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Solax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14.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Solis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D5AB6F6-978B-46C7-BF94-A301AAD5926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441" y="1183070"/>
            <a:ext cx="5613122" cy="476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3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3D3D1B5-0FA6-4B42-A7CF-8E0CE8E6D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889911"/>
              </p:ext>
            </p:extLst>
          </p:nvPr>
        </p:nvGraphicFramePr>
        <p:xfrm>
          <a:off x="234745" y="701945"/>
          <a:ext cx="6155999" cy="442275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67665">
                  <a:extLst>
                    <a:ext uri="{9D8B030D-6E8A-4147-A177-3AD203B41FA5}">
                      <a16:colId xmlns:a16="http://schemas.microsoft.com/office/drawing/2014/main" val="274718657"/>
                    </a:ext>
                  </a:extLst>
                </a:gridCol>
                <a:gridCol w="1807762">
                  <a:extLst>
                    <a:ext uri="{9D8B030D-6E8A-4147-A177-3AD203B41FA5}">
                      <a16:colId xmlns:a16="http://schemas.microsoft.com/office/drawing/2014/main" val="3078327056"/>
                    </a:ext>
                  </a:extLst>
                </a:gridCol>
                <a:gridCol w="448241">
                  <a:extLst>
                    <a:ext uri="{9D8B030D-6E8A-4147-A177-3AD203B41FA5}">
                      <a16:colId xmlns:a16="http://schemas.microsoft.com/office/drawing/2014/main" val="4257599849"/>
                    </a:ext>
                  </a:extLst>
                </a:gridCol>
                <a:gridCol w="575677">
                  <a:extLst>
                    <a:ext uri="{9D8B030D-6E8A-4147-A177-3AD203B41FA5}">
                      <a16:colId xmlns:a16="http://schemas.microsoft.com/office/drawing/2014/main" val="4091991134"/>
                    </a:ext>
                  </a:extLst>
                </a:gridCol>
                <a:gridCol w="471947">
                  <a:extLst>
                    <a:ext uri="{9D8B030D-6E8A-4147-A177-3AD203B41FA5}">
                      <a16:colId xmlns:a16="http://schemas.microsoft.com/office/drawing/2014/main" val="1154237138"/>
                    </a:ext>
                  </a:extLst>
                </a:gridCol>
                <a:gridCol w="471947">
                  <a:extLst>
                    <a:ext uri="{9D8B030D-6E8A-4147-A177-3AD203B41FA5}">
                      <a16:colId xmlns:a16="http://schemas.microsoft.com/office/drawing/2014/main" val="2432131923"/>
                    </a:ext>
                  </a:extLst>
                </a:gridCol>
                <a:gridCol w="515414">
                  <a:extLst>
                    <a:ext uri="{9D8B030D-6E8A-4147-A177-3AD203B41FA5}">
                      <a16:colId xmlns:a16="http://schemas.microsoft.com/office/drawing/2014/main" val="3209487680"/>
                    </a:ext>
                  </a:extLst>
                </a:gridCol>
                <a:gridCol w="563022">
                  <a:extLst>
                    <a:ext uri="{9D8B030D-6E8A-4147-A177-3AD203B41FA5}">
                      <a16:colId xmlns:a16="http://schemas.microsoft.com/office/drawing/2014/main" val="292994646"/>
                    </a:ext>
                  </a:extLst>
                </a:gridCol>
                <a:gridCol w="563022">
                  <a:extLst>
                    <a:ext uri="{9D8B030D-6E8A-4147-A177-3AD203B41FA5}">
                      <a16:colId xmlns:a16="http://schemas.microsoft.com/office/drawing/2014/main" val="3882169495"/>
                    </a:ext>
                  </a:extLst>
                </a:gridCol>
                <a:gridCol w="571302">
                  <a:extLst>
                    <a:ext uri="{9D8B030D-6E8A-4147-A177-3AD203B41FA5}">
                      <a16:colId xmlns:a16="http://schemas.microsoft.com/office/drawing/2014/main" val="4110079627"/>
                    </a:ext>
                  </a:extLst>
                </a:gridCol>
              </a:tblGrid>
              <a:tr h="19729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№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Виробник </a:t>
                      </a:r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/</a:t>
                      </a:r>
                      <a:r>
                        <a:rPr lang="ru-RU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uk-UA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Потужність (кВт)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15 - 35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35 - 55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55 - 75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7</a:t>
                      </a:r>
                      <a:r>
                        <a:rPr lang="uk-UA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5 - 95</a:t>
                      </a: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95 - 115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115 - 135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135 - 155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155 +</a:t>
                      </a:r>
                      <a:endParaRPr lang="uk-UA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580815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Fronius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extLst>
                  <a:ext uri="{0D108BD9-81ED-4DB2-BD59-A6C34878D82A}">
                    <a16:rowId xmlns:a16="http://schemas.microsoft.com/office/drawing/2014/main" val="4217126630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6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2558637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SMA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802768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7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213893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Solax</a:t>
                      </a:r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Power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1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1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extLst>
                  <a:ext uri="{0D108BD9-81ED-4DB2-BD59-A6C34878D82A}">
                    <a16:rowId xmlns:a16="http://schemas.microsoft.com/office/drawing/2014/main" val="986206804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7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100777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ABB (</a:t>
                      </a:r>
                      <a:r>
                        <a:rPr lang="en-US" sz="1000" b="1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Fimer</a:t>
                      </a:r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1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446930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8900349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Solar Edge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extLst>
                  <a:ext uri="{0D108BD9-81ED-4DB2-BD59-A6C34878D82A}">
                    <a16:rowId xmlns:a16="http://schemas.microsoft.com/office/drawing/2014/main" val="893871301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435024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6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Growatt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extLst>
                  <a:ext uri="{0D108BD9-81ED-4DB2-BD59-A6C34878D82A}">
                    <a16:rowId xmlns:a16="http://schemas.microsoft.com/office/drawing/2014/main" val="3704668954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626017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7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Huawei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814904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861734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Ingeteam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699314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12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566470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9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Delta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94742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12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0556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KACO </a:t>
                      </a:r>
                      <a:endParaRPr lang="en-US" sz="1000" b="1" i="0" u="none" strike="noStrike" dirty="0">
                        <a:solidFill>
                          <a:srgbClr val="313131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711184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13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615968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11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Sungrow</a:t>
                      </a:r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Power Supply Company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199451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13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597020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12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GoodWe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extLst>
                  <a:ext uri="{0D108BD9-81ED-4DB2-BD59-A6C34878D82A}">
                    <a16:rowId xmlns:a16="http://schemas.microsoft.com/office/drawing/2014/main" val="3762397108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14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185364"/>
                  </a:ext>
                </a:extLst>
              </a:tr>
              <a:tr h="1602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13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Solis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+</a:t>
                      </a:r>
                      <a:endParaRPr lang="uk-UA" sz="800" b="1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 </a:t>
                      </a:r>
                      <a:endParaRPr lang="uk-UA" sz="800" b="0" i="0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extLst>
                  <a:ext uri="{0D108BD9-81ED-4DB2-BD59-A6C34878D82A}">
                    <a16:rowId xmlns:a16="http://schemas.microsoft.com/office/drawing/2014/main" val="1765688074"/>
                  </a:ext>
                </a:extLst>
              </a:tr>
              <a:tr h="1530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Модельний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ряд – </a:t>
                      </a:r>
                      <a:r>
                        <a:rPr lang="ru-RU" sz="900" b="1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17</a:t>
                      </a:r>
                      <a:r>
                        <a:rPr lang="ru-RU" sz="900" u="none" strike="noStrike" dirty="0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ru-RU" sz="900" b="0" u="none" strike="noStrike" dirty="0" err="1"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видів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7869" marR="7869" marT="7869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18829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A2B31C1-2FAF-44FE-96FC-395BE55A2EF1}"/>
              </a:ext>
            </a:extLst>
          </p:cNvPr>
          <p:cNvSpPr txBox="1"/>
          <p:nvPr/>
        </p:nvSpPr>
        <p:spPr>
          <a:xfrm>
            <a:off x="807929" y="234798"/>
            <a:ext cx="5009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Модельний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ряд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2020</a:t>
            </a:r>
            <a:endParaRPr lang="uk-UA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223A73-6D94-4958-B8F4-244D1B43D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930" y="701944"/>
            <a:ext cx="5354124" cy="34882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B9545E-C8F0-44EA-9D68-BC4D4EA79F07}"/>
              </a:ext>
            </a:extLst>
          </p:cNvPr>
          <p:cNvSpPr txBox="1"/>
          <p:nvPr/>
        </p:nvSpPr>
        <p:spPr>
          <a:xfrm>
            <a:off x="6938101" y="234798"/>
            <a:ext cx="5009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Прогноз </a:t>
            </a:r>
            <a:r>
              <a:rPr lang="uk-UA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зміни максимальної напруги сонячних систем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560459-5440-497B-9D2F-7B9718C410CF}"/>
              </a:ext>
            </a:extLst>
          </p:cNvPr>
          <p:cNvSpPr txBox="1"/>
          <p:nvPr/>
        </p:nvSpPr>
        <p:spPr>
          <a:xfrm>
            <a:off x="7770304" y="4190285"/>
            <a:ext cx="35204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1000В                 1500В</a:t>
            </a:r>
            <a:endParaRPr lang="uk-UA" sz="1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694FE7F-0C9A-416A-9440-A5995AFD71A9}"/>
              </a:ext>
            </a:extLst>
          </p:cNvPr>
          <p:cNvSpPr/>
          <p:nvPr/>
        </p:nvSpPr>
        <p:spPr>
          <a:xfrm>
            <a:off x="8660819" y="4265056"/>
            <a:ext cx="128587" cy="128588"/>
          </a:xfrm>
          <a:prstGeom prst="rect">
            <a:avLst/>
          </a:prstGeom>
          <a:solidFill>
            <a:srgbClr val="B4B3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F84F315-1A60-41B6-B2A1-41E6C53083F1}"/>
              </a:ext>
            </a:extLst>
          </p:cNvPr>
          <p:cNvSpPr/>
          <p:nvPr/>
        </p:nvSpPr>
        <p:spPr>
          <a:xfrm>
            <a:off x="9603010" y="4265056"/>
            <a:ext cx="128587" cy="128588"/>
          </a:xfrm>
          <a:prstGeom prst="rect">
            <a:avLst/>
          </a:prstGeom>
          <a:solidFill>
            <a:srgbClr val="FFC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Google Shape;238;p29">
            <a:extLst>
              <a:ext uri="{FF2B5EF4-FFF2-40B4-BE49-F238E27FC236}">
                <a16:creationId xmlns:a16="http://schemas.microsoft.com/office/drawing/2014/main" id="{A14147DF-ECA3-4170-9113-B11377FC0FC0}"/>
              </a:ext>
            </a:extLst>
          </p:cNvPr>
          <p:cNvSpPr/>
          <p:nvPr/>
        </p:nvSpPr>
        <p:spPr>
          <a:xfrm>
            <a:off x="7048500" y="4511409"/>
            <a:ext cx="4899230" cy="432066"/>
          </a:xfrm>
          <a:prstGeom prst="homePlate">
            <a:avLst>
              <a:gd name="adj" fmla="val 67022"/>
            </a:avLst>
          </a:prstGeom>
          <a:gradFill>
            <a:gsLst>
              <a:gs pos="0">
                <a:srgbClr val="E8A66A">
                  <a:alpha val="80000"/>
                </a:srgbClr>
              </a:gs>
              <a:gs pos="38000">
                <a:srgbClr val="FFC429">
                  <a:alpha val="80000"/>
                </a:srgbClr>
              </a:gs>
              <a:gs pos="69000">
                <a:srgbClr val="F7E064">
                  <a:alpha val="89803"/>
                </a:srgbClr>
              </a:gs>
              <a:gs pos="100000">
                <a:srgbClr val="FFF2CC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93803F-AC42-4D13-BF3C-B515E2A3CBBE}"/>
              </a:ext>
            </a:extLst>
          </p:cNvPr>
          <p:cNvSpPr txBox="1"/>
          <p:nvPr/>
        </p:nvSpPr>
        <p:spPr>
          <a:xfrm>
            <a:off x="6909526" y="4558165"/>
            <a:ext cx="50096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1500 В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стає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основним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напрямом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сонячних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endParaRPr lang="uk-UA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E06F009-E21D-4444-A99C-BD6F3F241DB4}"/>
              </a:ext>
            </a:extLst>
          </p:cNvPr>
          <p:cNvGrpSpPr/>
          <p:nvPr/>
        </p:nvGrpSpPr>
        <p:grpSpPr>
          <a:xfrm>
            <a:off x="1862784" y="5105144"/>
            <a:ext cx="8486130" cy="1300049"/>
            <a:chOff x="14852650" y="5989191"/>
            <a:chExt cx="3382938" cy="147945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2F87CB4-5C5C-43C4-BF07-83E51681D7C0}"/>
                </a:ext>
              </a:extLst>
            </p:cNvPr>
            <p:cNvSpPr txBox="1"/>
            <p:nvPr/>
          </p:nvSpPr>
          <p:spPr>
            <a:xfrm>
              <a:off x="14891157" y="6276990"/>
              <a:ext cx="3298070" cy="1085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342900" indent="-342900">
                <a:buAutoNum type="arabicPeriod"/>
                <a:defRPr sz="165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</a:lstStyle>
            <a:p>
              <a:pPr marL="0" indent="0" algn="ctr">
                <a:buNone/>
              </a:pP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Згідно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з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проведеним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дослідженням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різних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агенств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збільшення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напруги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інвертора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а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відповідно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і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напруги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системи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від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1000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до </a:t>
              </a:r>
              <a:r>
                <a:rPr lang="ru-RU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1500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дозволяє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зменшити</a:t>
              </a:r>
              <a:r>
                <a:rPr lang="ru-RU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CAPEX 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проекту за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рахунок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зменшення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кількості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компонентів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низької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напруги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та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загальної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кількості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необхідних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кабелів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b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</a:b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Система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також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може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бути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більш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ефективною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у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мережі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або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на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стороні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постійного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струму.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0CD58C64-BDEF-423C-86F0-6D0D4FBD71F5}"/>
                </a:ext>
              </a:extLst>
            </p:cNvPr>
            <p:cNvSpPr/>
            <p:nvPr/>
          </p:nvSpPr>
          <p:spPr>
            <a:xfrm>
              <a:off x="16866417" y="5989191"/>
              <a:ext cx="1369171" cy="296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1092" noProof="1">
                  <a:solidFill>
                    <a:schemeClr val="bg1">
                      <a:lumMod val="6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В</a:t>
              </a:r>
              <a:r>
                <a:rPr lang="ru-RU" sz="1092" noProof="1">
                  <a:solidFill>
                    <a:srgbClr val="FFC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исновки дослідження</a:t>
              </a:r>
              <a:endParaRPr lang="en-US" sz="1092" noProof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11E8B242-B082-4D39-8B98-CF6F7ADAE44E}"/>
                </a:ext>
              </a:extLst>
            </p:cNvPr>
            <p:cNvCxnSpPr>
              <a:cxnSpLocks/>
            </p:cNvCxnSpPr>
            <p:nvPr/>
          </p:nvCxnSpPr>
          <p:spPr>
            <a:xfrm>
              <a:off x="18205450" y="6342668"/>
              <a:ext cx="0" cy="1116332"/>
            </a:xfrm>
            <a:prstGeom prst="line">
              <a:avLst/>
            </a:prstGeom>
            <a:ln>
              <a:solidFill>
                <a:srgbClr val="F5C71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A400275B-82BA-4FAD-8E82-39AC5D46E9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52653" y="6173857"/>
              <a:ext cx="2674780" cy="1"/>
            </a:xfrm>
            <a:prstGeom prst="line">
              <a:avLst/>
            </a:prstGeom>
            <a:ln>
              <a:solidFill>
                <a:srgbClr val="F5C71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58D6AC3D-1737-443F-9009-45AA98E1F773}"/>
                </a:ext>
              </a:extLst>
            </p:cNvPr>
            <p:cNvCxnSpPr>
              <a:cxnSpLocks/>
            </p:cNvCxnSpPr>
            <p:nvPr/>
          </p:nvCxnSpPr>
          <p:spPr>
            <a:xfrm>
              <a:off x="14852650" y="6173857"/>
              <a:ext cx="0" cy="108149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730D6319-1A10-4309-857A-78262C8B2A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22638" y="7459000"/>
              <a:ext cx="3282813" cy="964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3695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>
            <a:extLst>
              <a:ext uri="{FF2B5EF4-FFF2-40B4-BE49-F238E27FC236}">
                <a16:creationId xmlns:a16="http://schemas.microsoft.com/office/drawing/2014/main" id="{7436FEF2-1795-459E-974F-883C3C2F2C66}"/>
              </a:ext>
            </a:extLst>
          </p:cNvPr>
          <p:cNvSpPr/>
          <p:nvPr/>
        </p:nvSpPr>
        <p:spPr>
          <a:xfrm>
            <a:off x="819150" y="1153157"/>
            <a:ext cx="514350" cy="495300"/>
          </a:xfrm>
          <a:prstGeom prst="ellipse">
            <a:avLst/>
          </a:prstGeom>
          <a:noFill/>
          <a:ln w="19050">
            <a:solidFill>
              <a:srgbClr val="FEC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DE0C8D-8BAC-4CB6-9304-6D1C599E1F66}"/>
              </a:ext>
            </a:extLst>
          </p:cNvPr>
          <p:cNvSpPr txBox="1"/>
          <p:nvPr/>
        </p:nvSpPr>
        <p:spPr>
          <a:xfrm>
            <a:off x="1409700" y="1216141"/>
            <a:ext cx="5009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Якість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надійність</a:t>
            </a:r>
            <a:endParaRPr lang="uk-UA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BF6873-60D3-4585-BF07-7D784A4A31B9}"/>
              </a:ext>
            </a:extLst>
          </p:cNvPr>
          <p:cNvSpPr txBox="1"/>
          <p:nvPr/>
        </p:nvSpPr>
        <p:spPr>
          <a:xfrm>
            <a:off x="819150" y="1672219"/>
            <a:ext cx="47720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Сертифікація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uk-UA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для європейського ринку (СЕ, </a:t>
            </a:r>
            <a:r>
              <a:rPr lang="pl-PL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IEC 61683, IEC 60068-2, IEC 61000-6-2, IEC 61000-6-4, IEC 62116, IEC 62109</a:t>
            </a:r>
            <a:r>
              <a:rPr lang="uk-UA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та інші)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0BECECC-814F-4366-ABAE-78186C90C54E}"/>
              </a:ext>
            </a:extLst>
          </p:cNvPr>
          <p:cNvSpPr/>
          <p:nvPr/>
        </p:nvSpPr>
        <p:spPr>
          <a:xfrm>
            <a:off x="819150" y="2652221"/>
            <a:ext cx="514350" cy="495300"/>
          </a:xfrm>
          <a:prstGeom prst="ellipse">
            <a:avLst/>
          </a:prstGeom>
          <a:noFill/>
          <a:ln w="19050">
            <a:solidFill>
              <a:srgbClr val="FEC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4FF79C-8638-4DD9-BBFE-3558E923E512}"/>
              </a:ext>
            </a:extLst>
          </p:cNvPr>
          <p:cNvSpPr txBox="1"/>
          <p:nvPr/>
        </p:nvSpPr>
        <p:spPr>
          <a:xfrm>
            <a:off x="1409700" y="4585699"/>
            <a:ext cx="5009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Система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моніторингу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управління</a:t>
            </a:r>
            <a:endParaRPr lang="uk-UA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0D51D5-B3A9-43B1-B654-8B5A3A5C6549}"/>
              </a:ext>
            </a:extLst>
          </p:cNvPr>
          <p:cNvSpPr txBox="1"/>
          <p:nvPr/>
        </p:nvSpPr>
        <p:spPr>
          <a:xfrm>
            <a:off x="819150" y="5081558"/>
            <a:ext cx="50096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Розробка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мобільних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додатків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для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управління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та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моніторингу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Залучення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штучного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інтелекту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для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управління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інвертором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Кібербезпека</a:t>
            </a:r>
            <a:endParaRPr lang="uk-UA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DC8DF059-955E-4E80-96C9-9B419DAEA34E}"/>
              </a:ext>
            </a:extLst>
          </p:cNvPr>
          <p:cNvSpPr/>
          <p:nvPr/>
        </p:nvSpPr>
        <p:spPr>
          <a:xfrm>
            <a:off x="820296" y="4520970"/>
            <a:ext cx="514350" cy="495300"/>
          </a:xfrm>
          <a:prstGeom prst="ellipse">
            <a:avLst/>
          </a:prstGeom>
          <a:noFill/>
          <a:ln w="19050">
            <a:solidFill>
              <a:srgbClr val="FEC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F774F3-C281-4D80-A2C1-D3F88C84C8F5}"/>
              </a:ext>
            </a:extLst>
          </p:cNvPr>
          <p:cNvSpPr txBox="1"/>
          <p:nvPr/>
        </p:nvSpPr>
        <p:spPr>
          <a:xfrm>
            <a:off x="1410846" y="2692174"/>
            <a:ext cx="5009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Сервіс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та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підтримка</a:t>
            </a:r>
            <a:endParaRPr lang="uk-UA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E645F8-B60B-478F-9FB9-B551DC7F952D}"/>
              </a:ext>
            </a:extLst>
          </p:cNvPr>
          <p:cNvSpPr txBox="1"/>
          <p:nvPr/>
        </p:nvSpPr>
        <p:spPr>
          <a:xfrm>
            <a:off x="819150" y="3203422"/>
            <a:ext cx="5009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Оперативна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заміна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інвертора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ru-RU" sz="2000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ru-RU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lang="ru-RU" sz="2000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днів</a:t>
            </a:r>
            <a:endParaRPr lang="ru-RU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Центр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підтримки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</a:t>
            </a:r>
            <a:r>
              <a:rPr lang="en-US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ru-RU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Сервісні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команди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по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всьому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світу</a:t>
            </a:r>
            <a:endParaRPr lang="uk-UA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EC172E-E17F-4E30-B5C3-82134FBA1CC3}"/>
              </a:ext>
            </a:extLst>
          </p:cNvPr>
          <p:cNvSpPr txBox="1"/>
          <p:nvPr/>
        </p:nvSpPr>
        <p:spPr>
          <a:xfrm>
            <a:off x="3829947" y="179040"/>
            <a:ext cx="4831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Основні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характеристики при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виборі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інвертора</a:t>
            </a:r>
            <a:endParaRPr lang="uk-UA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A7A565-85D0-4F68-A707-C8813FA4DE07}"/>
              </a:ext>
            </a:extLst>
          </p:cNvPr>
          <p:cNvSpPr txBox="1"/>
          <p:nvPr/>
        </p:nvSpPr>
        <p:spPr>
          <a:xfrm>
            <a:off x="7000354" y="1215880"/>
            <a:ext cx="5009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Гарантії</a:t>
            </a:r>
            <a:endParaRPr lang="uk-UA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365621-5265-45F9-9995-9B53C60F0A84}"/>
              </a:ext>
            </a:extLst>
          </p:cNvPr>
          <p:cNvSpPr txBox="1"/>
          <p:nvPr/>
        </p:nvSpPr>
        <p:spPr>
          <a:xfrm>
            <a:off x="6409804" y="1727128"/>
            <a:ext cx="5009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надання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гарантії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– </a:t>
            </a:r>
            <a:r>
              <a:rPr lang="ru-RU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років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b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можливістю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її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розширення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до </a:t>
            </a:r>
            <a:r>
              <a:rPr lang="ru-RU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років</a:t>
            </a:r>
            <a:endParaRPr lang="uk-UA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ED2E8054-0129-44E6-ADA5-64D7BB98F23C}"/>
              </a:ext>
            </a:extLst>
          </p:cNvPr>
          <p:cNvSpPr/>
          <p:nvPr/>
        </p:nvSpPr>
        <p:spPr>
          <a:xfrm>
            <a:off x="6409804" y="1169808"/>
            <a:ext cx="514350" cy="495300"/>
          </a:xfrm>
          <a:prstGeom prst="ellipse">
            <a:avLst/>
          </a:prstGeom>
          <a:noFill/>
          <a:ln w="19050">
            <a:solidFill>
              <a:srgbClr val="FEC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2DF52F88-BAD6-414D-A141-5964F40346AA}"/>
              </a:ext>
            </a:extLst>
          </p:cNvPr>
          <p:cNvSpPr/>
          <p:nvPr/>
        </p:nvSpPr>
        <p:spPr>
          <a:xfrm>
            <a:off x="6409804" y="2701238"/>
            <a:ext cx="514350" cy="495300"/>
          </a:xfrm>
          <a:prstGeom prst="ellipse">
            <a:avLst/>
          </a:prstGeom>
          <a:noFill/>
          <a:ln w="19050">
            <a:solidFill>
              <a:srgbClr val="FEC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40A853A-4686-4B1A-904F-32C2B4C655E9}"/>
              </a:ext>
            </a:extLst>
          </p:cNvPr>
          <p:cNvSpPr txBox="1"/>
          <p:nvPr/>
        </p:nvSpPr>
        <p:spPr>
          <a:xfrm>
            <a:off x="7000354" y="2764222"/>
            <a:ext cx="5009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Особливості</a:t>
            </a:r>
            <a:endParaRPr lang="uk-UA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80C318C-1CCA-4610-A71F-E306A285CAAA}"/>
              </a:ext>
            </a:extLst>
          </p:cNvPr>
          <p:cNvSpPr txBox="1"/>
          <p:nvPr/>
        </p:nvSpPr>
        <p:spPr>
          <a:xfrm>
            <a:off x="6409805" y="3275470"/>
            <a:ext cx="49036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Вдосконалення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моделей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відбувається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кожні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</a:t>
            </a:r>
            <a:r>
              <a:rPr lang="en-US" sz="2000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6</a:t>
            </a:r>
            <a:r>
              <a:rPr lang="ru-RU" sz="2000" b="1" dirty="0">
                <a:solidFill>
                  <a:srgbClr val="FEC76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місяців</a:t>
            </a:r>
            <a:endParaRPr lang="uk-UA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C089E426-05CE-4D3B-A21C-F69D9711DAC9}"/>
              </a:ext>
            </a:extLst>
          </p:cNvPr>
          <p:cNvSpPr/>
          <p:nvPr/>
        </p:nvSpPr>
        <p:spPr>
          <a:xfrm>
            <a:off x="6408657" y="4330334"/>
            <a:ext cx="514350" cy="495300"/>
          </a:xfrm>
          <a:prstGeom prst="ellipse">
            <a:avLst/>
          </a:prstGeom>
          <a:noFill/>
          <a:ln w="19050">
            <a:solidFill>
              <a:srgbClr val="FEC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BA18A68-8E38-4778-82E3-F9705E0F0334}"/>
              </a:ext>
            </a:extLst>
          </p:cNvPr>
          <p:cNvSpPr txBox="1"/>
          <p:nvPr/>
        </p:nvSpPr>
        <p:spPr>
          <a:xfrm>
            <a:off x="6999207" y="4393318"/>
            <a:ext cx="5009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Ціна</a:t>
            </a:r>
            <a:endParaRPr lang="uk-UA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FB4551-B1D7-46B6-9A78-AD407C30A512}"/>
              </a:ext>
            </a:extLst>
          </p:cNvPr>
          <p:cNvSpPr txBox="1"/>
          <p:nvPr/>
        </p:nvSpPr>
        <p:spPr>
          <a:xfrm>
            <a:off x="6408658" y="4904566"/>
            <a:ext cx="49036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uk-U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Як прогнозується, ціни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на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інвертори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до 2022 року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знизяться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орієнтовно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на </a:t>
            </a:r>
            <a:r>
              <a:rPr lang="ru-RU" sz="2000" b="1" dirty="0">
                <a:solidFill>
                  <a:srgbClr val="FFCF3C"/>
                </a:solidFill>
              </a:rPr>
              <a:t>6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%. 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555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97CF5A9A-5AA8-4786-87EF-8B76FCF99384}"/>
              </a:ext>
            </a:extLst>
          </p:cNvPr>
          <p:cNvSpPr txBox="1"/>
          <p:nvPr/>
        </p:nvSpPr>
        <p:spPr>
          <a:xfrm>
            <a:off x="783771" y="754762"/>
            <a:ext cx="10624457" cy="301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2300"/>
              </a:lnSpc>
              <a:buFont typeface="Courier New" panose="02070309020205020404" pitchFamily="49" charset="0"/>
              <a:buChar char="o"/>
            </a:pP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Ринок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стрінгових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можна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оцінити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як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зрілий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ринок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У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найближчому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майбутньому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бурхливий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розвиток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як і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занепад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малоймовірні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marL="285750" indent="-285750" algn="just">
              <a:lnSpc>
                <a:spcPts val="2300"/>
              </a:lnSpc>
              <a:buFont typeface="Courier New" panose="02070309020205020404" pitchFamily="49" charset="0"/>
              <a:buChar char="o"/>
            </a:pP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Дуже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високий</a:t>
            </a: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рівень</a:t>
            </a: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конкуренції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Ядро ринку (76%) ринку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складають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10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компаній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що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мають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стабільну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репутацію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інші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24%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розподілені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між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рештою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700+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виробниками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  <a:p>
            <a:pPr marL="285750" indent="-285750" algn="just">
              <a:lnSpc>
                <a:spcPts val="2300"/>
              </a:lnSpc>
              <a:buFont typeface="Courier New" panose="02070309020205020404" pitchFamily="49" charset="0"/>
              <a:buChar char="o"/>
            </a:pP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Зрілий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ринок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створює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низьку</a:t>
            </a: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рентабельність</a:t>
            </a: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продукту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яка буде і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подалі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знижуватись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за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рахунок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зменшення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ринкової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ціни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в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умовах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зростаючої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конкуренції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Можливе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подальше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зменшення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рентабельності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буде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означати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зростання</a:t>
            </a: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ризиків</a:t>
            </a: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для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появи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на ринку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нових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брендів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pPr marL="285750" indent="-285750" algn="just">
              <a:lnSpc>
                <a:spcPts val="2300"/>
              </a:lnSpc>
              <a:buFont typeface="Courier New" panose="02070309020205020404" pitchFamily="49" charset="0"/>
              <a:buChar char="o"/>
            </a:pP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Існуючий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модельний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ряд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у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виробників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демонструє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більшу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«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гнучкість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» при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встановленні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сонячних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систем.</a:t>
            </a:r>
          </a:p>
          <a:p>
            <a:pPr marL="285750" indent="-285750" algn="just">
              <a:lnSpc>
                <a:spcPts val="2300"/>
              </a:lnSpc>
              <a:buFont typeface="Courier New" panose="02070309020205020404" pitchFamily="49" charset="0"/>
              <a:buChar char="o"/>
            </a:pP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Зважаючи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на велику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кількість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пропозицій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та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відносно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широкий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модельний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ряд у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виробників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пріоритетом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у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виборі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бренду / продукту для </a:t>
            </a:r>
            <a:r>
              <a:rPr lang="ru-RU" sz="14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покупця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є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додаткова</a:t>
            </a: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цінність</a:t>
            </a:r>
            <a:r>
              <a:rPr lang="ru-RU" sz="14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продукту</a:t>
            </a:r>
            <a:r>
              <a:rPr lang="ru-RU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</a:t>
            </a:r>
            <a:endParaRPr lang="uk-UA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BF2F7F-EDEA-4615-91A5-C6BBDBE2B79E}"/>
              </a:ext>
            </a:extLst>
          </p:cNvPr>
          <p:cNvSpPr txBox="1"/>
          <p:nvPr/>
        </p:nvSpPr>
        <p:spPr>
          <a:xfrm>
            <a:off x="3680076" y="275702"/>
            <a:ext cx="4831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Огляд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ринку.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Підсумки</a:t>
            </a:r>
            <a:endParaRPr lang="uk-UA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Quality Assurance Icon Png | Computer icon, Image icon, Finance icons">
            <a:extLst>
              <a:ext uri="{FF2B5EF4-FFF2-40B4-BE49-F238E27FC236}">
                <a16:creationId xmlns:a16="http://schemas.microsoft.com/office/drawing/2014/main" id="{C31EBBCF-D56B-40FC-A9C5-7A67B2913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101" y="4160958"/>
            <a:ext cx="957072" cy="95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quest Service Icon – Free Download, PNG and Vector">
            <a:extLst>
              <a:ext uri="{FF2B5EF4-FFF2-40B4-BE49-F238E27FC236}">
                <a16:creationId xmlns:a16="http://schemas.microsoft.com/office/drawing/2014/main" id="{DF718A3F-3EC2-4832-8464-5422B347D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232" y="4338288"/>
            <a:ext cx="627531" cy="62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onitoring Svg Png Icon Free Download (#463391) - OnlineWebFonts.COM">
            <a:extLst>
              <a:ext uri="{FF2B5EF4-FFF2-40B4-BE49-F238E27FC236}">
                <a16:creationId xmlns:a16="http://schemas.microsoft.com/office/drawing/2014/main" id="{9D23F4B3-819C-485C-934B-2EB796A45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827" y="4498524"/>
            <a:ext cx="590038" cy="42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DFF2A9-26F5-42ED-8799-DAC21183077B}"/>
              </a:ext>
            </a:extLst>
          </p:cNvPr>
          <p:cNvSpPr txBox="1"/>
          <p:nvPr/>
        </p:nvSpPr>
        <p:spPr>
          <a:xfrm>
            <a:off x="1324641" y="3979769"/>
            <a:ext cx="2221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Якість і надійність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FCEE3B-F5CD-4046-8463-FAD745AA3178}"/>
              </a:ext>
            </a:extLst>
          </p:cNvPr>
          <p:cNvSpPr txBox="1"/>
          <p:nvPr/>
        </p:nvSpPr>
        <p:spPr>
          <a:xfrm>
            <a:off x="8220676" y="3843624"/>
            <a:ext cx="3091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Моніторинг</a:t>
            </a:r>
            <a:b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 система управління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554CF9-87B4-4EF3-B644-6A64FD01EAEF}"/>
              </a:ext>
            </a:extLst>
          </p:cNvPr>
          <p:cNvSpPr txBox="1"/>
          <p:nvPr/>
        </p:nvSpPr>
        <p:spPr>
          <a:xfrm>
            <a:off x="4662588" y="3991681"/>
            <a:ext cx="2866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Сервіс та підтримка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82B1E4-CEDB-4039-BC15-FB1F19F9EB7B}"/>
              </a:ext>
            </a:extLst>
          </p:cNvPr>
          <p:cNvSpPr txBox="1"/>
          <p:nvPr/>
        </p:nvSpPr>
        <p:spPr>
          <a:xfrm>
            <a:off x="784002" y="5032514"/>
            <a:ext cx="33032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10-12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років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гарантії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для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топових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виробників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вже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є стандартом.</a:t>
            </a:r>
            <a:endParaRPr lang="en-US" sz="12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Також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існує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можливість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розширеної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гарантії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до </a:t>
            </a:r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років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uk-UA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21C298-CD32-41FD-8D71-739A4866A52F}"/>
              </a:ext>
            </a:extLst>
          </p:cNvPr>
          <p:cNvSpPr txBox="1"/>
          <p:nvPr/>
        </p:nvSpPr>
        <p:spPr>
          <a:xfrm>
            <a:off x="4444362" y="5032514"/>
            <a:ext cx="330327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Топові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виробники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заявляють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про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можливість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заміни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обладнання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протягом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3-5</a:t>
            </a:r>
            <a:r>
              <a:rPr lang="ru-RU" sz="12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днів</a:t>
            </a:r>
            <a:r>
              <a:rPr lang="ru-RU" sz="12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будь-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якій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точці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світу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Наявність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сервісного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контакт центру доступного 24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години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на добу.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04A0C0-B841-4FD7-A02D-F5F43848407F}"/>
              </a:ext>
            </a:extLst>
          </p:cNvPr>
          <p:cNvSpPr txBox="1"/>
          <p:nvPr/>
        </p:nvSpPr>
        <p:spPr>
          <a:xfrm>
            <a:off x="8181211" y="5032513"/>
            <a:ext cx="3303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Розробка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мобільних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додатків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більш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глибокий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контроль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роботи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інвертора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постійне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оновлення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операційних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систем, а </a:t>
            </a:r>
            <a:r>
              <a:rPr lang="ru-RU" sz="12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також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sz="1200" b="1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кібербезпека</a:t>
            </a:r>
            <a:r>
              <a:rPr lang="ru-RU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  <a:endParaRPr lang="uk-UA" sz="1200" b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119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821</Words>
  <Application>Microsoft Office PowerPoint</Application>
  <PresentationFormat>Широкий екран</PresentationFormat>
  <Paragraphs>245</Paragraphs>
  <Slides>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Open Sans</vt:lpstr>
      <vt:lpstr>Open Sans Light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Voloshchenko-AO</dc:creator>
  <cp:lastModifiedBy>Вікторія Гаврилюк</cp:lastModifiedBy>
  <cp:revision>58</cp:revision>
  <dcterms:created xsi:type="dcterms:W3CDTF">2021-03-03T10:10:11Z</dcterms:created>
  <dcterms:modified xsi:type="dcterms:W3CDTF">2024-09-20T08:44:17Z</dcterms:modified>
</cp:coreProperties>
</file>