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82E"/>
    <a:srgbClr val="C1BFBB"/>
    <a:srgbClr val="FEE076"/>
    <a:srgbClr val="F2EFE9"/>
    <a:srgbClr val="708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348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830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482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280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603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556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342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747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6873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042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1129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3393-9CF6-4C93-BFFF-651AF199214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1219-C7D6-44AA-AF3C-1FD262311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0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hdphoto" Target="../media/image3.wdp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png" /><Relationship Id="rId4" Type="http://schemas.microsoft.com/office/2007/relationships/hdphoto" Target="../media/image9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microsoft.com/office/2007/relationships/hdphoto" Target="../media/image14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microsoft.com/office/2007/relationships/hdphoto" Target="../media/image16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Relationship Id="rId3" Type="http://schemas.microsoft.com/office/2007/relationships/hdphoto" Target="../media/image18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078" y="-10094"/>
            <a:ext cx="3994785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075986" y="0"/>
            <a:ext cx="838201" cy="494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655" y="144830"/>
            <a:ext cx="5715000" cy="37861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31"/>
          <a:stretch>
            <a:fillRect/>
          </a:stretch>
        </p:blipFill>
        <p:spPr>
          <a:xfrm>
            <a:off x="3908106" y="1176551"/>
            <a:ext cx="2432463" cy="3006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1550" y="439293"/>
            <a:ext cx="31114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/>
              <a:t>Вільям Шекспір</a:t>
            </a:r>
          </a:p>
          <a:p>
            <a:r>
              <a:rPr lang="ru-RU" sz="2800" smtClean="0">
                <a:latin typeface="Bahnschrift Condensed" panose="020b0502040204020203" pitchFamily="34" charset="0"/>
              </a:rPr>
              <a:t>Біографія</a:t>
            </a:r>
            <a:endParaRPr lang="ru-RU" sz="2800">
              <a:latin typeface="Bahnschrift Condensed" panose="020b0502040204020203" pitchFamily="34" charset="0"/>
            </a:endParaRPr>
          </a:p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15905" y="436537"/>
            <a:ext cx="1943101" cy="53860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79151" y="875983"/>
            <a:ext cx="2745105" cy="6708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16600" y="3454400"/>
            <a:ext cx="6121400" cy="2971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22951" y="3786138"/>
            <a:ext cx="6115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Народився Шекспір 23 квітня 1564 р. у Стретфорді-на-Ейвоні в родині ремісника і торговця. Вчився у місцевій граматичній школі, де вивчали рідну мову, а також грецьку і латинську за єдиним підручником — Біблією. За одними даними школу не закінчив, бо батько через фінансові ускладнення забрав Вільяма до себе помічником. За іншими ж, після закінчення школи був навіть помічником шкільного учителя.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63" y="5480809"/>
            <a:ext cx="1379538" cy="1559044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5068254" y="734486"/>
            <a:ext cx="1209355" cy="95380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-112078" y="5480809"/>
            <a:ext cx="2042478" cy="4754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6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941" y="0"/>
            <a:ext cx="390405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3631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58800" cy="4000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mtClean="0">
                <a:solidFill>
                  <a:schemeClr val="accent4">
                    <a:lumMod val="75000"/>
                  </a:schemeClr>
                </a:solidFill>
              </a:rPr>
              <a:t>Життя та творчість поета </a:t>
            </a:r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5018" y="0"/>
            <a:ext cx="4191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3222030" y="1792089"/>
            <a:ext cx="6858000" cy="32738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Перші його друковані твори з'являються тільки в 1594 році. Біографи припускають, що за цей період він якийсь час був актором мандрівної трупи, 3 1590 р. працював у різних театрах Лондона, а з 1594 вступив у найкращу лондонську трупу Джеймса Бербеджа. </a:t>
            </a:r>
          </a:p>
        </p:txBody>
      </p:sp>
    </p:spTree>
    <p:extLst>
      <p:ext uri="{BB962C8B-B14F-4D97-AF65-F5344CB8AC3E}">
        <p14:creationId xmlns:p14="http://schemas.microsoft.com/office/powerpoint/2010/main" val="88834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300" y="0"/>
            <a:ext cx="96647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150" y="698500"/>
            <a:ext cx="7016750" cy="2082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accent4">
                    <a:lumMod val="75000"/>
                  </a:schemeClr>
                </a:solidFill>
              </a:rPr>
              <a:t>З моменту побудови Бербеджем театру "Глобус", тобто з 1599 р. і до 1621 р. життя його пов'язане з цим театром, пайщиком і актором і драматургом якого він є. Сім'я його весь цей час залишалася в Стретфорді, куди він повертається, припинивши театральну і творчу діяльність, і де вмирає 23 квітня (у день свого народження) 1612 року у п'ятидесятидвохрічному віці.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3286125" y="3286125"/>
            <a:ext cx="6858000" cy="2857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6450" y="4838700"/>
            <a:ext cx="6610350" cy="1536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accent4">
                    <a:lumMod val="75000"/>
                  </a:schemeClr>
                </a:solidFill>
              </a:rPr>
              <a:t>Всі драматичні твори Шекспіра написані білим віршем з використанням прози. Поєднання віршів і прози є характерною рисою шекспірівської драматургії, зумовленою як художнім матеріалом, так і естетичними завданнями.</a:t>
            </a:r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833" y="0"/>
            <a:ext cx="49463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" y="158750"/>
            <a:ext cx="3149600" cy="6540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кличу смерть — дивитися набридло</a:t>
            </a:r>
          </a:p>
          <a:p>
            <a:r>
              <a:rPr lang="ru-RU" sz="1400" smtClean="0"/>
              <a:t>Я </a:t>
            </a:r>
            <a:r>
              <a:rPr lang="ru-RU" sz="140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жебри і приниження чеснот,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На безтурботне і вельможне бидло,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На правоту, що їй затисли рот,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На честь фальшиву, на дівочу вроду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Поганьблену, на зраду в пишноті,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На правду, що підлоті на вподобу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В бруд обертає почуття святі,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І на мистецтво під п'ятою влади,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І на талант під наглядом шпика,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І на порядність, що безбожно краде,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І на добро, що в зла за служана!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Я від всього цього помер би нині,</a:t>
            </a:r>
          </a:p>
          <a:p>
            <a:r>
              <a:rPr lang="ru-RU" sz="1400">
                <a:solidFill>
                  <a:schemeClr val="tx1"/>
                </a:solidFill>
                <a:latin typeface="Bahnschrift Condensed" panose="020b0502040204020203" pitchFamily="34" charset="0"/>
              </a:rPr>
              <a:t>Та як тебе лишити в самоті?!</a:t>
            </a:r>
          </a:p>
          <a:p>
            <a:pPr algn="ctr"/>
            <a:endParaRPr lang="ru-RU" sz="1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1899" y="158750"/>
            <a:ext cx="3289300" cy="6540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>
                <a:solidFill>
                  <a:schemeClr val="tx1"/>
                </a:solidFill>
                <a:latin typeface="Bahnschrift Condensed" panose="020b0502040204020203" pitchFamily="34" charset="0"/>
              </a:rPr>
              <a:t>Хроніки, з яких Шекспір розпочав свою творчість, були популярним жанром у його попередників і сучасників, бо вони відповідали на загострений інтерес публіки до своєї історії і політичних проблем сучасності у період напруженої боротьби Англії з Іспанією. Одна за однією з'являються драми-хроніки, особливість яких є вміння драматурга масштабно малювати епоху живими і яскравими барвами, поєднуючи соціальне тло з долею конкретних персонажів</a:t>
            </a:r>
          </a:p>
        </p:txBody>
      </p:sp>
    </p:spTree>
    <p:extLst>
      <p:ext uri="{BB962C8B-B14F-4D97-AF65-F5344CB8AC3E}">
        <p14:creationId xmlns:p14="http://schemas.microsoft.com/office/powerpoint/2010/main" val="371392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400" y="317500"/>
            <a:ext cx="4102100" cy="6085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406400"/>
            <a:ext cx="3975100" cy="6122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4500" y="406400"/>
            <a:ext cx="3530600" cy="5996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Серед знаменитих трагедій Шекспіра найбільшою популярністю на протязі віків користуються "Ромео і Джульєтта" і "Гамлет".</a:t>
            </a:r>
          </a:p>
          <a:p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Трагедія "Ромео і Джульєтта" була написана в середині 90-х років, в перший, так званий, оптимістичний період його творчості, найбільш просякнутий ренесансним пафосом віри в людину і її безмежні можливості.</a:t>
            </a:r>
          </a:p>
          <a:p>
            <a:pPr algn="ctr"/>
            <a:endParaRPr lang="ru-RU" sz="1600">
              <a:solidFill>
                <a:schemeClr val="accent4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0700" y="889000"/>
            <a:ext cx="8159750" cy="381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57500" y="5854700"/>
            <a:ext cx="6769100" cy="381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9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086100" y="266700"/>
            <a:ext cx="5651500" cy="5956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75" y="665162"/>
            <a:ext cx="4438650" cy="5019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4000" y="266700"/>
            <a:ext cx="2362200" cy="595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>
                <a:latin typeface="Bahnschrift Condensed" panose="020b0502040204020203" pitchFamily="34" charset="0"/>
              </a:rPr>
              <a:t>Всесвітню славу принесли Шекспіру його драматичні твори: історичні хроніки, трагедії й комедії. Тут він сягнув такої висоти, що його твори й сьогодні, як і мистецтво стародавніх греків, хвилюють нас і багато в чому є взірцем.</a:t>
            </a:r>
          </a:p>
          <a:p>
            <a:r>
              <a:rPr lang="ru-RU" sz="1200">
                <a:latin typeface="Bahnschrift Condensed" panose="020b0502040204020203" pitchFamily="34" charset="0"/>
              </a:rPr>
              <a:t>Як найвидатнішого драматурга світу Шекспіра прославили так звані «великі трагедії»: «Ромео і Джульєтта», «Гамлет», «Отелло», «Король Лір» і «Макбет».</a:t>
            </a:r>
          </a:p>
          <a:p>
            <a:r>
              <a:rPr lang="ru-RU" sz="1200" i="1">
                <a:latin typeface="Bahnschrift Condensed" panose="020b0502040204020203" pitchFamily="34" charset="0"/>
              </a:rPr>
              <a:t>Трагедія Шекспіра «Гамлет» — номер 49 у Рейтингу 100 найкращих книжок усіх часів за версією журналу «Ньюсвік».</a:t>
            </a:r>
            <a:endParaRPr lang="ru-RU" sz="1200">
              <a:latin typeface="Bahnschrift Condensed" panose="020b0502040204020203" pitchFamily="34" charset="0"/>
            </a:endParaRPr>
          </a:p>
          <a:p>
            <a:pPr algn="ctr"/>
            <a:endParaRPr lang="ru-RU" sz="1200"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75774" y="266700"/>
            <a:ext cx="2359025" cy="5956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>
                <a:latin typeface="Bahnschrift Condensed" panose="020b0502040204020203" pitchFamily="34" charset="0"/>
              </a:rPr>
              <a:t>Шекспір відіграв важливу роль у формуванні сучасної англійської і допоміг їй стати світовою мовою. Самуель Джонсон, який уклав перший великий словник, брав за основу твори Шекспіра частіше, ніж будь-якого іншого письменника. Три тисячі нових слів та виразів уперше з'явилися у друкованих п'єсах Шекспіра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4150" y="2349498"/>
            <a:ext cx="3898900" cy="355601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Творча спадщина </a:t>
            </a:r>
            <a:endParaRPr lang="ru-RU">
              <a:solidFill>
                <a:schemeClr val="accent4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406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0" y="0"/>
            <a:ext cx="78232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178300" y="0"/>
            <a:ext cx="38100" cy="685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794500" y="6083300"/>
            <a:ext cx="5397500" cy="419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Цікаві факти з біографії письменника </a:t>
            </a:r>
            <a:endParaRPr lang="ru-RU">
              <a:solidFill>
                <a:schemeClr val="accent4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500" y="181957"/>
            <a:ext cx="3213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>
                <a:latin typeface="Segoe UI Light" panose="020b0502040204020203" pitchFamily="34" charset="0"/>
                <a:cs typeface="Segoe UI Light" panose="020b0502040204020203" pitchFamily="34" charset="0"/>
              </a:rPr>
              <a:t>Шекспір неодноразово використовував у своїх творах тему двійнят, так як і сам поет був батьком близнюків. Його син помер в ранньому дитинстві, а ось </a:t>
            </a:r>
            <a:r>
              <a:rPr lang="ru-RU" sz="16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дочка жила </a:t>
            </a:r>
            <a:r>
              <a:rPr lang="ru-RU" sz="1600">
                <a:latin typeface="Segoe UI Light" panose="020b0502040204020203" pitchFamily="34" charset="0"/>
                <a:cs typeface="Segoe UI Light" panose="020b0502040204020203" pitchFamily="34" charset="0"/>
              </a:rPr>
              <a:t>до 77 років.</a:t>
            </a:r>
          </a:p>
          <a:p>
            <a:pPr fontAlgn="base"/>
            <a:r>
              <a:rPr lang="ru-RU" sz="16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Театр </a:t>
            </a:r>
            <a:r>
              <a:rPr lang="ru-RU" sz="1600">
                <a:latin typeface="Segoe UI Light" panose="020b0502040204020203" pitchFamily="34" charset="0"/>
                <a:cs typeface="Segoe UI Light" panose="020b0502040204020203" pitchFamily="34" charset="0"/>
              </a:rPr>
              <a:t>зробив Шекспіра настільки багатою людиною, що він купив для своєї родини маєток Нью-Плейс, друга за розмірами у Стратфорді.</a:t>
            </a:r>
          </a:p>
          <a:p>
            <a:pPr fontAlgn="base"/>
            <a:r>
              <a:rPr lang="ru-RU" sz="16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Крім </a:t>
            </a:r>
            <a:r>
              <a:rPr lang="ru-RU" sz="1600">
                <a:latin typeface="Segoe UI Light" panose="020b0502040204020203" pitchFamily="34" charset="0"/>
                <a:cs typeface="Segoe UI Light" panose="020b0502040204020203" pitchFamily="34" charset="0"/>
              </a:rPr>
              <a:t>того, разом з партнерами вони побудували в Лондоні театр «Глобус» і придбали розорився театр «Блекфрайерс».</a:t>
            </a:r>
          </a:p>
          <a:p>
            <a:pPr fontAlgn="base"/>
            <a:r>
              <a:rPr lang="ru-RU" sz="16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Його </a:t>
            </a:r>
            <a:r>
              <a:rPr lang="ru-RU" sz="1600">
                <a:latin typeface="Segoe UI Light" panose="020b0502040204020203" pitchFamily="34" charset="0"/>
                <a:cs typeface="Segoe UI Light" panose="020b0502040204020203" pitchFamily="34" charset="0"/>
              </a:rPr>
              <a:t>сімейний будинок у Стратфорді називався New Place. Будинок стояв на розі Чапел стріт і Чапел Лейн і був, по всій видимості, другим за величиною будинком у місті. Це явно непоганий доказ того, настільки багатим і здатним бізнесменом був Шекспір.</a:t>
            </a:r>
          </a:p>
        </p:txBody>
      </p:sp>
    </p:spTree>
    <p:extLst>
      <p:ext uri="{BB962C8B-B14F-4D97-AF65-F5344CB8AC3E}">
        <p14:creationId xmlns:p14="http://schemas.microsoft.com/office/powerpoint/2010/main" val="69388094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1" y="111950"/>
            <a:ext cx="2871465" cy="22374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48700" y="4419600"/>
            <a:ext cx="2844800" cy="22086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355600"/>
            <a:ext cx="9982201" cy="601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43300" y="3235946"/>
            <a:ext cx="795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4">
                    <a:lumMod val="50000"/>
                  </a:schemeClr>
                </a:solidFill>
                <a:latin typeface="PenultimateLightItal" pitchFamily="2" charset="0"/>
              </a:rPr>
              <a:t>Thanks for watching</a:t>
            </a:r>
            <a:endParaRPr lang="ru-RU" sz="400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253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35</Paragraphs>
  <Slides>8</Slides>
  <Notes>0</Notes>
  <TotalTime>169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6">
      <vt:lpstr>Arial</vt:lpstr>
      <vt:lpstr>Calibri Light</vt:lpstr>
      <vt:lpstr>Calibri</vt:lpstr>
      <vt:lpstr>Bahnschrift Condensed</vt:lpstr>
      <vt:lpstr>Arial Black</vt:lpstr>
      <vt:lpstr>Segoe UI Light</vt:lpstr>
      <vt:lpstr>PenultimateLightItal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 Windows</dc:creator>
  <cp:lastModifiedBy>Lenovo ПК</cp:lastModifiedBy>
  <cp:revision>19</cp:revision>
  <dcterms:created xsi:type="dcterms:W3CDTF">2020-10-15T14:24:00Z</dcterms:created>
  <dcterms:modified xsi:type="dcterms:W3CDTF">2022-09-01T12:09:44Z</dcterms:modified>
</cp:coreProperties>
</file>