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0033CC"/>
    <a:srgbClr val="CCFFFF"/>
    <a:srgbClr val="99FF99"/>
    <a:srgbClr val="006600"/>
    <a:srgbClr val="66CCFF"/>
    <a:srgbClr val="FFCCFF"/>
    <a:srgbClr val="FFCC99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ингапур: способы получения резидентства и переезд на ПМЖ в Сингапур |  Henley &amp; Partn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852936"/>
            <a:ext cx="919182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6170787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333333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Виконала:</a:t>
            </a:r>
          </a:p>
          <a:p>
            <a:r>
              <a:rPr lang="uk-UA" dirty="0" err="1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Алєксєєнко</a:t>
            </a:r>
            <a:r>
              <a:rPr lang="uk-UA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Анастасія УЕ-22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36512" y="742392"/>
            <a:ext cx="683568" cy="1354460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471743" y="742392"/>
            <a:ext cx="683568" cy="1368152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5496" y="411160"/>
            <a:ext cx="0" cy="1368152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9512" y="411160"/>
            <a:ext cx="0" cy="1368152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3528" y="411160"/>
            <a:ext cx="0" cy="1368152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67544" y="411160"/>
            <a:ext cx="0" cy="1368152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25372" y="411160"/>
            <a:ext cx="0" cy="1368152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55576" y="404664"/>
            <a:ext cx="0" cy="1368152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316416" y="404664"/>
            <a:ext cx="0" cy="1368152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460432" y="404664"/>
            <a:ext cx="0" cy="1368152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604448" y="404664"/>
            <a:ext cx="0" cy="1368152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748464" y="404664"/>
            <a:ext cx="0" cy="1368152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906292" y="404664"/>
            <a:ext cx="0" cy="1368152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036496" y="404664"/>
            <a:ext cx="0" cy="1368152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-36512" y="2708920"/>
            <a:ext cx="9180512" cy="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-36512" y="6170787"/>
            <a:ext cx="9180512" cy="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691680" y="762471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СИНГАПУР</a:t>
            </a:r>
            <a:endParaRPr lang="ru-RU" sz="6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67944" y="1412776"/>
            <a:ext cx="36004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</a:t>
            </a:r>
            <a:r>
              <a:rPr lang="uk-UA" sz="29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поживчий кошик</a:t>
            </a:r>
            <a:endParaRPr lang="ru-RU" sz="2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29" name="Полилиния 1028"/>
          <p:cNvSpPr/>
          <p:nvPr/>
        </p:nvSpPr>
        <p:spPr>
          <a:xfrm>
            <a:off x="1476433" y="439180"/>
            <a:ext cx="6154622" cy="348021"/>
          </a:xfrm>
          <a:custGeom>
            <a:avLst/>
            <a:gdLst>
              <a:gd name="connsiteX0" fmla="*/ 0 w 9771797"/>
              <a:gd name="connsiteY0" fmla="*/ 627803 h 696042"/>
              <a:gd name="connsiteX1" fmla="*/ 1392072 w 9771797"/>
              <a:gd name="connsiteY1" fmla="*/ 6 h 696042"/>
              <a:gd name="connsiteX2" fmla="*/ 2565780 w 9771797"/>
              <a:gd name="connsiteY2" fmla="*/ 614155 h 696042"/>
              <a:gd name="connsiteX3" fmla="*/ 3903260 w 9771797"/>
              <a:gd name="connsiteY3" fmla="*/ 68245 h 696042"/>
              <a:gd name="connsiteX4" fmla="*/ 4817660 w 9771797"/>
              <a:gd name="connsiteY4" fmla="*/ 627803 h 696042"/>
              <a:gd name="connsiteX5" fmla="*/ 6182436 w 9771797"/>
              <a:gd name="connsiteY5" fmla="*/ 68245 h 696042"/>
              <a:gd name="connsiteX6" fmla="*/ 7547212 w 9771797"/>
              <a:gd name="connsiteY6" fmla="*/ 641451 h 696042"/>
              <a:gd name="connsiteX7" fmla="*/ 8707272 w 9771797"/>
              <a:gd name="connsiteY7" fmla="*/ 27302 h 696042"/>
              <a:gd name="connsiteX8" fmla="*/ 9771797 w 9771797"/>
              <a:gd name="connsiteY8" fmla="*/ 696042 h 69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1797" h="696042">
                <a:moveTo>
                  <a:pt x="0" y="627803"/>
                </a:moveTo>
                <a:cubicBezTo>
                  <a:pt x="482221" y="315042"/>
                  <a:pt x="964442" y="2281"/>
                  <a:pt x="1392072" y="6"/>
                </a:cubicBezTo>
                <a:cubicBezTo>
                  <a:pt x="1819702" y="-2269"/>
                  <a:pt x="2147249" y="602782"/>
                  <a:pt x="2565780" y="614155"/>
                </a:cubicBezTo>
                <a:cubicBezTo>
                  <a:pt x="2984311" y="625528"/>
                  <a:pt x="3527947" y="65970"/>
                  <a:pt x="3903260" y="68245"/>
                </a:cubicBezTo>
                <a:cubicBezTo>
                  <a:pt x="4278573" y="70520"/>
                  <a:pt x="4437797" y="627803"/>
                  <a:pt x="4817660" y="627803"/>
                </a:cubicBezTo>
                <a:cubicBezTo>
                  <a:pt x="5197523" y="627803"/>
                  <a:pt x="5727511" y="65970"/>
                  <a:pt x="6182436" y="68245"/>
                </a:cubicBezTo>
                <a:cubicBezTo>
                  <a:pt x="6637361" y="70520"/>
                  <a:pt x="7126406" y="648275"/>
                  <a:pt x="7547212" y="641451"/>
                </a:cubicBezTo>
                <a:cubicBezTo>
                  <a:pt x="7968018" y="634627"/>
                  <a:pt x="8336508" y="18203"/>
                  <a:pt x="8707272" y="27302"/>
                </a:cubicBezTo>
                <a:cubicBezTo>
                  <a:pt x="9078036" y="36400"/>
                  <a:pt x="9424916" y="366221"/>
                  <a:pt x="9771797" y="696042"/>
                </a:cubicBezTo>
              </a:path>
            </a:pathLst>
          </a:custGeom>
          <a:noFill/>
          <a:ln w="381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олилиния 38"/>
          <p:cNvSpPr/>
          <p:nvPr/>
        </p:nvSpPr>
        <p:spPr>
          <a:xfrm flipV="1">
            <a:off x="1470628" y="1853639"/>
            <a:ext cx="6154622" cy="348021"/>
          </a:xfrm>
          <a:custGeom>
            <a:avLst/>
            <a:gdLst>
              <a:gd name="connsiteX0" fmla="*/ 0 w 9771797"/>
              <a:gd name="connsiteY0" fmla="*/ 627803 h 696042"/>
              <a:gd name="connsiteX1" fmla="*/ 1392072 w 9771797"/>
              <a:gd name="connsiteY1" fmla="*/ 6 h 696042"/>
              <a:gd name="connsiteX2" fmla="*/ 2565780 w 9771797"/>
              <a:gd name="connsiteY2" fmla="*/ 614155 h 696042"/>
              <a:gd name="connsiteX3" fmla="*/ 3903260 w 9771797"/>
              <a:gd name="connsiteY3" fmla="*/ 68245 h 696042"/>
              <a:gd name="connsiteX4" fmla="*/ 4817660 w 9771797"/>
              <a:gd name="connsiteY4" fmla="*/ 627803 h 696042"/>
              <a:gd name="connsiteX5" fmla="*/ 6182436 w 9771797"/>
              <a:gd name="connsiteY5" fmla="*/ 68245 h 696042"/>
              <a:gd name="connsiteX6" fmla="*/ 7547212 w 9771797"/>
              <a:gd name="connsiteY6" fmla="*/ 641451 h 696042"/>
              <a:gd name="connsiteX7" fmla="*/ 8707272 w 9771797"/>
              <a:gd name="connsiteY7" fmla="*/ 27302 h 696042"/>
              <a:gd name="connsiteX8" fmla="*/ 9771797 w 9771797"/>
              <a:gd name="connsiteY8" fmla="*/ 696042 h 69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1797" h="696042">
                <a:moveTo>
                  <a:pt x="0" y="627803"/>
                </a:moveTo>
                <a:cubicBezTo>
                  <a:pt x="482221" y="315042"/>
                  <a:pt x="964442" y="2281"/>
                  <a:pt x="1392072" y="6"/>
                </a:cubicBezTo>
                <a:cubicBezTo>
                  <a:pt x="1819702" y="-2269"/>
                  <a:pt x="2147249" y="602782"/>
                  <a:pt x="2565780" y="614155"/>
                </a:cubicBezTo>
                <a:cubicBezTo>
                  <a:pt x="2984311" y="625528"/>
                  <a:pt x="3527947" y="65970"/>
                  <a:pt x="3903260" y="68245"/>
                </a:cubicBezTo>
                <a:cubicBezTo>
                  <a:pt x="4278573" y="70520"/>
                  <a:pt x="4437797" y="627803"/>
                  <a:pt x="4817660" y="627803"/>
                </a:cubicBezTo>
                <a:cubicBezTo>
                  <a:pt x="5197523" y="627803"/>
                  <a:pt x="5727511" y="65970"/>
                  <a:pt x="6182436" y="68245"/>
                </a:cubicBezTo>
                <a:cubicBezTo>
                  <a:pt x="6637361" y="70520"/>
                  <a:pt x="7126406" y="648275"/>
                  <a:pt x="7547212" y="641451"/>
                </a:cubicBezTo>
                <a:cubicBezTo>
                  <a:pt x="7968018" y="634627"/>
                  <a:pt x="8336508" y="18203"/>
                  <a:pt x="8707272" y="27302"/>
                </a:cubicBezTo>
                <a:cubicBezTo>
                  <a:pt x="9078036" y="36400"/>
                  <a:pt x="9424916" y="366221"/>
                  <a:pt x="9771797" y="696042"/>
                </a:cubicBezTo>
              </a:path>
            </a:pathLst>
          </a:custGeom>
          <a:noFill/>
          <a:ln w="381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15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Уряд переглянув споживчий кошик: що зміниться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4943" y1="10544" x2="27211" y2="49660"/>
                        <a14:foregroundMark x1="20181" y1="9184" x2="19728" y2="47279"/>
                        <a14:foregroundMark x1="24943" y1="7143" x2="48980" y2="6463"/>
                        <a14:foregroundMark x1="51701" y1="6803" x2="57370" y2="26190"/>
                        <a14:foregroundMark x1="53515" y1="13946" x2="52834" y2="27891"/>
                        <a14:foregroundMark x1="33333" y1="35714" x2="51247" y2="30272"/>
                        <a14:foregroundMark x1="33787" y1="31633" x2="40363" y2="31293"/>
                        <a14:foregroundMark x1="32880" y1="33333" x2="26757" y2="43878"/>
                        <a14:foregroundMark x1="6576" y1="29932" x2="13379" y2="27551"/>
                        <a14:foregroundMark x1="24036" y1="13946" x2="24490" y2="35034"/>
                        <a14:foregroundMark x1="20862" y1="6122" x2="19274" y2="9184"/>
                        <a14:foregroundMark x1="19274" y1="14626" x2="19048" y2="33673"/>
                        <a14:foregroundMark x1="20862" y1="17687" x2="21769" y2="32313"/>
                        <a14:foregroundMark x1="45805" y1="3741" x2="52834" y2="5442"/>
                        <a14:backgroundMark x1="32653" y1="23129" x2="32653" y2="23129"/>
                        <a14:backgroundMark x1="17914" y1="26531" x2="17914" y2="26531"/>
                        <a14:backgroundMark x1="17234" y1="32313" x2="17234" y2="32313"/>
                        <a14:backgroundMark x1="23129" y1="24150" x2="23129" y2="24150"/>
                        <a14:backgroundMark x1="23356" y1="31293" x2="22449" y2="17347"/>
                        <a14:backgroundMark x1="22902" y1="10544" x2="22902" y2="10544"/>
                        <a14:backgroundMark x1="22902" y1="12925" x2="22902" y2="12925"/>
                        <a14:backgroundMark x1="22449" y1="15306" x2="22449" y2="15306"/>
                        <a14:backgroundMark x1="23583" y1="32313" x2="23583" y2="32313"/>
                        <a14:backgroundMark x1="23583" y1="26871" x2="23583" y2="26871"/>
                        <a14:backgroundMark x1="34240" y1="1361" x2="56916" y2="20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394" y="1713441"/>
            <a:ext cx="491845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лилиния 4"/>
          <p:cNvSpPr/>
          <p:nvPr/>
        </p:nvSpPr>
        <p:spPr>
          <a:xfrm>
            <a:off x="0" y="260648"/>
            <a:ext cx="9144000" cy="469540"/>
          </a:xfrm>
          <a:custGeom>
            <a:avLst/>
            <a:gdLst>
              <a:gd name="connsiteX0" fmla="*/ 0 w 9771797"/>
              <a:gd name="connsiteY0" fmla="*/ 627803 h 696042"/>
              <a:gd name="connsiteX1" fmla="*/ 1392072 w 9771797"/>
              <a:gd name="connsiteY1" fmla="*/ 6 h 696042"/>
              <a:gd name="connsiteX2" fmla="*/ 2565780 w 9771797"/>
              <a:gd name="connsiteY2" fmla="*/ 614155 h 696042"/>
              <a:gd name="connsiteX3" fmla="*/ 3903260 w 9771797"/>
              <a:gd name="connsiteY3" fmla="*/ 68245 h 696042"/>
              <a:gd name="connsiteX4" fmla="*/ 4817660 w 9771797"/>
              <a:gd name="connsiteY4" fmla="*/ 627803 h 696042"/>
              <a:gd name="connsiteX5" fmla="*/ 6182436 w 9771797"/>
              <a:gd name="connsiteY5" fmla="*/ 68245 h 696042"/>
              <a:gd name="connsiteX6" fmla="*/ 7547212 w 9771797"/>
              <a:gd name="connsiteY6" fmla="*/ 641451 h 696042"/>
              <a:gd name="connsiteX7" fmla="*/ 8707272 w 9771797"/>
              <a:gd name="connsiteY7" fmla="*/ 27302 h 696042"/>
              <a:gd name="connsiteX8" fmla="*/ 9771797 w 9771797"/>
              <a:gd name="connsiteY8" fmla="*/ 696042 h 69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1797" h="696042">
                <a:moveTo>
                  <a:pt x="0" y="627803"/>
                </a:moveTo>
                <a:cubicBezTo>
                  <a:pt x="482221" y="315042"/>
                  <a:pt x="964442" y="2281"/>
                  <a:pt x="1392072" y="6"/>
                </a:cubicBezTo>
                <a:cubicBezTo>
                  <a:pt x="1819702" y="-2269"/>
                  <a:pt x="2147249" y="602782"/>
                  <a:pt x="2565780" y="614155"/>
                </a:cubicBezTo>
                <a:cubicBezTo>
                  <a:pt x="2984311" y="625528"/>
                  <a:pt x="3527947" y="65970"/>
                  <a:pt x="3903260" y="68245"/>
                </a:cubicBezTo>
                <a:cubicBezTo>
                  <a:pt x="4278573" y="70520"/>
                  <a:pt x="4437797" y="627803"/>
                  <a:pt x="4817660" y="627803"/>
                </a:cubicBezTo>
                <a:cubicBezTo>
                  <a:pt x="5197523" y="627803"/>
                  <a:pt x="5727511" y="65970"/>
                  <a:pt x="6182436" y="68245"/>
                </a:cubicBezTo>
                <a:cubicBezTo>
                  <a:pt x="6637361" y="70520"/>
                  <a:pt x="7126406" y="648275"/>
                  <a:pt x="7547212" y="641451"/>
                </a:cubicBezTo>
                <a:cubicBezTo>
                  <a:pt x="7968018" y="634627"/>
                  <a:pt x="8336508" y="18203"/>
                  <a:pt x="8707272" y="27302"/>
                </a:cubicBezTo>
                <a:cubicBezTo>
                  <a:pt x="9078036" y="36400"/>
                  <a:pt x="9424916" y="366221"/>
                  <a:pt x="9771797" y="696042"/>
                </a:cubicBezTo>
              </a:path>
            </a:pathLst>
          </a:custGeom>
          <a:noFill/>
          <a:ln w="381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олилиния 5"/>
          <p:cNvSpPr/>
          <p:nvPr/>
        </p:nvSpPr>
        <p:spPr>
          <a:xfrm flipV="1">
            <a:off x="0" y="6093296"/>
            <a:ext cx="9144000" cy="533164"/>
          </a:xfrm>
          <a:custGeom>
            <a:avLst/>
            <a:gdLst>
              <a:gd name="connsiteX0" fmla="*/ 0 w 9771797"/>
              <a:gd name="connsiteY0" fmla="*/ 627803 h 696042"/>
              <a:gd name="connsiteX1" fmla="*/ 1392072 w 9771797"/>
              <a:gd name="connsiteY1" fmla="*/ 6 h 696042"/>
              <a:gd name="connsiteX2" fmla="*/ 2565780 w 9771797"/>
              <a:gd name="connsiteY2" fmla="*/ 614155 h 696042"/>
              <a:gd name="connsiteX3" fmla="*/ 3903260 w 9771797"/>
              <a:gd name="connsiteY3" fmla="*/ 68245 h 696042"/>
              <a:gd name="connsiteX4" fmla="*/ 4817660 w 9771797"/>
              <a:gd name="connsiteY4" fmla="*/ 627803 h 696042"/>
              <a:gd name="connsiteX5" fmla="*/ 6182436 w 9771797"/>
              <a:gd name="connsiteY5" fmla="*/ 68245 h 696042"/>
              <a:gd name="connsiteX6" fmla="*/ 7547212 w 9771797"/>
              <a:gd name="connsiteY6" fmla="*/ 641451 h 696042"/>
              <a:gd name="connsiteX7" fmla="*/ 8707272 w 9771797"/>
              <a:gd name="connsiteY7" fmla="*/ 27302 h 696042"/>
              <a:gd name="connsiteX8" fmla="*/ 9771797 w 9771797"/>
              <a:gd name="connsiteY8" fmla="*/ 696042 h 69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1797" h="696042">
                <a:moveTo>
                  <a:pt x="0" y="627803"/>
                </a:moveTo>
                <a:cubicBezTo>
                  <a:pt x="482221" y="315042"/>
                  <a:pt x="964442" y="2281"/>
                  <a:pt x="1392072" y="6"/>
                </a:cubicBezTo>
                <a:cubicBezTo>
                  <a:pt x="1819702" y="-2269"/>
                  <a:pt x="2147249" y="602782"/>
                  <a:pt x="2565780" y="614155"/>
                </a:cubicBezTo>
                <a:cubicBezTo>
                  <a:pt x="2984311" y="625528"/>
                  <a:pt x="3527947" y="65970"/>
                  <a:pt x="3903260" y="68245"/>
                </a:cubicBezTo>
                <a:cubicBezTo>
                  <a:pt x="4278573" y="70520"/>
                  <a:pt x="4437797" y="627803"/>
                  <a:pt x="4817660" y="627803"/>
                </a:cubicBezTo>
                <a:cubicBezTo>
                  <a:pt x="5197523" y="627803"/>
                  <a:pt x="5727511" y="65970"/>
                  <a:pt x="6182436" y="68245"/>
                </a:cubicBezTo>
                <a:cubicBezTo>
                  <a:pt x="6637361" y="70520"/>
                  <a:pt x="7126406" y="648275"/>
                  <a:pt x="7547212" y="641451"/>
                </a:cubicBezTo>
                <a:cubicBezTo>
                  <a:pt x="7968018" y="634627"/>
                  <a:pt x="8336508" y="18203"/>
                  <a:pt x="8707272" y="27302"/>
                </a:cubicBezTo>
                <a:cubicBezTo>
                  <a:pt x="9078036" y="36400"/>
                  <a:pt x="9424916" y="366221"/>
                  <a:pt x="9771797" y="696042"/>
                </a:cubicBezTo>
              </a:path>
            </a:pathLst>
          </a:custGeom>
          <a:noFill/>
          <a:ln w="381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3528" y="1484784"/>
            <a:ext cx="4464496" cy="3985706"/>
          </a:xfrm>
          <a:prstGeom prst="rect">
            <a:avLst/>
          </a:prstGeom>
          <a:noFill/>
          <a:ln w="38100">
            <a:solidFill>
              <a:srgbClr val="0033CC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ru-RU" sz="2300" b="1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Споживчий</a:t>
            </a:r>
            <a:r>
              <a:rPr lang="ru-RU" sz="2300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b="1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кошик</a:t>
            </a:r>
            <a:r>
              <a:rPr lang="ru-RU" sz="2300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b="1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Сінгапуру</a:t>
            </a:r>
            <a:r>
              <a:rPr lang="ru-RU" sz="2300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i="1" dirty="0" smtClean="0">
                <a:latin typeface="Times New Roman"/>
                <a:ea typeface="Arial Unicode MS" panose="020B0604020202020204" pitchFamily="34" charset="-128"/>
                <a:cs typeface="Times New Roman"/>
              </a:rPr>
              <a:t>‒</a:t>
            </a:r>
            <a:r>
              <a:rPr lang="ru-RU" sz="23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це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сукупність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товарів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послуг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які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споживачі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придбують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для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задоволення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своїх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потреб у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повсякденному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житті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Споживчий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кошик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може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включати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широкий спектр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продуктів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послуг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таких як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харчування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транспорт,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житло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одяг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розваги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культура,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охорона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здоров'я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3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освіта</a:t>
            </a:r>
            <a:r>
              <a:rPr lang="ru-RU" sz="23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008" y="1222016"/>
            <a:ext cx="5076056" cy="4583248"/>
          </a:xfrm>
          <a:prstGeom prst="roundRect">
            <a:avLst/>
          </a:prstGeom>
          <a:solidFill>
            <a:srgbClr val="0033CC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97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386104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Важливо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зазначити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що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ціни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на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різні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товари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послуги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можуть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відрізнятися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в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залежності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від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рівня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якості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місця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придбання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Також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вартість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споживчого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кошика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може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залежати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від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рівня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доходів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населення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регіональних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інших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факторів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Наприклад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в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центрі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міста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ціни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на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житло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транспорт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можуть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бути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значно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вищими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ніж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в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передмісті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</p:txBody>
      </p:sp>
      <p:pic>
        <p:nvPicPr>
          <p:cNvPr id="2050" name="Picture 2" descr="Grocery stores and supermarkets in Singapore – online groceries too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150" y="195436"/>
            <a:ext cx="6041188" cy="339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683568" cy="6858000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460432" y="0"/>
            <a:ext cx="683568" cy="6858000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23528" y="0"/>
            <a:ext cx="0" cy="6858000"/>
          </a:xfrm>
          <a:prstGeom prst="line">
            <a:avLst/>
          </a:prstGeom>
          <a:ln w="762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807089" y="0"/>
            <a:ext cx="0" cy="6858000"/>
          </a:xfrm>
          <a:prstGeom prst="line">
            <a:avLst/>
          </a:prstGeom>
          <a:ln w="762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68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23768"/>
            <a:ext cx="489654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даними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за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серпень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2021 року,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згідно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зі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статистикою Департаменту статистики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Сінгапуру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середня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вартість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споживчого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кошика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для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домогосподарств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з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різним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рівнем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доходів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складала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</a:p>
          <a:p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• $581 на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місяць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для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одноосібного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домогосподарства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з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низьким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доходом</a:t>
            </a:r>
          </a:p>
          <a:p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• $1,315 на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місяць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для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одноосібного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домогосподарства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з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середнім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доходом</a:t>
            </a:r>
          </a:p>
          <a:p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• $3,468 на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місяць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для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одноосібного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домогосподарства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з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високим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доходом</a:t>
            </a:r>
          </a:p>
          <a:p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Проте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вартість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споживчого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кошика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може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значно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різнитися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залежно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від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рівня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життя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інших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факторів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таких як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місцезнаходження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стиль </a:t>
            </a:r>
            <a:r>
              <a:rPr lang="ru-RU" sz="22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життя</a:t>
            </a:r>
            <a:r>
              <a:rPr lang="ru-RU" sz="22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</p:txBody>
      </p:sp>
      <p:sp>
        <p:nvSpPr>
          <p:cNvPr id="3" name="AutoShape 2" descr="Клубника ай черника бесшовный узор мультяшный стиль натуральные  органические продукты питания печать для меню кухня обои домашний декор  оберточная бумага ткань | Премиум векто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41214">
                        <a14:foregroundMark x1="26997" y1="8946" x2="26997" y2="8946"/>
                        <a14:foregroundMark x1="29553" y1="15495" x2="29553" y2="15495"/>
                        <a14:foregroundMark x1="12780" y1="17572" x2="12780" y2="17572"/>
                        <a14:foregroundMark x1="10064" y1="13099" x2="10064" y2="13099"/>
                        <a14:foregroundMark x1="30671" y1="11981" x2="30511" y2="15974"/>
                        <a14:foregroundMark x1="14217" y1="11981" x2="6070" y2="19489"/>
                        <a14:foregroundMark x1="15655" y1="12939" x2="15335" y2="17891"/>
                        <a14:foregroundMark x1="17732" y1="11502" x2="17732" y2="11502"/>
                        <a14:foregroundMark x1="23003" y1="19649" x2="23003" y2="19649"/>
                        <a14:foregroundMark x1="23003" y1="19010" x2="21725" y2="21565"/>
                        <a14:foregroundMark x1="28914" y1="18051" x2="32748" y2="15495"/>
                        <a14:foregroundMark x1="3994" y1="15335" x2="2556" y2="18211"/>
                        <a14:foregroundMark x1="6390" y1="28754" x2="13578" y2="29712"/>
                        <a14:foregroundMark x1="34505" y1="29872" x2="29073" y2="35463"/>
                        <a14:foregroundMark x1="15335" y1="39457" x2="21246" y2="44249"/>
                        <a14:foregroundMark x1="14058" y1="40575" x2="16294" y2="43131"/>
                        <a14:foregroundMark x1="7987" y1="39617" x2="7987" y2="39617"/>
                        <a14:foregroundMark x1="6390" y1="38978" x2="6070" y2="41214"/>
                        <a14:foregroundMark x1="2077" y1="1597" x2="6070" y2="3834"/>
                        <a14:foregroundMark x1="958" y1="3674" x2="3834" y2="5431"/>
                        <a14:foregroundMark x1="2396" y1="51438" x2="5911" y2="54473"/>
                        <a14:foregroundMark x1="17732" y1="37061" x2="21725" y2="42492"/>
                        <a14:foregroundMark x1="17891" y1="38978" x2="17891" y2="38978"/>
                        <a14:foregroundMark x1="12620" y1="38339" x2="12620" y2="38339"/>
                        <a14:foregroundMark x1="2077" y1="69808" x2="13099" y2="61342"/>
                        <a14:foregroundMark x1="5911" y1="72204" x2="14856" y2="67732"/>
                        <a14:foregroundMark x1="16933" y1="61661" x2="16933" y2="61661"/>
                        <a14:foregroundMark x1="1278" y1="54952" x2="6390" y2="50799"/>
                        <a14:foregroundMark x1="28115" y1="87220" x2="34824" y2="77476"/>
                        <a14:foregroundMark x1="21406" y1="69808" x2="21406" y2="69808"/>
                        <a14:foregroundMark x1="21246" y1="67252" x2="23323" y2="70767"/>
                        <a14:foregroundMark x1="5911" y1="78914" x2="13578" y2="80032"/>
                        <a14:foregroundMark x1="14377" y1="87700" x2="23003" y2="95367"/>
                        <a14:foregroundMark x1="5591" y1="89457" x2="7668" y2="92332"/>
                        <a14:foregroundMark x1="37700" y1="97764" x2="37700" y2="97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6948264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олилиния 4"/>
          <p:cNvSpPr/>
          <p:nvPr/>
        </p:nvSpPr>
        <p:spPr>
          <a:xfrm rot="16200000">
            <a:off x="5063252" y="3272450"/>
            <a:ext cx="6895083" cy="366055"/>
          </a:xfrm>
          <a:custGeom>
            <a:avLst/>
            <a:gdLst>
              <a:gd name="connsiteX0" fmla="*/ 0 w 9771797"/>
              <a:gd name="connsiteY0" fmla="*/ 627803 h 696042"/>
              <a:gd name="connsiteX1" fmla="*/ 1392072 w 9771797"/>
              <a:gd name="connsiteY1" fmla="*/ 6 h 696042"/>
              <a:gd name="connsiteX2" fmla="*/ 2565780 w 9771797"/>
              <a:gd name="connsiteY2" fmla="*/ 614155 h 696042"/>
              <a:gd name="connsiteX3" fmla="*/ 3903260 w 9771797"/>
              <a:gd name="connsiteY3" fmla="*/ 68245 h 696042"/>
              <a:gd name="connsiteX4" fmla="*/ 4817660 w 9771797"/>
              <a:gd name="connsiteY4" fmla="*/ 627803 h 696042"/>
              <a:gd name="connsiteX5" fmla="*/ 6182436 w 9771797"/>
              <a:gd name="connsiteY5" fmla="*/ 68245 h 696042"/>
              <a:gd name="connsiteX6" fmla="*/ 7547212 w 9771797"/>
              <a:gd name="connsiteY6" fmla="*/ 641451 h 696042"/>
              <a:gd name="connsiteX7" fmla="*/ 8707272 w 9771797"/>
              <a:gd name="connsiteY7" fmla="*/ 27302 h 696042"/>
              <a:gd name="connsiteX8" fmla="*/ 9771797 w 9771797"/>
              <a:gd name="connsiteY8" fmla="*/ 696042 h 69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1797" h="696042">
                <a:moveTo>
                  <a:pt x="0" y="627803"/>
                </a:moveTo>
                <a:cubicBezTo>
                  <a:pt x="482221" y="315042"/>
                  <a:pt x="964442" y="2281"/>
                  <a:pt x="1392072" y="6"/>
                </a:cubicBezTo>
                <a:cubicBezTo>
                  <a:pt x="1819702" y="-2269"/>
                  <a:pt x="2147249" y="602782"/>
                  <a:pt x="2565780" y="614155"/>
                </a:cubicBezTo>
                <a:cubicBezTo>
                  <a:pt x="2984311" y="625528"/>
                  <a:pt x="3527947" y="65970"/>
                  <a:pt x="3903260" y="68245"/>
                </a:cubicBezTo>
                <a:cubicBezTo>
                  <a:pt x="4278573" y="70520"/>
                  <a:pt x="4437797" y="627803"/>
                  <a:pt x="4817660" y="627803"/>
                </a:cubicBezTo>
                <a:cubicBezTo>
                  <a:pt x="5197523" y="627803"/>
                  <a:pt x="5727511" y="65970"/>
                  <a:pt x="6182436" y="68245"/>
                </a:cubicBezTo>
                <a:cubicBezTo>
                  <a:pt x="6637361" y="70520"/>
                  <a:pt x="7126406" y="648275"/>
                  <a:pt x="7547212" y="641451"/>
                </a:cubicBezTo>
                <a:cubicBezTo>
                  <a:pt x="7968018" y="634627"/>
                  <a:pt x="8336508" y="18203"/>
                  <a:pt x="8707272" y="27302"/>
                </a:cubicBezTo>
                <a:cubicBezTo>
                  <a:pt x="9078036" y="36400"/>
                  <a:pt x="9424916" y="366221"/>
                  <a:pt x="9771797" y="696042"/>
                </a:cubicBezTo>
              </a:path>
            </a:pathLst>
          </a:custGeom>
          <a:noFill/>
          <a:ln w="38100">
            <a:solidFill>
              <a:srgbClr val="0033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олилиния 5"/>
          <p:cNvSpPr/>
          <p:nvPr/>
        </p:nvSpPr>
        <p:spPr>
          <a:xfrm rot="16200000" flipH="1" flipV="1">
            <a:off x="-183618" y="3293945"/>
            <a:ext cx="6895083" cy="366055"/>
          </a:xfrm>
          <a:custGeom>
            <a:avLst/>
            <a:gdLst>
              <a:gd name="connsiteX0" fmla="*/ 0 w 9771797"/>
              <a:gd name="connsiteY0" fmla="*/ 627803 h 696042"/>
              <a:gd name="connsiteX1" fmla="*/ 1392072 w 9771797"/>
              <a:gd name="connsiteY1" fmla="*/ 6 h 696042"/>
              <a:gd name="connsiteX2" fmla="*/ 2565780 w 9771797"/>
              <a:gd name="connsiteY2" fmla="*/ 614155 h 696042"/>
              <a:gd name="connsiteX3" fmla="*/ 3903260 w 9771797"/>
              <a:gd name="connsiteY3" fmla="*/ 68245 h 696042"/>
              <a:gd name="connsiteX4" fmla="*/ 4817660 w 9771797"/>
              <a:gd name="connsiteY4" fmla="*/ 627803 h 696042"/>
              <a:gd name="connsiteX5" fmla="*/ 6182436 w 9771797"/>
              <a:gd name="connsiteY5" fmla="*/ 68245 h 696042"/>
              <a:gd name="connsiteX6" fmla="*/ 7547212 w 9771797"/>
              <a:gd name="connsiteY6" fmla="*/ 641451 h 696042"/>
              <a:gd name="connsiteX7" fmla="*/ 8707272 w 9771797"/>
              <a:gd name="connsiteY7" fmla="*/ 27302 h 696042"/>
              <a:gd name="connsiteX8" fmla="*/ 9771797 w 9771797"/>
              <a:gd name="connsiteY8" fmla="*/ 696042 h 69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1797" h="696042">
                <a:moveTo>
                  <a:pt x="0" y="627803"/>
                </a:moveTo>
                <a:cubicBezTo>
                  <a:pt x="482221" y="315042"/>
                  <a:pt x="964442" y="2281"/>
                  <a:pt x="1392072" y="6"/>
                </a:cubicBezTo>
                <a:cubicBezTo>
                  <a:pt x="1819702" y="-2269"/>
                  <a:pt x="2147249" y="602782"/>
                  <a:pt x="2565780" y="614155"/>
                </a:cubicBezTo>
                <a:cubicBezTo>
                  <a:pt x="2984311" y="625528"/>
                  <a:pt x="3527947" y="65970"/>
                  <a:pt x="3903260" y="68245"/>
                </a:cubicBezTo>
                <a:cubicBezTo>
                  <a:pt x="4278573" y="70520"/>
                  <a:pt x="4437797" y="627803"/>
                  <a:pt x="4817660" y="627803"/>
                </a:cubicBezTo>
                <a:cubicBezTo>
                  <a:pt x="5197523" y="627803"/>
                  <a:pt x="5727511" y="65970"/>
                  <a:pt x="6182436" y="68245"/>
                </a:cubicBezTo>
                <a:cubicBezTo>
                  <a:pt x="6637361" y="70520"/>
                  <a:pt x="7126406" y="648275"/>
                  <a:pt x="7547212" y="641451"/>
                </a:cubicBezTo>
                <a:cubicBezTo>
                  <a:pt x="7968018" y="634627"/>
                  <a:pt x="8336508" y="18203"/>
                  <a:pt x="8707272" y="27302"/>
                </a:cubicBezTo>
                <a:cubicBezTo>
                  <a:pt x="9078036" y="36400"/>
                  <a:pt x="9424916" y="366221"/>
                  <a:pt x="9771797" y="696042"/>
                </a:cubicBezTo>
              </a:path>
            </a:pathLst>
          </a:custGeom>
          <a:noFill/>
          <a:ln w="38100">
            <a:solidFill>
              <a:srgbClr val="0033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3132094" y="908720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132094" y="2708920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080895" y="4365104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088936" y="6165304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585809" y="620688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585809" y="2492896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8639815" y="4255114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585809" y="5949280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90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852" y="116632"/>
            <a:ext cx="7056784" cy="1292662"/>
          </a:xfrm>
          <a:prstGeom prst="rect">
            <a:avLst/>
          </a:prstGeom>
          <a:noFill/>
          <a:ln w="38100">
            <a:solidFill>
              <a:srgbClr val="0033CC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ЩО Ж ВХОДИТЬ ДО СПОЖИВЧОГО КОШИКА ЗВИЧАЙНОГО СЫНГАПУРЦЯ?</a:t>
            </a:r>
            <a:endParaRPr lang="ru-RU" sz="2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783" y="1595088"/>
            <a:ext cx="48965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Згідно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з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даними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Департаменту статистики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Сінгапуру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за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серпень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2021 року,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основні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складові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споживчого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кошика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їх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середні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ціни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включають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</a:p>
          <a:p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•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Їжа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напої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 $334 на </a:t>
            </a:r>
            <a:r>
              <a:rPr lang="ru-RU" sz="24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місяць</a:t>
            </a:r>
            <a:r>
              <a:rPr lang="ru-RU" sz="24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(рис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м'ясо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риба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фрукти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овочі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молочні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продукти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хліб</a:t>
            </a:r>
            <a:r>
              <a:rPr lang="ru-RU" sz="24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зернові</a:t>
            </a:r>
            <a:r>
              <a:rPr lang="ru-RU" sz="24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продукти</a:t>
            </a:r>
            <a:r>
              <a:rPr lang="ru-RU" sz="24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питна</a:t>
            </a:r>
            <a:r>
              <a:rPr lang="ru-RU" sz="24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вода, </a:t>
            </a:r>
            <a:r>
              <a:rPr lang="uk-UA" sz="24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сік)</a:t>
            </a:r>
            <a:endParaRPr lang="ru-RU" sz="24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•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Одяг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взуття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 $68 на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місяць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одяг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взуття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аксесуари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ювелірні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вироби</a:t>
            </a:r>
            <a:r>
              <a:rPr lang="ru-RU" sz="24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  <a:endParaRPr lang="ru-RU" sz="24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4100" name="Picture 4" descr="Сінгапур: подорож в країну майбутнього | Феєр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61234"/>
            <a:ext cx="3275856" cy="218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Сингапур закроется для туристов из некоторых стран / В мире /  Судебно-юридическая газе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297822"/>
            <a:ext cx="3275856" cy="224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лилиния 7"/>
          <p:cNvSpPr/>
          <p:nvPr/>
        </p:nvSpPr>
        <p:spPr>
          <a:xfrm rot="16200000" flipH="1" flipV="1">
            <a:off x="5419361" y="3291848"/>
            <a:ext cx="6895083" cy="309902"/>
          </a:xfrm>
          <a:custGeom>
            <a:avLst/>
            <a:gdLst>
              <a:gd name="connsiteX0" fmla="*/ 0 w 9771797"/>
              <a:gd name="connsiteY0" fmla="*/ 627803 h 696042"/>
              <a:gd name="connsiteX1" fmla="*/ 1392072 w 9771797"/>
              <a:gd name="connsiteY1" fmla="*/ 6 h 696042"/>
              <a:gd name="connsiteX2" fmla="*/ 2565780 w 9771797"/>
              <a:gd name="connsiteY2" fmla="*/ 614155 h 696042"/>
              <a:gd name="connsiteX3" fmla="*/ 3903260 w 9771797"/>
              <a:gd name="connsiteY3" fmla="*/ 68245 h 696042"/>
              <a:gd name="connsiteX4" fmla="*/ 4817660 w 9771797"/>
              <a:gd name="connsiteY4" fmla="*/ 627803 h 696042"/>
              <a:gd name="connsiteX5" fmla="*/ 6182436 w 9771797"/>
              <a:gd name="connsiteY5" fmla="*/ 68245 h 696042"/>
              <a:gd name="connsiteX6" fmla="*/ 7547212 w 9771797"/>
              <a:gd name="connsiteY6" fmla="*/ 641451 h 696042"/>
              <a:gd name="connsiteX7" fmla="*/ 8707272 w 9771797"/>
              <a:gd name="connsiteY7" fmla="*/ 27302 h 696042"/>
              <a:gd name="connsiteX8" fmla="*/ 9771797 w 9771797"/>
              <a:gd name="connsiteY8" fmla="*/ 696042 h 69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1797" h="696042">
                <a:moveTo>
                  <a:pt x="0" y="627803"/>
                </a:moveTo>
                <a:cubicBezTo>
                  <a:pt x="482221" y="315042"/>
                  <a:pt x="964442" y="2281"/>
                  <a:pt x="1392072" y="6"/>
                </a:cubicBezTo>
                <a:cubicBezTo>
                  <a:pt x="1819702" y="-2269"/>
                  <a:pt x="2147249" y="602782"/>
                  <a:pt x="2565780" y="614155"/>
                </a:cubicBezTo>
                <a:cubicBezTo>
                  <a:pt x="2984311" y="625528"/>
                  <a:pt x="3527947" y="65970"/>
                  <a:pt x="3903260" y="68245"/>
                </a:cubicBezTo>
                <a:cubicBezTo>
                  <a:pt x="4278573" y="70520"/>
                  <a:pt x="4437797" y="627803"/>
                  <a:pt x="4817660" y="627803"/>
                </a:cubicBezTo>
                <a:cubicBezTo>
                  <a:pt x="5197523" y="627803"/>
                  <a:pt x="5727511" y="65970"/>
                  <a:pt x="6182436" y="68245"/>
                </a:cubicBezTo>
                <a:cubicBezTo>
                  <a:pt x="6637361" y="70520"/>
                  <a:pt x="7126406" y="648275"/>
                  <a:pt x="7547212" y="641451"/>
                </a:cubicBezTo>
                <a:cubicBezTo>
                  <a:pt x="7968018" y="634627"/>
                  <a:pt x="8336508" y="18203"/>
                  <a:pt x="8707272" y="27302"/>
                </a:cubicBezTo>
                <a:cubicBezTo>
                  <a:pt x="9078036" y="36400"/>
                  <a:pt x="9424916" y="366221"/>
                  <a:pt x="9771797" y="696042"/>
                </a:cubicBezTo>
              </a:path>
            </a:pathLst>
          </a:custGeom>
          <a:noFill/>
          <a:ln w="38100">
            <a:solidFill>
              <a:srgbClr val="0033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олилиния 8"/>
          <p:cNvSpPr/>
          <p:nvPr/>
        </p:nvSpPr>
        <p:spPr>
          <a:xfrm rot="16200000">
            <a:off x="2342670" y="4016938"/>
            <a:ext cx="5485046" cy="269757"/>
          </a:xfrm>
          <a:custGeom>
            <a:avLst/>
            <a:gdLst>
              <a:gd name="connsiteX0" fmla="*/ 0 w 9771797"/>
              <a:gd name="connsiteY0" fmla="*/ 627803 h 696042"/>
              <a:gd name="connsiteX1" fmla="*/ 1392072 w 9771797"/>
              <a:gd name="connsiteY1" fmla="*/ 6 h 696042"/>
              <a:gd name="connsiteX2" fmla="*/ 2565780 w 9771797"/>
              <a:gd name="connsiteY2" fmla="*/ 614155 h 696042"/>
              <a:gd name="connsiteX3" fmla="*/ 3903260 w 9771797"/>
              <a:gd name="connsiteY3" fmla="*/ 68245 h 696042"/>
              <a:gd name="connsiteX4" fmla="*/ 4817660 w 9771797"/>
              <a:gd name="connsiteY4" fmla="*/ 627803 h 696042"/>
              <a:gd name="connsiteX5" fmla="*/ 6182436 w 9771797"/>
              <a:gd name="connsiteY5" fmla="*/ 68245 h 696042"/>
              <a:gd name="connsiteX6" fmla="*/ 7547212 w 9771797"/>
              <a:gd name="connsiteY6" fmla="*/ 641451 h 696042"/>
              <a:gd name="connsiteX7" fmla="*/ 8707272 w 9771797"/>
              <a:gd name="connsiteY7" fmla="*/ 27302 h 696042"/>
              <a:gd name="connsiteX8" fmla="*/ 9771797 w 9771797"/>
              <a:gd name="connsiteY8" fmla="*/ 696042 h 69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1797" h="696042">
                <a:moveTo>
                  <a:pt x="0" y="627803"/>
                </a:moveTo>
                <a:cubicBezTo>
                  <a:pt x="482221" y="315042"/>
                  <a:pt x="964442" y="2281"/>
                  <a:pt x="1392072" y="6"/>
                </a:cubicBezTo>
                <a:cubicBezTo>
                  <a:pt x="1819702" y="-2269"/>
                  <a:pt x="2147249" y="602782"/>
                  <a:pt x="2565780" y="614155"/>
                </a:cubicBezTo>
                <a:cubicBezTo>
                  <a:pt x="2984311" y="625528"/>
                  <a:pt x="3527947" y="65970"/>
                  <a:pt x="3903260" y="68245"/>
                </a:cubicBezTo>
                <a:cubicBezTo>
                  <a:pt x="4278573" y="70520"/>
                  <a:pt x="4437797" y="627803"/>
                  <a:pt x="4817660" y="627803"/>
                </a:cubicBezTo>
                <a:cubicBezTo>
                  <a:pt x="5197523" y="627803"/>
                  <a:pt x="5727511" y="65970"/>
                  <a:pt x="6182436" y="68245"/>
                </a:cubicBezTo>
                <a:cubicBezTo>
                  <a:pt x="6637361" y="70520"/>
                  <a:pt x="7126406" y="648275"/>
                  <a:pt x="7547212" y="641451"/>
                </a:cubicBezTo>
                <a:cubicBezTo>
                  <a:pt x="7968018" y="634627"/>
                  <a:pt x="8336508" y="18203"/>
                  <a:pt x="8707272" y="27302"/>
                </a:cubicBezTo>
                <a:cubicBezTo>
                  <a:pt x="9078036" y="36400"/>
                  <a:pt x="9424916" y="366221"/>
                  <a:pt x="9771797" y="696042"/>
                </a:cubicBezTo>
              </a:path>
            </a:pathLst>
          </a:custGeom>
          <a:noFill/>
          <a:ln w="381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166066" y="1931132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923572" y="2636912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923572" y="4151816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139063" y="4725144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869566" y="5418845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8913842" y="1861234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795585" y="908720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058054" y="6093296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112060" y="3446798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8903597" y="3392792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779088" y="2744924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779088" y="4353788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8888067" y="5310833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822849" y="6154064"/>
            <a:ext cx="108012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96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581370"/>
            <a:ext cx="6120680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/>
              <a:t> 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•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Житло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комунальні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послуги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 $374 на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місяць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оренда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або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купівля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житла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комунальні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послуги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такі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як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світло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газ та вода</a:t>
            </a:r>
            <a:r>
              <a:rPr lang="ru-RU" sz="20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r>
              <a:rPr lang="ru-RU" sz="20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• Транспорт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 $141 на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місяць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автомобільне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паливо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обслуговування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автомобілів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вартість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громадського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транспорту та </a:t>
            </a:r>
            <a:r>
              <a:rPr lang="ru-RU" sz="20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таксі</a:t>
            </a:r>
            <a:r>
              <a:rPr lang="ru-RU" sz="20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  <a:endParaRPr lang="ru-RU" sz="20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•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Охорона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здоров'я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 $121 на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місяць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медичні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послуги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ліки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засоби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гігієни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інші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засоби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для догляду за </a:t>
            </a:r>
            <a:r>
              <a:rPr lang="ru-RU" sz="20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здоров'ям</a:t>
            </a:r>
            <a:r>
              <a:rPr lang="ru-RU" sz="20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  <a:endParaRPr lang="ru-RU" sz="20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•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Розваги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інші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послуги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 $131 на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місяць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кінотеатри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театри</a:t>
            </a:r>
            <a:r>
              <a:rPr lang="ru-RU" sz="20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0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ресторани</a:t>
            </a:r>
            <a:r>
              <a:rPr lang="ru-RU" sz="20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музеї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книги та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інші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види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розваг</a:t>
            </a:r>
            <a:r>
              <a:rPr lang="ru-RU" sz="20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  <a:endParaRPr lang="ru-RU" sz="20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Ціни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на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окремі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товари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послуги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можуть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значно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відрізнятися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залежно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від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рівня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якості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марки,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розташування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інших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факторів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Також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вартість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споживчого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кошика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може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змінюватися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з часом через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зміну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цін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на ринку та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зміну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потреб </a:t>
            </a:r>
            <a:r>
              <a:rPr lang="ru-RU" sz="20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споживачів</a:t>
            </a:r>
            <a:r>
              <a:rPr lang="ru-RU" sz="20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20688"/>
            <a:ext cx="755576" cy="6237312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88424" y="0"/>
            <a:ext cx="755576" cy="6237312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7504" y="-1"/>
            <a:ext cx="0" cy="6229075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59904" y="-2"/>
            <a:ext cx="0" cy="6229075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12304" y="-3"/>
            <a:ext cx="0" cy="6229075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64704" y="-4"/>
            <a:ext cx="0" cy="6229075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27626" y="-5"/>
            <a:ext cx="0" cy="6229075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964488" y="624805"/>
            <a:ext cx="0" cy="6229075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820472" y="624806"/>
            <a:ext cx="0" cy="6229075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676456" y="634565"/>
            <a:ext cx="0" cy="6229075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532440" y="652543"/>
            <a:ext cx="0" cy="6229075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388424" y="634565"/>
            <a:ext cx="0" cy="6229075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61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3302" y="241349"/>
            <a:ext cx="7092788" cy="6354706"/>
          </a:xfrm>
          <a:prstGeom prst="roundRect">
            <a:avLst/>
          </a:prstGeom>
          <a:solidFill>
            <a:srgbClr val="3399FF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Сингапур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16" y="451132"/>
            <a:ext cx="504056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5517232"/>
            <a:ext cx="72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ВИСНОВОК ПРО СПОЖИВЧИЙ КОШИК СИНГАПУРУ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олилиния 3"/>
          <p:cNvSpPr/>
          <p:nvPr/>
        </p:nvSpPr>
        <p:spPr>
          <a:xfrm rot="16200000" flipH="1" flipV="1">
            <a:off x="5419361" y="3291848"/>
            <a:ext cx="6895083" cy="309902"/>
          </a:xfrm>
          <a:custGeom>
            <a:avLst/>
            <a:gdLst>
              <a:gd name="connsiteX0" fmla="*/ 0 w 9771797"/>
              <a:gd name="connsiteY0" fmla="*/ 627803 h 696042"/>
              <a:gd name="connsiteX1" fmla="*/ 1392072 w 9771797"/>
              <a:gd name="connsiteY1" fmla="*/ 6 h 696042"/>
              <a:gd name="connsiteX2" fmla="*/ 2565780 w 9771797"/>
              <a:gd name="connsiteY2" fmla="*/ 614155 h 696042"/>
              <a:gd name="connsiteX3" fmla="*/ 3903260 w 9771797"/>
              <a:gd name="connsiteY3" fmla="*/ 68245 h 696042"/>
              <a:gd name="connsiteX4" fmla="*/ 4817660 w 9771797"/>
              <a:gd name="connsiteY4" fmla="*/ 627803 h 696042"/>
              <a:gd name="connsiteX5" fmla="*/ 6182436 w 9771797"/>
              <a:gd name="connsiteY5" fmla="*/ 68245 h 696042"/>
              <a:gd name="connsiteX6" fmla="*/ 7547212 w 9771797"/>
              <a:gd name="connsiteY6" fmla="*/ 641451 h 696042"/>
              <a:gd name="connsiteX7" fmla="*/ 8707272 w 9771797"/>
              <a:gd name="connsiteY7" fmla="*/ 27302 h 696042"/>
              <a:gd name="connsiteX8" fmla="*/ 9771797 w 9771797"/>
              <a:gd name="connsiteY8" fmla="*/ 696042 h 69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1797" h="696042">
                <a:moveTo>
                  <a:pt x="0" y="627803"/>
                </a:moveTo>
                <a:cubicBezTo>
                  <a:pt x="482221" y="315042"/>
                  <a:pt x="964442" y="2281"/>
                  <a:pt x="1392072" y="6"/>
                </a:cubicBezTo>
                <a:cubicBezTo>
                  <a:pt x="1819702" y="-2269"/>
                  <a:pt x="2147249" y="602782"/>
                  <a:pt x="2565780" y="614155"/>
                </a:cubicBezTo>
                <a:cubicBezTo>
                  <a:pt x="2984311" y="625528"/>
                  <a:pt x="3527947" y="65970"/>
                  <a:pt x="3903260" y="68245"/>
                </a:cubicBezTo>
                <a:cubicBezTo>
                  <a:pt x="4278573" y="70520"/>
                  <a:pt x="4437797" y="627803"/>
                  <a:pt x="4817660" y="627803"/>
                </a:cubicBezTo>
                <a:cubicBezTo>
                  <a:pt x="5197523" y="627803"/>
                  <a:pt x="5727511" y="65970"/>
                  <a:pt x="6182436" y="68245"/>
                </a:cubicBezTo>
                <a:cubicBezTo>
                  <a:pt x="6637361" y="70520"/>
                  <a:pt x="7126406" y="648275"/>
                  <a:pt x="7547212" y="641451"/>
                </a:cubicBezTo>
                <a:cubicBezTo>
                  <a:pt x="7968018" y="634627"/>
                  <a:pt x="8336508" y="18203"/>
                  <a:pt x="8707272" y="27302"/>
                </a:cubicBezTo>
                <a:cubicBezTo>
                  <a:pt x="9078036" y="36400"/>
                  <a:pt x="9424916" y="366221"/>
                  <a:pt x="9771797" y="696042"/>
                </a:cubicBezTo>
              </a:path>
            </a:pathLst>
          </a:custGeom>
          <a:noFill/>
          <a:ln w="38100">
            <a:solidFill>
              <a:srgbClr val="0033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олилиния 4"/>
          <p:cNvSpPr/>
          <p:nvPr/>
        </p:nvSpPr>
        <p:spPr>
          <a:xfrm rot="5400000" flipV="1">
            <a:off x="-3206957" y="3309508"/>
            <a:ext cx="6895083" cy="309902"/>
          </a:xfrm>
          <a:custGeom>
            <a:avLst/>
            <a:gdLst>
              <a:gd name="connsiteX0" fmla="*/ 0 w 9771797"/>
              <a:gd name="connsiteY0" fmla="*/ 627803 h 696042"/>
              <a:gd name="connsiteX1" fmla="*/ 1392072 w 9771797"/>
              <a:gd name="connsiteY1" fmla="*/ 6 h 696042"/>
              <a:gd name="connsiteX2" fmla="*/ 2565780 w 9771797"/>
              <a:gd name="connsiteY2" fmla="*/ 614155 h 696042"/>
              <a:gd name="connsiteX3" fmla="*/ 3903260 w 9771797"/>
              <a:gd name="connsiteY3" fmla="*/ 68245 h 696042"/>
              <a:gd name="connsiteX4" fmla="*/ 4817660 w 9771797"/>
              <a:gd name="connsiteY4" fmla="*/ 627803 h 696042"/>
              <a:gd name="connsiteX5" fmla="*/ 6182436 w 9771797"/>
              <a:gd name="connsiteY5" fmla="*/ 68245 h 696042"/>
              <a:gd name="connsiteX6" fmla="*/ 7547212 w 9771797"/>
              <a:gd name="connsiteY6" fmla="*/ 641451 h 696042"/>
              <a:gd name="connsiteX7" fmla="*/ 8707272 w 9771797"/>
              <a:gd name="connsiteY7" fmla="*/ 27302 h 696042"/>
              <a:gd name="connsiteX8" fmla="*/ 9771797 w 9771797"/>
              <a:gd name="connsiteY8" fmla="*/ 696042 h 69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1797" h="696042">
                <a:moveTo>
                  <a:pt x="0" y="627803"/>
                </a:moveTo>
                <a:cubicBezTo>
                  <a:pt x="482221" y="315042"/>
                  <a:pt x="964442" y="2281"/>
                  <a:pt x="1392072" y="6"/>
                </a:cubicBezTo>
                <a:cubicBezTo>
                  <a:pt x="1819702" y="-2269"/>
                  <a:pt x="2147249" y="602782"/>
                  <a:pt x="2565780" y="614155"/>
                </a:cubicBezTo>
                <a:cubicBezTo>
                  <a:pt x="2984311" y="625528"/>
                  <a:pt x="3527947" y="65970"/>
                  <a:pt x="3903260" y="68245"/>
                </a:cubicBezTo>
                <a:cubicBezTo>
                  <a:pt x="4278573" y="70520"/>
                  <a:pt x="4437797" y="627803"/>
                  <a:pt x="4817660" y="627803"/>
                </a:cubicBezTo>
                <a:cubicBezTo>
                  <a:pt x="5197523" y="627803"/>
                  <a:pt x="5727511" y="65970"/>
                  <a:pt x="6182436" y="68245"/>
                </a:cubicBezTo>
                <a:cubicBezTo>
                  <a:pt x="6637361" y="70520"/>
                  <a:pt x="7126406" y="648275"/>
                  <a:pt x="7547212" y="641451"/>
                </a:cubicBezTo>
                <a:cubicBezTo>
                  <a:pt x="7968018" y="634627"/>
                  <a:pt x="8336508" y="18203"/>
                  <a:pt x="8707272" y="27302"/>
                </a:cubicBezTo>
                <a:cubicBezTo>
                  <a:pt x="9078036" y="36400"/>
                  <a:pt x="9424916" y="366221"/>
                  <a:pt x="9771797" y="696042"/>
                </a:cubicBezTo>
              </a:path>
            </a:pathLst>
          </a:custGeom>
          <a:noFill/>
          <a:ln w="38100">
            <a:solidFill>
              <a:srgbClr val="0033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015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416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usser</cp:lastModifiedBy>
  <cp:revision>11</cp:revision>
  <dcterms:created xsi:type="dcterms:W3CDTF">2023-03-08T14:22:33Z</dcterms:created>
  <dcterms:modified xsi:type="dcterms:W3CDTF">2023-03-08T18:15:22Z</dcterms:modified>
</cp:coreProperties>
</file>