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turo Heavy" panose="020B0604020202020204" charset="0"/>
      <p:regular r:id="rId12"/>
    </p:embeddedFont>
    <p:embeddedFont>
      <p:font typeface="Bogart Black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ckwell Nova Cond" panose="02060506020205020403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3.pn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18" Type="http://schemas.openxmlformats.org/officeDocument/2006/relationships/image" Target="../media/image26.svg"/><Relationship Id="rId3" Type="http://schemas.openxmlformats.org/officeDocument/2006/relationships/image" Target="../media/image57.png"/><Relationship Id="rId7" Type="http://schemas.openxmlformats.org/officeDocument/2006/relationships/image" Target="../media/image60.svg"/><Relationship Id="rId12" Type="http://schemas.openxmlformats.org/officeDocument/2006/relationships/image" Target="../media/image64.svg"/><Relationship Id="rId17" Type="http://schemas.openxmlformats.org/officeDocument/2006/relationships/image" Target="../media/image25.png"/><Relationship Id="rId2" Type="http://schemas.openxmlformats.org/officeDocument/2006/relationships/image" Target="../media/image29.png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24.png"/><Relationship Id="rId15" Type="http://schemas.openxmlformats.org/officeDocument/2006/relationships/image" Target="../media/image67.png"/><Relationship Id="rId10" Type="http://schemas.openxmlformats.org/officeDocument/2006/relationships/image" Target="../media/image23.png"/><Relationship Id="rId4" Type="http://schemas.openxmlformats.org/officeDocument/2006/relationships/image" Target="../media/image58.svg"/><Relationship Id="rId9" Type="http://schemas.openxmlformats.org/officeDocument/2006/relationships/image" Target="../media/image62.svg"/><Relationship Id="rId14" Type="http://schemas.openxmlformats.org/officeDocument/2006/relationships/image" Target="../media/image6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24.png"/><Relationship Id="rId7" Type="http://schemas.openxmlformats.org/officeDocument/2006/relationships/image" Target="../media/image7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svg"/><Relationship Id="rId4" Type="http://schemas.openxmlformats.org/officeDocument/2006/relationships/image" Target="../media/image23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46279">
            <a:off x="15130450" y="7066689"/>
            <a:ext cx="3852482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246279">
            <a:off x="799895" y="1461398"/>
            <a:ext cx="4851481" cy="51818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1036" y="3731032"/>
            <a:ext cx="8869149" cy="22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spc="-39" dirty="0">
                <a:solidFill>
                  <a:srgbClr val="653C2A"/>
                </a:solidFill>
                <a:latin typeface="Arturo Heavy"/>
              </a:rPr>
              <a:t>«</a:t>
            </a:r>
            <a:r>
              <a:rPr lang="en-US" sz="3999" spc="-39" dirty="0" err="1">
                <a:solidFill>
                  <a:srgbClr val="653C2A"/>
                </a:solidFill>
                <a:latin typeface="Arturo Heavy"/>
              </a:rPr>
              <a:t>Методичні</a:t>
            </a:r>
            <a:r>
              <a:rPr lang="en-US" sz="3999" spc="-39" dirty="0">
                <a:solidFill>
                  <a:srgbClr val="653C2A"/>
                </a:solidFill>
                <a:latin typeface="Arturo Heavy"/>
              </a:rPr>
              <a:t> </a:t>
            </a:r>
            <a:r>
              <a:rPr lang="en-US" sz="3999" spc="-39" dirty="0" err="1">
                <a:solidFill>
                  <a:srgbClr val="653C2A"/>
                </a:solidFill>
                <a:latin typeface="Arturo Heavy"/>
              </a:rPr>
              <a:t>прийоми</a:t>
            </a:r>
            <a:r>
              <a:rPr lang="en-US" sz="3999" spc="-39" dirty="0">
                <a:solidFill>
                  <a:srgbClr val="653C2A"/>
                </a:solidFill>
                <a:latin typeface="Arturo Heavy"/>
              </a:rPr>
              <a:t> </a:t>
            </a:r>
            <a:r>
              <a:rPr lang="en-US" sz="3999" spc="-39" dirty="0" err="1">
                <a:solidFill>
                  <a:srgbClr val="653C2A"/>
                </a:solidFill>
                <a:latin typeface="Arturo Heavy"/>
              </a:rPr>
              <a:t>логопедичної</a:t>
            </a:r>
            <a:r>
              <a:rPr lang="en-US" sz="3999" spc="-39" dirty="0">
                <a:solidFill>
                  <a:srgbClr val="653C2A"/>
                </a:solidFill>
                <a:latin typeface="Arturo Heavy"/>
              </a:rPr>
              <a:t> </a:t>
            </a:r>
            <a:r>
              <a:rPr lang="en-US" sz="3999" spc="-39" dirty="0" err="1">
                <a:solidFill>
                  <a:srgbClr val="653C2A"/>
                </a:solidFill>
                <a:latin typeface="Arturo Heavy"/>
              </a:rPr>
              <a:t>роботи</a:t>
            </a:r>
            <a:r>
              <a:rPr lang="en-US" sz="3999" spc="-39" dirty="0">
                <a:solidFill>
                  <a:srgbClr val="653C2A"/>
                </a:solidFill>
                <a:latin typeface="Arturo Heavy"/>
              </a:rPr>
              <a:t> з </a:t>
            </a:r>
            <a:r>
              <a:rPr lang="en-US" sz="3999" spc="-39" dirty="0" err="1">
                <a:solidFill>
                  <a:srgbClr val="653C2A"/>
                </a:solidFill>
                <a:latin typeface="Arturo Heavy"/>
              </a:rPr>
              <a:t>дітьми</a:t>
            </a:r>
            <a:r>
              <a:rPr lang="en-US" sz="3999" spc="-39" dirty="0">
                <a:solidFill>
                  <a:srgbClr val="653C2A"/>
                </a:solidFill>
                <a:latin typeface="Arturo Heavy"/>
              </a:rPr>
              <a:t> </a:t>
            </a:r>
            <a:r>
              <a:rPr lang="en-US" sz="3999" spc="-39" dirty="0" err="1">
                <a:solidFill>
                  <a:srgbClr val="653C2A"/>
                </a:solidFill>
                <a:latin typeface="Arturo Heavy"/>
              </a:rPr>
              <a:t>дошкільного</a:t>
            </a:r>
            <a:r>
              <a:rPr lang="en-US" sz="3999" spc="-39" dirty="0">
                <a:solidFill>
                  <a:srgbClr val="653C2A"/>
                </a:solidFill>
                <a:latin typeface="Arturo Heavy"/>
              </a:rPr>
              <a:t> </a:t>
            </a:r>
            <a:r>
              <a:rPr lang="en-US" sz="3999" spc="-39" dirty="0" err="1">
                <a:solidFill>
                  <a:srgbClr val="653C2A"/>
                </a:solidFill>
                <a:latin typeface="Arturo Heavy"/>
              </a:rPr>
              <a:t>віку</a:t>
            </a:r>
            <a:r>
              <a:rPr lang="en-US" sz="3999" spc="-39" dirty="0">
                <a:solidFill>
                  <a:srgbClr val="653C2A"/>
                </a:solidFill>
                <a:latin typeface="Arturo Heavy"/>
              </a:rPr>
              <a:t>: </a:t>
            </a:r>
            <a:r>
              <a:rPr lang="en-US" sz="3999" spc="-39" dirty="0" err="1">
                <a:solidFill>
                  <a:srgbClr val="653C2A"/>
                </a:solidFill>
                <a:latin typeface="Arturo Heavy"/>
              </a:rPr>
              <a:t>практичні</a:t>
            </a:r>
            <a:r>
              <a:rPr lang="en-US" sz="3999" spc="-39" dirty="0">
                <a:solidFill>
                  <a:srgbClr val="653C2A"/>
                </a:solidFill>
                <a:latin typeface="Arturo Heavy"/>
              </a:rPr>
              <a:t> </a:t>
            </a:r>
            <a:r>
              <a:rPr lang="en-US" sz="3999" spc="-39" dirty="0" err="1">
                <a:solidFill>
                  <a:srgbClr val="653C2A"/>
                </a:solidFill>
                <a:latin typeface="Arturo Heavy"/>
              </a:rPr>
              <a:t>кроки</a:t>
            </a:r>
            <a:r>
              <a:rPr lang="en-US" sz="3999" spc="-39" dirty="0">
                <a:solidFill>
                  <a:srgbClr val="653C2A"/>
                </a:solidFill>
                <a:latin typeface="Arturo Heavy"/>
              </a:rPr>
              <a:t>»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67066">
            <a:off x="11720484" y="-1017260"/>
            <a:ext cx="6407867" cy="6844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1720" r="4919" b="1720"/>
          <a:stretch>
            <a:fillRect/>
          </a:stretch>
        </p:blipFill>
        <p:spPr>
          <a:xfrm rot="-10174776">
            <a:off x="-211908" y="8120234"/>
            <a:ext cx="2510878" cy="27235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26463" y="1595076"/>
            <a:ext cx="10180612" cy="76632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8117100"/>
            <a:ext cx="6864363" cy="1141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60883">
            <a:off x="966774" y="7517573"/>
            <a:ext cx="1165782" cy="105503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49665" y="8444197"/>
            <a:ext cx="6951890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545454"/>
                </a:solidFill>
                <a:latin typeface="Arturo Heavy"/>
              </a:rPr>
              <a:t>Автор</a:t>
            </a:r>
            <a:r>
              <a:rPr lang="en-US" sz="2499" dirty="0">
                <a:solidFill>
                  <a:srgbClr val="545454"/>
                </a:solidFill>
                <a:latin typeface="Arturo Heavy"/>
              </a:rPr>
              <a:t> </a:t>
            </a:r>
            <a:r>
              <a:rPr lang="en-US" sz="2499" dirty="0" err="1">
                <a:solidFill>
                  <a:srgbClr val="545454"/>
                </a:solidFill>
                <a:latin typeface="Arturo Heavy"/>
              </a:rPr>
              <a:t>курсу</a:t>
            </a:r>
            <a:r>
              <a:rPr lang="en-US" sz="2499" dirty="0">
                <a:solidFill>
                  <a:srgbClr val="545454"/>
                </a:solidFill>
                <a:latin typeface="Arturo Heavy"/>
              </a:rPr>
              <a:t>:</a:t>
            </a:r>
            <a:r>
              <a:rPr lang="uk-UA" sz="2499" dirty="0">
                <a:solidFill>
                  <a:srgbClr val="545454"/>
                </a:solidFill>
                <a:latin typeface="Arturo Heavy"/>
              </a:rPr>
              <a:t> ------------------</a:t>
            </a:r>
            <a:endParaRPr lang="en-US" sz="2499" dirty="0">
              <a:solidFill>
                <a:srgbClr val="545454"/>
              </a:solidFill>
              <a:latin typeface="Arturo Heavy"/>
            </a:endParaRPr>
          </a:p>
        </p:txBody>
      </p:sp>
      <p:sp useBgFill="1"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E849160-7239-4125-A441-B0C80AA1BAE6}"/>
              </a:ext>
            </a:extLst>
          </p:cNvPr>
          <p:cNvSpPr/>
          <p:nvPr/>
        </p:nvSpPr>
        <p:spPr>
          <a:xfrm>
            <a:off x="17028982" y="9415868"/>
            <a:ext cx="685800" cy="528231"/>
          </a:xfrm>
          <a:prstGeom prst="actionButtonForwardNex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noFil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79092" y="3481822"/>
            <a:ext cx="7780208" cy="5094544"/>
            <a:chOff x="0" y="0"/>
            <a:chExt cx="10373610" cy="6792725"/>
          </a:xfrm>
        </p:grpSpPr>
        <p:sp>
          <p:nvSpPr>
            <p:cNvPr id="3" name="TextBox 3"/>
            <p:cNvSpPr txBox="1"/>
            <p:nvPr/>
          </p:nvSpPr>
          <p:spPr>
            <a:xfrm>
              <a:off x="0" y="322781"/>
              <a:ext cx="10373610" cy="50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545" spc="-25">
                  <a:solidFill>
                    <a:srgbClr val="9E1B27"/>
                  </a:solidFill>
                  <a:latin typeface="Bogart Black"/>
                </a:rPr>
                <a:t>Найменування:</a:t>
              </a:r>
              <a:r>
                <a:rPr lang="en-US" sz="2545" spc="-25">
                  <a:solidFill>
                    <a:srgbClr val="DC775F"/>
                  </a:solidFill>
                  <a:latin typeface="Bogart Black"/>
                </a:rPr>
                <a:t> ТОВ "Всеосвіта"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61944"/>
              <a:ext cx="10373610" cy="567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64"/>
                </a:lnSpc>
                <a:spcBef>
                  <a:spcPct val="0"/>
                </a:spcBef>
              </a:pPr>
              <a:r>
                <a:rPr lang="en-US" sz="2545">
                  <a:solidFill>
                    <a:srgbClr val="9E1B27"/>
                  </a:solidFill>
                  <a:latin typeface="Bogart Black"/>
                </a:rPr>
                <a:t>Контактний телефон:</a:t>
              </a:r>
              <a:r>
                <a:rPr lang="en-US" sz="2545">
                  <a:solidFill>
                    <a:srgbClr val="9AB0E0"/>
                  </a:solidFill>
                  <a:latin typeface="Bogart Black"/>
                </a:rPr>
                <a:t> 0 (800) 331 031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96518"/>
              <a:ext cx="10373610" cy="567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64"/>
                </a:lnSpc>
                <a:spcBef>
                  <a:spcPct val="0"/>
                </a:spcBef>
              </a:pPr>
              <a:r>
                <a:rPr lang="en-US" sz="2545">
                  <a:solidFill>
                    <a:srgbClr val="9E1B27"/>
                  </a:solidFill>
                  <a:latin typeface="Bogart Black"/>
                </a:rPr>
                <a:t>Мова навчання:</a:t>
              </a:r>
              <a:r>
                <a:rPr lang="en-US" sz="2545">
                  <a:solidFill>
                    <a:srgbClr val="F9B29E"/>
                  </a:solidFill>
                  <a:latin typeface="Bogart Black"/>
                </a:rPr>
                <a:t> українська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031092"/>
              <a:ext cx="10373610" cy="1761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64"/>
                </a:lnSpc>
                <a:spcBef>
                  <a:spcPct val="0"/>
                </a:spcBef>
              </a:pPr>
              <a:r>
                <a:rPr lang="en-US" sz="2545">
                  <a:solidFill>
                    <a:srgbClr val="9E1B27"/>
                  </a:solidFill>
                  <a:latin typeface="Bogart Black"/>
                </a:rPr>
                <a:t>https://vseosvita.ua/course/metodychni-pryiomy-lohopedychnoi-roboty-z-ditmy-doshkilnoho-viku-praktychni-kroky-65.html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6721" y="1898815"/>
            <a:ext cx="7498221" cy="648937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447457" y="1369495"/>
            <a:ext cx="8152780" cy="1904427"/>
            <a:chOff x="0" y="0"/>
            <a:chExt cx="10870374" cy="2539236"/>
          </a:xfrm>
        </p:grpSpPr>
        <p:sp>
          <p:nvSpPr>
            <p:cNvPr id="9" name="TextBox 9"/>
            <p:cNvSpPr txBox="1"/>
            <p:nvPr/>
          </p:nvSpPr>
          <p:spPr>
            <a:xfrm>
              <a:off x="0" y="28575"/>
              <a:ext cx="10870374" cy="1671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9"/>
                </a:lnSpc>
              </a:pPr>
              <a:r>
                <a:rPr lang="en-US" sz="4399" spc="-43">
                  <a:solidFill>
                    <a:srgbClr val="A31107"/>
                  </a:solidFill>
                  <a:latin typeface="Arturo Heavy"/>
                </a:rPr>
                <a:t>Інформація про організацію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032930"/>
              <a:ext cx="10870374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 useBgFill="1">
        <p:nvSpPr>
          <p:cNvPr id="11" name="Управляющая кнопка: &quot;Назад&quot; или &quot;Предыдущий&quot;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BF2CD62-9F03-40DD-BFD7-C42EA18C7859}"/>
              </a:ext>
            </a:extLst>
          </p:cNvPr>
          <p:cNvSpPr/>
          <p:nvPr/>
        </p:nvSpPr>
        <p:spPr>
          <a:xfrm>
            <a:off x="461151" y="9439454"/>
            <a:ext cx="685800" cy="504645"/>
          </a:xfrm>
          <a:prstGeom prst="actionButtonBackPrevious">
            <a:avLst/>
          </a:prstGeom>
          <a:ln w="63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 useBgFill="1">
        <p:nvSpPr>
          <p:cNvPr id="12" name="Управляющая кнопка: &quot;В конец&quot; 11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D33B6C4-AF49-41BA-9B80-D7B2CEB21A02}"/>
              </a:ext>
            </a:extLst>
          </p:cNvPr>
          <p:cNvSpPr/>
          <p:nvPr/>
        </p:nvSpPr>
        <p:spPr>
          <a:xfrm>
            <a:off x="16992600" y="9439453"/>
            <a:ext cx="834249" cy="504645"/>
          </a:xfrm>
          <a:prstGeom prst="actionButtonEnd">
            <a:avLst/>
          </a:prstGeom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Управляющая кнопка: &quot;На главную&quot;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292B0AF-FDCB-4965-8CCE-70617D146128}"/>
              </a:ext>
            </a:extLst>
          </p:cNvPr>
          <p:cNvSpPr/>
          <p:nvPr/>
        </p:nvSpPr>
        <p:spPr>
          <a:xfrm>
            <a:off x="461151" y="419100"/>
            <a:ext cx="825570" cy="685800"/>
          </a:xfrm>
          <a:prstGeom prst="actionButtonHom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67066">
            <a:off x="4036769" y="5278986"/>
            <a:ext cx="6407867" cy="6844184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028756" y="2314575"/>
            <a:ext cx="5658495" cy="5657850"/>
            <a:chOff x="0" y="0"/>
            <a:chExt cx="6350013" cy="6349289"/>
          </a:xfrm>
        </p:grpSpPr>
        <p:sp>
          <p:nvSpPr>
            <p:cNvPr id="4" name="Freeform 4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3"/>
              <a:stretch>
                <a:fillRect t="-25026" b="-25026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67066">
            <a:off x="12506389" y="-1876767"/>
            <a:ext cx="6407867" cy="68441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686622" y="3276887"/>
            <a:ext cx="9226276" cy="3728420"/>
            <a:chOff x="0" y="33867"/>
            <a:chExt cx="12301702" cy="4971226"/>
          </a:xfrm>
        </p:grpSpPr>
        <p:sp>
          <p:nvSpPr>
            <p:cNvPr id="7" name="TextBox 7"/>
            <p:cNvSpPr txBox="1"/>
            <p:nvPr/>
          </p:nvSpPr>
          <p:spPr>
            <a:xfrm>
              <a:off x="0" y="33867"/>
              <a:ext cx="12301702" cy="1502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9"/>
                </a:lnSpc>
              </a:pPr>
              <a:endParaRPr dirty="0"/>
            </a:p>
            <a:p>
              <a:pPr algn="ctr">
                <a:lnSpc>
                  <a:spcPts val="4399"/>
                </a:lnSpc>
              </a:pPr>
              <a:r>
                <a:rPr lang="en-US" sz="3999" spc="-39" dirty="0" err="1">
                  <a:solidFill>
                    <a:srgbClr val="A31107"/>
                  </a:solidFill>
                  <a:latin typeface="Arturo Heavy"/>
                </a:rPr>
                <a:t>Ярмола</a:t>
              </a:r>
              <a:r>
                <a:rPr lang="en-US" sz="3999" spc="-39" dirty="0">
                  <a:solidFill>
                    <a:srgbClr val="A31107"/>
                  </a:solidFill>
                  <a:latin typeface="Arturo Heavy"/>
                </a:rPr>
                <a:t> </a:t>
              </a:r>
              <a:r>
                <a:rPr lang="en-US" sz="3999" spc="-39" dirty="0" err="1">
                  <a:solidFill>
                    <a:srgbClr val="A31107"/>
                  </a:solidFill>
                  <a:latin typeface="Arturo Heavy"/>
                </a:rPr>
                <a:t>Наталія</a:t>
              </a:r>
              <a:r>
                <a:rPr lang="en-US" sz="3999" spc="-39" dirty="0">
                  <a:solidFill>
                    <a:srgbClr val="A31107"/>
                  </a:solidFill>
                  <a:latin typeface="Arturo Heavy"/>
                </a:rPr>
                <a:t> </a:t>
              </a:r>
              <a:r>
                <a:rPr lang="en-US" sz="3999" spc="-39" dirty="0" err="1">
                  <a:solidFill>
                    <a:srgbClr val="A31107"/>
                  </a:solidFill>
                  <a:latin typeface="Arturo Heavy"/>
                </a:rPr>
                <a:t>Анатоліївна</a:t>
              </a:r>
              <a:endParaRPr lang="en-US" sz="3999" spc="-39" dirty="0">
                <a:solidFill>
                  <a:srgbClr val="A31107"/>
                </a:solidFill>
                <a:latin typeface="Arturo Heavy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12821"/>
              <a:ext cx="12301702" cy="2992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завідувачка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відділу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інклюзивного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навчання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Інституту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спеціально</a:t>
              </a:r>
              <a:r>
                <a:rPr lang="uk-UA" sz="2400" b="1" dirty="0">
                  <a:solidFill>
                    <a:srgbClr val="6B1E05"/>
                  </a:solidFill>
                  <a:latin typeface="Rockwell Nova Cond" panose="020B0604020202020204" pitchFamily="18" charset="0"/>
                </a:rPr>
                <a:t>ї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педагогіки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і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психологі</a:t>
              </a:r>
              <a:r>
                <a:rPr lang="uk-UA" sz="2800" b="1" dirty="0">
                  <a:solidFill>
                    <a:srgbClr val="6B1E05"/>
                  </a:solidFill>
                  <a:latin typeface="Rockwell Nova Cond" panose="020B0604020202020204" pitchFamily="18" charset="0"/>
                </a:rPr>
                <a:t>ї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імені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Миколи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Ярмаченка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Національно</a:t>
              </a:r>
              <a:r>
                <a:rPr lang="uk-UA" sz="2400" b="1" dirty="0">
                  <a:solidFill>
                    <a:srgbClr val="6B1E05"/>
                  </a:solidFill>
                  <a:latin typeface="Rockwell Nova Cond" panose="020B0604020202020204" pitchFamily="18" charset="0"/>
                </a:rPr>
                <a:t>ї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академі</a:t>
              </a:r>
              <a:r>
                <a:rPr lang="uk-UA" sz="2500" b="1" dirty="0">
                  <a:solidFill>
                    <a:srgbClr val="6B1E05"/>
                  </a:solidFill>
                  <a:latin typeface="Rockwell Nova Cond" panose="020B0604020202020204" pitchFamily="18" charset="0"/>
                </a:rPr>
                <a:t>ї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педагогічних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наук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Укра</a:t>
              </a:r>
              <a:r>
                <a:rPr lang="uk-UA" sz="2500" b="1" dirty="0">
                  <a:solidFill>
                    <a:srgbClr val="6B1E05"/>
                  </a:solidFill>
                  <a:latin typeface="Rockwell Nova Cond" panose="020B0604020202020204" pitchFamily="18" charset="0"/>
                </a:rPr>
                <a:t>ї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ни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,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кандидатка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педагогічних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наук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,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старша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наукова</a:t>
              </a:r>
              <a:r>
                <a:rPr lang="en-US" sz="2500" dirty="0">
                  <a:solidFill>
                    <a:srgbClr val="6B1E05"/>
                  </a:solidFill>
                  <a:latin typeface="Bogart Black"/>
                </a:rPr>
                <a:t> </a:t>
              </a:r>
              <a:r>
                <a:rPr lang="en-US" sz="2500" dirty="0" err="1">
                  <a:solidFill>
                    <a:srgbClr val="6B1E05"/>
                  </a:solidFill>
                  <a:latin typeface="Bogart Black"/>
                </a:rPr>
                <a:t>співробітниця</a:t>
              </a:r>
              <a:endParaRPr lang="en-US" sz="2500" dirty="0">
                <a:solidFill>
                  <a:srgbClr val="6B1E05"/>
                </a:solidFill>
                <a:latin typeface="Bogart Black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46951" y="1545325"/>
            <a:ext cx="7422105" cy="7196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167066">
            <a:off x="-908353" y="-1827457"/>
            <a:ext cx="3875478" cy="4139362"/>
          </a:xfrm>
          <a:prstGeom prst="rect">
            <a:avLst/>
          </a:prstGeom>
        </p:spPr>
      </p:pic>
      <p:sp useBgFill="1"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E45C16E-EC78-485D-9B65-57333249E8AF}"/>
              </a:ext>
            </a:extLst>
          </p:cNvPr>
          <p:cNvSpPr/>
          <p:nvPr/>
        </p:nvSpPr>
        <p:spPr>
          <a:xfrm>
            <a:off x="17028982" y="9415868"/>
            <a:ext cx="685800" cy="528231"/>
          </a:xfrm>
          <a:prstGeom prst="actionButtonForwardNex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noFill/>
            </a:endParaRPr>
          </a:p>
        </p:txBody>
      </p:sp>
      <p:sp useBgFill="1">
        <p:nvSpPr>
          <p:cNvPr id="12" name="Управляющая кнопка: &quot;Назад&quot; или &quot;Предыдущий&quot;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EDB479E-F8D1-4DA6-9DC9-A985CF15AF79}"/>
              </a:ext>
            </a:extLst>
          </p:cNvPr>
          <p:cNvSpPr/>
          <p:nvPr/>
        </p:nvSpPr>
        <p:spPr>
          <a:xfrm>
            <a:off x="461151" y="9439454"/>
            <a:ext cx="685800" cy="504645"/>
          </a:xfrm>
          <a:prstGeom prst="actionButtonBackPrevious">
            <a:avLst/>
          </a:prstGeom>
          <a:ln w="63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67066">
            <a:off x="14956411" y="6789330"/>
            <a:ext cx="5219985" cy="55754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591665" y="5964134"/>
            <a:ext cx="3534456" cy="1492312"/>
            <a:chOff x="0" y="0"/>
            <a:chExt cx="4712608" cy="1989750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"/>
              <a:ext cx="4712608" cy="1158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 spc="-30">
                  <a:solidFill>
                    <a:srgbClr val="833948"/>
                  </a:solidFill>
                  <a:latin typeface="Arturo Heavy"/>
                </a:rPr>
                <a:t>Форма навчання: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05457"/>
              <a:ext cx="4712608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545454"/>
                  </a:solidFill>
                  <a:latin typeface="Bogart Black"/>
                </a:rPr>
                <a:t>Дистанційна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69098" y="4525283"/>
            <a:ext cx="812215" cy="10316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07456" y="4279226"/>
            <a:ext cx="1877066" cy="11927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86658" y="4077838"/>
            <a:ext cx="1544471" cy="16343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58782" y="4233073"/>
            <a:ext cx="1055804" cy="132389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3565601" y="5964134"/>
            <a:ext cx="4242167" cy="1882837"/>
            <a:chOff x="0" y="0"/>
            <a:chExt cx="5656222" cy="251045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525"/>
              <a:ext cx="5656222" cy="1158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 spc="-30">
                  <a:solidFill>
                    <a:srgbClr val="833948"/>
                  </a:solidFill>
                  <a:latin typeface="Arturo Heavy"/>
                </a:rPr>
                <a:t>Початок навчання: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05457"/>
              <a:ext cx="5656222" cy="1004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545454"/>
                  </a:solidFill>
                  <a:latin typeface="Bogart Black"/>
                </a:rPr>
                <a:t>Ви самі обираєте зручний для Вас час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4122" y="6368946"/>
            <a:ext cx="4242167" cy="1073212"/>
            <a:chOff x="0" y="0"/>
            <a:chExt cx="5656222" cy="143095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9525"/>
              <a:ext cx="5656222" cy="600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 spc="-30">
                  <a:solidFill>
                    <a:srgbClr val="833948"/>
                  </a:solidFill>
                  <a:latin typeface="Arturo Heavy"/>
                </a:rPr>
                <a:t>Обсяг курсу: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46657"/>
              <a:ext cx="5656222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545454"/>
                  </a:solidFill>
                  <a:latin typeface="Bogart Black"/>
                </a:rPr>
                <a:t>30 академічних годин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724906" y="5964134"/>
            <a:ext cx="4242167" cy="2284792"/>
            <a:chOff x="0" y="0"/>
            <a:chExt cx="5656222" cy="304639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525"/>
              <a:ext cx="5656222" cy="1158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 spc="-30">
                  <a:solidFill>
                    <a:srgbClr val="833948"/>
                  </a:solidFill>
                  <a:latin typeface="Arturo Heavy"/>
                </a:rPr>
                <a:t>Після проходження: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520696"/>
              <a:ext cx="5656222" cy="152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545454"/>
                  </a:solidFill>
                  <a:latin typeface="Bogart Black"/>
                </a:rPr>
                <a:t>Видається свідоцтво із зазначенням академічних годин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3167066">
            <a:off x="14117909" y="-3496807"/>
            <a:ext cx="6282782" cy="671058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3167066">
            <a:off x="-2970670" y="-2079195"/>
            <a:ext cx="6407867" cy="6844184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979110" y="1554251"/>
            <a:ext cx="12958534" cy="119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1"/>
              </a:lnSpc>
            </a:pPr>
            <a:r>
              <a:rPr lang="en-US" sz="3479">
                <a:solidFill>
                  <a:srgbClr val="A31107"/>
                </a:solidFill>
                <a:latin typeface="Arturo Heavy"/>
              </a:rPr>
              <a:t>«Методичні прийоми логопедичної роботи з дітьми дошкільного віку: практичні кроки»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2229" y="9106914"/>
            <a:ext cx="4801066" cy="798177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195287" y="9318751"/>
            <a:ext cx="5402004" cy="35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142" dirty="0" err="1">
                <a:solidFill>
                  <a:srgbClr val="F3954F"/>
                </a:solidFill>
                <a:latin typeface="Bogart Black"/>
              </a:rPr>
              <a:t>Ціна</a:t>
            </a:r>
            <a:r>
              <a:rPr lang="en-US" sz="2142" dirty="0">
                <a:solidFill>
                  <a:srgbClr val="F3954F"/>
                </a:solidFill>
                <a:latin typeface="Bogart Black"/>
              </a:rPr>
              <a:t> </a:t>
            </a:r>
            <a:r>
              <a:rPr lang="en-US" sz="2142" dirty="0" err="1">
                <a:solidFill>
                  <a:srgbClr val="F3954F"/>
                </a:solidFill>
                <a:latin typeface="Bogart Black"/>
              </a:rPr>
              <a:t>курсу</a:t>
            </a:r>
            <a:r>
              <a:rPr lang="en-US" sz="2142" dirty="0">
                <a:solidFill>
                  <a:srgbClr val="F3954F"/>
                </a:solidFill>
                <a:latin typeface="Bogart Black"/>
              </a:rPr>
              <a:t>: 590 </a:t>
            </a:r>
            <a:r>
              <a:rPr lang="en-US" sz="2142" dirty="0" err="1">
                <a:solidFill>
                  <a:srgbClr val="F3954F"/>
                </a:solidFill>
                <a:latin typeface="Bogart Black"/>
              </a:rPr>
              <a:t>грн</a:t>
            </a:r>
            <a:endParaRPr lang="en-US" sz="2142" dirty="0">
              <a:solidFill>
                <a:srgbClr val="F3954F"/>
              </a:solidFill>
              <a:latin typeface="Bogart Black"/>
            </a:endParaRPr>
          </a:p>
        </p:txBody>
      </p:sp>
      <p:sp useBgFill="1"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96BEFB9-85AE-41E1-8361-2A535690E6EA}"/>
              </a:ext>
            </a:extLst>
          </p:cNvPr>
          <p:cNvSpPr/>
          <p:nvPr/>
        </p:nvSpPr>
        <p:spPr>
          <a:xfrm>
            <a:off x="17028982" y="9415868"/>
            <a:ext cx="685800" cy="528231"/>
          </a:xfrm>
          <a:prstGeom prst="actionButtonForwardNex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noFill/>
            </a:endParaRPr>
          </a:p>
        </p:txBody>
      </p:sp>
      <p:sp useBgFill="1">
        <p:nvSpPr>
          <p:cNvPr id="25" name="Управляющая кнопка: &quot;Назад&quot; или &quot;Предыдущий&quot;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D7AD74F-BDAE-4BF9-895D-55CE8671DB3D}"/>
              </a:ext>
            </a:extLst>
          </p:cNvPr>
          <p:cNvSpPr/>
          <p:nvPr/>
        </p:nvSpPr>
        <p:spPr>
          <a:xfrm>
            <a:off x="418232" y="9318751"/>
            <a:ext cx="685800" cy="504645"/>
          </a:xfrm>
          <a:prstGeom prst="actionButtonBackPrevious">
            <a:avLst/>
          </a:prstGeom>
          <a:ln w="63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96413" y="1892565"/>
            <a:ext cx="904827" cy="9048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67066">
            <a:off x="-3190272" y="-1992432"/>
            <a:ext cx="5998453" cy="640689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91220" y="3463507"/>
            <a:ext cx="8152780" cy="3048103"/>
            <a:chOff x="0" y="28575"/>
            <a:chExt cx="10870374" cy="4064137"/>
          </a:xfrm>
        </p:grpSpPr>
        <p:sp>
          <p:nvSpPr>
            <p:cNvPr id="5" name="TextBox 5"/>
            <p:cNvSpPr txBox="1"/>
            <p:nvPr/>
          </p:nvSpPr>
          <p:spPr>
            <a:xfrm>
              <a:off x="0" y="28575"/>
              <a:ext cx="10870374" cy="858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9"/>
                </a:lnSpc>
              </a:pPr>
              <a:r>
                <a:rPr lang="en-US" sz="4399" spc="-43">
                  <a:solidFill>
                    <a:srgbClr val="A31107"/>
                  </a:solidFill>
                  <a:latin typeface="Arturo Heavy"/>
                </a:rPr>
                <a:t>Актуальність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20131"/>
              <a:ext cx="10870374" cy="287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У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дошкільному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віці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починається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процес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соціалізац</a:t>
              </a:r>
              <a:r>
                <a:rPr lang="uk-UA" sz="2000" dirty="0" err="1">
                  <a:latin typeface="Bogart Black"/>
                </a:rPr>
                <a:t>і</a:t>
              </a:r>
              <a:r>
                <a:rPr lang="uk-UA" sz="2000" b="1" dirty="0" err="1">
                  <a:latin typeface="Rockwell Nova Cond" panose="020B0604020202020204" pitchFamily="18" charset="0"/>
                </a:rPr>
                <a:t>ї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,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установлюється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взаємозв’язок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дитини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із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провідними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сферами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життя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,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розпочинається</a:t>
              </a:r>
              <a:r>
                <a:rPr lang="uk-UA" sz="2000" dirty="0">
                  <a:solidFill>
                    <a:srgbClr val="1E1E1E"/>
                  </a:solidFill>
                  <a:latin typeface="Bogart Black"/>
                </a:rPr>
                <a:t> з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становлення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як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особистості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,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формування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основ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самосвідомості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.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Усі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ці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процеси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значно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ускладнюються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тоді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,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коли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в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дитини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порушується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процес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мовленнєвого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 </a:t>
              </a:r>
              <a:r>
                <a:rPr lang="en-US" sz="2000" dirty="0" err="1">
                  <a:solidFill>
                    <a:srgbClr val="1E1E1E"/>
                  </a:solidFill>
                  <a:latin typeface="Bogart Black"/>
                </a:rPr>
                <a:t>розвитку</a:t>
              </a:r>
              <a:r>
                <a:rPr lang="en-US" sz="2000" dirty="0">
                  <a:solidFill>
                    <a:srgbClr val="1E1E1E"/>
                  </a:solidFill>
                  <a:latin typeface="Bogart Black"/>
                </a:rPr>
                <a:t>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167066">
            <a:off x="13421348" y="-617677"/>
            <a:ext cx="6407867" cy="68441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96413" y="5380790"/>
            <a:ext cx="904827" cy="9048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167066">
            <a:off x="2831621" y="7314141"/>
            <a:ext cx="5496124" cy="58703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5094" y="3035247"/>
            <a:ext cx="985902" cy="100218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888814" y="1854465"/>
            <a:ext cx="6069167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Загальновідомо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,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що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мовлення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є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визначним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показником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рівня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інтелектуального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й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культурного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розвитку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людини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, а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правильне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та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грамотне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мовлення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дитини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є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показником</a:t>
            </a:r>
            <a:r>
              <a:rPr lang="uk-UA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готовності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до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навчання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у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школі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та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успішного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засвоєння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навичок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грамотного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читання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та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письма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88814" y="5342690"/>
            <a:ext cx="6069167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Педагоги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,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які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працюють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із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дитиною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,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яка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має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порушення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мовлення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,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повинні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діяти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цілеспрямовано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реалізувати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комплексний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підхід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у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корекційно-логопедичній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роботі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,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яка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спрямована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не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лише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на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подолання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порушень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звуковимови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, а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на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нормалізацію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всіх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сторін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мовлення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дитини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,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моторики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,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психічних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процесів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та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виховання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особистості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дитини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 в </a:t>
            </a:r>
            <a:r>
              <a:rPr lang="en-US" sz="1899" dirty="0" err="1">
                <a:solidFill>
                  <a:srgbClr val="1E1E1E"/>
                </a:solidFill>
                <a:latin typeface="Bogart Black"/>
              </a:rPr>
              <a:t>цілому</a:t>
            </a:r>
            <a:r>
              <a:rPr lang="en-US" sz="1899" dirty="0">
                <a:solidFill>
                  <a:srgbClr val="1E1E1E"/>
                </a:solidFill>
                <a:latin typeface="Bogart Black"/>
              </a:rPr>
              <a:t>.</a:t>
            </a:r>
          </a:p>
        </p:txBody>
      </p:sp>
      <p:sp useBgFill="1"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CC53978-B3F3-454C-86A7-C5F7C0198F08}"/>
              </a:ext>
            </a:extLst>
          </p:cNvPr>
          <p:cNvSpPr/>
          <p:nvPr/>
        </p:nvSpPr>
        <p:spPr>
          <a:xfrm>
            <a:off x="17028982" y="9415868"/>
            <a:ext cx="685800" cy="528231"/>
          </a:xfrm>
          <a:prstGeom prst="actionButtonForwardNex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noFill/>
            </a:endParaRPr>
          </a:p>
        </p:txBody>
      </p:sp>
      <p:sp useBgFill="1">
        <p:nvSpPr>
          <p:cNvPr id="14" name="Управляющая кнопка: &quot;Назад&quot; или &quot;Предыдущий&quot;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90BF28C-B97B-4131-B5A9-2A6686BD5E09}"/>
              </a:ext>
            </a:extLst>
          </p:cNvPr>
          <p:cNvSpPr/>
          <p:nvPr/>
        </p:nvSpPr>
        <p:spPr>
          <a:xfrm>
            <a:off x="461151" y="9439454"/>
            <a:ext cx="685800" cy="504645"/>
          </a:xfrm>
          <a:prstGeom prst="actionButtonBackPrevious">
            <a:avLst/>
          </a:prstGeom>
          <a:ln w="63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67066">
            <a:off x="-2111407" y="-1890848"/>
            <a:ext cx="5379751" cy="574606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28140" y="1254427"/>
            <a:ext cx="13231721" cy="1341786"/>
            <a:chOff x="0" y="0"/>
            <a:chExt cx="17642294" cy="1789048"/>
          </a:xfrm>
        </p:grpSpPr>
        <p:sp>
          <p:nvSpPr>
            <p:cNvPr id="4" name="TextBox 4"/>
            <p:cNvSpPr txBox="1"/>
            <p:nvPr/>
          </p:nvSpPr>
          <p:spPr>
            <a:xfrm>
              <a:off x="0" y="38100"/>
              <a:ext cx="17642294" cy="905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69"/>
                </a:lnSpc>
              </a:pPr>
              <a:r>
                <a:rPr lang="en-US" sz="4699" spc="-46">
                  <a:solidFill>
                    <a:srgbClr val="A31107"/>
                  </a:solidFill>
                  <a:latin typeface="Arturo Heavy"/>
                </a:rPr>
                <a:t>Цільова аудиторія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31823"/>
              <a:ext cx="17642294" cy="504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167066">
            <a:off x="13884181" y="-2838223"/>
            <a:ext cx="5998453" cy="64068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2246" r="2246"/>
          <a:stretch>
            <a:fillRect/>
          </a:stretch>
        </p:blipFill>
        <p:spPr>
          <a:xfrm rot="3167066">
            <a:off x="-2684671" y="7816484"/>
            <a:ext cx="4918725" cy="55008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261" y="3288303"/>
            <a:ext cx="5416284" cy="54572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18050" y="2980270"/>
            <a:ext cx="1080290" cy="12746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718050" y="4551505"/>
            <a:ext cx="1315545" cy="11839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718050" y="6016910"/>
            <a:ext cx="1157148" cy="8647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31412" y="7161360"/>
            <a:ext cx="853567" cy="129328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144000" y="3646184"/>
            <a:ext cx="7425214" cy="355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2499" spc="-24" dirty="0" err="1">
                <a:solidFill>
                  <a:srgbClr val="A31107"/>
                </a:solidFill>
                <a:latin typeface="Bogart Black"/>
              </a:rPr>
              <a:t>для</a:t>
            </a:r>
            <a:r>
              <a:rPr lang="en-US" sz="2499" spc="-24" dirty="0">
                <a:solidFill>
                  <a:srgbClr val="A31107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A31107"/>
                </a:solidFill>
                <a:latin typeface="Bogart Black"/>
              </a:rPr>
              <a:t>логопедів</a:t>
            </a:r>
            <a:r>
              <a:rPr lang="en-US" sz="2499" spc="-24" dirty="0">
                <a:solidFill>
                  <a:srgbClr val="A31107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A31107"/>
                </a:solidFill>
                <a:latin typeface="Bogart Black"/>
              </a:rPr>
              <a:t>закладів</a:t>
            </a:r>
            <a:r>
              <a:rPr lang="en-US" sz="2499" spc="-24" dirty="0">
                <a:solidFill>
                  <a:srgbClr val="A31107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A31107"/>
                </a:solidFill>
                <a:latin typeface="Bogart Black"/>
              </a:rPr>
              <a:t>дошкільно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Rockwell Nova Cond" panose="020B0604020202020204" pitchFamily="18" charset="0"/>
              </a:rPr>
              <a:t>ї</a:t>
            </a:r>
            <a:r>
              <a:rPr lang="en-US" sz="2499" spc="-24" dirty="0">
                <a:solidFill>
                  <a:schemeClr val="accent2">
                    <a:lumMod val="75000"/>
                  </a:schemeClr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A31107"/>
                </a:solidFill>
                <a:latin typeface="Bogart Black"/>
              </a:rPr>
              <a:t>освіти</a:t>
            </a:r>
            <a:endParaRPr lang="en-US" sz="2499" spc="-24" dirty="0">
              <a:solidFill>
                <a:srgbClr val="A31107"/>
              </a:solidFill>
              <a:latin typeface="Bogart Black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033596" y="4890537"/>
            <a:ext cx="8248270" cy="355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uk-UA" sz="2499" spc="-24" dirty="0">
                <a:solidFill>
                  <a:srgbClr val="9AB0E0"/>
                </a:solidFill>
                <a:latin typeface="Bogart Black"/>
              </a:rPr>
              <a:t>д</a:t>
            </a:r>
            <a:r>
              <a:rPr lang="en-US" sz="2499" spc="-24" dirty="0" err="1">
                <a:solidFill>
                  <a:srgbClr val="9AB0E0"/>
                </a:solidFill>
                <a:latin typeface="Bogart Black"/>
              </a:rPr>
              <a:t>ля</a:t>
            </a:r>
            <a:r>
              <a:rPr lang="en-US" sz="2499" spc="-24" dirty="0">
                <a:solidFill>
                  <a:srgbClr val="9AB0E0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9AB0E0"/>
                </a:solidFill>
                <a:latin typeface="Bogart Black"/>
              </a:rPr>
              <a:t>логопедів</a:t>
            </a:r>
            <a:r>
              <a:rPr lang="en-US" sz="2499" spc="-24" dirty="0">
                <a:solidFill>
                  <a:srgbClr val="9AB0E0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9AB0E0"/>
                </a:solidFill>
                <a:latin typeface="Bogart Black"/>
              </a:rPr>
              <a:t>інклюзивно-ресурсних</a:t>
            </a:r>
            <a:r>
              <a:rPr lang="en-US" sz="2499" spc="-24" dirty="0">
                <a:solidFill>
                  <a:srgbClr val="9AB0E0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9AB0E0"/>
                </a:solidFill>
                <a:latin typeface="Bogart Black"/>
              </a:rPr>
              <a:t>центрів</a:t>
            </a:r>
            <a:endParaRPr lang="en-US" sz="2499" spc="-24" dirty="0">
              <a:solidFill>
                <a:srgbClr val="9AB0E0"/>
              </a:solidFill>
              <a:latin typeface="Bogart Black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20858" y="6290512"/>
            <a:ext cx="6866930" cy="355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uk-UA" sz="2499" spc="-24" dirty="0">
                <a:solidFill>
                  <a:srgbClr val="FFC4B7"/>
                </a:solidFill>
                <a:latin typeface="Bogart Black"/>
              </a:rPr>
              <a:t>с</a:t>
            </a:r>
            <a:r>
              <a:rPr lang="en-US" sz="2499" spc="-24" dirty="0" err="1">
                <a:solidFill>
                  <a:srgbClr val="FFC4B7"/>
                </a:solidFill>
                <a:latin typeface="Bogart Black"/>
              </a:rPr>
              <a:t>тудентів</a:t>
            </a:r>
            <a:r>
              <a:rPr lang="en-US" sz="2499" spc="-24" dirty="0">
                <a:solidFill>
                  <a:srgbClr val="FFC4B7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FFC4B7"/>
                </a:solidFill>
                <a:latin typeface="Bogart Black"/>
              </a:rPr>
              <a:t>профільних</a:t>
            </a:r>
            <a:r>
              <a:rPr lang="en-US" sz="2499" spc="-24" dirty="0">
                <a:solidFill>
                  <a:srgbClr val="FFC4B7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FFC4B7"/>
                </a:solidFill>
                <a:latin typeface="Bogart Black"/>
              </a:rPr>
              <a:t>вузів</a:t>
            </a:r>
            <a:r>
              <a:rPr lang="en-US" sz="2499" spc="-24" dirty="0">
                <a:solidFill>
                  <a:srgbClr val="FFC4B7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FFC4B7"/>
                </a:solidFill>
                <a:latin typeface="Bogart Black"/>
              </a:rPr>
              <a:t>та</a:t>
            </a:r>
            <a:r>
              <a:rPr lang="en-US" sz="2499" spc="-24" dirty="0">
                <a:solidFill>
                  <a:srgbClr val="FFC4B7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FFC4B7"/>
                </a:solidFill>
                <a:latin typeface="Bogart Black"/>
              </a:rPr>
              <a:t>батьків</a:t>
            </a:r>
            <a:endParaRPr lang="en-US" sz="2499" spc="-24" dirty="0">
              <a:solidFill>
                <a:srgbClr val="FFC4B7"/>
              </a:solidFill>
              <a:latin typeface="Bogart Black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4000" y="7477802"/>
            <a:ext cx="8673108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49"/>
              </a:lnSpc>
              <a:spcBef>
                <a:spcPct val="0"/>
              </a:spcBef>
            </a:pPr>
            <a:r>
              <a:rPr lang="en-US" sz="2499" spc="-24" dirty="0" err="1">
                <a:solidFill>
                  <a:srgbClr val="833948"/>
                </a:solidFill>
                <a:latin typeface="Bogart Black"/>
              </a:rPr>
              <a:t>закладів</a:t>
            </a:r>
            <a:r>
              <a:rPr lang="en-US" sz="2499" spc="-24" dirty="0">
                <a:solidFill>
                  <a:srgbClr val="833948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833948"/>
                </a:solidFill>
                <a:latin typeface="Bogart Black"/>
              </a:rPr>
              <a:t>соціального</a:t>
            </a:r>
            <a:r>
              <a:rPr lang="en-US" sz="2499" spc="-24" dirty="0">
                <a:solidFill>
                  <a:srgbClr val="833948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833948"/>
                </a:solidFill>
                <a:latin typeface="Bogart Black"/>
              </a:rPr>
              <a:t>захисту</a:t>
            </a:r>
            <a:r>
              <a:rPr lang="en-US" sz="2499" spc="-24" dirty="0">
                <a:solidFill>
                  <a:srgbClr val="833948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833948"/>
                </a:solidFill>
                <a:latin typeface="Bogart Black"/>
              </a:rPr>
              <a:t>дітей</a:t>
            </a:r>
            <a:r>
              <a:rPr lang="en-US" sz="2499" spc="-24" dirty="0">
                <a:solidFill>
                  <a:srgbClr val="833948"/>
                </a:solidFill>
                <a:latin typeface="Bogart Black"/>
              </a:rPr>
              <a:t> (</a:t>
            </a:r>
            <a:r>
              <a:rPr lang="en-US" sz="2499" spc="-24" dirty="0" err="1">
                <a:solidFill>
                  <a:srgbClr val="833948"/>
                </a:solidFill>
                <a:latin typeface="Bogart Black"/>
              </a:rPr>
              <a:t>педагогічні</a:t>
            </a:r>
            <a:r>
              <a:rPr lang="en-US" sz="2499" spc="-24" dirty="0">
                <a:solidFill>
                  <a:srgbClr val="833948"/>
                </a:solidFill>
                <a:latin typeface="Bogart Black"/>
              </a:rPr>
              <a:t> </a:t>
            </a:r>
          </a:p>
          <a:p>
            <a:pPr>
              <a:lnSpc>
                <a:spcPts val="2749"/>
              </a:lnSpc>
              <a:spcBef>
                <a:spcPct val="0"/>
              </a:spcBef>
            </a:pPr>
            <a:r>
              <a:rPr lang="en-US" sz="2499" spc="-24" dirty="0" err="1">
                <a:solidFill>
                  <a:srgbClr val="833948"/>
                </a:solidFill>
                <a:latin typeface="Bogart Black"/>
              </a:rPr>
              <a:t>працівники</a:t>
            </a:r>
            <a:r>
              <a:rPr lang="en-US" sz="2499" spc="-24" dirty="0">
                <a:solidFill>
                  <a:srgbClr val="833948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833948"/>
                </a:solidFill>
                <a:latin typeface="Bogart Black"/>
              </a:rPr>
              <a:t>дитячих</a:t>
            </a:r>
            <a:r>
              <a:rPr lang="en-US" sz="2499" spc="-24" dirty="0">
                <a:solidFill>
                  <a:srgbClr val="833948"/>
                </a:solidFill>
                <a:latin typeface="Bogart Black"/>
              </a:rPr>
              <a:t> </a:t>
            </a:r>
            <a:r>
              <a:rPr lang="en-US" sz="2499" spc="-24" dirty="0" err="1">
                <a:solidFill>
                  <a:srgbClr val="833948"/>
                </a:solidFill>
                <a:latin typeface="Bogart Black"/>
              </a:rPr>
              <a:t>будинків-інтернатів</a:t>
            </a:r>
            <a:r>
              <a:rPr lang="en-US" sz="2499" spc="-24" dirty="0">
                <a:solidFill>
                  <a:srgbClr val="833948"/>
                </a:solidFill>
                <a:latin typeface="Bogart Black"/>
              </a:rPr>
              <a:t>)</a:t>
            </a:r>
          </a:p>
        </p:txBody>
      </p:sp>
      <p:sp useBgFill="1">
        <p:nvSpPr>
          <p:cNvPr id="17" name="Управляющая кнопка: &quot;Вперед&quot; или &quot;Следующий&quot;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DA69F0-C803-4D77-8833-DAD3D226B37A}"/>
              </a:ext>
            </a:extLst>
          </p:cNvPr>
          <p:cNvSpPr/>
          <p:nvPr/>
        </p:nvSpPr>
        <p:spPr>
          <a:xfrm>
            <a:off x="17028982" y="9415868"/>
            <a:ext cx="685800" cy="528231"/>
          </a:xfrm>
          <a:prstGeom prst="actionButtonForwardNex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noFill/>
            </a:endParaRPr>
          </a:p>
        </p:txBody>
      </p:sp>
      <p:sp useBgFill="1">
        <p:nvSpPr>
          <p:cNvPr id="18" name="Управляющая кнопка: &quot;Назад&quot; или &quot;Предыдущий&quot;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79A044B-1C0C-41D7-BE58-09B2F579C24A}"/>
              </a:ext>
            </a:extLst>
          </p:cNvPr>
          <p:cNvSpPr/>
          <p:nvPr/>
        </p:nvSpPr>
        <p:spPr>
          <a:xfrm>
            <a:off x="461151" y="9439454"/>
            <a:ext cx="685800" cy="504645"/>
          </a:xfrm>
          <a:prstGeom prst="actionButtonBackPrevious">
            <a:avLst/>
          </a:prstGeom>
          <a:ln w="63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67066">
            <a:off x="966113" y="5505437"/>
            <a:ext cx="5998453" cy="64068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167066">
            <a:off x="-1653927" y="296641"/>
            <a:ext cx="6282782" cy="67105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67066">
            <a:off x="13884181" y="-2838223"/>
            <a:ext cx="5998453" cy="64068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02459" y="844883"/>
            <a:ext cx="950120" cy="10960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89686" y="6015295"/>
            <a:ext cx="1295765" cy="1328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11038" y="7881318"/>
            <a:ext cx="1732962" cy="13769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89686" y="4382908"/>
            <a:ext cx="1338522" cy="12197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761580" y="2508297"/>
            <a:ext cx="1031879" cy="107534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377363"/>
            <a:ext cx="7070871" cy="230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3"/>
              </a:lnSpc>
            </a:pPr>
            <a:r>
              <a:rPr lang="en-US" sz="5466" spc="-54">
                <a:solidFill>
                  <a:srgbClr val="A31107"/>
                </a:solidFill>
                <a:latin typeface="Arturo Heavy"/>
              </a:rPr>
              <a:t>Завдання навчального курсу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72948" y="806783"/>
            <a:ext cx="8086352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89" lvl="1" algn="just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98C1D9"/>
                </a:solidFill>
                <a:latin typeface="Bogart Black"/>
              </a:rPr>
              <a:t>1.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Поглибити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знання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про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природу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мовленнєвих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порушень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у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дітей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дошкільного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віку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,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онтогенезу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та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патогенезу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,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симптоматики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та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механізмів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мовленнєвих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8C1D9"/>
                </a:solidFill>
                <a:latin typeface="Bogart Black"/>
              </a:rPr>
              <a:t>порушень</a:t>
            </a:r>
            <a:r>
              <a:rPr lang="en-US" sz="2199" dirty="0">
                <a:solidFill>
                  <a:srgbClr val="98C1D9"/>
                </a:solidFill>
                <a:latin typeface="Bogart Black"/>
              </a:rPr>
              <a:t>.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98C1D9"/>
              </a:solidFill>
              <a:latin typeface="Bogart Black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435492" y="2470197"/>
            <a:ext cx="7823808" cy="232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dirty="0">
                <a:solidFill>
                  <a:srgbClr val="D54050"/>
                </a:solidFill>
                <a:latin typeface="Bogart Black"/>
              </a:rPr>
              <a:t>2.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Сформувати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практичні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навички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щодо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проведення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діагностичного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логопедичного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обстеження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дітей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дошкільного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віку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з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урахуванням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індивідуальних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особливостей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психофізичного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розвитку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D54050"/>
                </a:solidFill>
                <a:latin typeface="Bogart Black"/>
              </a:rPr>
              <a:t>дитини</a:t>
            </a:r>
            <a:r>
              <a:rPr lang="en-US" sz="2199" dirty="0">
                <a:solidFill>
                  <a:srgbClr val="D54050"/>
                </a:solidFill>
                <a:latin typeface="Bogart Black"/>
              </a:rPr>
              <a:t>.</a:t>
            </a:r>
          </a:p>
          <a:p>
            <a:pPr algn="just">
              <a:lnSpc>
                <a:spcPts val="3079"/>
              </a:lnSpc>
            </a:pPr>
            <a:endParaRPr lang="en-US" sz="2199" dirty="0">
              <a:solidFill>
                <a:srgbClr val="D54050"/>
              </a:solidFill>
              <a:latin typeface="Bogart Black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435492" y="4470975"/>
            <a:ext cx="7823808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EFD9C2"/>
                </a:solidFill>
                <a:latin typeface="Bogart Black"/>
              </a:rPr>
              <a:t>3. </a:t>
            </a:r>
            <a:r>
              <a:rPr lang="en-US" sz="2199" dirty="0" err="1">
                <a:solidFill>
                  <a:srgbClr val="EFD9C2"/>
                </a:solidFill>
                <a:latin typeface="Bogart Black"/>
              </a:rPr>
              <a:t>Сформувати</a:t>
            </a:r>
            <a:r>
              <a:rPr lang="en-US" sz="2199" dirty="0">
                <a:solidFill>
                  <a:srgbClr val="EFD9C2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EFD9C2"/>
                </a:solidFill>
                <a:latin typeface="Bogart Black"/>
              </a:rPr>
              <a:t>систему</a:t>
            </a:r>
            <a:r>
              <a:rPr lang="en-US" sz="2199" dirty="0">
                <a:solidFill>
                  <a:srgbClr val="EFD9C2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EFD9C2"/>
                </a:solidFill>
                <a:latin typeface="Bogart Black"/>
              </a:rPr>
              <a:t>професійних</a:t>
            </a:r>
            <a:r>
              <a:rPr lang="en-US" sz="2199" dirty="0">
                <a:solidFill>
                  <a:srgbClr val="EFD9C2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EFD9C2"/>
                </a:solidFill>
                <a:latin typeface="Bogart Black"/>
              </a:rPr>
              <a:t>умінь</a:t>
            </a:r>
            <a:r>
              <a:rPr lang="en-US" sz="2199" dirty="0">
                <a:solidFill>
                  <a:srgbClr val="EFD9C2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EFD9C2"/>
                </a:solidFill>
                <a:latin typeface="Bogart Black"/>
              </a:rPr>
              <a:t>побудови</a:t>
            </a:r>
            <a:r>
              <a:rPr lang="en-US" sz="2199" dirty="0">
                <a:solidFill>
                  <a:srgbClr val="EFD9C2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EFD9C2"/>
                </a:solidFill>
                <a:latin typeface="Bogart Black"/>
              </a:rPr>
              <a:t>оптимально</a:t>
            </a:r>
            <a:r>
              <a:rPr lang="uk-UA" sz="2400" b="1" dirty="0">
                <a:solidFill>
                  <a:srgbClr val="F1E6BD"/>
                </a:solidFill>
                <a:latin typeface="Rockwell Nova Cond" panose="020B0604020202020204" pitchFamily="18" charset="0"/>
              </a:rPr>
              <a:t>ї</a:t>
            </a:r>
            <a:r>
              <a:rPr lang="en-US" sz="2199" dirty="0">
                <a:solidFill>
                  <a:srgbClr val="EFD9C2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EFD9C2"/>
                </a:solidFill>
                <a:latin typeface="Bogart Black"/>
              </a:rPr>
              <a:t>програми</a:t>
            </a:r>
            <a:r>
              <a:rPr lang="en-US" sz="2199" dirty="0">
                <a:solidFill>
                  <a:srgbClr val="EFD9C2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EFD9C2"/>
                </a:solidFill>
                <a:latin typeface="Bogart Black"/>
              </a:rPr>
              <a:t>проведення</a:t>
            </a:r>
            <a:r>
              <a:rPr lang="en-US" sz="2199" dirty="0">
                <a:solidFill>
                  <a:srgbClr val="EFD9C2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EFD9C2"/>
                </a:solidFill>
                <a:latin typeface="Bogart Black"/>
              </a:rPr>
              <a:t>корекці</a:t>
            </a:r>
            <a:r>
              <a:rPr lang="uk-UA" sz="2400" b="1" dirty="0">
                <a:solidFill>
                  <a:srgbClr val="F1E6BD"/>
                </a:solidFill>
                <a:latin typeface="Rockwell Nova Cond" panose="020B0604020202020204" pitchFamily="18" charset="0"/>
              </a:rPr>
              <a:t>ї</a:t>
            </a:r>
            <a:r>
              <a:rPr lang="en-US" sz="2199" dirty="0">
                <a:solidFill>
                  <a:srgbClr val="EFD9C2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EFD9C2"/>
                </a:solidFill>
                <a:latin typeface="Bogart Black"/>
              </a:rPr>
              <a:t>звуковимови</a:t>
            </a:r>
            <a:r>
              <a:rPr lang="en-US" sz="2199" dirty="0">
                <a:solidFill>
                  <a:srgbClr val="EFD9C2"/>
                </a:solidFill>
                <a:latin typeface="Bogart Black"/>
              </a:rPr>
              <a:t>.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EFD9C2"/>
              </a:solidFill>
              <a:latin typeface="Bogart Black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435492" y="5833810"/>
            <a:ext cx="7823808" cy="193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653C2A"/>
                </a:solidFill>
                <a:latin typeface="Bogart Black"/>
              </a:rPr>
              <a:t>4. Відпрацювати технологію планування системи логопедичних занять з урахуванням специфіки мовного порушення, віку та індивідуальних особливостей дитини.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653C2A"/>
              </a:solidFill>
              <a:latin typeface="Bogart Black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35492" y="7730555"/>
            <a:ext cx="7823808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9E1B27"/>
                </a:solidFill>
                <a:latin typeface="Bogart Black"/>
              </a:rPr>
              <a:t>5.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Підвищити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рівень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мотивац</a:t>
            </a:r>
            <a:r>
              <a:rPr lang="uk-UA" sz="2199" dirty="0" err="1">
                <a:solidFill>
                  <a:srgbClr val="9E1B27"/>
                </a:solidFill>
                <a:latin typeface="Bogart Black"/>
              </a:rPr>
              <a:t>і</a:t>
            </a:r>
            <a:r>
              <a:rPr lang="uk-UA" sz="2400" b="1" dirty="0" err="1">
                <a:solidFill>
                  <a:srgbClr val="C00000"/>
                </a:solidFill>
                <a:latin typeface="Rockwell Nova Cond" panose="020B0604020202020204" pitchFamily="18" charset="0"/>
              </a:rPr>
              <a:t>ї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учителів-логопедів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до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самоосвіти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,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формувати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позитивне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ставлення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до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прояву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самостійності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,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активності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,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творч</a:t>
            </a:r>
            <a:r>
              <a:rPr lang="en-US" sz="2199" dirty="0" err="1">
                <a:solidFill>
                  <a:srgbClr val="C00000"/>
                </a:solidFill>
                <a:latin typeface="Bogart Black"/>
              </a:rPr>
              <a:t>о</a:t>
            </a:r>
            <a:r>
              <a:rPr lang="uk-UA" sz="2400" b="1" dirty="0">
                <a:solidFill>
                  <a:srgbClr val="C00000"/>
                </a:solidFill>
                <a:latin typeface="Rockwell Nova Cond" panose="020B0604020202020204" pitchFamily="18" charset="0"/>
              </a:rPr>
              <a:t>ї</a:t>
            </a:r>
            <a:r>
              <a:rPr lang="en-US" sz="2199" dirty="0">
                <a:solidFill>
                  <a:srgbClr val="C00000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ініціативи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,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вміння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творчо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розв’язувати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актуальні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 </a:t>
            </a:r>
            <a:r>
              <a:rPr lang="en-US" sz="2199" dirty="0" err="1">
                <a:solidFill>
                  <a:srgbClr val="9E1B27"/>
                </a:solidFill>
                <a:latin typeface="Bogart Black"/>
              </a:rPr>
              <a:t>завдання</a:t>
            </a:r>
            <a:r>
              <a:rPr lang="en-US" sz="2199" dirty="0">
                <a:solidFill>
                  <a:srgbClr val="9E1B27"/>
                </a:solidFill>
                <a:latin typeface="Bogart Black"/>
              </a:rPr>
              <a:t>.</a:t>
            </a: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9E1B27"/>
              </a:solidFill>
              <a:latin typeface="Bogart Black"/>
            </a:endParaRPr>
          </a:p>
        </p:txBody>
      </p:sp>
      <p:sp useBgFill="1"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D1EBF5D-5B2E-4E97-952D-FD59E75CA192}"/>
              </a:ext>
            </a:extLst>
          </p:cNvPr>
          <p:cNvSpPr/>
          <p:nvPr/>
        </p:nvSpPr>
        <p:spPr>
          <a:xfrm>
            <a:off x="17028982" y="9415868"/>
            <a:ext cx="685800" cy="528231"/>
          </a:xfrm>
          <a:prstGeom prst="actionButtonForwardNex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noFill/>
            </a:endParaRPr>
          </a:p>
        </p:txBody>
      </p:sp>
      <p:sp useBgFill="1">
        <p:nvSpPr>
          <p:cNvPr id="17" name="Управляющая кнопка: &quot;Назад&quot; или &quot;Предыдущий&quot;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F9479FF-81E1-4AF7-8A0C-085F12785C26}"/>
              </a:ext>
            </a:extLst>
          </p:cNvPr>
          <p:cNvSpPr/>
          <p:nvPr/>
        </p:nvSpPr>
        <p:spPr>
          <a:xfrm>
            <a:off x="461151" y="9439454"/>
            <a:ext cx="685800" cy="504645"/>
          </a:xfrm>
          <a:prstGeom prst="actionButtonBackPrevious">
            <a:avLst/>
          </a:prstGeom>
          <a:ln w="63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67066">
            <a:off x="12727763" y="-1911773"/>
            <a:ext cx="6282782" cy="67105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167066">
            <a:off x="-2970670" y="-2079195"/>
            <a:ext cx="6407867" cy="68441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67066">
            <a:off x="12574195" y="7173690"/>
            <a:ext cx="6407867" cy="68441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26632" y="321761"/>
            <a:ext cx="1413878" cy="14138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11190" y="3782165"/>
            <a:ext cx="7669435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будуть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ознайомлені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з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етіологією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виникнення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мовленнєвих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порушень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у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дітей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дошкільного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віку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,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онтогенезу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та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патогенезу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,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симптоматики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та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механізмів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мовленнєвих</a:t>
            </a:r>
            <a:r>
              <a:rPr lang="en-US" sz="2100" dirty="0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D54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порушень</a:t>
            </a:r>
            <a:endParaRPr lang="en-US" sz="2100" dirty="0">
              <a:solidFill>
                <a:srgbClr val="D54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gart Black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7044690"/>
            <a:ext cx="7274121" cy="221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сформують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практичні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навички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щодо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виявлення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,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обстеження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дітей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дошкільного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віку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,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які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мають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порушення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мовлення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з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використанням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сучасних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діагностичних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методів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та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технологій</a:t>
            </a:r>
            <a:r>
              <a:rPr lang="en-US" sz="2100" dirty="0">
                <a:solidFill>
                  <a:srgbClr val="54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;</a:t>
            </a: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5454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gart Blac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80625" y="2349605"/>
            <a:ext cx="7105843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опанують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діагностичні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методики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виявлення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та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обстеження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дітей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,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які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мають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порушення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усного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та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писемного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 </a:t>
            </a:r>
            <a:r>
              <a:rPr lang="en-US" sz="2100" dirty="0" err="1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мовлення</a:t>
            </a:r>
            <a:r>
              <a:rPr lang="en-US" sz="2100" dirty="0">
                <a:solidFill>
                  <a:srgbClr val="9AB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rPr>
              <a:t>;</a:t>
            </a: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9AB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gart Black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144000" y="5164931"/>
            <a:ext cx="7155882" cy="2527980"/>
            <a:chOff x="0" y="28575"/>
            <a:chExt cx="9541176" cy="337063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8575"/>
              <a:ext cx="9541176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19903"/>
              <a:ext cx="9541176" cy="2479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just">
                <a:lnSpc>
                  <a:spcPts val="2940"/>
                </a:lnSpc>
                <a:buFont typeface="Arial"/>
                <a:buChar char="•"/>
              </a:pP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зможуть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застосовувати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ефективні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стратег</a:t>
              </a:r>
              <a:r>
                <a:rPr lang="uk-UA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і</a:t>
              </a:r>
              <a:r>
                <a:rPr lang="uk-UA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 Nova Cond" panose="020B0604020202020204" pitchFamily="18" charset="0"/>
                </a:rPr>
                <a:t>ї</a:t>
              </a:r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 Nova Cond" panose="020B0604020202020204" pitchFamily="18" charset="0"/>
                </a:rPr>
                <a:t>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взаємод</a:t>
              </a:r>
              <a:r>
                <a:rPr lang="en-US" sz="2100" dirty="0" err="1">
                  <a:latin typeface="Bogart Black"/>
                </a:rPr>
                <a:t>і</a:t>
              </a:r>
              <a:r>
                <a:rPr lang="uk-UA" sz="2400" b="1" dirty="0">
                  <a:latin typeface="Rockwell Nova Cond" panose="020B0604020202020204" pitchFamily="18" charset="0"/>
                </a:rPr>
                <a:t>ї</a:t>
              </a:r>
              <a:r>
                <a:rPr lang="en-US" sz="2100" dirty="0">
                  <a:latin typeface="Bogart Black"/>
                </a:rPr>
                <a:t>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та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співпраці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 з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педагогічними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працівниками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 (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вихователями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)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та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батьками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дітей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 з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порушеннями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 </a:t>
              </a:r>
              <a:r>
                <a:rPr lang="en-US" sz="2100" dirty="0" err="1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мовлення</a:t>
              </a:r>
              <a:r>
                <a:rPr lang="en-US" sz="2100" dirty="0">
                  <a:solidFill>
                    <a:srgbClr val="1E1E1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gart Black"/>
                </a:rPr>
                <a:t>.</a:t>
              </a:r>
            </a:p>
            <a:p>
              <a:pPr algn="just">
                <a:lnSpc>
                  <a:spcPts val="2940"/>
                </a:lnSpc>
              </a:pPr>
              <a:endParaRPr lang="en-US" sz="2100" dirty="0">
                <a:solidFill>
                  <a:srgbClr val="1E1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gart Black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162699" y="813160"/>
            <a:ext cx="7070871" cy="782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3"/>
              </a:lnSpc>
            </a:pPr>
            <a:r>
              <a:rPr lang="en-US" sz="5466" spc="-54">
                <a:solidFill>
                  <a:srgbClr val="A31107"/>
                </a:solidFill>
                <a:latin typeface="Arturo Heavy"/>
              </a:rPr>
              <a:t>Результати</a:t>
            </a:r>
          </a:p>
        </p:txBody>
      </p:sp>
      <p:sp useBgFill="1"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EA95DA2-5E3E-41B7-A1D2-A837CAB26C23}"/>
              </a:ext>
            </a:extLst>
          </p:cNvPr>
          <p:cNvSpPr/>
          <p:nvPr/>
        </p:nvSpPr>
        <p:spPr>
          <a:xfrm>
            <a:off x="17028982" y="9415868"/>
            <a:ext cx="685800" cy="528231"/>
          </a:xfrm>
          <a:prstGeom prst="actionButtonForwardNex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noFill/>
            </a:endParaRPr>
          </a:p>
        </p:txBody>
      </p:sp>
      <p:sp useBgFill="1">
        <p:nvSpPr>
          <p:cNvPr id="14" name="Управляющая кнопка: &quot;Назад&quot; или &quot;Предыдущий&quot;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C0F180B-D659-4606-8138-15441EF6E38A}"/>
              </a:ext>
            </a:extLst>
          </p:cNvPr>
          <p:cNvSpPr/>
          <p:nvPr/>
        </p:nvSpPr>
        <p:spPr>
          <a:xfrm>
            <a:off x="461151" y="9439454"/>
            <a:ext cx="685800" cy="504645"/>
          </a:xfrm>
          <a:prstGeom prst="actionButtonBackPrevious">
            <a:avLst/>
          </a:prstGeom>
          <a:ln w="63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67066">
            <a:off x="-3004262" y="-2367274"/>
            <a:ext cx="6815349" cy="72794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54276" y="3064629"/>
            <a:ext cx="1496971" cy="14969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167066">
            <a:off x="-2526097" y="6817580"/>
            <a:ext cx="4866989" cy="51983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88382" y="5461546"/>
            <a:ext cx="2361827" cy="19452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56703" y="5819624"/>
            <a:ext cx="2533483" cy="24099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3167066">
            <a:off x="12727763" y="-1911773"/>
            <a:ext cx="6282782" cy="67105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523585" y="1752869"/>
            <a:ext cx="2662226" cy="22895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589666" y="7200900"/>
            <a:ext cx="2554334" cy="2057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902102" y="2251850"/>
            <a:ext cx="1722150" cy="154054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83657" y="3867306"/>
            <a:ext cx="4334263" cy="9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  <a:spcBef>
                <a:spcPct val="0"/>
              </a:spcBef>
            </a:pPr>
            <a:r>
              <a:rPr lang="en-US" sz="1864">
                <a:solidFill>
                  <a:srgbClr val="21593A"/>
                </a:solidFill>
                <a:latin typeface="Bogart Black"/>
              </a:rPr>
              <a:t>Неймовірно низька вартість навчання при високій якості навчальних програм.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35708" y="4791486"/>
            <a:ext cx="4561446" cy="67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7"/>
              </a:lnSpc>
              <a:spcBef>
                <a:spcPct val="0"/>
              </a:spcBef>
            </a:pPr>
            <a:r>
              <a:rPr lang="en-US" sz="1962">
                <a:solidFill>
                  <a:srgbClr val="D54050"/>
                </a:solidFill>
                <a:latin typeface="Bogart Black"/>
              </a:rPr>
              <a:t>Офіційність документів можна перевірити за посиланням</a:t>
            </a:r>
            <a:r>
              <a:rPr lang="en-US" sz="1962">
                <a:solidFill>
                  <a:srgbClr val="100F0D"/>
                </a:solidFill>
                <a:latin typeface="Bogart Black"/>
              </a:rPr>
              <a:t>*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79259" y="4274346"/>
            <a:ext cx="3950878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700">
                <a:solidFill>
                  <a:srgbClr val="1E1E1E"/>
                </a:solidFill>
                <a:latin typeface="Bogart Black"/>
              </a:rPr>
              <a:t>Пройти навчання можливо за індивідуальним прискореним графіком.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4206" y="1076325"/>
            <a:ext cx="9724786" cy="782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3"/>
              </a:lnSpc>
            </a:pPr>
            <a:r>
              <a:rPr lang="en-US" sz="5466" spc="-54">
                <a:solidFill>
                  <a:srgbClr val="A31107"/>
                </a:solidFill>
                <a:latin typeface="Arturo Heavy"/>
              </a:rPr>
              <a:t>Переваги навчання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4744" y="7710754"/>
            <a:ext cx="4308755" cy="518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  <a:spcBef>
                <a:spcPct val="0"/>
              </a:spcBef>
            </a:pPr>
            <a:r>
              <a:rPr lang="en-US" sz="1853" spc="-18">
                <a:solidFill>
                  <a:srgbClr val="1E1E1E"/>
                </a:solidFill>
                <a:latin typeface="Bogart Black"/>
              </a:rPr>
              <a:t>Підсумкова атестація в дистанційному режимі.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99042" y="9023393"/>
            <a:ext cx="4765957" cy="815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0"/>
              </a:lnSpc>
              <a:spcBef>
                <a:spcPct val="0"/>
              </a:spcBef>
            </a:pPr>
            <a:r>
              <a:rPr lang="en-US" sz="1936" spc="-19">
                <a:solidFill>
                  <a:srgbClr val="8F7262"/>
                </a:solidFill>
                <a:latin typeface="Bogart Black"/>
              </a:rPr>
              <a:t>Часті формування нових навчальних груп. Групи формуються щодня.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03033" y="7219950"/>
            <a:ext cx="4282779" cy="6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  <a:spcBef>
                <a:spcPct val="0"/>
              </a:spcBef>
            </a:pPr>
            <a:r>
              <a:rPr lang="en-US" sz="1700" spc="-17">
                <a:solidFill>
                  <a:srgbClr val="D5A205"/>
                </a:solidFill>
                <a:latin typeface="Bogart Black"/>
              </a:rPr>
              <a:t>Поєднання навчання і роботи, так як навчання проходить в дистанційному режимі.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37238" y="9023393"/>
            <a:ext cx="6060767" cy="100760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698663" y="9337219"/>
            <a:ext cx="5402004" cy="35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142" dirty="0">
                <a:solidFill>
                  <a:srgbClr val="1E1E1E"/>
                </a:solidFill>
                <a:latin typeface="Bogart Black"/>
              </a:rPr>
              <a:t>https://vseosvita.ua/site/cert-proof</a:t>
            </a:r>
          </a:p>
        </p:txBody>
      </p:sp>
      <p:sp useBgFill="1">
        <p:nvSpPr>
          <p:cNvPr id="20" name="Управляющая кнопка: &quot;Вперед&quot; или &quot;Следующий&quot;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D7714A8-72DB-4944-BCEB-E460948F27DB}"/>
              </a:ext>
            </a:extLst>
          </p:cNvPr>
          <p:cNvSpPr/>
          <p:nvPr/>
        </p:nvSpPr>
        <p:spPr>
          <a:xfrm>
            <a:off x="17028982" y="9415868"/>
            <a:ext cx="685800" cy="528231"/>
          </a:xfrm>
          <a:prstGeom prst="actionButtonForwardNex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noFill/>
            </a:endParaRPr>
          </a:p>
        </p:txBody>
      </p:sp>
      <p:sp useBgFill="1">
        <p:nvSpPr>
          <p:cNvPr id="22" name="Управляющая кнопка: &quot;Назад&quot; или &quot;Предыдущий&quot;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C61BAFB-BE59-4FE9-8369-B0379A4A0A2A}"/>
              </a:ext>
            </a:extLst>
          </p:cNvPr>
          <p:cNvSpPr/>
          <p:nvPr/>
        </p:nvSpPr>
        <p:spPr>
          <a:xfrm>
            <a:off x="461151" y="9439454"/>
            <a:ext cx="685800" cy="504645"/>
          </a:xfrm>
          <a:prstGeom prst="actionButtonBackPrevious">
            <a:avLst/>
          </a:prstGeom>
          <a:ln w="63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02" b="502"/>
          <a:stretch>
            <a:fillRect/>
          </a:stretch>
        </p:blipFill>
        <p:spPr>
          <a:xfrm rot="-6073902">
            <a:off x="-3017933" y="-2339726"/>
            <a:ext cx="6884534" cy="72794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099999">
            <a:off x="-2526097" y="6817580"/>
            <a:ext cx="4866989" cy="51983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67066">
            <a:off x="13871421" y="-1521390"/>
            <a:ext cx="5014813" cy="53562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19357" y="2455093"/>
            <a:ext cx="2372185" cy="23435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55894" y="6779139"/>
            <a:ext cx="2433173" cy="20925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704921" y="6627487"/>
            <a:ext cx="2520197" cy="224526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87025" y="5200075"/>
            <a:ext cx="43342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21593A"/>
                </a:solidFill>
                <a:latin typeface="Bogart Black"/>
              </a:rPr>
              <a:t>Брак</a:t>
            </a:r>
            <a:r>
              <a:rPr lang="en-US" sz="1899" dirty="0">
                <a:solidFill>
                  <a:srgbClr val="21593A"/>
                </a:solidFill>
                <a:latin typeface="Bogart Black"/>
              </a:rPr>
              <a:t> </a:t>
            </a:r>
            <a:r>
              <a:rPr lang="en-US" sz="1899" dirty="0" err="1">
                <a:solidFill>
                  <a:srgbClr val="21593A"/>
                </a:solidFill>
                <a:latin typeface="Bogart Black"/>
              </a:rPr>
              <a:t>соціалізаці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Rockwell Nova Cond" panose="020B0604020202020204" pitchFamily="18" charset="0"/>
              </a:rPr>
              <a:t>ї</a:t>
            </a:r>
            <a:endParaRPr lang="en-US" sz="1899" dirty="0">
              <a:solidFill>
                <a:schemeClr val="accent3">
                  <a:lumMod val="50000"/>
                </a:schemeClr>
              </a:solidFill>
              <a:latin typeface="Bogart Black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24727" y="5167216"/>
            <a:ext cx="4561446" cy="67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7"/>
              </a:lnSpc>
              <a:spcBef>
                <a:spcPct val="0"/>
              </a:spcBef>
            </a:pPr>
            <a:r>
              <a:rPr lang="en-US" sz="1962">
                <a:solidFill>
                  <a:srgbClr val="D54050"/>
                </a:solidFill>
                <a:latin typeface="Bogart Black"/>
              </a:rPr>
              <a:t>Дистанційна освіта - це лише про онлайн-інструменти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35295" y="9169408"/>
            <a:ext cx="395087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1E1E1E"/>
                </a:solidFill>
                <a:latin typeface="Bogart Black"/>
              </a:rPr>
              <a:t>Відсутність</a:t>
            </a:r>
            <a:r>
              <a:rPr lang="en-US" sz="1700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700" dirty="0" err="1">
                <a:solidFill>
                  <a:srgbClr val="1E1E1E"/>
                </a:solidFill>
                <a:latin typeface="Bogart Black"/>
              </a:rPr>
              <a:t>мотивац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Bogart Black"/>
              </a:rPr>
              <a:t>і</a:t>
            </a:r>
            <a:r>
              <a:rPr lang="uk-UA" sz="1800" b="1" dirty="0">
                <a:solidFill>
                  <a:schemeClr val="bg2">
                    <a:lumMod val="10000"/>
                  </a:schemeClr>
                </a:solidFill>
                <a:latin typeface="Rockwell Nova Cond" panose="020B0604020202020204" pitchFamily="18" charset="0"/>
              </a:rPr>
              <a:t>ї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Bogart Black"/>
              </a:rPr>
              <a:t> </a:t>
            </a:r>
            <a:r>
              <a:rPr lang="en-US" sz="1700" dirty="0" err="1">
                <a:solidFill>
                  <a:srgbClr val="1E1E1E"/>
                </a:solidFill>
                <a:latin typeface="Bogart Black"/>
              </a:rPr>
              <a:t>до</a:t>
            </a:r>
            <a:r>
              <a:rPr lang="en-US" sz="1700" dirty="0">
                <a:solidFill>
                  <a:srgbClr val="1E1E1E"/>
                </a:solidFill>
                <a:latin typeface="Bogart Black"/>
              </a:rPr>
              <a:t> </a:t>
            </a:r>
            <a:r>
              <a:rPr lang="en-US" sz="1700" dirty="0" err="1">
                <a:solidFill>
                  <a:srgbClr val="1E1E1E"/>
                </a:solidFill>
                <a:latin typeface="Bogart Black"/>
              </a:rPr>
              <a:t>навчання</a:t>
            </a:r>
            <a:endParaRPr lang="en-US" sz="1700" dirty="0">
              <a:solidFill>
                <a:srgbClr val="1E1E1E"/>
              </a:solidFill>
              <a:latin typeface="Bogart Blac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24206" y="1076325"/>
            <a:ext cx="9724786" cy="782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3"/>
              </a:lnSpc>
            </a:pPr>
            <a:r>
              <a:rPr lang="en-US" sz="5466" spc="-54">
                <a:solidFill>
                  <a:srgbClr val="A31107"/>
                </a:solidFill>
                <a:latin typeface="Arturo Heavy"/>
              </a:rPr>
              <a:t>Недоліки навчання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87025" y="9173557"/>
            <a:ext cx="4308755" cy="261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  <a:spcBef>
                <a:spcPct val="0"/>
              </a:spcBef>
            </a:pPr>
            <a:r>
              <a:rPr lang="en-US" sz="1853" spc="-18">
                <a:solidFill>
                  <a:srgbClr val="EF3420"/>
                </a:solidFill>
                <a:latin typeface="Bogart Black"/>
              </a:rPr>
              <a:t>Відсутність практики</a:t>
            </a:r>
          </a:p>
        </p:txBody>
      </p:sp>
      <p:sp useBgFill="1"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E5B020-48C8-4B43-BBBD-DB7315A0E08E}"/>
              </a:ext>
            </a:extLst>
          </p:cNvPr>
          <p:cNvSpPr/>
          <p:nvPr/>
        </p:nvSpPr>
        <p:spPr>
          <a:xfrm>
            <a:off x="17028982" y="9415868"/>
            <a:ext cx="685800" cy="528231"/>
          </a:xfrm>
          <a:prstGeom prst="actionButtonForwardNex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noFill/>
            </a:endParaRPr>
          </a:p>
        </p:txBody>
      </p:sp>
      <p:sp useBgFill="1">
        <p:nvSpPr>
          <p:cNvPr id="14" name="Управляющая кнопка: &quot;Назад&quot; или &quot;Предыдущий&quot;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860453D-A8CD-44C2-B203-AA22078C6D2B}"/>
              </a:ext>
            </a:extLst>
          </p:cNvPr>
          <p:cNvSpPr/>
          <p:nvPr/>
        </p:nvSpPr>
        <p:spPr>
          <a:xfrm>
            <a:off x="461151" y="9439454"/>
            <a:ext cx="685800" cy="504645"/>
          </a:xfrm>
          <a:prstGeom prst="actionButtonBackPrevious">
            <a:avLst/>
          </a:prstGeom>
          <a:ln w="63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8" name="Picture 4" descr="Соціалізація">
            <a:extLst>
              <a:ext uri="{FF2B5EF4-FFF2-40B4-BE49-F238E27FC236}">
                <a16:creationId xmlns:a16="http://schemas.microsoft.com/office/drawing/2014/main" id="{9FF722ED-E96E-44FF-BCAB-45EB9EE7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95" y="27622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566</Words>
  <Application>Microsoft Office PowerPoint</Application>
  <PresentationFormat>Произвольный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Arturo Heavy</vt:lpstr>
      <vt:lpstr>Calibri</vt:lpstr>
      <vt:lpstr>Rockwell Nova Cond</vt:lpstr>
      <vt:lpstr>Bogart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1-ЕОР</dc:title>
  <cp:lastModifiedBy>Вікторія Савенко</cp:lastModifiedBy>
  <cp:revision>7</cp:revision>
  <dcterms:created xsi:type="dcterms:W3CDTF">2006-08-16T00:00:00Z</dcterms:created>
  <dcterms:modified xsi:type="dcterms:W3CDTF">2023-06-06T08:55:18Z</dcterms:modified>
  <dc:identifier>DAE1OxlzZ_o</dc:identifier>
</cp:coreProperties>
</file>