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28" r:id="rId1"/>
  </p:sldMasterIdLst>
  <p:notesMasterIdLst>
    <p:notesMasterId r:id="rId20"/>
  </p:notesMasterIdLst>
  <p:handoutMasterIdLst>
    <p:handoutMasterId r:id="rId21"/>
  </p:handoutMasterIdLst>
  <p:sldIdLst>
    <p:sldId id="270" r:id="rId2"/>
    <p:sldId id="259" r:id="rId3"/>
    <p:sldId id="271" r:id="rId4"/>
    <p:sldId id="265" r:id="rId5"/>
    <p:sldId id="269" r:id="rId6"/>
    <p:sldId id="266" r:id="rId7"/>
    <p:sldId id="263" r:id="rId8"/>
    <p:sldId id="258" r:id="rId9"/>
    <p:sldId id="260" r:id="rId10"/>
    <p:sldId id="273" r:id="rId11"/>
    <p:sldId id="274" r:id="rId12"/>
    <p:sldId id="272" r:id="rId13"/>
    <p:sldId id="275" r:id="rId14"/>
    <p:sldId id="267" r:id="rId15"/>
    <p:sldId id="256" r:id="rId16"/>
    <p:sldId id="257" r:id="rId17"/>
    <p:sldId id="276" r:id="rId18"/>
    <p:sldId id="277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186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3498BC-4CAA-4AB7-885F-63CFFE5706AF}" type="datetimeFigureOut">
              <a:rPr lang="ru-RU" smtClean="0"/>
              <a:pPr/>
              <a:t>25.10.2019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BF4604-BBA8-4AB5-8062-6AF344605549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6607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F04411-1CA0-4EED-B83E-747E1BAF87B6}" type="datetimeFigureOut">
              <a:rPr lang="ru-RU" smtClean="0"/>
              <a:pPr/>
              <a:t>25.10.2019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97B8AB-3258-414D-8B57-0CFB773C813A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866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25.10.2019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25.10.2019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25.10.2019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29" r:id="rId1"/>
    <p:sldLayoutId id="2147484130" r:id="rId2"/>
    <p:sldLayoutId id="2147484131" r:id="rId3"/>
    <p:sldLayoutId id="2147484132" r:id="rId4"/>
    <p:sldLayoutId id="2147484133" r:id="rId5"/>
    <p:sldLayoutId id="2147484134" r:id="rId6"/>
    <p:sldLayoutId id="2147484135" r:id="rId7"/>
    <p:sldLayoutId id="2147484136" r:id="rId8"/>
    <p:sldLayoutId id="2147484137" r:id="rId9"/>
    <p:sldLayoutId id="2147484138" r:id="rId10"/>
    <p:sldLayoutId id="214748413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Многогранники в искусстве</a:t>
            </a:r>
            <a:endParaRPr lang="ru-RU" dirty="0"/>
          </a:p>
        </p:txBody>
      </p:sp>
      <p:pic>
        <p:nvPicPr>
          <p:cNvPr id="4" name="Picture 2" descr="D:\Nana\Документы\esher63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1406" y="2492896"/>
            <a:ext cx="4421188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Порядок и хаос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14810" y="2249424"/>
            <a:ext cx="4714908" cy="4525963"/>
          </a:xfrm>
        </p:spPr>
        <p:txBody>
          <a:bodyPr>
            <a:normAutofit/>
          </a:bodyPr>
          <a:lstStyle/>
          <a:p>
            <a:pPr marL="448056" indent="-384048">
              <a:buNone/>
              <a:defRPr/>
            </a:pPr>
            <a:r>
              <a:rPr lang="ru-RU" dirty="0" smtClean="0">
                <a:solidFill>
                  <a:schemeClr val="tx2"/>
                </a:solidFill>
              </a:rPr>
              <a:t>	На литографии </a:t>
            </a:r>
            <a:r>
              <a:rPr lang="ru-RU" dirty="0" err="1" smtClean="0">
                <a:solidFill>
                  <a:schemeClr val="tx2"/>
                </a:solidFill>
              </a:rPr>
              <a:t>Эшера</a:t>
            </a:r>
            <a:r>
              <a:rPr lang="ru-RU" dirty="0" smtClean="0">
                <a:solidFill>
                  <a:schemeClr val="tx2"/>
                </a:solidFill>
              </a:rPr>
              <a:t> “Порядок и хаос” изображен малый звездчатый додекаэдр.</a:t>
            </a:r>
          </a:p>
          <a:p>
            <a:pPr marL="448056" indent="-384048">
              <a:buNone/>
              <a:defRPr/>
            </a:pPr>
            <a:r>
              <a:rPr lang="ru-RU" dirty="0" smtClean="0">
                <a:solidFill>
                  <a:schemeClr val="tx2"/>
                </a:solidFill>
              </a:rPr>
              <a:t>	Изящная симметрия многогранника, вершины которого пронзают окружающий его мыльный пузырь, противостоит коллекции предметов, которые </a:t>
            </a:r>
            <a:r>
              <a:rPr lang="ru-RU" dirty="0" err="1" smtClean="0">
                <a:solidFill>
                  <a:schemeClr val="tx2"/>
                </a:solidFill>
              </a:rPr>
              <a:t>Эшер</a:t>
            </a:r>
            <a:r>
              <a:rPr lang="ru-RU" dirty="0" smtClean="0">
                <a:solidFill>
                  <a:schemeClr val="tx2"/>
                </a:solidFill>
              </a:rPr>
              <a:t> охарактеризовал как “выброшенные за ненадобностью, смятые и никому не нужные”.</a:t>
            </a:r>
          </a:p>
          <a:p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6" name="Рисунок 5" descr="image015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285992"/>
            <a:ext cx="3832325" cy="394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857224" y="2571744"/>
            <a:ext cx="3467096" cy="3811583"/>
          </a:xfrm>
        </p:spPr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000108"/>
            <a:ext cx="8229600" cy="1066800"/>
          </a:xfrm>
        </p:spPr>
        <p:txBody>
          <a:bodyPr/>
          <a:lstStyle/>
          <a:p>
            <a:pPr algn="ctr"/>
            <a:r>
              <a:rPr lang="ru-RU" dirty="0" smtClean="0"/>
              <a:t>Звезды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sz="2400" dirty="0" smtClean="0">
                <a:solidFill>
                  <a:schemeClr val="tx2"/>
                </a:solidFill>
              </a:rPr>
              <a:t>	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2"/>
                </a:solidFill>
              </a:rPr>
              <a:t>	На гравюре «Звезды» можно увидеть тела, полученные объединением тетраэдров, кубов и октаэдров.</a:t>
            </a:r>
          </a:p>
          <a:p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5" name="Содержимое 3" descr="2.jpg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l="50000"/>
          <a:stretch>
            <a:fillRect/>
          </a:stretch>
        </p:blipFill>
        <p:spPr bwMode="auto">
          <a:xfrm>
            <a:off x="571472" y="2143116"/>
            <a:ext cx="3667676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1066800"/>
          </a:xfrm>
        </p:spPr>
        <p:txBody>
          <a:bodyPr/>
          <a:lstStyle/>
          <a:p>
            <a:pPr algn="ctr"/>
            <a:r>
              <a:rPr lang="ru-RU" dirty="0" smtClean="0"/>
              <a:t>Гравитация</a:t>
            </a:r>
            <a:endParaRPr lang="ru-RU" dirty="0"/>
          </a:p>
        </p:txBody>
      </p:sp>
      <p:pic>
        <p:nvPicPr>
          <p:cNvPr id="9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357158" y="2214554"/>
            <a:ext cx="4038600" cy="4004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4429124" y="2000240"/>
            <a:ext cx="4500594" cy="4525963"/>
          </a:xfrm>
        </p:spPr>
        <p:txBody>
          <a:bodyPr>
            <a:normAutofit/>
          </a:bodyPr>
          <a:lstStyle/>
          <a:p>
            <a:pPr>
              <a:buFont typeface="Wingdings 2" pitchFamily="18" charset="2"/>
              <a:buNone/>
              <a:defRPr/>
            </a:pPr>
            <a:r>
              <a:rPr lang="ru-RU" dirty="0" smtClean="0">
                <a:solidFill>
                  <a:schemeClr val="tx2"/>
                </a:solidFill>
              </a:rPr>
              <a:t>	На картине изображён додекаэдр, образованный двенадцатью плоскими пятиконечными звёздами. На каждой из площадок живёт длинношеее </a:t>
            </a:r>
            <a:r>
              <a:rPr lang="ru-RU" dirty="0" err="1" smtClean="0">
                <a:solidFill>
                  <a:schemeClr val="tx2"/>
                </a:solidFill>
              </a:rPr>
              <a:t>четырёхногое</a:t>
            </a:r>
            <a:r>
              <a:rPr lang="ru-RU" dirty="0" smtClean="0">
                <a:solidFill>
                  <a:schemeClr val="tx2"/>
                </a:solidFill>
              </a:rPr>
              <a:t> бесхвостое фантастическое животное; его туловище находится в пирамиде, в отверстия которой оно высовывает конечности, верхушка пирамиды является одной из стен жилища соседнего чудовища. </a:t>
            </a:r>
            <a:endParaRPr lang="ru-RU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Четыре тела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43372" y="2143116"/>
            <a:ext cx="464347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chemeClr val="tx2"/>
                </a:solidFill>
              </a:rPr>
              <a:t>	</a:t>
            </a:r>
            <a:r>
              <a:rPr lang="ru-RU" sz="2400" dirty="0" smtClean="0">
                <a:solidFill>
                  <a:schemeClr val="tx2"/>
                </a:solidFill>
              </a:rPr>
              <a:t>На этой гравюре </a:t>
            </a:r>
            <a:r>
              <a:rPr lang="ru-RU" sz="2400" dirty="0" err="1" smtClean="0">
                <a:solidFill>
                  <a:schemeClr val="tx2"/>
                </a:solidFill>
              </a:rPr>
              <a:t>Эшер</a:t>
            </a:r>
            <a:r>
              <a:rPr lang="ru-RU" sz="2400" dirty="0" smtClean="0">
                <a:solidFill>
                  <a:schemeClr val="tx2"/>
                </a:solidFill>
              </a:rPr>
              <a:t> изобразил пересечение основных правильных многогранников, расположенных на одной оси симметрии, кроме этого многогранники выглядят полупрозрачными, и сквозь любой из них можно увидеть остальные.</a:t>
            </a:r>
          </a:p>
          <a:p>
            <a:pPr>
              <a:buNone/>
            </a:pPr>
            <a:endParaRPr lang="ru-RU" sz="2400" dirty="0">
              <a:solidFill>
                <a:schemeClr val="tx2"/>
              </a:solidFill>
            </a:endParaRPr>
          </a:p>
        </p:txBody>
      </p:sp>
      <p:pic>
        <p:nvPicPr>
          <p:cNvPr id="5" name="Picture 2" descr="D:\Nana\Документы\esher63.gif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285992"/>
            <a:ext cx="4205319" cy="380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857232"/>
            <a:ext cx="8229600" cy="1066800"/>
          </a:xfrm>
        </p:spPr>
        <p:txBody>
          <a:bodyPr>
            <a:normAutofit/>
          </a:bodyPr>
          <a:lstStyle/>
          <a:p>
            <a:r>
              <a:rPr lang="ru-RU" dirty="0" smtClean="0"/>
              <a:t>Сальвадор Дали (1904 —1989)</a:t>
            </a:r>
            <a:endParaRPr lang="ru-RU" dirty="0"/>
          </a:p>
        </p:txBody>
      </p:sp>
      <p:pic>
        <p:nvPicPr>
          <p:cNvPr id="1026" name="Picture 2" descr="C:\Documents and Settings\ученик\Мои документы\Мои видеозаписи\Чичканова Алина\Мои рисунки\220px-Salvador_Dal%C3%AD_193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642910" y="2000240"/>
            <a:ext cx="3165487" cy="4071966"/>
          </a:xfrm>
          <a:prstGeom prst="rect">
            <a:avLst/>
          </a:prstGeom>
          <a:noFill/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sz="2400" dirty="0" smtClean="0"/>
              <a:t>	Испанский живописец, график, скульптор, режиссёр, писатель. Один из самых известных представителей сюрреализма.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14356"/>
            <a:ext cx="8229600" cy="1066800"/>
          </a:xfrm>
        </p:spPr>
        <p:txBody>
          <a:bodyPr/>
          <a:lstStyle/>
          <a:p>
            <a:pPr algn="ctr"/>
            <a:r>
              <a:rPr lang="ru-RU" dirty="0" smtClean="0"/>
              <a:t>Тайная вечеря ( 1955)</a:t>
            </a:r>
            <a:endParaRPr lang="ru-RU" dirty="0"/>
          </a:p>
        </p:txBody>
      </p:sp>
      <p:pic>
        <p:nvPicPr>
          <p:cNvPr id="4" name="Picture 9" descr="Тайная вечеря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071538" y="1679044"/>
            <a:ext cx="7240845" cy="45185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71480"/>
            <a:ext cx="8229600" cy="1066800"/>
          </a:xfrm>
        </p:spPr>
        <p:txBody>
          <a:bodyPr>
            <a:normAutofit/>
          </a:bodyPr>
          <a:lstStyle/>
          <a:p>
            <a:r>
              <a:rPr lang="ru-RU" dirty="0" smtClean="0"/>
              <a:t>В поисках четвертого измерения</a:t>
            </a:r>
            <a:endParaRPr lang="ru-RU" dirty="0"/>
          </a:p>
        </p:txBody>
      </p:sp>
      <p:pic>
        <p:nvPicPr>
          <p:cNvPr id="4" name="Picture 8" descr="В поисках 4-го измерения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87958" y="1785926"/>
            <a:ext cx="8226903" cy="39611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381000" y="928670"/>
            <a:ext cx="4041648" cy="928694"/>
          </a:xfrm>
        </p:spPr>
        <p:txBody>
          <a:bodyPr/>
          <a:lstStyle/>
          <a:p>
            <a:pPr algn="ctr"/>
            <a:r>
              <a:rPr lang="ru-RU" sz="2400" dirty="0" smtClean="0">
                <a:solidFill>
                  <a:schemeClr val="tx2"/>
                </a:solidFill>
                <a:latin typeface="+mj-lt"/>
              </a:rPr>
              <a:t>Владимир </a:t>
            </a:r>
            <a:r>
              <a:rPr lang="ru-RU" sz="2400" dirty="0" err="1" smtClean="0">
                <a:solidFill>
                  <a:schemeClr val="tx2"/>
                </a:solidFill>
                <a:latin typeface="+mj-lt"/>
              </a:rPr>
              <a:t>Трямкин</a:t>
            </a:r>
            <a:endParaRPr lang="ru-RU" sz="24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sz="half" idx="3"/>
          </p:nvPr>
        </p:nvSpPr>
        <p:spPr>
          <a:xfrm>
            <a:off x="4721225" y="857232"/>
            <a:ext cx="4041775" cy="1071570"/>
          </a:xfrm>
        </p:spPr>
        <p:txBody>
          <a:bodyPr/>
          <a:lstStyle/>
          <a:p>
            <a:pPr algn="ctr"/>
            <a:r>
              <a:rPr lang="ru-RU" sz="2400" dirty="0" smtClean="0">
                <a:solidFill>
                  <a:schemeClr val="tx2"/>
                </a:solidFill>
                <a:latin typeface="+mj-lt"/>
              </a:rPr>
              <a:t>Виктор </a:t>
            </a:r>
            <a:r>
              <a:rPr lang="ru-RU" sz="2400" dirty="0" err="1" smtClean="0">
                <a:solidFill>
                  <a:schemeClr val="tx2"/>
                </a:solidFill>
                <a:latin typeface="+mj-lt"/>
              </a:rPr>
              <a:t>Васарели</a:t>
            </a:r>
            <a:endParaRPr lang="ru-RU" sz="24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Picture 3" descr="D:\Nana\Документы\29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143116"/>
            <a:ext cx="3449981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 descr="D:\Nana\Документы\22619275_1208074067_s85VasarelyTeppich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000628" y="2000240"/>
            <a:ext cx="3419475" cy="4372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Литература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  <a:defRPr/>
            </a:pPr>
            <a:r>
              <a:rPr lang="ru-RU" dirty="0" err="1" smtClean="0"/>
              <a:t>Атанасян</a:t>
            </a:r>
            <a:r>
              <a:rPr lang="ru-RU" dirty="0" smtClean="0"/>
              <a:t>, Бутузов, Кадомцев «Геометрия 10-11 класс»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dirty="0" smtClean="0"/>
              <a:t>Невозможный мир: Статьи: Общие темы математического искусства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dirty="0" smtClean="0"/>
              <a:t> «Многогранники вокруг нас или мы внутри многогранника»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dirty="0" smtClean="0"/>
              <a:t>Невозможный мир: Математическое искусство М. К. </a:t>
            </a:r>
            <a:r>
              <a:rPr lang="ru-RU" dirty="0" err="1" smtClean="0"/>
              <a:t>Эшера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785926"/>
            <a:ext cx="8229600" cy="4325112"/>
          </a:xfrm>
        </p:spPr>
        <p:txBody>
          <a:bodyPr/>
          <a:lstStyle/>
          <a:p>
            <a:pPr lvl="0"/>
            <a:r>
              <a:rPr lang="ru-RU" dirty="0" smtClean="0"/>
              <a:t> «Математика владеет не только истиной, но и высшей красотой-красотой отточенной и строгой, возвышенно чистой и стремящейся к подлинному совершенству, которое свойственно лишь величайшим образцам искусства»                                                                  	  				Бертран Рассел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Цель: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 2" pitchFamily="18" charset="2"/>
              <a:buNone/>
              <a:defRPr/>
            </a:pPr>
            <a:r>
              <a:rPr lang="ru-RU" dirty="0" smtClean="0">
                <a:solidFill>
                  <a:schemeClr val="tx2"/>
                </a:solidFill>
              </a:rPr>
              <a:t>На примере использования в искусстве правильных многогранников показать, как исчезает грань между миром искусства и миром математики. </a:t>
            </a:r>
            <a:endParaRPr lang="ru-RU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Леонардо да Винчи</a:t>
            </a:r>
            <a:r>
              <a:rPr lang="ru-RU" i="1" dirty="0" smtClean="0"/>
              <a:t>(1452</a:t>
            </a:r>
            <a:r>
              <a:rPr lang="ru-RU" dirty="0" smtClean="0"/>
              <a:t>-1519)</a:t>
            </a:r>
            <a:endParaRPr lang="ru-RU" dirty="0"/>
          </a:p>
        </p:txBody>
      </p:sp>
      <p:pic>
        <p:nvPicPr>
          <p:cNvPr id="5" name="Содержимое 4" descr="Leonardo da Vinci"/>
          <p:cNvPicPr>
            <a:picLocks noGrp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928662" y="2285992"/>
            <a:ext cx="3362325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3438" y="2714620"/>
            <a:ext cx="4038600" cy="34655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	В эпоху Возрождения большой интерес к формам правильных многогранников проявили художники, среди которых  великий Леонардо да Винчи.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857232"/>
            <a:ext cx="8229600" cy="1066800"/>
          </a:xfrm>
        </p:spPr>
        <p:txBody>
          <a:bodyPr>
            <a:normAutofit/>
          </a:bodyPr>
          <a:lstStyle/>
          <a:p>
            <a:r>
              <a:rPr lang="ru-RU" dirty="0" smtClean="0"/>
              <a:t>«О божественной пропорции»</a:t>
            </a:r>
            <a:endParaRPr lang="ru-RU" dirty="0"/>
          </a:p>
        </p:txBody>
      </p:sp>
      <p:pic>
        <p:nvPicPr>
          <p:cNvPr id="5" name="Содержимое 4" descr="пустой додекаэдр"/>
          <p:cNvPicPr>
            <a:picLocks noGrp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1071538" y="2143116"/>
            <a:ext cx="2595556" cy="4007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071934" y="2249425"/>
            <a:ext cx="4614866" cy="43228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	До нас дошли его иллюстрации с изображениями правильных и полуправильных многогранников для книги  своего друга монаха Луки </a:t>
            </a:r>
            <a:r>
              <a:rPr lang="ru-RU" sz="2400" dirty="0" err="1" smtClean="0"/>
              <a:t>Пачоли</a:t>
            </a:r>
            <a:r>
              <a:rPr lang="ru-RU" sz="2400" dirty="0" smtClean="0"/>
              <a:t> (1445-1514) «О божественной пропорции».</a:t>
            </a: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066800"/>
          </a:xfrm>
        </p:spPr>
        <p:txBody>
          <a:bodyPr>
            <a:normAutofit/>
          </a:bodyPr>
          <a:lstStyle/>
          <a:p>
            <a:r>
              <a:rPr lang="ru-RU" dirty="0" smtClean="0"/>
              <a:t>Репродукции Леонардо да Винчи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sz="2600" dirty="0" smtClean="0">
                <a:solidFill>
                  <a:schemeClr val="tx2"/>
                </a:solidFill>
              </a:rPr>
              <a:t>	Изображения  додекаэдра методом жёстких рёбер (а) и методом сплошных граней (б)</a:t>
            </a:r>
          </a:p>
          <a:p>
            <a:endParaRPr lang="ru-RU" dirty="0"/>
          </a:p>
        </p:txBody>
      </p:sp>
      <p:pic>
        <p:nvPicPr>
          <p:cNvPr id="5" name="Picture 2" descr="D:\Nana\Документы\image04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928802"/>
            <a:ext cx="5429250" cy="360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00034" y="928670"/>
            <a:ext cx="8229600" cy="1066800"/>
          </a:xfrm>
        </p:spPr>
        <p:txBody>
          <a:bodyPr/>
          <a:lstStyle/>
          <a:p>
            <a:r>
              <a:rPr lang="ru-RU" dirty="0" err="1" smtClean="0"/>
              <a:t>А́льбрехт</a:t>
            </a:r>
            <a:r>
              <a:rPr lang="ru-RU" dirty="0" smtClean="0"/>
              <a:t> </a:t>
            </a:r>
            <a:r>
              <a:rPr lang="ru-RU" dirty="0" err="1" smtClean="0"/>
              <a:t>Дю́рер</a:t>
            </a:r>
            <a:r>
              <a:rPr lang="ru-RU" dirty="0" smtClean="0"/>
              <a:t> (1471-1528)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3686172" cy="4525963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071934" y="2249424"/>
            <a:ext cx="4714908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sz="2400" dirty="0" smtClean="0"/>
              <a:t>Немецкий живописец и график, один из величайших мастеров западноевропейского искусства Ренессанса. Дюрер написал трактат, в котором представил пять правильных многогранников, модели которых служат хорошими моделями перспективы.</a:t>
            </a:r>
          </a:p>
          <a:p>
            <a:endParaRPr lang="ru-RU" dirty="0"/>
          </a:p>
        </p:txBody>
      </p:sp>
      <p:pic>
        <p:nvPicPr>
          <p:cNvPr id="1026" name="Picture 2" descr="C:\Documents and Settings\ученик\Мои документы\Мои видеозаписи\Чичканова Алина\Мои рисунки\433px-Duerer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285992"/>
            <a:ext cx="3071834" cy="4105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066800"/>
          </a:xfrm>
        </p:spPr>
        <p:txBody>
          <a:bodyPr/>
          <a:lstStyle/>
          <a:p>
            <a:pPr algn="ctr"/>
            <a:r>
              <a:rPr lang="ru-RU" dirty="0" smtClean="0"/>
              <a:t>Меланхолия</a:t>
            </a:r>
            <a:endParaRPr lang="ru-RU" dirty="0"/>
          </a:p>
        </p:txBody>
      </p:sp>
      <p:pic>
        <p:nvPicPr>
          <p:cNvPr id="4" name="Picture 11" descr="Durer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571472" y="1643050"/>
            <a:ext cx="4143404" cy="4786346"/>
          </a:xfrm>
          <a:prstGeom prst="rect">
            <a:avLst/>
          </a:prstGeom>
          <a:noFill/>
        </p:spPr>
      </p:pic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	В его известной гравюре «Меланхолия» на переднем плане изображен многогранник, гранями которого являются треугольники и пятиугольники.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785794"/>
            <a:ext cx="8372476" cy="1066800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Мауриц</a:t>
            </a:r>
            <a:r>
              <a:rPr lang="ru-RU" dirty="0" smtClean="0"/>
              <a:t> </a:t>
            </a:r>
            <a:r>
              <a:rPr lang="ru-RU" dirty="0" err="1" smtClean="0"/>
              <a:t>Корнелис</a:t>
            </a:r>
            <a:r>
              <a:rPr lang="ru-RU" dirty="0" smtClean="0"/>
              <a:t> </a:t>
            </a:r>
            <a:r>
              <a:rPr lang="ru-RU" dirty="0" err="1" smtClean="0"/>
              <a:t>Эшер</a:t>
            </a:r>
            <a:r>
              <a:rPr lang="ru-RU" dirty="0" smtClean="0"/>
              <a:t> (1898 —1972) </a:t>
            </a:r>
            <a:endParaRPr lang="ru-RU" dirty="0"/>
          </a:p>
        </p:txBody>
      </p:sp>
      <p:pic>
        <p:nvPicPr>
          <p:cNvPr id="4" name="Содержимое 3" descr="self-portrait-II копия.pn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2071678"/>
            <a:ext cx="3214677" cy="3000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3571868" y="2071678"/>
            <a:ext cx="5143536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Century Gothic" pitchFamily="34" charset="0"/>
              </a:rPr>
              <a:t>Нидерландский </a:t>
            </a:r>
            <a:r>
              <a:rPr lang="ru-RU" sz="2400" dirty="0">
                <a:latin typeface="Century Gothic" pitchFamily="34" charset="0"/>
              </a:rPr>
              <a:t>художник-график. Известен прежде всего своими </a:t>
            </a:r>
            <a:r>
              <a:rPr lang="ru-RU" sz="2400" dirty="0" smtClean="0">
                <a:latin typeface="Century Gothic" pitchFamily="34" charset="0"/>
              </a:rPr>
              <a:t>гравюрами </a:t>
            </a:r>
            <a:r>
              <a:rPr lang="ru-RU" sz="2400" dirty="0">
                <a:latin typeface="Century Gothic" pitchFamily="34" charset="0"/>
              </a:rPr>
              <a:t>на дереве и металле, в которых он мастерски исследовал пластические аспекты понятий бесконечности и симметрии, а также особенности психологического восприятия сложных трёхмерных объектов.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282</TotalTime>
  <Words>177</Words>
  <Application>Microsoft Office PowerPoint</Application>
  <PresentationFormat>Екран (4:3)</PresentationFormat>
  <Paragraphs>45</Paragraphs>
  <Slides>18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18</vt:i4>
      </vt:variant>
    </vt:vector>
  </HeadingPairs>
  <TitlesOfParts>
    <vt:vector size="25" baseType="lpstr">
      <vt:lpstr>Arial</vt:lpstr>
      <vt:lpstr>Calibri</vt:lpstr>
      <vt:lpstr>Century Gothic</vt:lpstr>
      <vt:lpstr>Georgia</vt:lpstr>
      <vt:lpstr>Trebuchet MS</vt:lpstr>
      <vt:lpstr>Wingdings 2</vt:lpstr>
      <vt:lpstr>Городская</vt:lpstr>
      <vt:lpstr>Многогранники в искусстве</vt:lpstr>
      <vt:lpstr>Презентація PowerPoint</vt:lpstr>
      <vt:lpstr>Цель:</vt:lpstr>
      <vt:lpstr>Леонардо да Винчи(1452-1519)</vt:lpstr>
      <vt:lpstr>«О божественной пропорции»</vt:lpstr>
      <vt:lpstr>Репродукции Леонардо да Винчи</vt:lpstr>
      <vt:lpstr>А́льбрехт Дю́рер (1471-1528)</vt:lpstr>
      <vt:lpstr>Меланхолия</vt:lpstr>
      <vt:lpstr>Мауриц Корнелис Эшер (1898 —1972) </vt:lpstr>
      <vt:lpstr>Порядок и хаос</vt:lpstr>
      <vt:lpstr>Звезды</vt:lpstr>
      <vt:lpstr>Гравитация</vt:lpstr>
      <vt:lpstr>Четыре тела</vt:lpstr>
      <vt:lpstr>Сальвадор Дали (1904 —1989)</vt:lpstr>
      <vt:lpstr>Тайная вечеря ( 1955)</vt:lpstr>
      <vt:lpstr>В поисках четвертого измерения</vt:lpstr>
      <vt:lpstr>Презентація PowerPoint</vt:lpstr>
      <vt:lpstr>Литература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Меланхолия</dc:title>
  <cp:lastModifiedBy>Vadim</cp:lastModifiedBy>
  <cp:revision>38</cp:revision>
  <dcterms:modified xsi:type="dcterms:W3CDTF">2019-10-25T18:48:10Z</dcterms:modified>
</cp:coreProperties>
</file>