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8" r:id="rId2"/>
    <p:sldId id="257" r:id="rId3"/>
    <p:sldId id="256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71A4B-674D-42C2-B7B3-A95D01DF62D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D8627-D6EF-4EBD-9C4B-EF2C58D84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D8627-D6EF-4EBD-9C4B-EF2C58D8497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EC333B-FC9E-46F6-BFF7-06B4CFAB7A7A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1F4C70-0F05-457A-A0A1-6CD1168B1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7175351" cy="1793167"/>
          </a:xfrm>
        </p:spPr>
        <p:txBody>
          <a:bodyPr/>
          <a:lstStyle/>
          <a:p>
            <a:r>
              <a:rPr lang="uk-UA" dirty="0" smtClean="0"/>
              <a:t>Релятивістська механіка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43438" y="1142984"/>
            <a:ext cx="4286280" cy="415498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Уява важливіша за знання,</a:t>
            </a:r>
          </a:p>
          <a:p>
            <a:r>
              <a:rPr lang="uk-UA" sz="2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тому що знання обмежене.</a:t>
            </a:r>
          </a:p>
          <a:p>
            <a:r>
              <a:rPr lang="uk-UA" sz="2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Уява охоплює все на світі,</a:t>
            </a:r>
          </a:p>
          <a:p>
            <a:r>
              <a:rPr lang="uk-UA" sz="24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</a:t>
            </a:r>
            <a:r>
              <a:rPr lang="uk-UA" sz="2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тимулює прогрес і є </a:t>
            </a:r>
          </a:p>
          <a:p>
            <a:r>
              <a:rPr lang="uk-UA" sz="2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першопричиною його еволюції</a:t>
            </a:r>
          </a:p>
          <a:p>
            <a:endParaRPr lang="uk-UA" sz="2400" b="1" i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uk-UA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А.Ейнштейн</a:t>
            </a:r>
            <a:endParaRPr lang="ru-RU" sz="24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Рисунок 5" descr="http://t3.gstatic.com/images?q=tbn:ANd9GcQEtlZm8mIk0UvyhM5kNv5AS8uoRqM8-UjFHLTzzA_dNnLR7SKl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785926"/>
            <a:ext cx="435771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871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9991" y="122428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Задача1.</a:t>
            </a:r>
          </a:p>
          <a:p>
            <a:r>
              <a:rPr lang="uk-UA" dirty="0" smtClean="0"/>
              <a:t>Розв'язання:</a:t>
            </a:r>
            <a:r>
              <a:rPr lang="en-US" dirty="0" smtClean="0"/>
              <a:t>    E</a:t>
            </a:r>
            <a:r>
              <a:rPr lang="en-US" baseline="-25000" dirty="0" smtClean="0"/>
              <a:t>0</a:t>
            </a:r>
            <a:r>
              <a:rPr lang="en-US" dirty="0" smtClean="0"/>
              <a:t>=mc</a:t>
            </a:r>
            <a:r>
              <a:rPr lang="en-US" baseline="30000" dirty="0" smtClean="0"/>
              <a:t>2     </a:t>
            </a:r>
            <a:r>
              <a:rPr lang="en-US" dirty="0" smtClean="0"/>
              <a:t>E</a:t>
            </a:r>
            <a:r>
              <a:rPr lang="en-US" baseline="-25000" dirty="0" smtClean="0"/>
              <a:t>0</a:t>
            </a:r>
            <a:r>
              <a:rPr lang="en-US" dirty="0" smtClean="0"/>
              <a:t>=</a:t>
            </a:r>
            <a:r>
              <a:rPr lang="en-US" dirty="0"/>
              <a:t> </a:t>
            </a:r>
            <a:r>
              <a:rPr lang="en-US" dirty="0" smtClean="0"/>
              <a:t>0</a:t>
            </a:r>
            <a:r>
              <a:rPr lang="uk-UA" dirty="0" smtClean="0"/>
              <a:t>,</a:t>
            </a:r>
            <a:r>
              <a:rPr lang="en-US" dirty="0" smtClean="0"/>
              <a:t>001*9*10</a:t>
            </a:r>
            <a:r>
              <a:rPr lang="en-US" baseline="30000" dirty="0" smtClean="0"/>
              <a:t>16</a:t>
            </a:r>
            <a:r>
              <a:rPr lang="uk-UA" dirty="0" smtClean="0"/>
              <a:t> </a:t>
            </a:r>
            <a:r>
              <a:rPr lang="uk-UA" dirty="0"/>
              <a:t>м</a:t>
            </a:r>
            <a:r>
              <a:rPr lang="uk-UA" baseline="30000" dirty="0"/>
              <a:t>2</a:t>
            </a:r>
            <a:r>
              <a:rPr lang="uk-UA" dirty="0"/>
              <a:t>/с</a:t>
            </a:r>
            <a:r>
              <a:rPr lang="uk-UA" baseline="30000" dirty="0"/>
              <a:t>2</a:t>
            </a:r>
            <a:r>
              <a:rPr lang="uk-UA" dirty="0"/>
              <a:t>=9*10</a:t>
            </a:r>
            <a:r>
              <a:rPr lang="uk-UA" baseline="30000" dirty="0"/>
              <a:t>13</a:t>
            </a:r>
            <a:r>
              <a:rPr lang="uk-UA" dirty="0"/>
              <a:t> Дж </a:t>
            </a:r>
            <a:endParaRPr lang="ru-RU" dirty="0"/>
          </a:p>
          <a:p>
            <a:r>
              <a:rPr lang="uk-UA" dirty="0" smtClean="0"/>
              <a:t> </a:t>
            </a:r>
            <a:r>
              <a:rPr lang="en-US" dirty="0" smtClean="0"/>
              <a:t>m=0,001</a:t>
            </a:r>
            <a:r>
              <a:rPr lang="uk-UA" dirty="0" smtClean="0"/>
              <a:t> кг</a:t>
            </a:r>
            <a:r>
              <a:rPr lang="en-US" dirty="0" smtClean="0"/>
              <a:t> </a:t>
            </a:r>
          </a:p>
          <a:p>
            <a:r>
              <a:rPr lang="en-US" dirty="0" smtClean="0"/>
              <a:t>E-</a:t>
            </a:r>
            <a:r>
              <a:rPr lang="uk-UA" dirty="0" smtClean="0"/>
              <a:t> ?</a:t>
            </a:r>
            <a:r>
              <a:rPr lang="en-US" dirty="0" smtClean="0"/>
              <a:t> </a:t>
            </a:r>
            <a:endParaRPr lang="uk-UA" dirty="0" smtClean="0"/>
          </a:p>
          <a:p>
            <a:r>
              <a:rPr lang="uk-UA" dirty="0" smtClean="0"/>
              <a:t> 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763688" y="260648"/>
            <a:ext cx="0" cy="9378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5536" y="980728"/>
            <a:ext cx="13681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771800" y="260648"/>
            <a:ext cx="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5536" y="1668233"/>
            <a:ext cx="87484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Задача 2          ∆</a:t>
            </a:r>
            <a:r>
              <a:rPr lang="en-US" dirty="0" smtClean="0"/>
              <a:t>m</a:t>
            </a:r>
            <a:r>
              <a:rPr lang="ru-RU" dirty="0"/>
              <a:t>=</a:t>
            </a:r>
            <a:r>
              <a:rPr lang="en-US" dirty="0" err="1"/>
              <a:t>mgh</a:t>
            </a:r>
            <a:r>
              <a:rPr lang="ru-RU" dirty="0"/>
              <a:t>/</a:t>
            </a:r>
            <a:r>
              <a:rPr lang="en-US" dirty="0"/>
              <a:t>c</a:t>
            </a:r>
            <a:r>
              <a:rPr lang="en-US" baseline="30000" dirty="0"/>
              <a:t>2</a:t>
            </a:r>
            <a:r>
              <a:rPr lang="uk-UA" baseline="30000" dirty="0"/>
              <a:t> </a:t>
            </a:r>
            <a:r>
              <a:rPr lang="uk-UA" baseline="30000" dirty="0" smtClean="0"/>
              <a:t>            ∆  </a:t>
            </a:r>
            <a:r>
              <a:rPr lang="en-US" baseline="30000" dirty="0" smtClean="0"/>
              <a:t>m</a:t>
            </a:r>
            <a:r>
              <a:rPr lang="uk-UA" baseline="30000" dirty="0" smtClean="0"/>
              <a:t>  =</a:t>
            </a:r>
            <a:r>
              <a:rPr lang="uk-UA" dirty="0" smtClean="0"/>
              <a:t>(</a:t>
            </a:r>
            <a:r>
              <a:rPr lang="ru-RU" dirty="0" smtClean="0"/>
              <a:t> </a:t>
            </a:r>
            <a:r>
              <a:rPr lang="ru-RU" dirty="0"/>
              <a:t>18*10</a:t>
            </a:r>
            <a:r>
              <a:rPr lang="ru-RU" baseline="30000" dirty="0"/>
              <a:t>3</a:t>
            </a:r>
            <a:r>
              <a:rPr lang="ru-RU" dirty="0"/>
              <a:t> </a:t>
            </a:r>
            <a:r>
              <a:rPr lang="uk-UA" dirty="0"/>
              <a:t>кг *9,8м/с</a:t>
            </a:r>
            <a:r>
              <a:rPr lang="uk-UA" baseline="30000" dirty="0"/>
              <a:t>2</a:t>
            </a:r>
            <a:r>
              <a:rPr lang="uk-UA" dirty="0"/>
              <a:t>*5 м) /9*10</a:t>
            </a:r>
            <a:r>
              <a:rPr lang="uk-UA" baseline="30000" dirty="0"/>
              <a:t>16</a:t>
            </a:r>
            <a:r>
              <a:rPr lang="uk-UA" dirty="0"/>
              <a:t> м</a:t>
            </a:r>
            <a:r>
              <a:rPr lang="uk-UA" baseline="30000" dirty="0"/>
              <a:t>2</a:t>
            </a:r>
            <a:r>
              <a:rPr lang="uk-UA" dirty="0"/>
              <a:t>/с</a:t>
            </a:r>
            <a:r>
              <a:rPr lang="uk-UA" baseline="30000" dirty="0"/>
              <a:t>2</a:t>
            </a:r>
            <a:r>
              <a:rPr lang="uk-UA" dirty="0"/>
              <a:t>=</a:t>
            </a:r>
          </a:p>
          <a:p>
            <a:r>
              <a:rPr lang="uk-UA" dirty="0"/>
              <a:t>                        </a:t>
            </a:r>
            <a:r>
              <a:rPr lang="uk-UA" dirty="0" smtClean="0"/>
              <a:t>∆</a:t>
            </a:r>
            <a:r>
              <a:rPr lang="en-US" dirty="0" smtClean="0"/>
              <a:t>m</a:t>
            </a:r>
            <a:r>
              <a:rPr lang="ru-RU" dirty="0"/>
              <a:t>= </a:t>
            </a:r>
            <a:r>
              <a:rPr lang="uk-UA" dirty="0"/>
              <a:t>Е/с</a:t>
            </a:r>
            <a:r>
              <a:rPr lang="uk-UA" baseline="30000" dirty="0"/>
              <a:t>2</a:t>
            </a:r>
            <a:r>
              <a:rPr lang="uk-UA" dirty="0" smtClean="0"/>
              <a:t>                     </a:t>
            </a:r>
            <a:r>
              <a:rPr lang="uk-UA" dirty="0"/>
              <a:t>=100*10</a:t>
            </a:r>
            <a:r>
              <a:rPr lang="uk-UA" baseline="30000" dirty="0"/>
              <a:t>-13</a:t>
            </a:r>
            <a:r>
              <a:rPr lang="uk-UA" dirty="0"/>
              <a:t> кг=1*10</a:t>
            </a:r>
            <a:r>
              <a:rPr lang="uk-UA" baseline="30000" dirty="0"/>
              <a:t>-11</a:t>
            </a:r>
            <a:r>
              <a:rPr lang="uk-UA" dirty="0"/>
              <a:t> кг</a:t>
            </a:r>
            <a:endParaRPr lang="uk-UA" dirty="0" smtClean="0"/>
          </a:p>
          <a:p>
            <a:r>
              <a:rPr lang="en-US" dirty="0" smtClean="0"/>
              <a:t>m</a:t>
            </a:r>
            <a:r>
              <a:rPr lang="en-US" dirty="0"/>
              <a:t>= </a:t>
            </a:r>
            <a:r>
              <a:rPr lang="en-US" dirty="0" smtClean="0"/>
              <a:t>18*10</a:t>
            </a:r>
            <a:r>
              <a:rPr lang="en-US" baseline="30000" dirty="0" smtClean="0"/>
              <a:t>3</a:t>
            </a:r>
            <a:r>
              <a:rPr lang="uk-UA" dirty="0" smtClean="0"/>
              <a:t>кг      Е=</a:t>
            </a:r>
            <a:r>
              <a:rPr lang="en-US" dirty="0" err="1"/>
              <a:t>mgh</a:t>
            </a:r>
            <a:endParaRPr lang="ru-RU" dirty="0"/>
          </a:p>
          <a:p>
            <a:endParaRPr lang="ru-RU" dirty="0"/>
          </a:p>
          <a:p>
            <a:r>
              <a:rPr lang="en-US" dirty="0"/>
              <a:t>h= </a:t>
            </a:r>
            <a:r>
              <a:rPr lang="en-US" dirty="0" smtClean="0"/>
              <a:t>5</a:t>
            </a:r>
            <a:r>
              <a:rPr lang="uk-UA" dirty="0" smtClean="0"/>
              <a:t> м</a:t>
            </a:r>
            <a:endParaRPr lang="ru-RU" dirty="0"/>
          </a:p>
          <a:p>
            <a:r>
              <a:rPr lang="en-US" dirty="0" smtClean="0"/>
              <a:t>∆m- </a:t>
            </a:r>
            <a:r>
              <a:rPr lang="uk-UA" dirty="0" smtClean="0"/>
              <a:t>?</a:t>
            </a:r>
            <a:endParaRPr lang="ru-RU" dirty="0"/>
          </a:p>
          <a:p>
            <a:r>
              <a:rPr lang="uk-UA" dirty="0" smtClean="0"/>
              <a:t> 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907704" y="1844824"/>
            <a:ext cx="0" cy="1512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00034" y="3071810"/>
            <a:ext cx="151216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86116" y="1785926"/>
            <a:ext cx="0" cy="1512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5576" y="3861048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Задача 3  </a:t>
            </a:r>
          </a:p>
          <a:p>
            <a:r>
              <a:rPr lang="en-US" dirty="0" smtClean="0"/>
              <a:t>V=2</a:t>
            </a:r>
            <a:r>
              <a:rPr lang="uk-UA" dirty="0" smtClean="0"/>
              <a:t>,</a:t>
            </a:r>
            <a:r>
              <a:rPr lang="en-US" dirty="0" smtClean="0"/>
              <a:t>2</a:t>
            </a:r>
            <a:r>
              <a:rPr lang="uk-UA" dirty="0"/>
              <a:t>*10</a:t>
            </a:r>
            <a:r>
              <a:rPr lang="uk-UA" baseline="30000" dirty="0"/>
              <a:t>8</a:t>
            </a:r>
            <a:r>
              <a:rPr lang="uk-UA" dirty="0"/>
              <a:t> </a:t>
            </a:r>
            <a:r>
              <a:rPr lang="uk-UA" dirty="0" smtClean="0"/>
              <a:t>м/с</a:t>
            </a:r>
            <a:endParaRPr lang="ru-RU" dirty="0"/>
          </a:p>
          <a:p>
            <a:r>
              <a:rPr lang="en-US" dirty="0" smtClean="0"/>
              <a:t>m=1</a:t>
            </a:r>
            <a:r>
              <a:rPr lang="uk-UA" dirty="0" smtClean="0"/>
              <a:t>,</a:t>
            </a:r>
            <a:r>
              <a:rPr lang="en-US" dirty="0" smtClean="0"/>
              <a:t>67*10</a:t>
            </a:r>
            <a:r>
              <a:rPr lang="en-US" baseline="30000" dirty="0" smtClean="0"/>
              <a:t>-27 </a:t>
            </a:r>
            <a:r>
              <a:rPr lang="uk-UA" dirty="0" smtClean="0"/>
              <a:t> </a:t>
            </a:r>
            <a:r>
              <a:rPr lang="uk-UA" dirty="0"/>
              <a:t>кг</a:t>
            </a:r>
            <a:endParaRPr lang="ru-RU" dirty="0"/>
          </a:p>
          <a:p>
            <a:r>
              <a:rPr lang="en-US" dirty="0"/>
              <a:t>E=?</a:t>
            </a:r>
            <a:endParaRPr lang="ru-RU" dirty="0"/>
          </a:p>
          <a:p>
            <a:r>
              <a:rPr lang="uk-UA" dirty="0" smtClean="0"/>
              <a:t>                                                              Е=</a:t>
            </a:r>
            <a:r>
              <a:rPr lang="en-US" dirty="0" smtClean="0"/>
              <a:t>22</a:t>
            </a:r>
            <a:r>
              <a:rPr lang="uk-UA" dirty="0" smtClean="0"/>
              <a:t>,</a:t>
            </a:r>
            <a:r>
              <a:rPr lang="en-US" dirty="0" smtClean="0"/>
              <a:t>4*10</a:t>
            </a:r>
            <a:r>
              <a:rPr lang="en-US" baseline="30000" dirty="0" smtClean="0"/>
              <a:t>-11 </a:t>
            </a:r>
            <a:r>
              <a:rPr lang="uk-UA" dirty="0" smtClean="0"/>
              <a:t>Дж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38199" y="3963981"/>
            <a:ext cx="2154163" cy="13708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55776" y="3861048"/>
            <a:ext cx="0" cy="10801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55576" y="4725144"/>
            <a:ext cx="1800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857620" y="1285860"/>
            <a:ext cx="1503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Розв'язання: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357554" y="0"/>
            <a:ext cx="1503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Розв'язання: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857620" y="3500438"/>
            <a:ext cx="1503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Розв'язання: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4357686" y="4643446"/>
            <a:ext cx="128588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3960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857232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Задача 4 </a:t>
            </a:r>
          </a:p>
          <a:p>
            <a:r>
              <a:rPr lang="en-US" dirty="0" smtClean="0"/>
              <a:t>k</a:t>
            </a:r>
            <a:r>
              <a:rPr lang="ru-RU" dirty="0"/>
              <a:t>=10*10</a:t>
            </a:r>
            <a:r>
              <a:rPr lang="ru-RU" baseline="30000" dirty="0"/>
              <a:t>3</a:t>
            </a:r>
            <a:r>
              <a:rPr lang="uk-UA" dirty="0"/>
              <a:t>н/м </a:t>
            </a:r>
            <a:r>
              <a:rPr lang="ru-RU" dirty="0"/>
              <a:t>    </a:t>
            </a:r>
            <a:r>
              <a:rPr lang="ru-RU" dirty="0" smtClean="0"/>
              <a:t>∆</a:t>
            </a:r>
            <a:r>
              <a:rPr lang="en-US" dirty="0" smtClean="0"/>
              <a:t>E</a:t>
            </a:r>
            <a:r>
              <a:rPr lang="ru-RU" dirty="0"/>
              <a:t>= </a:t>
            </a:r>
            <a:r>
              <a:rPr lang="en-US" dirty="0" err="1"/>
              <a:t>kx</a:t>
            </a:r>
            <a:r>
              <a:rPr lang="ru-RU" baseline="30000" dirty="0"/>
              <a:t>2</a:t>
            </a:r>
            <a:r>
              <a:rPr lang="ru-RU" dirty="0"/>
              <a:t>/2      </a:t>
            </a:r>
            <a:r>
              <a:rPr lang="ru-RU" dirty="0" smtClean="0"/>
              <a:t>∆</a:t>
            </a:r>
            <a:r>
              <a:rPr lang="en-US" dirty="0" smtClean="0"/>
              <a:t>E</a:t>
            </a:r>
            <a:r>
              <a:rPr lang="ru-RU" dirty="0"/>
              <a:t>=  </a:t>
            </a:r>
            <a:r>
              <a:rPr lang="ru-RU" dirty="0" smtClean="0"/>
              <a:t>10*10</a:t>
            </a:r>
            <a:r>
              <a:rPr lang="ru-RU" baseline="30000" dirty="0" smtClean="0"/>
              <a:t>3</a:t>
            </a:r>
            <a:r>
              <a:rPr lang="ru-RU" dirty="0" smtClean="0"/>
              <a:t> н\м*</a:t>
            </a:r>
            <a:r>
              <a:rPr lang="uk-UA" dirty="0"/>
              <a:t>(</a:t>
            </a:r>
            <a:r>
              <a:rPr lang="ru-RU" dirty="0"/>
              <a:t>0.03</a:t>
            </a:r>
            <a:r>
              <a:rPr lang="uk-UA" dirty="0"/>
              <a:t>м)</a:t>
            </a:r>
            <a:r>
              <a:rPr lang="uk-UA" baseline="30000" dirty="0"/>
              <a:t>2</a:t>
            </a:r>
            <a:r>
              <a:rPr lang="uk-UA" dirty="0"/>
              <a:t> /2=0,45 Дж</a:t>
            </a:r>
            <a:r>
              <a:rPr lang="ru-RU" dirty="0"/>
              <a:t>  </a:t>
            </a:r>
          </a:p>
          <a:p>
            <a:r>
              <a:rPr lang="en-US" dirty="0"/>
              <a:t>x</a:t>
            </a:r>
            <a:r>
              <a:rPr lang="ru-RU" dirty="0" smtClean="0"/>
              <a:t>=0,03 </a:t>
            </a:r>
            <a:r>
              <a:rPr lang="uk-UA" dirty="0"/>
              <a:t>м   </a:t>
            </a:r>
            <a:r>
              <a:rPr lang="ru-RU" dirty="0"/>
              <a:t>          </a:t>
            </a:r>
            <a:r>
              <a:rPr lang="ru-RU" dirty="0" smtClean="0"/>
              <a:t>∆</a:t>
            </a:r>
            <a:r>
              <a:rPr lang="en-US" dirty="0" smtClean="0"/>
              <a:t>m</a:t>
            </a:r>
            <a:r>
              <a:rPr lang="ru-RU" dirty="0" smtClean="0"/>
              <a:t>=∆</a:t>
            </a:r>
            <a:r>
              <a:rPr lang="en-US" dirty="0" smtClean="0"/>
              <a:t>E</a:t>
            </a:r>
            <a:r>
              <a:rPr lang="ru-RU" dirty="0"/>
              <a:t>/</a:t>
            </a:r>
            <a:r>
              <a:rPr lang="en-US" dirty="0"/>
              <a:t>c</a:t>
            </a:r>
            <a:r>
              <a:rPr lang="ru-RU" baseline="30000" dirty="0"/>
              <a:t>2</a:t>
            </a:r>
            <a:r>
              <a:rPr lang="ru-RU" dirty="0"/>
              <a:t> </a:t>
            </a:r>
            <a:r>
              <a:rPr lang="uk-UA" dirty="0"/>
              <a:t>     </a:t>
            </a:r>
            <a:r>
              <a:rPr lang="uk-UA" dirty="0" smtClean="0"/>
              <a:t>∆</a:t>
            </a:r>
            <a:r>
              <a:rPr lang="en-US" dirty="0" smtClean="0"/>
              <a:t>m</a:t>
            </a:r>
            <a:r>
              <a:rPr lang="ru-RU" dirty="0"/>
              <a:t>=</a:t>
            </a:r>
            <a:r>
              <a:rPr lang="uk-UA" dirty="0"/>
              <a:t>0,45 Дж/9*10</a:t>
            </a:r>
            <a:r>
              <a:rPr lang="uk-UA" baseline="30000" dirty="0"/>
              <a:t>16</a:t>
            </a:r>
            <a:r>
              <a:rPr lang="uk-UA" dirty="0"/>
              <a:t> м</a:t>
            </a:r>
            <a:r>
              <a:rPr lang="uk-UA" baseline="30000" dirty="0"/>
              <a:t>2</a:t>
            </a:r>
            <a:r>
              <a:rPr lang="uk-UA" dirty="0"/>
              <a:t>/с</a:t>
            </a:r>
            <a:r>
              <a:rPr lang="uk-UA" baseline="30000" dirty="0"/>
              <a:t>2</a:t>
            </a:r>
            <a:r>
              <a:rPr lang="uk-UA" dirty="0"/>
              <a:t>=5*10</a:t>
            </a:r>
            <a:r>
              <a:rPr lang="uk-UA" baseline="30000" dirty="0"/>
              <a:t>-18</a:t>
            </a:r>
            <a:r>
              <a:rPr lang="uk-UA" dirty="0"/>
              <a:t> кг</a:t>
            </a:r>
            <a:endParaRPr lang="ru-RU" dirty="0"/>
          </a:p>
          <a:p>
            <a:r>
              <a:rPr lang="en-US" dirty="0" smtClean="0"/>
              <a:t>∆m</a:t>
            </a:r>
            <a:r>
              <a:rPr lang="en-US" dirty="0"/>
              <a:t>=?</a:t>
            </a:r>
            <a:endParaRPr lang="ru-RU" dirty="0"/>
          </a:p>
          <a:p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07704" y="980728"/>
            <a:ext cx="0" cy="12961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5536" y="1700808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19872" y="836712"/>
            <a:ext cx="0" cy="14401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36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5984" y="357166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Цікаві задачі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214422"/>
            <a:ext cx="64087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</a:t>
            </a:r>
            <a:endParaRPr lang="uk-UA" dirty="0"/>
          </a:p>
          <a:p>
            <a:pPr algn="just"/>
            <a:r>
              <a:rPr lang="uk-UA" sz="2400" b="1" dirty="0" smtClean="0">
                <a:solidFill>
                  <a:srgbClr val="7030A0"/>
                </a:solidFill>
              </a:rPr>
              <a:t>Ви учні 10 класу, навчання має термін 10 місяців. Яку тривалість має навчальний рік на борту ракети що рухається зі швидкістю 0,9 с?</a:t>
            </a:r>
          </a:p>
          <a:p>
            <a:endParaRPr lang="ru-RU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488" y="3143248"/>
            <a:ext cx="2049487" cy="144395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4282" y="4857760"/>
            <a:ext cx="86439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Висновки: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після підстановки даних у формулу висновок невтішний: учні навчатимуться відносно нерухомого спостерігача майже 23 місяці. Тобто  на орбіті за 10 місяців учні закінчать  тільки 10 клас, а їхні однокласники  на Землі -  поступлять на навчання (перший курс інституту), бо для них вже пройде майже 2 роки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http://t2.gstatic.com/images?q=tbn:ANd9GcR06qwiiX7aja4v6XbPIoDWnKMZUhQdOwh7nYS3ijKpp8ayPZfm-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0"/>
            <a:ext cx="1676400" cy="2552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http://t2.gstatic.com/images?q=tbn:ANd9GcQ0ktIAJw4E6BtaZPVfLVb3-fQkyhQTyvwBgqS3x3072TmSv-ILP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0"/>
            <a:ext cx="1928826" cy="1442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6" name="Picture 6" descr="http://t2.gstatic.com/images?q=tbn:ANd9GcQDKYxSc7bjvU_t9KDpeP4Is9Js622KAEJNPQ8zYyczkZ6rPbm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3071810"/>
            <a:ext cx="2447924" cy="1664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0158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1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692696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Завдання2.</a:t>
            </a:r>
            <a:endParaRPr lang="uk-UA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400" b="1" dirty="0" smtClean="0">
                <a:solidFill>
                  <a:srgbClr val="7030A0"/>
                </a:solidFill>
              </a:rPr>
              <a:t>Скільки важить 1 кг цукерок на борту ракети, що рухається з швидкістю 09 с?</a:t>
            </a:r>
          </a:p>
          <a:p>
            <a:endParaRPr lang="ru-RU" dirty="0"/>
          </a:p>
        </p:txBody>
      </p:sp>
      <p:pic>
        <p:nvPicPr>
          <p:cNvPr id="2049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1275" y="2636912"/>
            <a:ext cx="755650" cy="60960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256490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929198"/>
            <a:ext cx="86439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Висновки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just"/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даною формулою знаходимо, що маса дорівнює 2,3 кг!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Але потрібно відмітити, що   ця ситуація виконується лише відносно нерухомого спостерігача на Землі. Наприклад для кравця у ракеті скоротиться  не тільки довжина тканини, алей лінійки, якорю  він її перемірятиме</a:t>
            </a:r>
            <a:endParaRPr lang="ru-RU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t3.gstatic.com/images?q=tbn:ANd9GcScRoR7Bwg6yx-Y3I3RQPio5Re8GA_E3wV838N1fNpv-Qy7RIy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278144">
            <a:off x="6357950" y="642918"/>
            <a:ext cx="2314603" cy="1268067"/>
          </a:xfrm>
          <a:prstGeom prst="rect">
            <a:avLst/>
          </a:prstGeom>
          <a:noFill/>
        </p:spPr>
      </p:pic>
      <p:pic>
        <p:nvPicPr>
          <p:cNvPr id="4100" name="Picture 4" descr="http://t3.gstatic.com/images?q=tbn:ANd9GcT3-gcQEv3kphvCu2-hfXu7xE-6Ca4Sjnt56D1wETFg2pgsCqJh_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1785926"/>
            <a:ext cx="1866900" cy="244792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5984" y="142852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Цікаві задачі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45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282" y="1000108"/>
            <a:ext cx="806489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Звіти юних науковців.</a:t>
            </a:r>
          </a:p>
          <a:p>
            <a:pPr marL="457200" indent="-457200">
              <a:buAutoNum type="arabicPeriod"/>
            </a:pPr>
            <a:r>
              <a:rPr lang="uk-UA" sz="2400" b="1" dirty="0" smtClean="0">
                <a:solidFill>
                  <a:srgbClr val="7030A0"/>
                </a:solidFill>
              </a:rPr>
              <a:t>Парадокс близнюків.</a:t>
            </a:r>
          </a:p>
          <a:p>
            <a:pPr indent="536575" algn="just"/>
            <a:r>
              <a:rPr lang="uk-UA" sz="2000" dirty="0" smtClean="0">
                <a:solidFill>
                  <a:srgbClr val="7030A0"/>
                </a:solidFill>
              </a:rPr>
              <a:t>Ефект уповільнення часу призводить до парадоксу. На Землі живуть два брати, Андрій та Борис, яким по 20 років . Вони збираються  здійснити подорож до зірки, яка знаходиться на відстані 25 світлових років на кораблі зі швидкістю 0,98с та повернутися назад. Довідка: 1 світловий рік – це відстань яку проходить світло за 1 рік. Але Андрій залишається в дома, а Борис вирушає  до зірки. Для Андрія на Землі годинник Бориса уповільнив свій хід у 5 разів (за розрахунками перетворень Лоренца) В результаті після повернення на Землю в 30 років Борис побачить свого брата старим(71 рік). Це фантастика? Чи  є підтвердження парадоксу?</a:t>
            </a:r>
            <a:endParaRPr lang="uk-UA" sz="2000" dirty="0" smtClean="0"/>
          </a:p>
          <a:p>
            <a:endParaRPr lang="ru-RU" sz="20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6182" y="5072074"/>
            <a:ext cx="2049487" cy="144395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http://t0.gstatic.com/images?q=tbn:ANd9GcQlh_V7TA53IrD5l2fAkIy7gY46MIUToK-l-0Nf7USlu_YHBDGo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214290"/>
            <a:ext cx="2057397" cy="15430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 descr="http://t0.gstatic.com/images?q=tbn:ANd9GcQ9m39iWEDSyFhJtr9Rf62uZ_EctiwGuP5KeFv6jaFlTruFZgx9j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5143512"/>
            <a:ext cx="1928826" cy="1444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8" name="Picture 6" descr="http://t0.gstatic.com/images?q=tbn:ANd9GcRHs7KGWM1enlOr220sIyXSZi_dvRLBYJtzr06jccu2GkceOOjR"/>
          <p:cNvPicPr>
            <a:picLocks noChangeAspect="1" noChangeArrowheads="1"/>
          </p:cNvPicPr>
          <p:nvPr/>
        </p:nvPicPr>
        <p:blipFill>
          <a:blip r:embed="rId5"/>
          <a:srcRect l="48387"/>
          <a:stretch>
            <a:fillRect/>
          </a:stretch>
        </p:blipFill>
        <p:spPr bwMode="auto">
          <a:xfrm>
            <a:off x="1285852" y="5214950"/>
            <a:ext cx="1193501" cy="15001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1428728" y="0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Цікаві задачі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426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692696"/>
            <a:ext cx="87129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Звіти юних науковців.</a:t>
            </a:r>
          </a:p>
          <a:p>
            <a:r>
              <a:rPr lang="uk-UA" sz="2400" b="1" dirty="0" smtClean="0">
                <a:solidFill>
                  <a:srgbClr val="7030A0"/>
                </a:solidFill>
              </a:rPr>
              <a:t>2.Космонавтика, фізика </a:t>
            </a:r>
          </a:p>
          <a:p>
            <a:r>
              <a:rPr lang="uk-UA" sz="2400" b="1" dirty="0" smtClean="0">
                <a:solidFill>
                  <a:srgbClr val="7030A0"/>
                </a:solidFill>
              </a:rPr>
              <a:t>елементарних частинок.</a:t>
            </a:r>
          </a:p>
          <a:p>
            <a:endParaRPr lang="uk-UA" sz="2400" b="1" dirty="0" smtClean="0">
              <a:solidFill>
                <a:srgbClr val="7030A0"/>
              </a:solidFill>
            </a:endParaRPr>
          </a:p>
          <a:p>
            <a:pPr algn="just"/>
            <a:r>
              <a:rPr lang="uk-UA" sz="2000" dirty="0" smtClean="0">
                <a:solidFill>
                  <a:srgbClr val="7030A0"/>
                </a:solidFill>
              </a:rPr>
              <a:t>	</a:t>
            </a:r>
            <a:r>
              <a:rPr lang="uk-UA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корабля «</a:t>
            </a:r>
            <a:r>
              <a:rPr lang="uk-UA" sz="20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Восток</a:t>
            </a:r>
            <a:r>
              <a:rPr lang="uk-UA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з космонавтом Валерієм </a:t>
            </a:r>
            <a:r>
              <a:rPr lang="uk-UA" sz="20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Биковським</a:t>
            </a:r>
            <a:r>
              <a:rPr lang="uk-UA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уповільнення часу за всі 119 годин польоту становило приблизно 0,0002 с. </a:t>
            </a:r>
            <a:r>
              <a:rPr lang="uk-UA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uk-UA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лабораторії ядерної фізики( Дубна, Росія) за допомогою прискорювачів  можна розігнати елементарні частинки – пі-мезони - до швидкості 290000 км/с. Термін їх життя(період напіврозпаду)  - 17 НАНОСЕКУНД. Як показує теорія відносності, в 4 рази уповільнюється час на пі-мезоні, який рухається з такою швидкістю, що дає змогу його детальніше вивчати. Чим швидше рухається пі-мезон, тим більше часу він не розпадається. Швидкість менша за світлову на 0,01% дає                   70- кратне уповільнення часу.</a:t>
            </a:r>
            <a:endParaRPr lang="uk-UA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140" y="5143512"/>
            <a:ext cx="2049487" cy="144395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http://t0.gstatic.com/images?q=tbn:ANd9GcTjXgiMSbFmmmljY564z5OcFrIR8_Bpwv9QygDp070FkRb9W25jz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357826"/>
            <a:ext cx="1123391" cy="12953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 descr="Файл:WaleriBykowsk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5030" y="285728"/>
            <a:ext cx="1783260" cy="1848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2143108" y="0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Цікаві задачі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751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9512" y="692696"/>
            <a:ext cx="806489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ВИСНОВКИ</a:t>
            </a:r>
          </a:p>
          <a:p>
            <a:pPr algn="ctr"/>
            <a:r>
              <a:rPr lang="uk-UA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 теорії відносності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pPr algn="ctr"/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uk-UA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класичній механіці простір, час , маса, енергія – </a:t>
            </a:r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абсолютні величини.</a:t>
            </a:r>
            <a:endParaRPr lang="uk-UA" dirty="0" smtClean="0"/>
          </a:p>
          <a:p>
            <a:endParaRPr lang="uk-UA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Якщо система рухається зі швидкістю наближеною до швидкості світла: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 відстань скорочується,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час уповільнюється ,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маса збільшується.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  <p:pic>
        <p:nvPicPr>
          <p:cNvPr id="1026" name="Picture 2" descr="http://t3.gstatic.com/images?q=tbn:ANd9GcQEtlZm8mIk0UvyhM5kNv5AS8uoRqM8-UjFHLTzzA_dNnLR7SK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42852"/>
            <a:ext cx="2105025" cy="2171701"/>
          </a:xfrm>
          <a:prstGeom prst="rect">
            <a:avLst/>
          </a:prstGeom>
          <a:noFill/>
        </p:spPr>
      </p:pic>
      <p:pic>
        <p:nvPicPr>
          <p:cNvPr id="1028" name="Picture 4" descr="http://t1.gstatic.com/images?q=tbn:ANd9GcQzIXvFCCyzdlFW6O1eVqhfJTDM50leUSceLAuLWoUXmoYdtAV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572008"/>
            <a:ext cx="1555634" cy="1590672"/>
          </a:xfrm>
          <a:prstGeom prst="rect">
            <a:avLst/>
          </a:prstGeom>
          <a:noFill/>
        </p:spPr>
      </p:pic>
      <p:pic>
        <p:nvPicPr>
          <p:cNvPr id="1030" name="Picture 6" descr="http://t3.gstatic.com/images?q=tbn:ANd9GcRQrBYSe05NjFVAMDKDak230JozusioFo6Gepfdprm4KoT5oMP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643446"/>
            <a:ext cx="1571636" cy="1523385"/>
          </a:xfrm>
          <a:prstGeom prst="rect">
            <a:avLst/>
          </a:prstGeom>
          <a:noFill/>
        </p:spPr>
      </p:pic>
      <p:pic>
        <p:nvPicPr>
          <p:cNvPr id="1032" name="Picture 8" descr="http://t1.gstatic.com/images?q=tbn:ANd9GcSajpY5LKt6PrVghFZpaNDCZufrhUP3orgxQxzLClotbuF3EMy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888963"/>
            <a:ext cx="785786" cy="581060"/>
          </a:xfrm>
          <a:prstGeom prst="rect">
            <a:avLst/>
          </a:prstGeom>
          <a:noFill/>
        </p:spPr>
      </p:pic>
      <p:pic>
        <p:nvPicPr>
          <p:cNvPr id="1034" name="Picture 10" descr="http://t1.gstatic.com/images?q=tbn:ANd9GcSajpY5LKt6PrVghFZpaNDCZufrhUP3orgxQxzLClotbuF3EMy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749098"/>
            <a:ext cx="928694" cy="686735"/>
          </a:xfrm>
          <a:prstGeom prst="rect">
            <a:avLst/>
          </a:prstGeom>
          <a:noFill/>
        </p:spPr>
      </p:pic>
      <p:sp>
        <p:nvSpPr>
          <p:cNvPr id="9" name="Блок-схема: процесс 8"/>
          <p:cNvSpPr/>
          <p:nvPr/>
        </p:nvSpPr>
        <p:spPr>
          <a:xfrm>
            <a:off x="4143372" y="3786190"/>
            <a:ext cx="857256" cy="2857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5929322" y="3786190"/>
            <a:ext cx="1214446" cy="2857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500562" y="4214818"/>
            <a:ext cx="44291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Одного разу Ейнштейн сказав:” Так, я нажав на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кнопку...”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він відчував свою відповідальність не за те, що був автором теорії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відноснотсі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, а за те, що людство може зловживати новими силами природи. До кінця свого  життя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Енштейн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переживав свою провину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34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5786" y="285728"/>
            <a:ext cx="764386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Додаткові завдання  учням.</a:t>
            </a:r>
          </a:p>
          <a:p>
            <a:r>
              <a:rPr lang="uk-UA" dirty="0" smtClean="0"/>
              <a:t>  </a:t>
            </a:r>
          </a:p>
          <a:p>
            <a:r>
              <a:rPr lang="uk-UA" sz="3200" b="1" dirty="0" smtClean="0"/>
              <a:t>1. </a:t>
            </a:r>
            <a:r>
              <a:rPr lang="uk-UA" sz="3200" b="1" dirty="0" smtClean="0">
                <a:solidFill>
                  <a:srgbClr val="C00000"/>
                </a:solidFill>
              </a:rPr>
              <a:t>Використовуючи знання релятивістських ефектів, </a:t>
            </a:r>
            <a:r>
              <a:rPr lang="uk-UA" sz="3200" b="1" dirty="0" err="1" smtClean="0">
                <a:solidFill>
                  <a:srgbClr val="C00000"/>
                </a:solidFill>
              </a:rPr>
              <a:t>міжпредметних</a:t>
            </a:r>
            <a:r>
              <a:rPr lang="uk-UA" sz="3200" b="1" dirty="0" smtClean="0">
                <a:solidFill>
                  <a:srgbClr val="C00000"/>
                </a:solidFill>
              </a:rPr>
              <a:t> зв'язків з астрономією, математикою  встановити , чи може людина в найближчому майбутньому подорожувати у Всесвіті.                    </a:t>
            </a:r>
            <a:r>
              <a:rPr lang="uk-UA" sz="3200" b="1" dirty="0" smtClean="0"/>
              <a:t>( </a:t>
            </a:r>
            <a:r>
              <a:rPr lang="uk-UA" sz="2000" b="1" dirty="0" smtClean="0"/>
              <a:t>найближча до нас зірка а-Центавр – знаходиться на відстані 4-х світлових років)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69452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357166"/>
            <a:ext cx="81439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Завдання додому:</a:t>
            </a:r>
          </a:p>
          <a:p>
            <a:r>
              <a:rPr lang="uk-UA" sz="2800" dirty="0" smtClean="0"/>
              <a:t>ІІ. Використовуючи Інтернет - ресурси підготувати реферати на теми:</a:t>
            </a:r>
          </a:p>
          <a:p>
            <a:endParaRPr lang="uk-UA" sz="2800" dirty="0" smtClean="0"/>
          </a:p>
          <a:p>
            <a:r>
              <a:rPr lang="uk-UA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Сучасні проблеми механіки</a:t>
            </a:r>
          </a:p>
          <a:p>
            <a:r>
              <a:rPr lang="uk-UA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Внесок українських вчених у розвиток механіки</a:t>
            </a:r>
          </a:p>
          <a:p>
            <a:r>
              <a:rPr lang="uk-UA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Цікаві факти щодо використання механічних пристроїв  Київської Русі.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52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1428736"/>
            <a:ext cx="83582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1.У всіх </a:t>
            </a:r>
            <a:r>
              <a:rPr lang="uk-UA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інерціальних</a:t>
            </a:r>
            <a:r>
              <a:rPr lang="uk-UA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системах відліку за однакових умов усі механічні явища протікають однаково.</a:t>
            </a: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500042"/>
            <a:ext cx="8715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Постулати спеціальної теорії відносності :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572008"/>
            <a:ext cx="8286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Швидкість світла у вакуумі однакова в усіх </a:t>
            </a:r>
            <a:r>
              <a:rPr lang="uk-UA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інерціальних</a:t>
            </a:r>
            <a:r>
              <a:rPr lang="uk-UA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системах відліку і становить 300000км/с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06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85728"/>
            <a:ext cx="7175351" cy="1793167"/>
          </a:xfrm>
        </p:spPr>
        <p:txBody>
          <a:bodyPr/>
          <a:lstStyle/>
          <a:p>
            <a:pPr algn="ctr"/>
            <a:r>
              <a:rPr lang="uk-UA" dirty="0" smtClean="0"/>
              <a:t>Релятивістська механіка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0166" y="2071678"/>
            <a:ext cx="7092280" cy="1544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24" y="4071942"/>
            <a:ext cx="7205314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9452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171513"/>
            <a:ext cx="8429684" cy="1686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 впливає на вимірювання лінійних розмірів тіла рух системи, у якій відбувається вимірювання?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214290"/>
            <a:ext cx="7858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у фізиці розуміють під системою відліку?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642918"/>
            <a:ext cx="79296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системи відліку називають </a:t>
            </a: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інерціальними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21442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Назвіть формулу закону додавання  швидкостей у класичній механіці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1928802"/>
            <a:ext cx="8001056" cy="1132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чому відмінність між перетвореннями Галілея і Лоренца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4143380"/>
            <a:ext cx="7215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Яка тривалість подій у різних </a:t>
            </a: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інерціальних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системах відліку?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3000372"/>
            <a:ext cx="72866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називають власним часом і власною довжиною?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146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599"/>
            <a:ext cx="8964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r>
              <a:rPr lang="uk-U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ідносність одночасності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632" y="973924"/>
            <a:ext cx="44577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0539" y="2158752"/>
            <a:ext cx="4572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010"/>
          <a:stretch/>
        </p:blipFill>
        <p:spPr bwMode="auto">
          <a:xfrm>
            <a:off x="252632" y="2996952"/>
            <a:ext cx="3619500" cy="2661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8570"/>
          <a:stretch/>
        </p:blipFill>
        <p:spPr bwMode="auto">
          <a:xfrm>
            <a:off x="4507739" y="3162701"/>
            <a:ext cx="3657600" cy="2613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5733256"/>
            <a:ext cx="3475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Поширення світлового сигналу відносно спостерігача, що рухається разом із вагоном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966814" y="5840978"/>
            <a:ext cx="3513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Поширення світлового сигналу відносно нерухомого спостерігача </a:t>
            </a:r>
            <a:endParaRPr lang="ru-RU" sz="14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7889" y="1064411"/>
            <a:ext cx="1257300" cy="8858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318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013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Відносність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довжини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42984"/>
            <a:ext cx="6676794" cy="21355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2844" y="3500438"/>
            <a:ext cx="8786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Довжина стержня відносно земного спостерігача   1 м.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  довжина стержня для того ж спостерігача, якщо стержень рухається з швидкістю 0,6с?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298" y="592933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Відповідь: 0,8м.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4786322"/>
            <a:ext cx="2071702" cy="1428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28992" y="5072074"/>
            <a:ext cx="1857388" cy="1428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8596" y="5286388"/>
            <a:ext cx="8215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ru-RU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=1м*√1-(0,6с)</a:t>
            </a:r>
            <a:r>
              <a:rPr lang="uk-UA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/с</a:t>
            </a:r>
            <a:r>
              <a:rPr lang="uk-UA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=√0,64=0,8 м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=0.6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785786" y="592933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8596" y="6143644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285852" y="592933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473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701167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Взаємозв</a:t>
            </a:r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’</a:t>
            </a:r>
            <a:r>
              <a:rPr lang="ru-RU" sz="32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язок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маси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та </a:t>
            </a:r>
            <a:r>
              <a:rPr lang="ru-RU" sz="32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енергії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2612574" cy="77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9872" y="1340768"/>
            <a:ext cx="5509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Енергія спокою 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кожній одиниці маси відповідає строго визначена кількість енергії 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264098"/>
            <a:ext cx="3175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 Ейнштейна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(символ фізики ХХ століття -- тіло , що перебуває в стані спокою має енергію вже в наслідок того, що в тіла є маса.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7944" y="263691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 А.Ейнштейн писав: </a:t>
            </a:r>
            <a:r>
              <a:rPr lang="uk-UA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«Маса тіла є мірою енергії, що міститься в ньому»</a:t>
            </a:r>
            <a:endParaRPr lang="ru-RU" b="1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4653136"/>
            <a:ext cx="2154163" cy="13708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86116" y="4929198"/>
            <a:ext cx="3133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Енергія тіла в релятивістській механіці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http://t2.gstatic.com/images?q=tbn:ANd9GcRt3wt-SVRQIPZ8yuGGmULh37iuO1oZ8QtGA1Z5plbCR11pJBB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3357562"/>
            <a:ext cx="1885950" cy="2419351"/>
          </a:xfrm>
          <a:prstGeom prst="rect">
            <a:avLst/>
          </a:prstGeom>
          <a:noFill/>
        </p:spPr>
      </p:pic>
      <p:sp>
        <p:nvSpPr>
          <p:cNvPr id="10" name="Блок-схема: магнитный диск 9"/>
          <p:cNvSpPr/>
          <p:nvPr/>
        </p:nvSpPr>
        <p:spPr>
          <a:xfrm>
            <a:off x="2428860" y="3714752"/>
            <a:ext cx="571504" cy="71438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342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42860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Задача1.</a:t>
            </a:r>
          </a:p>
          <a:p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изначити енергію, що міститься в тілі масою 1 г.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571612"/>
            <a:ext cx="8364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2.</a:t>
            </a:r>
          </a:p>
          <a:p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Вантаж масою 18 тон підйомний кран підняв на висоту 5 м. На скільки змінилася маса вантажу?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3143248"/>
            <a:ext cx="885428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 .</a:t>
            </a:r>
          </a:p>
          <a:p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Якою стане енергія протона ,що рухається зі швидкістю 2,2*10</a:t>
            </a:r>
            <a:r>
              <a:rPr lang="uk-UA" sz="2000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м/с? (маса  спокою протона дорівнює </a:t>
            </a:r>
            <a:r>
              <a:rPr lang="uk-UA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1,67*10</a:t>
            </a:r>
            <a:r>
              <a:rPr lang="uk-UA" sz="20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-27</a:t>
            </a:r>
            <a:r>
              <a:rPr lang="uk-UA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кг)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4786322"/>
            <a:ext cx="8596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4 .</a:t>
            </a:r>
          </a:p>
          <a:p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скільки збільшиться маса пружини, що має жорсткість 10кН/м під час розтягування її на 3 см?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31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563</TotalTime>
  <Words>876</Words>
  <Application>Microsoft Office PowerPoint</Application>
  <PresentationFormat>Экран (4:3)</PresentationFormat>
  <Paragraphs>110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Релятивістська механіка</vt:lpstr>
      <vt:lpstr>Слайд 2</vt:lpstr>
      <vt:lpstr>Релятивістська механіка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Релятивістська механіка</dc:title>
  <dc:creator>Степан</dc:creator>
  <cp:lastModifiedBy>петро</cp:lastModifiedBy>
  <cp:revision>51</cp:revision>
  <dcterms:created xsi:type="dcterms:W3CDTF">2002-01-01T02:43:34Z</dcterms:created>
  <dcterms:modified xsi:type="dcterms:W3CDTF">2013-03-04T08:33:06Z</dcterms:modified>
</cp:coreProperties>
</file>