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9AA0A6"/>
          </p15:clr>
        </p15:guide>
        <p15:guide id="2" pos="3840">
          <p15:clr>
            <a:srgbClr val="9AA0A6"/>
          </p15:clr>
        </p15:guide>
        <p15:guide id="3" pos="388">
          <p15:clr>
            <a:srgbClr val="9AA0A6"/>
          </p15:clr>
        </p15:guide>
        <p15:guide id="4" orient="horz" pos="1176">
          <p15:clr>
            <a:srgbClr val="9AA0A6"/>
          </p15:clr>
        </p15:guide>
        <p15:guide id="5" pos="3990">
          <p15:clr>
            <a:srgbClr val="9AA0A6"/>
          </p15:clr>
        </p15:guide>
        <p15:guide id="6" pos="7482">
          <p15:clr>
            <a:srgbClr val="9AA0A6"/>
          </p15:clr>
        </p15:guide>
        <p15:guide id="7" orient="horz" pos="576">
          <p15:clr>
            <a:srgbClr val="9AA0A6"/>
          </p15:clr>
        </p15:guide>
        <p15:guide id="8" pos="52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23"/>
    <p:restoredTop sz="95196"/>
  </p:normalViewPr>
  <p:slideViewPr>
    <p:cSldViewPr snapToGrid="0">
      <p:cViewPr varScale="1">
        <p:scale>
          <a:sx n="67" d="100"/>
          <a:sy n="67" d="100"/>
        </p:scale>
        <p:origin x="-32" y="696"/>
      </p:cViewPr>
      <p:guideLst>
        <p:guide orient="horz" pos="2160"/>
        <p:guide pos="3840"/>
        <p:guide pos="388"/>
        <p:guide orient="horz" pos="1176"/>
        <p:guide pos="3990"/>
        <p:guide pos="7482"/>
        <p:guide orient="horz" pos="576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34780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49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5260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051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546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8087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7002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d5eec7c17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5d5eec7c17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5774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ed1fb911c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ed1fb911c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51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5d5eec7c17_6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5d5eec7c17_6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551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168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d5eec7c17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g5d5eec7c17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812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582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d5eec7c17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5d5eec7c17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884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5ed1fb911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5ed1fb911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1121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d5eec7c17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5d5eec7c17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50144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5d5eec7c17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5d5eec7c17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4336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d5eec7c17_2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5d5eec7c17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5183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5d5eec7c17_2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5d5eec7c17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093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5ed1fb911c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5ed1fb911c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920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5ed1fb911c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5ed1fb911c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448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5ed1fb911c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5ed1fb911c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999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ed1fb911c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5ed1fb911c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8560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16248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5ed1fb911c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5ed1fb911c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5747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5d5eec7c17_6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g5d5eec7c17_6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145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5d5eec7c17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g5d5eec7c17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5230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5d628782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g5d628782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98974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279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d5eec7c17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d5eec7c17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038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453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1090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1386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6998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222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32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39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0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4.png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y.com/en_gl/news/2018/10/ey-launches-the-world-s-first-secure-private-transactions-over-the-ethereu-public-blockchain" TargetMode="External"/><Relationship Id="rId4" Type="http://schemas.openxmlformats.org/officeDocument/2006/relationships/hyperlink" Target="https://www.coindesk.com/two-startups-are-partnering-to-enable-amazon-purchases-with-ethereum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jpg"/><Relationship Id="rId12" Type="http://schemas.openxmlformats.org/officeDocument/2006/relationships/image" Target="../media/image23.jp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1.png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gif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5"/>
            <a:ext cx="12192000" cy="68580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8115" y="605694"/>
            <a:ext cx="5667767" cy="566776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-1047350" y="4779450"/>
            <a:ext cx="5776500" cy="8502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604850" y="2786228"/>
            <a:ext cx="9798600" cy="1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CN" altLang="en-US" sz="3200" dirty="0"/>
              <a:t/>
            </a:r>
            <a:br>
              <a:rPr lang="zh-CN" altLang="en-US" sz="3200" dirty="0"/>
            </a:br>
            <a:r>
              <a:rPr lang="en-US" altLang="zh-CN" sz="3200" dirty="0" err="1" smtClean="0"/>
              <a:t>Opporty</a:t>
            </a:r>
            <a:r>
              <a:rPr lang="zh-CN" altLang="en-US" sz="3200" dirty="0"/>
              <a:t>建立在区块链基础设施上的版权应用概述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2825" y="4898550"/>
            <a:ext cx="1910700" cy="563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3"/>
          <p:cNvGrpSpPr/>
          <p:nvPr/>
        </p:nvGrpSpPr>
        <p:grpSpPr>
          <a:xfrm>
            <a:off x="7534349" y="5531345"/>
            <a:ext cx="6353100" cy="1175208"/>
            <a:chOff x="-657226" y="5277995"/>
            <a:chExt cx="6353100" cy="1175208"/>
          </a:xfrm>
        </p:grpSpPr>
        <p:sp>
          <p:nvSpPr>
            <p:cNvPr id="90" name="Google Shape;90;p13"/>
            <p:cNvSpPr/>
            <p:nvPr/>
          </p:nvSpPr>
          <p:spPr>
            <a:xfrm>
              <a:off x="-657226" y="5564876"/>
              <a:ext cx="6353100" cy="610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" name="Google Shape;91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434749" y="5755678"/>
              <a:ext cx="1187322" cy="254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344915" y="5750347"/>
              <a:ext cx="1005631" cy="256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40538" y="5277995"/>
              <a:ext cx="1183096" cy="11752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4" name="Google Shape;94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5950" y="897400"/>
            <a:ext cx="2746376" cy="4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/>
          <p:nvPr/>
        </p:nvSpPr>
        <p:spPr>
          <a:xfrm rot="10800000" flipH="1">
            <a:off x="682825" y="3943994"/>
            <a:ext cx="8546400" cy="18000"/>
          </a:xfrm>
          <a:prstGeom prst="roundRect">
            <a:avLst>
              <a:gd name="adj" fmla="val 50000"/>
            </a:avLst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74542" y="4898542"/>
            <a:ext cx="893955" cy="6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2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222" name="Google Shape;222;p22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3" name="Google Shape;223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22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5" name="Google Shape;225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Google Shape;226;p22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838200" y="914401"/>
            <a:ext cx="105156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目标</a:t>
            </a: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#1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2"/>
          <p:cNvSpPr/>
          <p:nvPr/>
        </p:nvSpPr>
        <p:spPr>
          <a:xfrm>
            <a:off x="6096000" y="1866600"/>
            <a:ext cx="6096000" cy="49914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2"/>
          <p:cNvSpPr txBox="1"/>
          <p:nvPr/>
        </p:nvSpPr>
        <p:spPr>
          <a:xfrm>
            <a:off x="6334125" y="2219100"/>
            <a:ext cx="5543700" cy="3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CN" altLang="en-US" sz="2000" dirty="0"/>
              <a:t>区块链基础</a:t>
            </a:r>
            <a:r>
              <a:rPr lang="zh-CN" altLang="en-US" sz="2000" dirty="0" smtClean="0"/>
              <a:t>设施</a:t>
            </a: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zh-CN" altLang="en-US" sz="2000" b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zh-CN" altLang="en-US" sz="2000" dirty="0"/>
              <a:t>我们的第一个目标是使用基于现有全球开源平台的分散应用程序（以太坊 </a:t>
            </a:r>
            <a:r>
              <a:rPr lang="en-US" altLang="zh-CN" sz="2000" dirty="0"/>
              <a:t>- </a:t>
            </a:r>
            <a:r>
              <a:rPr lang="zh-CN" altLang="en-US" sz="2000" dirty="0"/>
              <a:t>推荐，</a:t>
            </a:r>
            <a:r>
              <a:rPr lang="en-US" altLang="zh-CN" sz="2000" dirty="0"/>
              <a:t>Stellar</a:t>
            </a:r>
            <a:r>
              <a:rPr lang="zh-CN" altLang="en-US" sz="2000" dirty="0"/>
              <a:t>，</a:t>
            </a:r>
            <a:r>
              <a:rPr lang="en-US" altLang="zh-CN" sz="2000" dirty="0"/>
              <a:t>EOS</a:t>
            </a:r>
            <a:r>
              <a:rPr lang="zh-CN" altLang="en-US" sz="2000" dirty="0"/>
              <a:t>，</a:t>
            </a:r>
            <a:r>
              <a:rPr lang="en-US" altLang="zh-CN" sz="2000" dirty="0"/>
              <a:t>Neo</a:t>
            </a:r>
            <a:r>
              <a:rPr lang="zh-CN" altLang="en-US" sz="2000" dirty="0"/>
              <a:t>等）构建具有新</a:t>
            </a:r>
            <a:r>
              <a:rPr lang="zh-CN" altLang="en-US" sz="2000" dirty="0" smtClean="0"/>
              <a:t>类型</a:t>
            </a:r>
            <a:r>
              <a:rPr lang="zh-CN" altLang="en-US" sz="2000" dirty="0" smtClean="0"/>
              <a:t>代币</a:t>
            </a:r>
            <a:r>
              <a:rPr lang="zh-CN" altLang="en-US" sz="2000" dirty="0" smtClean="0"/>
              <a:t>的</a:t>
            </a:r>
            <a:r>
              <a:rPr lang="zh-CN" altLang="en-US" sz="2000" dirty="0"/>
              <a:t>区块链基础设施。此外，我们打算创建项目自己的</a:t>
            </a:r>
            <a:r>
              <a:rPr lang="en-US" altLang="zh-CN" sz="2000" dirty="0"/>
              <a:t>100</a:t>
            </a:r>
            <a:r>
              <a:rPr lang="zh-CN" altLang="en-US" sz="2000" dirty="0"/>
              <a:t>％独特区块链协议。但是这个解决方案需要额外的开发时间，</a:t>
            </a:r>
            <a:r>
              <a:rPr lang="zh-CN" altLang="en-US" sz="2000" dirty="0" smtClean="0"/>
              <a:t>并且也是一个讨论主题。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2"/>
          <p:cNvSpPr/>
          <p:nvPr/>
        </p:nvSpPr>
        <p:spPr>
          <a:xfrm>
            <a:off x="5743575" y="151409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31" name="Google Shape;23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8350" y="1583225"/>
            <a:ext cx="495300" cy="5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750" y="2492950"/>
            <a:ext cx="5076825" cy="360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23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238" name="Google Shape;238;p23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9" name="Google Shape;239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23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23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3"/>
          <p:cNvSpPr/>
          <p:nvPr/>
        </p:nvSpPr>
        <p:spPr>
          <a:xfrm>
            <a:off x="6096000" y="1514100"/>
            <a:ext cx="6096000" cy="49914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3"/>
          <p:cNvSpPr/>
          <p:nvPr/>
        </p:nvSpPr>
        <p:spPr>
          <a:xfrm>
            <a:off x="5743650" y="116159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45" name="Google Shape;245;p23"/>
          <p:cNvSpPr txBox="1"/>
          <p:nvPr/>
        </p:nvSpPr>
        <p:spPr>
          <a:xfrm>
            <a:off x="838200" y="914401"/>
            <a:ext cx="10515600" cy="5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目标</a:t>
            </a: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#2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6372150" y="1640400"/>
            <a:ext cx="5543700" cy="48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网络应用程序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lvl="0"/>
            <a:r>
              <a:rPr lang="zh-CN" altLang="en-US" sz="2000" dirty="0"/>
              <a:t>目标</a:t>
            </a:r>
            <a:r>
              <a:rPr lang="en-US" altLang="zh-CN" sz="2000" dirty="0"/>
              <a:t>2</a:t>
            </a:r>
            <a:r>
              <a:rPr lang="zh-CN" altLang="en-US" sz="2000" dirty="0"/>
              <a:t>是构建具有吸引力，高性能</a:t>
            </a:r>
            <a:r>
              <a:rPr lang="zh-CN" altLang="en-US" sz="2000" dirty="0" smtClean="0"/>
              <a:t>，响应</a:t>
            </a:r>
            <a:r>
              <a:rPr lang="zh-CN" altLang="en-US" sz="2000" dirty="0"/>
              <a:t>和可</a:t>
            </a:r>
            <a:r>
              <a:rPr lang="zh-CN" altLang="en-US" sz="2000" dirty="0" smtClean="0"/>
              <a:t>扩展力的</a:t>
            </a:r>
            <a:r>
              <a:rPr lang="zh-CN" altLang="en-US" sz="2000" dirty="0"/>
              <a:t>应用程序</a:t>
            </a:r>
            <a:r>
              <a:rPr lang="zh-CN" altLang="en-US" sz="2000" dirty="0" smtClean="0"/>
              <a:t>，与</a:t>
            </a:r>
            <a:r>
              <a:rPr lang="zh-CN" altLang="en-US" sz="2000" dirty="0"/>
              <a:t>社交</a:t>
            </a:r>
            <a:r>
              <a:rPr lang="zh-CN" altLang="en-US" sz="2000" dirty="0" smtClean="0"/>
              <a:t>媒体网络应用</a:t>
            </a:r>
            <a:r>
              <a:rPr lang="zh-CN" altLang="en-US" sz="2000" dirty="0"/>
              <a:t>程序集成。与社交媒体（</a:t>
            </a:r>
            <a:r>
              <a:rPr lang="en-US" altLang="zh-CN" sz="2000" dirty="0"/>
              <a:t>Twitter</a:t>
            </a:r>
            <a:r>
              <a:rPr lang="zh-CN" altLang="en-US" sz="2000" dirty="0"/>
              <a:t>，</a:t>
            </a:r>
            <a:r>
              <a:rPr lang="en-US" altLang="zh-CN" sz="2000" dirty="0"/>
              <a:t>Facebook</a:t>
            </a:r>
            <a:r>
              <a:rPr lang="zh-CN" altLang="en-US" sz="2000" dirty="0"/>
              <a:t>，</a:t>
            </a:r>
            <a:r>
              <a:rPr lang="en-US" altLang="zh-CN" sz="2000" dirty="0" err="1"/>
              <a:t>WeChat</a:t>
            </a:r>
            <a:r>
              <a:rPr lang="zh-CN" altLang="en-US" sz="2000" dirty="0"/>
              <a:t>等）的</a:t>
            </a:r>
            <a:r>
              <a:rPr lang="zh-CN" altLang="en-US" sz="2000" dirty="0" smtClean="0"/>
              <a:t>集成，</a:t>
            </a:r>
            <a:r>
              <a:rPr lang="zh-CN" altLang="en-US" sz="2000" dirty="0" smtClean="0"/>
              <a:t>有</a:t>
            </a:r>
            <a:r>
              <a:rPr lang="zh-CN" altLang="en-US" sz="2000" dirty="0" smtClean="0"/>
              <a:t>用户许可</a:t>
            </a:r>
            <a:r>
              <a:rPr lang="zh-CN" altLang="en-US" sz="2000" dirty="0" smtClean="0"/>
              <a:t>后</a:t>
            </a:r>
            <a:r>
              <a:rPr lang="zh-CN" altLang="en-US" sz="2000" dirty="0" smtClean="0"/>
              <a:t>将</a:t>
            </a:r>
            <a:r>
              <a:rPr lang="zh-CN" altLang="en-US" sz="2000" dirty="0"/>
              <a:t>允许系统收集所需数据并使用内置机制对其进行处理。与社交媒体平台</a:t>
            </a:r>
            <a:r>
              <a:rPr lang="en-US" altLang="zh-CN" sz="2000" dirty="0"/>
              <a:t>API</a:t>
            </a:r>
            <a:r>
              <a:rPr lang="zh-CN" altLang="en-US" sz="2000" dirty="0"/>
              <a:t>（如福布斯，时代和</a:t>
            </a:r>
            <a:r>
              <a:rPr lang="zh-CN" altLang="en-US" sz="2000" dirty="0" smtClean="0"/>
              <a:t>其他）</a:t>
            </a:r>
            <a:r>
              <a:rPr lang="zh-CN" altLang="en-US" sz="2000" dirty="0"/>
              <a:t>的整合将提供额外的机会，这也</a:t>
            </a:r>
            <a:r>
              <a:rPr lang="zh-CN" altLang="en-US" sz="2000" dirty="0" smtClean="0"/>
              <a:t>是</a:t>
            </a:r>
            <a:r>
              <a:rPr lang="zh-CN" altLang="en-US" sz="2000" dirty="0" smtClean="0"/>
              <a:t>可</a:t>
            </a:r>
            <a:r>
              <a:rPr lang="zh-CN" altLang="en-US" sz="2000" dirty="0" smtClean="0"/>
              <a:t>讨论</a:t>
            </a:r>
            <a:r>
              <a:rPr lang="zh-CN" altLang="en-US" sz="2000" dirty="0"/>
              <a:t>的主题。所描述</a:t>
            </a:r>
            <a:r>
              <a:rPr lang="zh-CN" altLang="en-US" sz="2000" dirty="0" smtClean="0"/>
              <a:t>的网络应用</a:t>
            </a:r>
            <a:r>
              <a:rPr lang="zh-CN" altLang="en-US" sz="2000" dirty="0"/>
              <a:t>程序将包括广告平台（公告功能和在线市场所需）</a:t>
            </a:r>
            <a:r>
              <a:rPr lang="zh-CN" altLang="en-US" sz="2000" dirty="0" smtClean="0"/>
              <a:t>。网络应用</a:t>
            </a:r>
            <a:r>
              <a:rPr lang="zh-CN" altLang="en-US" sz="2000" dirty="0"/>
              <a:t>程序将满足各种用户类型的需求</a:t>
            </a:r>
            <a:r>
              <a:rPr lang="zh-CN" altLang="en-US" sz="2000" dirty="0" smtClean="0"/>
              <a:t>。</a:t>
            </a:r>
            <a:endParaRPr dirty="0"/>
          </a:p>
        </p:txBody>
      </p:sp>
      <p:pic>
        <p:nvPicPr>
          <p:cNvPr id="247" name="Google Shape;24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4950" y="1332599"/>
            <a:ext cx="502100" cy="4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825" y="2660824"/>
            <a:ext cx="4866350" cy="30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"/>
          <p:cNvSpPr/>
          <p:nvPr/>
        </p:nvSpPr>
        <p:spPr>
          <a:xfrm>
            <a:off x="6096000" y="1866600"/>
            <a:ext cx="6096000" cy="49914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4"/>
          <p:cNvSpPr/>
          <p:nvPr/>
        </p:nvSpPr>
        <p:spPr>
          <a:xfrm>
            <a:off x="5743575" y="151409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255" name="Google Shape;255;p24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256" name="Google Shape;256;p24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7" name="Google Shape;257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24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9" name="Google Shape;259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0" name="Google Shape;260;p24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4"/>
          <p:cNvSpPr txBox="1"/>
          <p:nvPr/>
        </p:nvSpPr>
        <p:spPr>
          <a:xfrm>
            <a:off x="838200" y="914401"/>
            <a:ext cx="10515600" cy="5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作者的工作流程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4"/>
          <p:cNvSpPr txBox="1"/>
          <p:nvPr/>
        </p:nvSpPr>
        <p:spPr>
          <a:xfrm>
            <a:off x="6334125" y="2219100"/>
            <a:ext cx="5543700" cy="2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CN" altLang="en-US" sz="2000" dirty="0"/>
              <a:t>作者</a:t>
            </a:r>
            <a:r>
              <a:rPr lang="zh-CN" altLang="en-US" sz="2000" dirty="0" smtClean="0"/>
              <a:t>将</a:t>
            </a:r>
            <a:r>
              <a:rPr lang="zh-CN" altLang="en-US" sz="2000" dirty="0" smtClean="0"/>
              <a:t>能够</a:t>
            </a:r>
            <a:r>
              <a:rPr lang="zh-CN" altLang="en-US" sz="2000" dirty="0" smtClean="0"/>
              <a:t>上</a:t>
            </a:r>
            <a:r>
              <a:rPr lang="zh-CN" altLang="en-US" sz="2000" dirty="0"/>
              <a:t>传受版权保护的个人文件，并</a:t>
            </a:r>
            <a:r>
              <a:rPr lang="zh-CN" altLang="en-US" sz="2000" dirty="0" smtClean="0"/>
              <a:t>设置价格</a:t>
            </a:r>
            <a:r>
              <a:rPr lang="zh-CN" altLang="en-US" sz="2000" dirty="0"/>
              <a:t>或将其用于拍卖</a:t>
            </a:r>
            <a:r>
              <a:rPr lang="zh-CN" altLang="en-US" sz="2000" dirty="0" smtClean="0"/>
              <a:t>。</a:t>
            </a:r>
            <a:r>
              <a:rPr lang="zh-CN" altLang="en-US" sz="2000" dirty="0" smtClean="0"/>
              <a:t>系统</a:t>
            </a:r>
            <a:r>
              <a:rPr lang="zh-CN" altLang="en-US" sz="2000" dirty="0" smtClean="0"/>
              <a:t>将</a:t>
            </a:r>
            <a:r>
              <a:rPr lang="zh-CN" altLang="en-US" sz="2000" dirty="0"/>
              <a:t>为上载的版权文件</a:t>
            </a:r>
            <a:r>
              <a:rPr lang="zh-CN" altLang="en-US" sz="2000" dirty="0" smtClean="0"/>
              <a:t>分配</a:t>
            </a:r>
            <a:r>
              <a:rPr lang="zh-CN" altLang="en-US" sz="2000" dirty="0" smtClean="0"/>
              <a:t>唯一</a:t>
            </a:r>
            <a:r>
              <a:rPr lang="en-US" altLang="zh-CN" sz="2000" dirty="0" smtClean="0"/>
              <a:t>ID</a:t>
            </a:r>
            <a:r>
              <a:rPr lang="zh-CN" altLang="en-US" sz="2000" dirty="0"/>
              <a:t>和时间戳。与社交媒体网点的整合将允许版权所有者</a:t>
            </a:r>
            <a:r>
              <a:rPr lang="zh-CN" altLang="en-US" sz="2000" dirty="0" smtClean="0"/>
              <a:t>使用个人</a:t>
            </a:r>
            <a:r>
              <a:rPr lang="zh-CN" altLang="en-US" sz="2000" dirty="0"/>
              <a:t>账户在各种平台上发布公告或</a:t>
            </a:r>
            <a:r>
              <a:rPr lang="zh-CN" altLang="en-US" sz="2000" dirty="0" smtClean="0"/>
              <a:t>宣传产品</a:t>
            </a:r>
            <a:r>
              <a:rPr lang="zh-CN" altLang="en-US" sz="2000" dirty="0" smtClean="0"/>
              <a:t>。</a:t>
            </a:r>
            <a:endParaRPr dirty="0"/>
          </a:p>
        </p:txBody>
      </p:sp>
      <p:pic>
        <p:nvPicPr>
          <p:cNvPr id="263" name="Google Shape;2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6925" y="1640050"/>
            <a:ext cx="438150" cy="4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625" y="3222375"/>
            <a:ext cx="5162549" cy="18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>
            <a:off x="6096000" y="1866600"/>
            <a:ext cx="6096000" cy="49914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5"/>
          <p:cNvSpPr/>
          <p:nvPr/>
        </p:nvSpPr>
        <p:spPr>
          <a:xfrm>
            <a:off x="5743575" y="151409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271" name="Google Shape;271;p25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272" name="Google Shape;272;p25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3" name="Google Shape;273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25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5" name="Google Shape;275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25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5"/>
          <p:cNvSpPr txBox="1"/>
          <p:nvPr/>
        </p:nvSpPr>
        <p:spPr>
          <a:xfrm>
            <a:off x="838200" y="914401"/>
            <a:ext cx="10515600" cy="5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客户，代理，推广者和其他可能类型的用户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5"/>
          <p:cNvSpPr txBox="1"/>
          <p:nvPr/>
        </p:nvSpPr>
        <p:spPr>
          <a:xfrm>
            <a:off x="6334125" y="2219100"/>
            <a:ext cx="5543700" cy="29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CN" altLang="en-US" sz="2000" dirty="0"/>
              <a:t>客户（代理商，促销商和其他可能类型的用户）将能够在整个系统中搜索版</a:t>
            </a:r>
            <a:r>
              <a:rPr lang="zh-CN" altLang="en-US" sz="2000" dirty="0" smtClean="0"/>
              <a:t>权主体，</a:t>
            </a:r>
            <a:r>
              <a:rPr lang="zh-CN" altLang="en-US" sz="2000" dirty="0"/>
              <a:t>并使用独特，灵活且可调整</a:t>
            </a:r>
            <a:r>
              <a:rPr lang="zh-CN" altLang="en-US" sz="2000" dirty="0" smtClean="0"/>
              <a:t>的支付系统列表</a:t>
            </a:r>
            <a:r>
              <a:rPr lang="zh-CN" altLang="en-US" sz="2000" dirty="0"/>
              <a:t>或</a:t>
            </a:r>
            <a:r>
              <a:rPr lang="zh-CN" altLang="en-US" sz="2000" dirty="0" smtClean="0"/>
              <a:t>平台</a:t>
            </a:r>
            <a:r>
              <a:rPr lang="zh-CN" altLang="en-US" sz="2000" dirty="0" smtClean="0"/>
              <a:t>代币</a:t>
            </a:r>
            <a:r>
              <a:rPr lang="zh-CN" altLang="en-US" sz="2000" dirty="0" smtClean="0"/>
              <a:t>来</a:t>
            </a:r>
            <a:r>
              <a:rPr lang="zh-CN" altLang="en-US" sz="2000" dirty="0"/>
              <a:t>预览和购买</a:t>
            </a:r>
            <a:r>
              <a:rPr lang="zh-CN" altLang="en-US" sz="2000" dirty="0" smtClean="0"/>
              <a:t>。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4675" y="1637700"/>
            <a:ext cx="442650" cy="4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950" y="2895600"/>
            <a:ext cx="5168549" cy="221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"/>
          <p:cNvSpPr/>
          <p:nvPr/>
        </p:nvSpPr>
        <p:spPr>
          <a:xfrm>
            <a:off x="6096000" y="1866600"/>
            <a:ext cx="6096000" cy="49914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6"/>
          <p:cNvSpPr/>
          <p:nvPr/>
        </p:nvSpPr>
        <p:spPr>
          <a:xfrm>
            <a:off x="5743575" y="151409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287" name="Google Shape;287;p26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288" name="Google Shape;288;p26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9" name="Google Shape;289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26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1" name="Google Shape;291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2" name="Google Shape;292;p26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6"/>
          <p:cNvSpPr txBox="1"/>
          <p:nvPr/>
        </p:nvSpPr>
        <p:spPr>
          <a:xfrm>
            <a:off x="838200" y="914401"/>
            <a:ext cx="10515600" cy="5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目标</a:t>
            </a: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#3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6"/>
          <p:cNvSpPr txBox="1"/>
          <p:nvPr/>
        </p:nvSpPr>
        <p:spPr>
          <a:xfrm>
            <a:off x="6334125" y="2219100"/>
            <a:ext cx="5543700" cy="43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CN" altLang="en-US" sz="2000" dirty="0"/>
              <a:t/>
            </a:r>
            <a:br>
              <a:rPr lang="zh-CN" altLang="en-US" sz="2000" dirty="0"/>
            </a:br>
            <a:r>
              <a:rPr lang="zh-CN" altLang="en-US" sz="2000" b="1" dirty="0"/>
              <a:t>移动应用程序</a:t>
            </a:r>
            <a:r>
              <a:rPr lang="zh-CN" altLang="en-US" sz="2000" b="1" dirty="0" smtClean="0"/>
              <a:t>（安卓，</a:t>
            </a:r>
            <a:r>
              <a:rPr lang="en-US" altLang="zh-CN" sz="2000" b="1" dirty="0" smtClean="0"/>
              <a:t>iOS</a:t>
            </a:r>
            <a:r>
              <a:rPr lang="zh-CN" altLang="en-US" sz="2000" b="1" dirty="0"/>
              <a:t>）</a:t>
            </a:r>
            <a:r>
              <a:rPr lang="zh-CN" altLang="en-US" sz="2000" dirty="0" smtClean="0"/>
              <a:t>： </a:t>
            </a:r>
            <a:endParaRPr lang="zh-CN" altLang="en-US" sz="2000" dirty="0" smtClean="0"/>
          </a:p>
          <a:p>
            <a:pPr lvl="0"/>
            <a:endParaRPr lang="zh-CN" altLang="en-US" sz="2000" dirty="0" smtClean="0"/>
          </a:p>
          <a:p>
            <a:pPr lvl="0"/>
            <a:r>
              <a:rPr lang="zh-CN" altLang="en-US" sz="2000" dirty="0" smtClean="0"/>
              <a:t>大多数现代网络应用</a:t>
            </a:r>
            <a:r>
              <a:rPr lang="zh-CN" altLang="en-US" sz="2000" dirty="0"/>
              <a:t>程序都有自己的移动版本，具有</a:t>
            </a:r>
            <a:r>
              <a:rPr lang="zh-CN" altLang="en-US" sz="2000" dirty="0" smtClean="0"/>
              <a:t>与主</a:t>
            </a:r>
            <a:r>
              <a:rPr lang="zh-CN" altLang="en-US" sz="2000" dirty="0"/>
              <a:t>应用程序相同的功能。移动应用程序（</a:t>
            </a:r>
            <a:r>
              <a:rPr lang="en-US" altLang="zh-CN" sz="2000" dirty="0"/>
              <a:t>Android</a:t>
            </a:r>
            <a:r>
              <a:rPr lang="zh-CN" altLang="en-US" sz="2000" dirty="0"/>
              <a:t>，</a:t>
            </a:r>
            <a:r>
              <a:rPr lang="en-US" altLang="zh-CN" sz="2000" dirty="0"/>
              <a:t>iOS</a:t>
            </a:r>
            <a:r>
              <a:rPr lang="zh-CN" altLang="en-US" sz="2000" dirty="0"/>
              <a:t>）需要满足具有个人帐户的各类</a:t>
            </a:r>
            <a:r>
              <a:rPr lang="zh-CN" altLang="en-US" sz="2000" dirty="0" smtClean="0"/>
              <a:t>用户需求</a:t>
            </a:r>
            <a:r>
              <a:rPr lang="zh-CN" altLang="en-US" sz="2000" dirty="0" smtClean="0"/>
              <a:t>，让他们</a:t>
            </a:r>
            <a:r>
              <a:rPr lang="zh-CN" altLang="en-US" sz="2000" dirty="0"/>
              <a:t>可以采取</a:t>
            </a:r>
            <a:r>
              <a:rPr lang="zh-CN" altLang="en-US" sz="2000" dirty="0" smtClean="0"/>
              <a:t>与网络应用</a:t>
            </a:r>
            <a:r>
              <a:rPr lang="zh-CN" altLang="en-US" sz="2000" dirty="0"/>
              <a:t>程序相同的操作。对移动应用程序采取的操作将反映</a:t>
            </a:r>
            <a:r>
              <a:rPr lang="zh-CN" altLang="en-US" sz="2000" dirty="0" smtClean="0"/>
              <a:t>在网络应用程序上</a:t>
            </a:r>
            <a:r>
              <a:rPr lang="zh-CN" altLang="en-US" sz="2000" dirty="0"/>
              <a:t>，</a:t>
            </a:r>
            <a:r>
              <a:rPr lang="zh-CN" altLang="en-US" sz="2000" dirty="0" smtClean="0"/>
              <a:t>反之亦然</a:t>
            </a: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125" y="2828700"/>
            <a:ext cx="3039375" cy="217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1700" y="1637700"/>
            <a:ext cx="288600" cy="4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27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302" name="Google Shape;302;p27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3" name="Google Shape;303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" name="Google Shape;304;p27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5" name="Google Shape;305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27"/>
          <p:cNvSpPr/>
          <p:nvPr/>
        </p:nvSpPr>
        <p:spPr>
          <a:xfrm>
            <a:off x="6096000" y="1866600"/>
            <a:ext cx="6096000" cy="49914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7"/>
          <p:cNvSpPr/>
          <p:nvPr/>
        </p:nvSpPr>
        <p:spPr>
          <a:xfrm>
            <a:off x="5743575" y="151409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08" name="Google Shape;308;p27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7"/>
          <p:cNvSpPr txBox="1"/>
          <p:nvPr/>
        </p:nvSpPr>
        <p:spPr>
          <a:xfrm>
            <a:off x="838200" y="914401"/>
            <a:ext cx="105156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目标</a:t>
            </a: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#4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7"/>
          <p:cNvSpPr txBox="1"/>
          <p:nvPr/>
        </p:nvSpPr>
        <p:spPr>
          <a:xfrm>
            <a:off x="6334125" y="2410325"/>
            <a:ext cx="5543700" cy="42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电子钱包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zh-CN" altLang="en-US" sz="20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800" dirty="0"/>
              <a:t/>
            </a:r>
            <a:br>
              <a:rPr lang="zh-CN" altLang="en-US" sz="1800" dirty="0"/>
            </a:br>
            <a:r>
              <a:rPr lang="zh-CN" altLang="en-US" sz="1800" dirty="0"/>
              <a:t>为了实现适当的灵活性，我们必须构建一</a:t>
            </a:r>
            <a:r>
              <a:rPr lang="zh-CN" altLang="en-US" sz="1800" dirty="0" smtClean="0"/>
              <a:t>个电子钱包，</a:t>
            </a:r>
            <a:r>
              <a:rPr lang="zh-CN" altLang="en-US" sz="1800" dirty="0"/>
              <a:t>它将</a:t>
            </a:r>
            <a:r>
              <a:rPr lang="zh-CN" altLang="en-US" sz="1800" dirty="0" smtClean="0"/>
              <a:t>与网络和</a:t>
            </a:r>
            <a:r>
              <a:rPr lang="zh-CN" altLang="en-US" sz="1800" dirty="0"/>
              <a:t>移动应用程序以及多种交换服务（包括我们独特的交换服务）集成。我们也可以考虑与</a:t>
            </a:r>
            <a:r>
              <a:rPr lang="zh-CN" altLang="en-US" sz="1800" dirty="0" smtClean="0"/>
              <a:t>现有电子钱包</a:t>
            </a:r>
            <a:r>
              <a:rPr lang="zh-CN" altLang="en-US" sz="1800" dirty="0"/>
              <a:t>集成。这可能会缩短开发时间，但我们可能会失去灵活性，具体取决于所选</a:t>
            </a:r>
            <a:r>
              <a:rPr lang="zh-CN" altLang="en-US" sz="1800" dirty="0" smtClean="0"/>
              <a:t>的电子钱</a:t>
            </a:r>
            <a:r>
              <a:rPr lang="zh-CN" altLang="en-US" sz="1800" dirty="0"/>
              <a:t>包架构。用户可以存入和取出资金</a:t>
            </a:r>
            <a:r>
              <a:rPr lang="zh-CN" altLang="en-US" sz="1800" dirty="0" smtClean="0"/>
              <a:t>并将其用于</a:t>
            </a:r>
            <a:r>
              <a:rPr lang="zh-CN" altLang="en-US" sz="1800" dirty="0"/>
              <a:t>网络和移动应用程序，以购买版</a:t>
            </a:r>
            <a:r>
              <a:rPr lang="zh-CN" altLang="en-US" sz="1800" dirty="0" smtClean="0"/>
              <a:t>权主体。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7875" y="1666574"/>
            <a:ext cx="4762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28725" y="1989050"/>
            <a:ext cx="2950874" cy="44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8"/>
          <p:cNvSpPr/>
          <p:nvPr/>
        </p:nvSpPr>
        <p:spPr>
          <a:xfrm>
            <a:off x="6096000" y="1866600"/>
            <a:ext cx="6096000" cy="49914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8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8"/>
          <p:cNvSpPr txBox="1"/>
          <p:nvPr/>
        </p:nvSpPr>
        <p:spPr>
          <a:xfrm>
            <a:off x="6409450" y="2566950"/>
            <a:ext cx="5253000" cy="3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sz="1800" u="sng" dirty="0"/>
              <a:t>数字资产交易平台</a:t>
            </a:r>
            <a:r>
              <a:rPr lang="zh-CN" altLang="en-US" sz="1800" dirty="0"/>
              <a:t>是一个网站和</a:t>
            </a:r>
            <a:r>
              <a:rPr lang="en-US" altLang="zh-CN" sz="1800" dirty="0"/>
              <a:t>/</a:t>
            </a:r>
            <a:r>
              <a:rPr lang="zh-CN" altLang="en-US" sz="1800" dirty="0"/>
              <a:t>或应用程序，与交易所相结合</a:t>
            </a:r>
            <a:r>
              <a:rPr lang="zh-CN" altLang="en-US" sz="1800" dirty="0" smtClean="0"/>
              <a:t>，它允许</a:t>
            </a:r>
            <a:r>
              <a:rPr lang="zh-CN" altLang="en-US" sz="1800" dirty="0"/>
              <a:t>购买和销售</a:t>
            </a:r>
            <a:r>
              <a:rPr lang="zh-CN" altLang="en-US" sz="1800" b="1" dirty="0"/>
              <a:t>数字资产</a:t>
            </a:r>
            <a:r>
              <a:rPr lang="zh-CN" altLang="en-US" sz="1800" dirty="0"/>
              <a:t>，如加密货币，</a:t>
            </a:r>
            <a:r>
              <a:rPr lang="zh-CN" altLang="en-US" sz="1800" dirty="0" smtClean="0"/>
              <a:t>安全</a:t>
            </a:r>
            <a:r>
              <a:rPr lang="zh-CN" altLang="en-US" sz="1800" dirty="0" smtClean="0"/>
              <a:t>代币</a:t>
            </a:r>
            <a:r>
              <a:rPr lang="zh-CN" altLang="en-US" sz="1800" dirty="0" smtClean="0"/>
              <a:t>和</a:t>
            </a:r>
            <a:r>
              <a:rPr lang="zh-CN" altLang="en-US" sz="1800" dirty="0"/>
              <a:t>其他标记化或数字资产，以及监控</a:t>
            </a:r>
            <a:r>
              <a:rPr lang="zh-CN" altLang="en-US" sz="1800" dirty="0" smtClean="0"/>
              <a:t>当前利率和</a:t>
            </a:r>
            <a:r>
              <a:rPr lang="zh-CN" altLang="en-US" sz="1800" dirty="0"/>
              <a:t>偏差。 由于可能的法律约束，某些类型</a:t>
            </a:r>
            <a:r>
              <a:rPr lang="zh-CN" altLang="en-US" sz="1800" dirty="0" smtClean="0"/>
              <a:t>的</a:t>
            </a:r>
            <a:r>
              <a:rPr lang="zh-CN" altLang="en-US" sz="1800" dirty="0" smtClean="0"/>
              <a:t>代币</a:t>
            </a:r>
            <a:r>
              <a:rPr lang="zh-CN" altLang="en-US" sz="1800" dirty="0" smtClean="0"/>
              <a:t>在</a:t>
            </a:r>
            <a:r>
              <a:rPr lang="zh-CN" altLang="en-US" sz="1800" dirty="0"/>
              <a:t>特定区域（美国，中国和其他地区）被禁止，因此平台的逻辑必须考虑这一点并仅显示相关类型</a:t>
            </a:r>
            <a:r>
              <a:rPr lang="zh-CN" altLang="en-US" sz="1800" dirty="0" smtClean="0"/>
              <a:t>的</a:t>
            </a:r>
            <a:r>
              <a:rPr lang="zh-CN" altLang="en-US" sz="1800" dirty="0" smtClean="0"/>
              <a:t>代币</a:t>
            </a:r>
            <a:r>
              <a:rPr lang="zh-CN" altLang="en-US" sz="1800" dirty="0" smtClean="0"/>
              <a:t>，</a:t>
            </a:r>
            <a:r>
              <a:rPr lang="zh-CN" altLang="en-US" sz="1800" dirty="0"/>
              <a:t>具体取决于用户的地理位置。</a:t>
            </a:r>
            <a:endParaRPr lang="zh-CN" altLang="en-US" sz="1800" u="sng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</a:rPr>
              <a:t>	</a:t>
            </a:r>
            <a:endParaRPr sz="2000" dirty="0">
              <a:solidFill>
                <a:schemeClr val="lt1"/>
              </a:solidFill>
            </a:endParaRPr>
          </a:p>
        </p:txBody>
      </p:sp>
      <p:grpSp>
        <p:nvGrpSpPr>
          <p:cNvPr id="320" name="Google Shape;320;p28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321" name="Google Shape;321;p28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8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4" name="Google Shape;324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5" name="Google Shape;325;p28"/>
          <p:cNvSpPr/>
          <p:nvPr/>
        </p:nvSpPr>
        <p:spPr>
          <a:xfrm>
            <a:off x="5743575" y="151409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26" name="Google Shape;32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5300" y="2566950"/>
            <a:ext cx="4484227" cy="343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8050" y="1648300"/>
            <a:ext cx="355900" cy="4366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28" name="Google Shape;328;p28"/>
          <p:cNvSpPr txBox="1"/>
          <p:nvPr/>
        </p:nvSpPr>
        <p:spPr>
          <a:xfrm>
            <a:off x="838200" y="914401"/>
            <a:ext cx="105156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目标</a:t>
            </a: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#5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"/>
          <p:cNvSpPr/>
          <p:nvPr/>
        </p:nvSpPr>
        <p:spPr>
          <a:xfrm>
            <a:off x="6096000" y="1866600"/>
            <a:ext cx="6096000" cy="49914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9"/>
          <p:cNvSpPr/>
          <p:nvPr/>
        </p:nvSpPr>
        <p:spPr>
          <a:xfrm>
            <a:off x="5743575" y="151409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335" name="Google Shape;335;p29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336" name="Google Shape;336;p29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7" name="Google Shape;337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" name="Google Shape;338;p29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9" name="Google Shape;339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0" name="Google Shape;340;p29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9"/>
          <p:cNvSpPr txBox="1"/>
          <p:nvPr/>
        </p:nvSpPr>
        <p:spPr>
          <a:xfrm>
            <a:off x="838200" y="914401"/>
            <a:ext cx="105156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目标</a:t>
            </a: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#6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9"/>
          <p:cNvSpPr txBox="1"/>
          <p:nvPr/>
        </p:nvSpPr>
        <p:spPr>
          <a:xfrm>
            <a:off x="6334125" y="2219100"/>
            <a:ext cx="5543700" cy="3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CN" altLang="en-US" sz="2000" b="1" dirty="0"/>
              <a:t>浏览器扩展（可选）</a:t>
            </a:r>
            <a:r>
              <a:rPr lang="zh-CN" altLang="en-US" sz="2000" dirty="0"/>
              <a:t>： </a:t>
            </a:r>
            <a:endParaRPr lang="zh-CN" altLang="en-US" sz="2000" dirty="0" smtClean="0"/>
          </a:p>
          <a:p>
            <a:pPr lvl="0"/>
            <a:endParaRPr lang="zh-CN" altLang="en-US" sz="2000" dirty="0" smtClean="0"/>
          </a:p>
          <a:p>
            <a:pPr lvl="0"/>
            <a:r>
              <a:rPr lang="zh-CN" altLang="en-US" sz="2000" dirty="0" smtClean="0"/>
              <a:t>通过</a:t>
            </a:r>
            <a:r>
              <a:rPr lang="zh-CN" altLang="en-US" sz="2000" dirty="0"/>
              <a:t>与我们</a:t>
            </a:r>
            <a:r>
              <a:rPr lang="zh-CN" altLang="en-US" sz="2000" dirty="0" smtClean="0"/>
              <a:t>的平台</a:t>
            </a:r>
            <a:r>
              <a:rPr lang="zh-CN" altLang="en-US" sz="2000" dirty="0"/>
              <a:t>或其他平台</a:t>
            </a:r>
            <a:r>
              <a:rPr lang="zh-CN" altLang="en-US" sz="2000" dirty="0" smtClean="0"/>
              <a:t>集成的方法，</a:t>
            </a:r>
            <a:r>
              <a:rPr lang="zh-CN" altLang="en-US" sz="2000" dirty="0"/>
              <a:t>浏览器扩展程序</a:t>
            </a:r>
            <a:r>
              <a:rPr lang="zh-CN" altLang="en-US" sz="2000" dirty="0" smtClean="0"/>
              <a:t>可以使用户在</a:t>
            </a:r>
            <a:r>
              <a:rPr lang="en-US" altLang="zh-CN" sz="2000" dirty="0" err="1"/>
              <a:t>Aliexpress</a:t>
            </a:r>
            <a:r>
              <a:rPr lang="zh-CN" altLang="en-US" sz="2000" dirty="0"/>
              <a:t>或其他市场上进行购买</a:t>
            </a:r>
            <a:r>
              <a:rPr lang="zh-CN" altLang="en-US" sz="2000" dirty="0" smtClean="0"/>
              <a:t>。</a:t>
            </a:r>
          </a:p>
          <a:p>
            <a:pPr lvl="0"/>
            <a:endParaRPr lang="zh-CN" altLang="en-US" sz="2000" dirty="0"/>
          </a:p>
          <a:p>
            <a:pPr lvl="0"/>
            <a:r>
              <a:rPr lang="zh-CN" altLang="en-US" sz="2000" dirty="0" smtClean="0"/>
              <a:t>由于</a:t>
            </a:r>
            <a:r>
              <a:rPr lang="zh-CN" altLang="en-US" sz="2000" dirty="0" smtClean="0"/>
              <a:t>系统将需创建独特类型</a:t>
            </a:r>
            <a:r>
              <a:rPr lang="zh-CN" altLang="en-US" sz="2000" dirty="0" smtClean="0"/>
              <a:t>的</a:t>
            </a:r>
            <a:r>
              <a:rPr lang="zh-CN" altLang="en-US" sz="2000" dirty="0" smtClean="0"/>
              <a:t>代币</a:t>
            </a:r>
            <a:r>
              <a:rPr lang="zh-CN" altLang="en-US" sz="2000" dirty="0" smtClean="0"/>
              <a:t>，</a:t>
            </a:r>
            <a:r>
              <a:rPr lang="zh-CN" altLang="en-US" sz="2000" dirty="0"/>
              <a:t>因此我们必须确保</a:t>
            </a:r>
            <a:r>
              <a:rPr lang="zh-CN" altLang="en-US" sz="2000" dirty="0" smtClean="0"/>
              <a:t>可立即</a:t>
            </a:r>
            <a:r>
              <a:rPr lang="zh-CN" altLang="en-US" sz="2000" dirty="0"/>
              <a:t>将</a:t>
            </a:r>
            <a:r>
              <a:rPr lang="zh-CN" altLang="en-US" sz="2000" dirty="0" smtClean="0"/>
              <a:t>此</a:t>
            </a:r>
            <a:r>
              <a:rPr lang="zh-CN" altLang="en-US" sz="2000" dirty="0" smtClean="0"/>
              <a:t>代币</a:t>
            </a:r>
            <a:r>
              <a:rPr lang="zh-CN" altLang="en-US" sz="2000" dirty="0" smtClean="0"/>
              <a:t>交换为</a:t>
            </a:r>
            <a:r>
              <a:rPr lang="zh-CN" altLang="en-US" sz="2000" dirty="0" smtClean="0"/>
              <a:t>实际生活</a:t>
            </a:r>
            <a:r>
              <a:rPr lang="zh-CN" altLang="en-US" sz="2000" dirty="0" smtClean="0"/>
              <a:t>产品</a:t>
            </a:r>
            <a:r>
              <a:rPr lang="zh-CN" altLang="en-US" sz="2000" dirty="0"/>
              <a:t>。</a:t>
            </a:r>
            <a:endParaRPr lang="zh-CN" altLang="en-US" sz="2000" b="1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8825" y="1611423"/>
            <a:ext cx="514350" cy="51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7600" y="2571750"/>
            <a:ext cx="423165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0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350" name="Google Shape;350;p30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1" name="Google Shape;351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2" name="Google Shape;352;p30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3" name="Google Shape;353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4" name="Google Shape;354;p30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0"/>
          <p:cNvSpPr txBox="1">
            <a:spLocks noGrp="1"/>
          </p:cNvSpPr>
          <p:nvPr>
            <p:ph type="body" idx="1"/>
          </p:nvPr>
        </p:nvSpPr>
        <p:spPr>
          <a:xfrm>
            <a:off x="618075" y="1866600"/>
            <a:ext cx="9116400" cy="27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None/>
            </a:pPr>
            <a:r>
              <a:rPr lang="zh-CN" altLang="en-US" sz="2000" dirty="0"/>
              <a:t>在我们</a:t>
            </a:r>
            <a:r>
              <a:rPr lang="zh-CN" altLang="en-US" sz="2000" dirty="0" smtClean="0"/>
              <a:t>的探索阶段</a:t>
            </a:r>
            <a:r>
              <a:rPr lang="zh-CN" altLang="en-US" sz="2000" dirty="0"/>
              <a:t>，通过持续沟通收集需求，我们将能够构建一个更详细的精确路线图</a:t>
            </a:r>
            <a:r>
              <a:rPr lang="zh-CN" altLang="en-US" sz="2000" dirty="0" smtClean="0"/>
              <a:t>。以下显示</a:t>
            </a:r>
            <a:r>
              <a:rPr lang="zh-CN" altLang="en-US" sz="2000" dirty="0"/>
              <a:t>的路线图只是一个原型</a:t>
            </a:r>
            <a:r>
              <a:rPr lang="zh-CN" altLang="en-US" sz="2000" dirty="0" smtClean="0"/>
              <a:t>，是为</a:t>
            </a:r>
            <a:r>
              <a:rPr lang="zh-CN" altLang="en-US" sz="2000" dirty="0"/>
              <a:t>我们</a:t>
            </a:r>
            <a:r>
              <a:rPr lang="zh-CN" altLang="en-US" sz="2000" dirty="0" smtClean="0"/>
              <a:t>提供时间表</a:t>
            </a:r>
            <a:r>
              <a:rPr lang="zh-CN" altLang="en-US" sz="2000" dirty="0"/>
              <a:t>和项目成本的总体愿景</a:t>
            </a:r>
            <a:r>
              <a:rPr lang="zh-CN" altLang="en-US" sz="2000" dirty="0" smtClean="0"/>
              <a:t>，它基于</a:t>
            </a:r>
            <a:r>
              <a:rPr lang="en-US" altLang="zh-CN" sz="2000" dirty="0"/>
              <a:t>200</a:t>
            </a:r>
            <a:r>
              <a:rPr lang="zh-CN" altLang="en-US" sz="2000" dirty="0"/>
              <a:t>个开发人员</a:t>
            </a:r>
            <a:r>
              <a:rPr lang="en-US" altLang="zh-CN" sz="2000" dirty="0"/>
              <a:t>/</a:t>
            </a:r>
            <a:r>
              <a:rPr lang="zh-CN" altLang="en-US" sz="2000" dirty="0"/>
              <a:t>月的总项目成本。 </a:t>
            </a:r>
            <a:endParaRPr lang="zh-CN" altLang="en-US" sz="2000" dirty="0" smtClean="0"/>
          </a:p>
          <a:p>
            <a:pPr marL="0" lvl="0" indent="0">
              <a:buNone/>
            </a:pPr>
            <a:endParaRPr lang="zh-CN" altLang="en-US" sz="2000" dirty="0"/>
          </a:p>
          <a:p>
            <a:pPr marL="0" lvl="0" indent="0">
              <a:buNone/>
            </a:pPr>
            <a:r>
              <a:rPr lang="zh-CN" altLang="en-US" sz="2000" dirty="0" smtClean="0"/>
              <a:t>探索</a:t>
            </a:r>
            <a:r>
              <a:rPr lang="zh-CN" altLang="en-US" sz="2000" dirty="0" smtClean="0"/>
              <a:t>阶段结束后</a:t>
            </a:r>
            <a:r>
              <a:rPr lang="zh-CN" altLang="en-US" sz="2000" dirty="0"/>
              <a:t>，</a:t>
            </a:r>
            <a:r>
              <a:rPr lang="zh-CN" altLang="en-US" sz="2000" dirty="0" smtClean="0"/>
              <a:t>我们将会做好我们团队设计师的分配工作，或使用</a:t>
            </a:r>
            <a:r>
              <a:rPr lang="zh-CN" altLang="en-US" sz="2000" dirty="0"/>
              <a:t>在</a:t>
            </a:r>
            <a:r>
              <a:rPr lang="zh-CN" altLang="en-US" sz="2000" dirty="0" smtClean="0"/>
              <a:t>客户</a:t>
            </a:r>
            <a:r>
              <a:rPr lang="zh-CN" altLang="en-US" sz="2000" dirty="0" smtClean="0"/>
              <a:t>方</a:t>
            </a:r>
            <a:r>
              <a:rPr lang="ru-RU" altLang="zh-CN" sz="2000" dirty="0"/>
              <a:t> </a:t>
            </a:r>
            <a:r>
              <a:rPr lang="zh-CN" altLang="en-US" sz="2000" dirty="0" smtClean="0"/>
              <a:t>已</a:t>
            </a:r>
            <a:r>
              <a:rPr lang="zh-CN" altLang="en-US" sz="2000" dirty="0" smtClean="0"/>
              <a:t>创建</a:t>
            </a:r>
            <a:r>
              <a:rPr lang="zh-CN" altLang="en-US" sz="2000" dirty="0"/>
              <a:t>的设计。</a:t>
            </a:r>
            <a:endParaRPr lang="zh-CN" altLang="en-US" sz="2000" dirty="0" smtClean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sz="2000" dirty="0"/>
          </a:p>
        </p:txBody>
      </p:sp>
      <p:sp>
        <p:nvSpPr>
          <p:cNvPr id="356" name="Google Shape;356;p30"/>
          <p:cNvSpPr txBox="1"/>
          <p:nvPr/>
        </p:nvSpPr>
        <p:spPr>
          <a:xfrm>
            <a:off x="818950" y="916501"/>
            <a:ext cx="10515600" cy="59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高级路线图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31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362" name="Google Shape;362;p31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3" name="Google Shape;363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31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5" name="Google Shape;365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6" name="Google Shape;366;p31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1"/>
          <p:cNvSpPr txBox="1"/>
          <p:nvPr/>
        </p:nvSpPr>
        <p:spPr>
          <a:xfrm>
            <a:off x="838200" y="914401"/>
            <a:ext cx="105156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zh-CN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高级路线</a:t>
            </a:r>
            <a:r>
              <a:rPr lang="zh-CN" alt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图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－ 基础设施            </a:t>
            </a: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QA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＋</a:t>
            </a: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bug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fixing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－ 质量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保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障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＋ 错误修复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Discovery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－ 探索阶段       </a:t>
            </a: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platform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</a:t>
            </a: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） － 平台 （网络应用程序）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－ 设计阶段            </a:t>
            </a: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（</a:t>
            </a: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iOS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</a:t>
            </a: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） － 移动应用程序 （</a:t>
            </a: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iOS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，</a:t>
            </a: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）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Wallet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＋</a:t>
            </a:r>
            <a:r>
              <a:rPr lang="en-US" altLang="zh-CN" sz="1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BrowserExtension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－ 电子钱包＋浏览器扩展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Trading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Platform</a:t>
            </a:r>
            <a:r>
              <a:rPr lang="zh-CN" altLang="en-US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－ 数字资产交易平台</a:t>
            </a:r>
            <a:endParaRPr lang="zh-CN" altLang="en-US"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8" name="Google Shape;36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075" y="2142915"/>
            <a:ext cx="11471850" cy="4295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615948" y="2168970"/>
            <a:ext cx="841500" cy="8415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615949" y="3177226"/>
            <a:ext cx="841500" cy="8415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615950" y="4185482"/>
            <a:ext cx="841500" cy="8415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1767852" y="2167475"/>
            <a:ext cx="6091500" cy="3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zh-CN" altLang="en-US" sz="3200" b="1" dirty="0" smtClean="0">
                <a:latin typeface="Calibri"/>
                <a:ea typeface="Calibri"/>
                <a:cs typeface="Calibri"/>
                <a:sym typeface="Calibri"/>
              </a:rPr>
              <a:t>我们是谁</a:t>
            </a:r>
            <a:endParaRPr lang="en-US" altLang="zh-CN" sz="32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zh-CN" altLang="en-US" sz="3200" b="1" dirty="0"/>
              <a:t>里程</a:t>
            </a:r>
            <a:r>
              <a:rPr lang="zh-CN" altLang="en-US" sz="3200" b="1" dirty="0" smtClean="0"/>
              <a:t>碑和目标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zh-CN" altLang="en-US" sz="3200" b="1" dirty="0"/>
              <a:t>路线</a:t>
            </a:r>
            <a:r>
              <a:rPr lang="zh-CN" altLang="en-US" sz="3200" b="1" dirty="0" smtClean="0"/>
              <a:t>图和成本计划</a:t>
            </a:r>
            <a:endParaRPr sz="3200" dirty="0"/>
          </a:p>
        </p:txBody>
      </p:sp>
      <p:sp>
        <p:nvSpPr>
          <p:cNvPr id="105" name="Google Shape;105;p14"/>
          <p:cNvSpPr/>
          <p:nvPr/>
        </p:nvSpPr>
        <p:spPr>
          <a:xfrm rot="10800000" flipH="1">
            <a:off x="0" y="-10127"/>
            <a:ext cx="12192000" cy="7281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2381" y="-1539702"/>
            <a:ext cx="3519239" cy="351923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4446400" y="143725"/>
            <a:ext cx="7282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zh-CN" sz="1200" dirty="0" err="1"/>
              <a:t>Opporty</a:t>
            </a:r>
            <a:r>
              <a:rPr lang="zh-CN" altLang="en-US" sz="1200" dirty="0"/>
              <a:t>建立在区块链基础设施上的版权应用概述</a:t>
            </a:r>
            <a:endParaRPr lang="zh-CN" altLang="en-US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515" y="234640"/>
            <a:ext cx="1429632" cy="23855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620086" y="924620"/>
            <a:ext cx="105156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议程</a:t>
            </a:r>
            <a:endParaRPr sz="4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627" y="2403999"/>
            <a:ext cx="43815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1525" y="3271675"/>
            <a:ext cx="570350" cy="6526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8051" y="4269000"/>
            <a:ext cx="517300" cy="6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32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374" name="Google Shape;374;p32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5" name="Google Shape;375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" name="Google Shape;376;p32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7" name="Google Shape;377;p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8" name="Google Shape;378;p32"/>
          <p:cNvSpPr/>
          <p:nvPr/>
        </p:nvSpPr>
        <p:spPr>
          <a:xfrm>
            <a:off x="6096000" y="1866600"/>
            <a:ext cx="6096000" cy="49914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2"/>
          <p:cNvSpPr/>
          <p:nvPr/>
        </p:nvSpPr>
        <p:spPr>
          <a:xfrm>
            <a:off x="5743575" y="151409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80" name="Google Shape;380;p32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2"/>
          <p:cNvSpPr txBox="1"/>
          <p:nvPr/>
        </p:nvSpPr>
        <p:spPr>
          <a:xfrm>
            <a:off x="838200" y="914401"/>
            <a:ext cx="105156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探索阶段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2"/>
          <p:cNvSpPr txBox="1"/>
          <p:nvPr/>
        </p:nvSpPr>
        <p:spPr>
          <a:xfrm>
            <a:off x="6265578" y="2321926"/>
            <a:ext cx="5543700" cy="3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CN" altLang="en-US" sz="2000" dirty="0"/>
              <a:t/>
            </a:r>
            <a:br>
              <a:rPr lang="zh-CN" altLang="en-US" sz="2000" dirty="0"/>
            </a:br>
            <a:r>
              <a:rPr lang="zh-CN" altLang="en-US" sz="2000" dirty="0" smtClean="0"/>
              <a:t>“探索阶段</a:t>
            </a:r>
            <a:r>
              <a:rPr lang="zh-CN" altLang="en-US" sz="2000" dirty="0"/>
              <a:t>”是一</a:t>
            </a:r>
            <a:r>
              <a:rPr lang="zh-CN" altLang="en-US" sz="2000" dirty="0" smtClean="0"/>
              <a:t>个</a:t>
            </a:r>
            <a:r>
              <a:rPr lang="zh-CN" altLang="en-US" sz="2000" dirty="0" smtClean="0"/>
              <a:t>强化</a:t>
            </a:r>
            <a:r>
              <a:rPr lang="zh-CN" altLang="en-US" sz="2000" dirty="0" smtClean="0"/>
              <a:t>的</a:t>
            </a:r>
            <a:r>
              <a:rPr lang="zh-CN" altLang="en-US" sz="2000" dirty="0"/>
              <a:t>研究阶段，在数字项目开始时进行，通常</a:t>
            </a:r>
            <a:r>
              <a:rPr lang="zh-CN" altLang="en-US" sz="2000" dirty="0" smtClean="0"/>
              <a:t>涉及不同人员</a:t>
            </a:r>
            <a:r>
              <a:rPr lang="zh-CN" altLang="en-US" sz="2000" dirty="0"/>
              <a:t>，如业务分析师和技术架构师</a:t>
            </a:r>
            <a:r>
              <a:rPr lang="zh-CN" altLang="en-US" sz="2000" dirty="0" smtClean="0"/>
              <a:t>。</a:t>
            </a:r>
          </a:p>
          <a:p>
            <a:pPr lvl="0"/>
            <a:r>
              <a:rPr lang="zh-CN" altLang="en-US" sz="2000" dirty="0" smtClean="0"/>
              <a:t> </a:t>
            </a:r>
          </a:p>
          <a:p>
            <a:pPr lvl="0"/>
            <a:r>
              <a:rPr lang="zh-CN" altLang="en-US" sz="2000" b="1" dirty="0" smtClean="0"/>
              <a:t>估计</a:t>
            </a:r>
            <a:r>
              <a:rPr lang="zh-CN" altLang="en-US" sz="2000" b="1" dirty="0"/>
              <a:t>费用： </a:t>
            </a:r>
            <a:endParaRPr lang="zh-CN" altLang="en-US" sz="2000" b="1" dirty="0" smtClean="0"/>
          </a:p>
          <a:p>
            <a:pPr lvl="0"/>
            <a:r>
              <a:rPr lang="zh-CN" altLang="en-US" sz="2000" dirty="0" smtClean="0"/>
              <a:t>成本</a:t>
            </a:r>
            <a:r>
              <a:rPr lang="zh-CN" altLang="en-US" sz="2000" dirty="0"/>
              <a:t>估计为</a:t>
            </a:r>
            <a:r>
              <a:rPr lang="en-US" altLang="zh-CN" sz="2000" dirty="0"/>
              <a:t>25,000</a:t>
            </a:r>
            <a:r>
              <a:rPr lang="zh-CN" altLang="en-US" sz="2000" dirty="0"/>
              <a:t>美元，一个</a:t>
            </a:r>
            <a:r>
              <a:rPr lang="en-US" altLang="zh-CN" sz="2000" dirty="0"/>
              <a:t>5</a:t>
            </a:r>
            <a:r>
              <a:rPr lang="zh-CN" altLang="en-US" sz="2000" dirty="0"/>
              <a:t>人团队（开发人员</a:t>
            </a:r>
            <a:r>
              <a:rPr lang="zh-CN" altLang="en-US" sz="2000" dirty="0" smtClean="0"/>
              <a:t>，架构师</a:t>
            </a:r>
            <a:r>
              <a:rPr lang="zh-CN" altLang="en-US" sz="2000" dirty="0"/>
              <a:t>，项目经理）最多需要一个月的时间</a:t>
            </a:r>
            <a:endParaRPr lang="zh-CN" altLang="en-US" sz="20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6428" y="1662632"/>
            <a:ext cx="339150" cy="40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7500" y="2641225"/>
            <a:ext cx="3922300" cy="33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3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390" name="Google Shape;390;p33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1" name="Google Shape;391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2" name="Google Shape;392;p33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3" name="Google Shape;393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4" name="Google Shape;394;p33"/>
          <p:cNvSpPr/>
          <p:nvPr/>
        </p:nvSpPr>
        <p:spPr>
          <a:xfrm>
            <a:off x="6096000" y="1866600"/>
            <a:ext cx="6096000" cy="49914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3"/>
          <p:cNvSpPr/>
          <p:nvPr/>
        </p:nvSpPr>
        <p:spPr>
          <a:xfrm>
            <a:off x="5743575" y="151409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96" name="Google Shape;396;p33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3"/>
          <p:cNvSpPr txBox="1"/>
          <p:nvPr/>
        </p:nvSpPr>
        <p:spPr>
          <a:xfrm>
            <a:off x="838200" y="914401"/>
            <a:ext cx="105156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设计阶段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3"/>
          <p:cNvSpPr txBox="1"/>
          <p:nvPr/>
        </p:nvSpPr>
        <p:spPr>
          <a:xfrm>
            <a:off x="6334125" y="2679525"/>
            <a:ext cx="5543700" cy="3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CN" altLang="en-US" sz="2000" dirty="0"/>
              <a:t>设计阶段是创建国内和国际版本产品最终愿景的重要一步</a:t>
            </a:r>
            <a:r>
              <a:rPr lang="zh-CN" altLang="en-US" sz="2000" dirty="0" smtClean="0"/>
              <a:t>。在这个阶段国际</a:t>
            </a:r>
            <a:r>
              <a:rPr lang="zh-CN" altLang="en-US" sz="2000" dirty="0"/>
              <a:t>设计师团队</a:t>
            </a:r>
            <a:r>
              <a:rPr lang="zh-CN" altLang="en-US" sz="2000" dirty="0" smtClean="0"/>
              <a:t>将会参与项目，</a:t>
            </a:r>
            <a:r>
              <a:rPr lang="zh-CN" altLang="en-US" sz="2000" dirty="0"/>
              <a:t>以满足东西方观众的需求。 </a:t>
            </a:r>
            <a:endParaRPr lang="zh-CN" altLang="en-US" sz="2000" dirty="0" smtClean="0"/>
          </a:p>
          <a:p>
            <a:pPr lvl="0"/>
            <a:endParaRPr lang="zh-CN" altLang="en-US" sz="2000" dirty="0" smtClean="0"/>
          </a:p>
          <a:p>
            <a:pPr lvl="0"/>
            <a:r>
              <a:rPr lang="zh-CN" altLang="en-US" sz="2000" b="1" dirty="0" smtClean="0"/>
              <a:t>估计</a:t>
            </a:r>
            <a:r>
              <a:rPr lang="zh-CN" altLang="en-US" sz="2000" b="1" dirty="0"/>
              <a:t>费用： </a:t>
            </a:r>
            <a:endParaRPr lang="zh-CN" altLang="en-US" sz="2000" b="1" dirty="0" smtClean="0"/>
          </a:p>
          <a:p>
            <a:pPr lvl="0"/>
            <a:r>
              <a:rPr lang="zh-CN" altLang="en-US" sz="2000" dirty="0" smtClean="0"/>
              <a:t>估计</a:t>
            </a:r>
            <a:r>
              <a:rPr lang="zh-CN" altLang="en-US" sz="2000" dirty="0"/>
              <a:t>成本为</a:t>
            </a:r>
            <a:r>
              <a:rPr lang="en-US" altLang="zh-CN" sz="2000" dirty="0"/>
              <a:t>5</a:t>
            </a:r>
            <a:r>
              <a:rPr lang="zh-CN" altLang="en-US" sz="2000" dirty="0"/>
              <a:t>万美元，一个</a:t>
            </a:r>
            <a:r>
              <a:rPr lang="en-US" altLang="zh-CN" sz="2000" dirty="0"/>
              <a:t>4</a:t>
            </a:r>
            <a:r>
              <a:rPr lang="zh-CN" altLang="en-US" sz="2000" dirty="0"/>
              <a:t>人团队需要长达两个</a:t>
            </a:r>
            <a:r>
              <a:rPr lang="zh-CN" altLang="en-US" sz="2000" dirty="0" smtClean="0"/>
              <a:t>月时间（</a:t>
            </a:r>
            <a:r>
              <a:rPr lang="zh-CN" altLang="en-US" sz="2000" dirty="0"/>
              <a:t>设计师团队</a:t>
            </a:r>
            <a:r>
              <a:rPr lang="zh-CN" altLang="en-US" sz="2000" dirty="0" smtClean="0"/>
              <a:t>负责人（</a:t>
            </a:r>
            <a:r>
              <a:rPr lang="zh-CN" altLang="en-US" sz="2000" dirty="0"/>
              <a:t>国内和国际），设计师）</a:t>
            </a:r>
            <a:endParaRPr lang="zh-CN" altLang="en-US" sz="20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6428" y="1662632"/>
            <a:ext cx="339150" cy="40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7500" y="2641225"/>
            <a:ext cx="3922300" cy="333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4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406" name="Google Shape;406;p34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7" name="Google Shape;407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Google Shape;408;p34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09" name="Google Shape;409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0" name="Google Shape;410;p34"/>
          <p:cNvSpPr/>
          <p:nvPr/>
        </p:nvSpPr>
        <p:spPr>
          <a:xfrm>
            <a:off x="6096000" y="1866600"/>
            <a:ext cx="6096000" cy="49914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4"/>
          <p:cNvSpPr/>
          <p:nvPr/>
        </p:nvSpPr>
        <p:spPr>
          <a:xfrm>
            <a:off x="5743575" y="151409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12" name="Google Shape;412;p34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4"/>
          <p:cNvSpPr txBox="1"/>
          <p:nvPr/>
        </p:nvSpPr>
        <p:spPr>
          <a:xfrm>
            <a:off x="838200" y="914401"/>
            <a:ext cx="105156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区块链基础设施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4"/>
          <p:cNvSpPr txBox="1"/>
          <p:nvPr/>
        </p:nvSpPr>
        <p:spPr>
          <a:xfrm>
            <a:off x="6334125" y="2219100"/>
            <a:ext cx="55437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CN" altLang="en-US" sz="2000" dirty="0"/>
              <a:t/>
            </a:r>
            <a:br>
              <a:rPr lang="zh-CN" altLang="en-US" sz="2000" dirty="0"/>
            </a:br>
            <a:r>
              <a:rPr lang="zh-CN" altLang="en-US" sz="2000" dirty="0"/>
              <a:t>基础设施是</a:t>
            </a:r>
            <a:r>
              <a:rPr lang="zh-CN" altLang="en-US" sz="2000" dirty="0" smtClean="0"/>
              <a:t>发展过程的</a:t>
            </a:r>
            <a:r>
              <a:rPr lang="zh-CN" altLang="en-US" sz="2000" dirty="0"/>
              <a:t>重要组成部分，需要一个完整的循环开发团队来奠定未来系统的基础。它是系统中最昂贵，最耗时的元素。 </a:t>
            </a:r>
            <a:endParaRPr lang="zh-CN" altLang="en-US" sz="2000" dirty="0" smtClean="0"/>
          </a:p>
          <a:p>
            <a:pPr lvl="0"/>
            <a:endParaRPr lang="zh-CN" altLang="en-US" sz="2000" dirty="0"/>
          </a:p>
          <a:p>
            <a:pPr lvl="0"/>
            <a:r>
              <a:rPr lang="zh-CN" altLang="en-US" sz="2000" b="1" dirty="0" smtClean="0"/>
              <a:t>估计</a:t>
            </a:r>
            <a:r>
              <a:rPr lang="zh-CN" altLang="en-US" sz="2000" b="1" dirty="0"/>
              <a:t>费用</a:t>
            </a:r>
            <a:r>
              <a:rPr lang="zh-CN" altLang="en-US" sz="2000" dirty="0"/>
              <a:t>： </a:t>
            </a:r>
            <a:endParaRPr lang="zh-CN" altLang="en-US" sz="2000" dirty="0" smtClean="0"/>
          </a:p>
          <a:p>
            <a:pPr lvl="0"/>
            <a:r>
              <a:rPr lang="zh-CN" altLang="en-US" sz="2000" dirty="0" smtClean="0"/>
              <a:t>成本</a:t>
            </a:r>
            <a:r>
              <a:rPr lang="zh-CN" altLang="en-US" sz="2000" dirty="0"/>
              <a:t>约为</a:t>
            </a:r>
            <a:r>
              <a:rPr lang="en-US" altLang="zh-CN" sz="2000" dirty="0"/>
              <a:t>18</a:t>
            </a:r>
            <a:r>
              <a:rPr lang="zh-CN" altLang="en-US" sz="2000" dirty="0"/>
              <a:t>万美元，</a:t>
            </a:r>
            <a:r>
              <a:rPr lang="en-US" altLang="zh-CN" sz="2000" dirty="0"/>
              <a:t>5-10</a:t>
            </a:r>
            <a:r>
              <a:rPr lang="zh-CN" altLang="en-US" sz="2000" dirty="0"/>
              <a:t>人团队（开发人员，架构师，项目经理，交付经理）需要长达</a:t>
            </a:r>
            <a:r>
              <a:rPr lang="en-US" altLang="zh-CN" sz="2000" dirty="0"/>
              <a:t>6</a:t>
            </a:r>
            <a:r>
              <a:rPr lang="zh-CN" altLang="en-US" sz="2000" dirty="0"/>
              <a:t>个月的时间。一旦基础设施准备</a:t>
            </a:r>
            <a:r>
              <a:rPr lang="zh-CN" altLang="en-US" sz="2000" dirty="0" smtClean="0"/>
              <a:t>好到</a:t>
            </a:r>
            <a:r>
              <a:rPr lang="en-US" altLang="zh-CN" sz="2000" dirty="0" smtClean="0"/>
              <a:t>50</a:t>
            </a:r>
            <a:r>
              <a:rPr lang="zh-CN" altLang="en-US" sz="2000" dirty="0" smtClean="0"/>
              <a:t>％左右，</a:t>
            </a:r>
            <a:r>
              <a:rPr lang="zh-CN" altLang="en-US" sz="2000" dirty="0"/>
              <a:t>开发团队就能够</a:t>
            </a:r>
            <a:r>
              <a:rPr lang="zh-CN" altLang="en-US" sz="2000" dirty="0" smtClean="0"/>
              <a:t>开始开发平台工作（网络应用</a:t>
            </a:r>
            <a:r>
              <a:rPr lang="zh-CN" altLang="en-US" sz="2000" dirty="0"/>
              <a:t>程序）。</a:t>
            </a:r>
            <a:endParaRPr lang="zh-CN" altLang="en-US" sz="20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8350" y="1583225"/>
            <a:ext cx="495300" cy="5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075" y="2219100"/>
            <a:ext cx="4700199" cy="3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35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422" name="Google Shape;422;p35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3" name="Google Shape;423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Google Shape;424;p35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5" name="Google Shape;425;p3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6" name="Google Shape;426;p35"/>
          <p:cNvSpPr/>
          <p:nvPr/>
        </p:nvSpPr>
        <p:spPr>
          <a:xfrm>
            <a:off x="6096000" y="1866600"/>
            <a:ext cx="6096000" cy="49914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35"/>
          <p:cNvSpPr/>
          <p:nvPr/>
        </p:nvSpPr>
        <p:spPr>
          <a:xfrm>
            <a:off x="5743575" y="151409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28" name="Google Shape;428;p35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35"/>
          <p:cNvSpPr txBox="1"/>
          <p:nvPr/>
        </p:nvSpPr>
        <p:spPr>
          <a:xfrm>
            <a:off x="838200" y="914401"/>
            <a:ext cx="105156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网络应用程序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35"/>
          <p:cNvSpPr txBox="1"/>
          <p:nvPr/>
        </p:nvSpPr>
        <p:spPr>
          <a:xfrm>
            <a:off x="6334125" y="2219100"/>
            <a:ext cx="5543700" cy="3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CN" altLang="en-US" sz="2000" dirty="0"/>
              <a:t>在此阶段，开发团队将通过实施所需功能（包括市场和预订平台）开始构建涵盖所有用户故事（作者和客户）</a:t>
            </a:r>
            <a:r>
              <a:rPr lang="zh-CN" altLang="en-US" sz="2000" dirty="0" smtClean="0"/>
              <a:t>的网络应用</a:t>
            </a:r>
            <a:r>
              <a:rPr lang="zh-CN" altLang="en-US" sz="2000" dirty="0"/>
              <a:t>程序 </a:t>
            </a:r>
            <a:endParaRPr lang="zh-CN" altLang="en-US" sz="2000" dirty="0" smtClean="0"/>
          </a:p>
          <a:p>
            <a:pPr lvl="0"/>
            <a:endParaRPr lang="zh-CN" altLang="en-US" sz="2000" dirty="0" smtClean="0"/>
          </a:p>
          <a:p>
            <a:pPr lvl="0"/>
            <a:r>
              <a:rPr lang="zh-CN" altLang="en-US" sz="2000" b="1" dirty="0" smtClean="0"/>
              <a:t>估计</a:t>
            </a:r>
            <a:r>
              <a:rPr lang="zh-CN" altLang="en-US" sz="2000" b="1" dirty="0"/>
              <a:t>费用</a:t>
            </a:r>
            <a:r>
              <a:rPr lang="zh-CN" altLang="en-US" sz="2000" dirty="0"/>
              <a:t>： </a:t>
            </a:r>
            <a:endParaRPr lang="zh-CN" altLang="en-US" sz="2000" dirty="0" smtClean="0"/>
          </a:p>
          <a:p>
            <a:pPr lvl="0"/>
            <a:r>
              <a:rPr lang="zh-CN" altLang="en-US" sz="2000" dirty="0" smtClean="0"/>
              <a:t>成本</a:t>
            </a:r>
            <a:r>
              <a:rPr lang="zh-CN" altLang="en-US" sz="2000" dirty="0"/>
              <a:t>约为</a:t>
            </a:r>
            <a:r>
              <a:rPr lang="en-US" altLang="zh-CN" sz="2000" dirty="0"/>
              <a:t>7.5</a:t>
            </a:r>
            <a:r>
              <a:rPr lang="zh-CN" altLang="en-US" sz="2000" dirty="0"/>
              <a:t>万美元，最多需要</a:t>
            </a:r>
            <a:r>
              <a:rPr lang="en-US" altLang="zh-CN" sz="2000" dirty="0"/>
              <a:t>4</a:t>
            </a:r>
            <a:r>
              <a:rPr lang="zh-CN" altLang="en-US" sz="2000" dirty="0"/>
              <a:t>个月。它可以在基础设施阶段完成约</a:t>
            </a:r>
            <a:r>
              <a:rPr lang="en-US" altLang="zh-CN" sz="2000" dirty="0"/>
              <a:t>50</a:t>
            </a:r>
            <a:r>
              <a:rPr lang="zh-CN" altLang="en-US" sz="2000" dirty="0"/>
              <a:t>％时开始，由</a:t>
            </a:r>
            <a:r>
              <a:rPr lang="en-US" altLang="zh-CN" sz="2000" dirty="0"/>
              <a:t>4</a:t>
            </a:r>
            <a:r>
              <a:rPr lang="zh-CN" altLang="en-US" sz="2000" dirty="0"/>
              <a:t>人组成（开发人员，质量</a:t>
            </a:r>
            <a:r>
              <a:rPr lang="zh-CN" altLang="en-US" sz="2000" dirty="0" smtClean="0"/>
              <a:t>保</a:t>
            </a:r>
            <a:r>
              <a:rPr lang="zh-CN" altLang="en-US" sz="2000" dirty="0" smtClean="0"/>
              <a:t>障工程师</a:t>
            </a:r>
            <a:r>
              <a:rPr lang="zh-CN" altLang="en-US" sz="2000" dirty="0" smtClean="0"/>
              <a:t>，</a:t>
            </a:r>
            <a:r>
              <a:rPr lang="zh-CN" altLang="en-US" sz="2000" dirty="0"/>
              <a:t>项目经理）</a:t>
            </a:r>
            <a:endParaRPr lang="zh-CN" altLang="en-US" sz="20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4875" y="1666274"/>
            <a:ext cx="502100" cy="40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349" y="2698327"/>
            <a:ext cx="3823725" cy="332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36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438" name="Google Shape;438;p36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39" name="Google Shape;439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0" name="Google Shape;440;p36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1" name="Google Shape;441;p3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2" name="Google Shape;442;p36"/>
          <p:cNvSpPr/>
          <p:nvPr/>
        </p:nvSpPr>
        <p:spPr>
          <a:xfrm>
            <a:off x="6096000" y="1866600"/>
            <a:ext cx="6096000" cy="49914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36"/>
          <p:cNvSpPr/>
          <p:nvPr/>
        </p:nvSpPr>
        <p:spPr>
          <a:xfrm>
            <a:off x="5743575" y="151409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44" name="Google Shape;444;p36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6"/>
          <p:cNvSpPr txBox="1"/>
          <p:nvPr/>
        </p:nvSpPr>
        <p:spPr>
          <a:xfrm>
            <a:off x="838200" y="914401"/>
            <a:ext cx="105156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移动应用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6"/>
          <p:cNvSpPr txBox="1"/>
          <p:nvPr/>
        </p:nvSpPr>
        <p:spPr>
          <a:xfrm>
            <a:off x="6334125" y="2219100"/>
            <a:ext cx="5543700" cy="4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CN" altLang="en-US" sz="2000" dirty="0"/>
              <a:t>此阶段需要为</a:t>
            </a:r>
            <a:r>
              <a:rPr lang="en-US" altLang="zh-CN" sz="2000" dirty="0"/>
              <a:t>iOS</a:t>
            </a:r>
            <a:r>
              <a:rPr lang="zh-CN" altLang="en-US" sz="2000" dirty="0"/>
              <a:t>和</a:t>
            </a:r>
            <a:r>
              <a:rPr lang="en-US" altLang="zh-CN" sz="2000" dirty="0"/>
              <a:t>Android</a:t>
            </a:r>
            <a:r>
              <a:rPr lang="zh-CN" altLang="en-US" sz="2000" dirty="0"/>
              <a:t>系统构建移动应用程序</a:t>
            </a:r>
            <a:r>
              <a:rPr lang="zh-CN" altLang="en-US" sz="2000" dirty="0" smtClean="0"/>
              <a:t>，它应具有与网络应用</a:t>
            </a:r>
            <a:r>
              <a:rPr lang="zh-CN" altLang="en-US" sz="2000" dirty="0"/>
              <a:t>程序计划相同的功能。移动应用程序开发可以在</a:t>
            </a:r>
            <a:r>
              <a:rPr lang="zh-CN" altLang="en-US" sz="2000" dirty="0" smtClean="0"/>
              <a:t>主要网络应用</a:t>
            </a:r>
            <a:r>
              <a:rPr lang="zh-CN" altLang="en-US" sz="2000" dirty="0"/>
              <a:t>程序开发阶段开始，如路线图所示。 </a:t>
            </a:r>
            <a:endParaRPr lang="zh-CN" altLang="en-US" sz="2000" dirty="0" smtClean="0"/>
          </a:p>
          <a:p>
            <a:pPr lvl="0"/>
            <a:endParaRPr lang="zh-CN" altLang="en-US" sz="2000" dirty="0"/>
          </a:p>
          <a:p>
            <a:pPr lvl="0"/>
            <a:r>
              <a:rPr lang="zh-CN" altLang="en-US" sz="2000" b="1" dirty="0" smtClean="0"/>
              <a:t>估计</a:t>
            </a:r>
            <a:r>
              <a:rPr lang="zh-CN" altLang="en-US" sz="2000" b="1" dirty="0"/>
              <a:t>费用： </a:t>
            </a:r>
            <a:endParaRPr lang="zh-CN" altLang="en-US" sz="2000" b="1" dirty="0" smtClean="0"/>
          </a:p>
          <a:p>
            <a:pPr lvl="0"/>
            <a:r>
              <a:rPr lang="zh-CN" altLang="en-US" sz="2000" dirty="0" smtClean="0"/>
              <a:t>成本</a:t>
            </a:r>
            <a:r>
              <a:rPr lang="zh-CN" altLang="en-US" sz="2000" dirty="0"/>
              <a:t>将在</a:t>
            </a:r>
            <a:r>
              <a:rPr lang="en-US" altLang="zh-CN" sz="2000" dirty="0" smtClean="0"/>
              <a:t>7,5</a:t>
            </a:r>
            <a:r>
              <a:rPr lang="zh-CN" altLang="en-US" sz="2000" dirty="0" smtClean="0"/>
              <a:t>万美元</a:t>
            </a:r>
            <a:r>
              <a:rPr lang="zh-CN" altLang="en-US" sz="2000" dirty="0"/>
              <a:t>左右</a:t>
            </a:r>
            <a:r>
              <a:rPr lang="zh-CN" altLang="en-US" sz="2000" dirty="0" smtClean="0"/>
              <a:t>，时间需要</a:t>
            </a:r>
            <a:r>
              <a:rPr lang="zh-CN" altLang="en-US" sz="2000" dirty="0"/>
              <a:t>长达</a:t>
            </a:r>
            <a:r>
              <a:rPr lang="en-US" altLang="zh-CN" sz="2000" dirty="0"/>
              <a:t>4</a:t>
            </a:r>
            <a:r>
              <a:rPr lang="zh-CN" altLang="en-US" sz="2000" dirty="0"/>
              <a:t>个</a:t>
            </a:r>
            <a:r>
              <a:rPr lang="zh-CN" altLang="en-US" sz="2000" dirty="0" smtClean="0"/>
              <a:t>月并有</a:t>
            </a:r>
            <a:r>
              <a:rPr lang="en-US" altLang="zh-CN" sz="2000" dirty="0" smtClean="0"/>
              <a:t>6</a:t>
            </a:r>
            <a:r>
              <a:rPr lang="zh-CN" altLang="en-US" sz="2000" dirty="0" smtClean="0"/>
              <a:t>人组成团队（</a:t>
            </a:r>
            <a:r>
              <a:rPr lang="en-US" altLang="zh-CN" sz="2000" dirty="0" smtClean="0"/>
              <a:t>iOS</a:t>
            </a:r>
            <a:r>
              <a:rPr lang="zh-CN" altLang="en-US" sz="2000" dirty="0"/>
              <a:t>开发人员，</a:t>
            </a:r>
            <a:r>
              <a:rPr lang="en-US" altLang="zh-CN" sz="2000" dirty="0"/>
              <a:t>Android</a:t>
            </a:r>
            <a:r>
              <a:rPr lang="zh-CN" altLang="en-US" sz="2000" dirty="0"/>
              <a:t>开发人员</a:t>
            </a:r>
            <a:r>
              <a:rPr lang="zh-CN" altLang="en-US" sz="2000" dirty="0" smtClean="0"/>
              <a:t>，质量</a:t>
            </a:r>
            <a:r>
              <a:rPr lang="zh-CN" altLang="en-US" sz="2000" dirty="0" smtClean="0"/>
              <a:t>保</a:t>
            </a:r>
            <a:r>
              <a:rPr lang="zh-CN" altLang="en-US" sz="2000" dirty="0" smtClean="0"/>
              <a:t>障工程师</a:t>
            </a:r>
            <a:r>
              <a:rPr lang="zh-CN" altLang="en-US" sz="2000" dirty="0" smtClean="0"/>
              <a:t>，</a:t>
            </a:r>
            <a:r>
              <a:rPr lang="zh-CN" altLang="en-US" sz="2000" dirty="0"/>
              <a:t>项目经理）</a:t>
            </a:r>
            <a:endParaRPr lang="zh-CN" altLang="en-US" sz="20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1700" y="1637700"/>
            <a:ext cx="288600" cy="4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8375" y="2657025"/>
            <a:ext cx="3575600" cy="31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37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454" name="Google Shape;454;p37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5" name="Google Shape;455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37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7" name="Google Shape;457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8" name="Google Shape;458;p37"/>
          <p:cNvSpPr/>
          <p:nvPr/>
        </p:nvSpPr>
        <p:spPr>
          <a:xfrm>
            <a:off x="6096000" y="1866600"/>
            <a:ext cx="6096000" cy="49914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7"/>
          <p:cNvSpPr/>
          <p:nvPr/>
        </p:nvSpPr>
        <p:spPr>
          <a:xfrm>
            <a:off x="5743575" y="151409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60" name="Google Shape;460;p37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7"/>
          <p:cNvSpPr txBox="1"/>
          <p:nvPr/>
        </p:nvSpPr>
        <p:spPr>
          <a:xfrm>
            <a:off x="838200" y="914401"/>
            <a:ext cx="105156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电子钱包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7"/>
          <p:cNvSpPr txBox="1"/>
          <p:nvPr/>
        </p:nvSpPr>
        <p:spPr>
          <a:xfrm>
            <a:off x="6334125" y="2219100"/>
            <a:ext cx="5543700" cy="3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CN" altLang="en-US" sz="2000" dirty="0"/>
              <a:t/>
            </a:r>
            <a:br>
              <a:rPr lang="zh-CN" altLang="en-US" sz="2000" dirty="0"/>
            </a:br>
            <a:r>
              <a:rPr lang="zh-CN" altLang="en-US" sz="2000" dirty="0"/>
              <a:t>电子钱包功能是生态系统的重要组成部分，可以在基础设施完成后立即构建。如前所述，我们</a:t>
            </a:r>
            <a:r>
              <a:rPr lang="zh-CN" altLang="en-US" sz="2000" dirty="0" smtClean="0"/>
              <a:t>可考虑</a:t>
            </a:r>
            <a:r>
              <a:rPr lang="zh-CN" altLang="en-US" sz="2000" dirty="0"/>
              <a:t>与其中一个现有钱包集成，但</a:t>
            </a:r>
            <a:r>
              <a:rPr lang="zh-CN" altLang="en-US" sz="2000" dirty="0" smtClean="0"/>
              <a:t>定制电子钱包</a:t>
            </a:r>
            <a:r>
              <a:rPr lang="zh-CN" altLang="en-US" sz="2000" dirty="0"/>
              <a:t>将提供更大的灵活性和独特性。 </a:t>
            </a:r>
            <a:endParaRPr lang="zh-CN" altLang="en-US" sz="2000" dirty="0" smtClean="0"/>
          </a:p>
          <a:p>
            <a:pPr lvl="0"/>
            <a:endParaRPr lang="zh-CN" altLang="en-US" sz="2000" dirty="0"/>
          </a:p>
          <a:p>
            <a:pPr lvl="0"/>
            <a:r>
              <a:rPr lang="zh-CN" altLang="en-US" sz="2000" b="1" dirty="0" smtClean="0"/>
              <a:t>估计</a:t>
            </a:r>
            <a:r>
              <a:rPr lang="zh-CN" altLang="en-US" sz="2000" b="1" dirty="0"/>
              <a:t>费用： </a:t>
            </a:r>
            <a:endParaRPr lang="zh-CN" altLang="en-US" sz="2000" b="1" dirty="0" smtClean="0"/>
          </a:p>
          <a:p>
            <a:pPr lvl="0"/>
            <a:r>
              <a:rPr lang="zh-CN" altLang="en-US" sz="2000" dirty="0" smtClean="0"/>
              <a:t>自定制电子钱包</a:t>
            </a:r>
            <a:r>
              <a:rPr lang="zh-CN" altLang="en-US" sz="2000" dirty="0"/>
              <a:t>解决方案的成本约为</a:t>
            </a:r>
            <a:r>
              <a:rPr lang="en-US" altLang="zh-CN" sz="2000" dirty="0"/>
              <a:t>6.5</a:t>
            </a:r>
            <a:r>
              <a:rPr lang="zh-CN" altLang="en-US" sz="2000" dirty="0"/>
              <a:t>万美元，</a:t>
            </a:r>
            <a:r>
              <a:rPr lang="en-US" altLang="zh-CN" sz="2000" dirty="0"/>
              <a:t>4</a:t>
            </a:r>
            <a:r>
              <a:rPr lang="zh-CN" altLang="en-US" sz="2000" dirty="0"/>
              <a:t>人团队将需要长达</a:t>
            </a:r>
            <a:r>
              <a:rPr lang="en-US" altLang="zh-CN" sz="2000" dirty="0"/>
              <a:t>4</a:t>
            </a:r>
            <a:r>
              <a:rPr lang="zh-CN" altLang="en-US" sz="2000" dirty="0"/>
              <a:t>个</a:t>
            </a:r>
            <a:r>
              <a:rPr lang="zh-CN" altLang="en-US" sz="2000" dirty="0" smtClean="0"/>
              <a:t>月时间（</a:t>
            </a:r>
            <a:r>
              <a:rPr lang="zh-CN" altLang="en-US" sz="2000" dirty="0"/>
              <a:t>开发人员，质量</a:t>
            </a:r>
            <a:r>
              <a:rPr lang="zh-CN" altLang="en-US" sz="2000" dirty="0" smtClean="0"/>
              <a:t>保</a:t>
            </a:r>
            <a:r>
              <a:rPr lang="zh-CN" altLang="en-US" sz="2000" dirty="0" smtClean="0"/>
              <a:t>障工程师</a:t>
            </a:r>
            <a:r>
              <a:rPr lang="zh-CN" altLang="en-US" sz="2000" dirty="0" smtClean="0"/>
              <a:t>，</a:t>
            </a:r>
            <a:r>
              <a:rPr lang="zh-CN" altLang="en-US" sz="2000" dirty="0"/>
              <a:t>项目经理）</a:t>
            </a:r>
            <a:endParaRPr lang="zh-CN" altLang="en-US" sz="20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6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7875" y="1666574"/>
            <a:ext cx="476250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9800" y="2703962"/>
            <a:ext cx="3886200" cy="298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8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38"/>
          <p:cNvSpPr txBox="1">
            <a:spLocks noGrp="1"/>
          </p:cNvSpPr>
          <p:nvPr>
            <p:ph type="body" idx="1"/>
          </p:nvPr>
        </p:nvSpPr>
        <p:spPr>
          <a:xfrm>
            <a:off x="1639125" y="1866600"/>
            <a:ext cx="9714600" cy="431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探索阶段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000" dirty="0"/>
              <a:t>此阶段包括创建技术要求，一般设计和风险计划。</a:t>
            </a:r>
            <a:endParaRPr lang="zh-CN" altLang="en-US" sz="2000" b="1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b="1" dirty="0" smtClean="0">
                <a:solidFill>
                  <a:srgbClr val="000000"/>
                </a:solidFill>
                <a:highlight>
                  <a:srgbClr val="FFFFFF"/>
                </a:highlight>
              </a:rPr>
              <a:t>开发阶段</a:t>
            </a:r>
            <a:r>
              <a:rPr lang="zh-CN" altLang="en-US" sz="2000" dirty="0"/>
              <a:t/>
            </a:r>
            <a:br>
              <a:rPr lang="zh-CN" altLang="en-US" sz="2000" dirty="0"/>
            </a:br>
            <a:r>
              <a:rPr lang="zh-CN" altLang="en-US" sz="2000" dirty="0"/>
              <a:t>在此阶段，将根据</a:t>
            </a:r>
            <a:r>
              <a:rPr lang="zh-CN" altLang="en-US" sz="2000" dirty="0" smtClean="0"/>
              <a:t>在探索阶段</a:t>
            </a:r>
            <a:r>
              <a:rPr lang="zh-CN" altLang="en-US" sz="2000" dirty="0"/>
              <a:t>收集</a:t>
            </a:r>
            <a:r>
              <a:rPr lang="zh-CN" altLang="en-US" sz="2000" dirty="0" smtClean="0"/>
              <a:t>的参数进行精细的前端与后端</a:t>
            </a:r>
            <a:r>
              <a:rPr lang="zh-CN" altLang="en-US" sz="2000" dirty="0"/>
              <a:t>开发。</a:t>
            </a:r>
            <a:endParaRPr lang="zh-CN" altLang="en-US" sz="2000" b="1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000" dirty="0" smtClean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000" dirty="0"/>
              <a:t/>
            </a:r>
            <a:br>
              <a:rPr lang="zh-CN" altLang="en-US" sz="2000" dirty="0"/>
            </a:br>
            <a:r>
              <a:rPr lang="zh-CN" altLang="en-US" sz="2000" dirty="0"/>
              <a:t>质量</a:t>
            </a:r>
            <a:r>
              <a:rPr lang="zh-CN" altLang="en-US" sz="2000" dirty="0" smtClean="0"/>
              <a:t>保</a:t>
            </a:r>
            <a:r>
              <a:rPr lang="zh-CN" altLang="en-US" sz="2000" dirty="0" smtClean="0"/>
              <a:t>障</a:t>
            </a:r>
            <a:r>
              <a:rPr lang="zh-CN" altLang="en-US" sz="2000" dirty="0" smtClean="0"/>
              <a:t>阶段</a:t>
            </a:r>
            <a:r>
              <a:rPr lang="zh-CN" altLang="en-US" sz="2000" dirty="0"/>
              <a:t>是一个连续的过程</a:t>
            </a:r>
            <a:r>
              <a:rPr lang="zh-CN" altLang="en-US" sz="2000" dirty="0" smtClean="0"/>
              <a:t>，它将</a:t>
            </a:r>
            <a:r>
              <a:rPr lang="zh-CN" altLang="en-US" sz="2000" dirty="0"/>
              <a:t>在整个开发阶段进行，一旦第一个构建</a:t>
            </a:r>
            <a:r>
              <a:rPr lang="zh-CN" altLang="en-US" sz="2000" dirty="0" smtClean="0"/>
              <a:t>开发后并会同时准备</a:t>
            </a:r>
            <a:r>
              <a:rPr lang="zh-CN" altLang="en-US" sz="2000" dirty="0"/>
              <a:t>进行</a:t>
            </a:r>
            <a:r>
              <a:rPr lang="zh-CN" altLang="en-US" sz="2000" dirty="0" smtClean="0"/>
              <a:t>测试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471" name="Google Shape;471;p38"/>
          <p:cNvSpPr/>
          <p:nvPr/>
        </p:nvSpPr>
        <p:spPr>
          <a:xfrm rot="10800000" flipH="1">
            <a:off x="0" y="-602"/>
            <a:ext cx="12192000" cy="7281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2" name="Google Shape;4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2381" y="-1530177"/>
            <a:ext cx="3519239" cy="3519239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38"/>
          <p:cNvSpPr txBox="1"/>
          <p:nvPr/>
        </p:nvSpPr>
        <p:spPr>
          <a:xfrm>
            <a:off x="4446400" y="153250"/>
            <a:ext cx="7282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zh-CN" sz="1200" dirty="0" err="1"/>
              <a:t>Opporty</a:t>
            </a:r>
            <a:r>
              <a:rPr lang="zh-CN" altLang="en-US" sz="1200" dirty="0"/>
              <a:t>建立在区块链基础设施上的版权应用概述</a:t>
            </a:r>
            <a:endParaRPr lang="zh-CN" altLang="en-US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Google Shape;47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515" y="244165"/>
            <a:ext cx="1429632" cy="238559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8"/>
          <p:cNvSpPr txBox="1"/>
          <p:nvPr/>
        </p:nvSpPr>
        <p:spPr>
          <a:xfrm>
            <a:off x="838200" y="850550"/>
            <a:ext cx="104661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zh-CN" altLang="en-US" sz="3200" b="1" dirty="0"/>
              <a:t>数字资产交易平台开发</a:t>
            </a:r>
            <a:r>
              <a:rPr lang="zh-CN" altLang="en-US" sz="3200" b="1" dirty="0" smtClean="0"/>
              <a:t>阶段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8"/>
          <p:cNvSpPr/>
          <p:nvPr/>
        </p:nvSpPr>
        <p:spPr>
          <a:xfrm>
            <a:off x="615950" y="186659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77" name="Google Shape;477;p38"/>
          <p:cNvSpPr/>
          <p:nvPr/>
        </p:nvSpPr>
        <p:spPr>
          <a:xfrm>
            <a:off x="615950" y="313834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78" name="Google Shape;478;p38"/>
          <p:cNvSpPr/>
          <p:nvPr/>
        </p:nvSpPr>
        <p:spPr>
          <a:xfrm>
            <a:off x="615950" y="462674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479" name="Google Shape;47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325" y="2003750"/>
            <a:ext cx="357950" cy="43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9650" y="3272850"/>
            <a:ext cx="437300" cy="4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9750" y="4786750"/>
            <a:ext cx="537100" cy="38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9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7" name="Google Shape;487;p39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488" name="Google Shape;488;p39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9" name="Google Shape;489;p3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0" name="Google Shape;490;p39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1" name="Google Shape;491;p3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2" name="Google Shape;492;p39"/>
          <p:cNvSpPr txBox="1">
            <a:spLocks noGrp="1"/>
          </p:cNvSpPr>
          <p:nvPr>
            <p:ph type="body" idx="1"/>
          </p:nvPr>
        </p:nvSpPr>
        <p:spPr>
          <a:xfrm>
            <a:off x="615950" y="1790400"/>
            <a:ext cx="8975700" cy="4797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创建与验证</a:t>
            </a:r>
            <a:r>
              <a:rPr lang="zh-CN" altLang="en-US" sz="1400" dirty="0"/>
              <a:t>用例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设计</a:t>
            </a:r>
            <a:r>
              <a:rPr lang="zh-CN" altLang="en-US" sz="1400" dirty="0"/>
              <a:t>安全框架，分析风险因素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设计</a:t>
            </a:r>
            <a:r>
              <a:rPr lang="zh-CN" altLang="en-US" sz="1400" dirty="0"/>
              <a:t>服务器架构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准备</a:t>
            </a:r>
            <a:r>
              <a:rPr lang="en-US" altLang="zh-CN" sz="1400" dirty="0"/>
              <a:t>UI</a:t>
            </a:r>
            <a:r>
              <a:rPr lang="zh-CN" altLang="en-US" sz="1400" dirty="0"/>
              <a:t>线框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研究</a:t>
            </a:r>
            <a:r>
              <a:rPr lang="zh-CN" altLang="en-US" sz="1400" dirty="0"/>
              <a:t>货币收费机制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研究</a:t>
            </a:r>
            <a:r>
              <a:rPr lang="zh-CN" altLang="en-US" sz="1400" dirty="0"/>
              <a:t>交易平台整合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研究</a:t>
            </a:r>
            <a:r>
              <a:rPr lang="zh-CN" altLang="en-US" sz="1400" dirty="0"/>
              <a:t>与加密货币 </a:t>
            </a:r>
            <a:r>
              <a:rPr lang="en-US" altLang="zh-CN" sz="1400" dirty="0"/>
              <a:t>- </a:t>
            </a:r>
            <a:r>
              <a:rPr lang="zh-CN" altLang="en-US" sz="1400" dirty="0"/>
              <a:t>法定交换的整合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研究</a:t>
            </a:r>
            <a:r>
              <a:rPr lang="zh-CN" altLang="en-US" sz="1400" dirty="0"/>
              <a:t>与加密货币交换</a:t>
            </a:r>
            <a:r>
              <a:rPr lang="zh-CN" altLang="en-US" sz="1400" dirty="0" smtClean="0"/>
              <a:t>的集成 </a:t>
            </a:r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设计</a:t>
            </a:r>
            <a:r>
              <a:rPr lang="zh-CN" altLang="en-US" sz="1400" dirty="0"/>
              <a:t>交换匹配引擎</a:t>
            </a:r>
            <a:r>
              <a:rPr lang="zh-CN" altLang="en-US" sz="1400" dirty="0" smtClean="0"/>
              <a:t>，电子钱包</a:t>
            </a:r>
            <a:r>
              <a:rPr lang="zh-CN" altLang="en-US" sz="1400" dirty="0"/>
              <a:t>，加密货币转移系统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设计</a:t>
            </a:r>
            <a:r>
              <a:rPr lang="zh-CN" altLang="en-US" sz="1400" dirty="0"/>
              <a:t>网站和服务器基础架构之间</a:t>
            </a:r>
            <a:r>
              <a:rPr lang="zh-CN" altLang="en-US" sz="1400" dirty="0" smtClean="0"/>
              <a:t>的联系 </a:t>
            </a:r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设计</a:t>
            </a:r>
            <a:r>
              <a:rPr lang="zh-CN" altLang="en-US" sz="1400" dirty="0"/>
              <a:t>和选择数据基础设施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购买</a:t>
            </a:r>
            <a:r>
              <a:rPr lang="zh-CN" altLang="en-US" sz="1400" dirty="0"/>
              <a:t>域名</a:t>
            </a:r>
            <a:r>
              <a:rPr lang="en-US" altLang="zh-CN" sz="1400" dirty="0"/>
              <a:t>/</a:t>
            </a:r>
            <a:r>
              <a:rPr lang="zh-CN" altLang="en-US" sz="1400" dirty="0"/>
              <a:t>分配</a:t>
            </a:r>
            <a:r>
              <a:rPr lang="en-US" altLang="zh-CN" sz="1400" dirty="0"/>
              <a:t>IP</a:t>
            </a:r>
            <a:r>
              <a:rPr lang="zh-CN" altLang="en-US" sz="1400" dirty="0" smtClean="0"/>
              <a:t>地址</a:t>
            </a:r>
            <a:r>
              <a:rPr lang="zh-CN" altLang="en-US" sz="1400" dirty="0"/>
              <a:t/>
            </a:r>
            <a:br>
              <a:rPr lang="zh-CN" altLang="en-US" sz="1400" dirty="0"/>
            </a:br>
            <a:r>
              <a:rPr lang="zh-CN" altLang="en-US" sz="1400" dirty="0" smtClean="0"/>
              <a:t>作为探索阶段</a:t>
            </a:r>
            <a:r>
              <a:rPr lang="zh-CN" altLang="en-US" sz="1400" dirty="0"/>
              <a:t>的结果，开发团队将获得</a:t>
            </a:r>
            <a:r>
              <a:rPr lang="zh-CN" altLang="en-US" sz="1400" dirty="0" smtClean="0"/>
              <a:t>足够</a:t>
            </a:r>
            <a:r>
              <a:rPr lang="zh-CN" altLang="en-US" sz="1400" dirty="0"/>
              <a:t>关于</a:t>
            </a:r>
            <a:r>
              <a:rPr lang="zh-CN" altLang="en-US" sz="1400" dirty="0" smtClean="0"/>
              <a:t>项目结构与要求的</a:t>
            </a:r>
            <a:r>
              <a:rPr lang="zh-CN" altLang="en-US" sz="1400" dirty="0"/>
              <a:t>信息 </a:t>
            </a:r>
            <a:r>
              <a:rPr lang="zh-CN" altLang="en-US" sz="1400" dirty="0" smtClean="0"/>
              <a:t>，</a:t>
            </a:r>
            <a:r>
              <a:rPr lang="zh-CN" altLang="en-US" sz="1400" dirty="0"/>
              <a:t>以便开始下一</a:t>
            </a:r>
            <a:r>
              <a:rPr lang="zh-CN" altLang="en-US" sz="1400" dirty="0" smtClean="0"/>
              <a:t>阶。</a:t>
            </a: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9"/>
          <p:cNvSpPr txBox="1"/>
          <p:nvPr/>
        </p:nvSpPr>
        <p:spPr>
          <a:xfrm>
            <a:off x="838200" y="838200"/>
            <a:ext cx="54261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 smtClean="0">
                <a:latin typeface="Calibri"/>
                <a:ea typeface="Calibri"/>
                <a:cs typeface="Calibri"/>
                <a:sym typeface="Calibri"/>
              </a:rPr>
              <a:t>探索阶段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9"/>
          <p:cNvSpPr/>
          <p:nvPr/>
        </p:nvSpPr>
        <p:spPr>
          <a:xfrm>
            <a:off x="917050" y="1886575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9"/>
          <p:cNvSpPr/>
          <p:nvPr/>
        </p:nvSpPr>
        <p:spPr>
          <a:xfrm>
            <a:off x="917050" y="221520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9"/>
          <p:cNvSpPr/>
          <p:nvPr/>
        </p:nvSpPr>
        <p:spPr>
          <a:xfrm>
            <a:off x="917050" y="254380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9"/>
          <p:cNvSpPr/>
          <p:nvPr/>
        </p:nvSpPr>
        <p:spPr>
          <a:xfrm>
            <a:off x="917050" y="286290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9"/>
          <p:cNvSpPr/>
          <p:nvPr/>
        </p:nvSpPr>
        <p:spPr>
          <a:xfrm>
            <a:off x="917050" y="318675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9"/>
          <p:cNvSpPr/>
          <p:nvPr/>
        </p:nvSpPr>
        <p:spPr>
          <a:xfrm>
            <a:off x="917050" y="351060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9"/>
          <p:cNvSpPr/>
          <p:nvPr/>
        </p:nvSpPr>
        <p:spPr>
          <a:xfrm>
            <a:off x="917050" y="3843975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9"/>
          <p:cNvSpPr/>
          <p:nvPr/>
        </p:nvSpPr>
        <p:spPr>
          <a:xfrm>
            <a:off x="917050" y="415830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9"/>
          <p:cNvSpPr/>
          <p:nvPr/>
        </p:nvSpPr>
        <p:spPr>
          <a:xfrm>
            <a:off x="917050" y="448215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9"/>
          <p:cNvSpPr/>
          <p:nvPr/>
        </p:nvSpPr>
        <p:spPr>
          <a:xfrm>
            <a:off x="917050" y="480600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9"/>
          <p:cNvSpPr/>
          <p:nvPr/>
        </p:nvSpPr>
        <p:spPr>
          <a:xfrm>
            <a:off x="917050" y="5139375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9"/>
          <p:cNvSpPr/>
          <p:nvPr/>
        </p:nvSpPr>
        <p:spPr>
          <a:xfrm>
            <a:off x="917050" y="5458475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0"/>
          <p:cNvSpPr txBox="1">
            <a:spLocks noGrp="1"/>
          </p:cNvSpPr>
          <p:nvPr>
            <p:ph type="body" idx="1"/>
          </p:nvPr>
        </p:nvSpPr>
        <p:spPr>
          <a:xfrm>
            <a:off x="615950" y="1866600"/>
            <a:ext cx="7096200" cy="4509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b="1" dirty="0" smtClean="0"/>
              <a:t>在</a:t>
            </a:r>
            <a:r>
              <a:rPr lang="zh-CN" altLang="en-US" sz="1400" b="1" dirty="0"/>
              <a:t>开发阶段，将采取以下行动： </a:t>
            </a:r>
            <a:endParaRPr lang="zh-CN" altLang="en-US" sz="1400" b="1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1400" b="1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           开发</a:t>
            </a:r>
            <a:r>
              <a:rPr lang="zh-CN" altLang="en-US" sz="1400" dirty="0"/>
              <a:t>前端</a:t>
            </a:r>
            <a:r>
              <a:rPr lang="en-US" altLang="zh-CN" sz="1400" dirty="0"/>
              <a:t>UI </a:t>
            </a:r>
            <a:endParaRPr lang="zh-CN" altLang="en-US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实施</a:t>
            </a:r>
            <a:r>
              <a:rPr lang="zh-CN" altLang="en-US" sz="1400" dirty="0"/>
              <a:t>服务器架构 </a:t>
            </a:r>
            <a:endParaRPr lang="zh-CN" altLang="en-US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开发</a:t>
            </a:r>
            <a:r>
              <a:rPr lang="zh-CN" altLang="en-US" sz="1400" dirty="0"/>
              <a:t>后端，数据基础设施</a:t>
            </a:r>
            <a:r>
              <a:rPr lang="zh-CN" altLang="en-US" sz="1400" dirty="0" smtClean="0"/>
              <a:t>，电子钱包</a:t>
            </a:r>
            <a:r>
              <a:rPr lang="zh-CN" altLang="en-US" sz="1400" dirty="0"/>
              <a:t>管理系统 </a:t>
            </a:r>
            <a:endParaRPr lang="zh-CN" altLang="en-US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为</a:t>
            </a:r>
            <a:r>
              <a:rPr lang="zh-CN" altLang="en-US" sz="1400" dirty="0"/>
              <a:t>交易平台</a:t>
            </a:r>
            <a:r>
              <a:rPr lang="zh-CN" altLang="en-US" sz="1400" dirty="0" smtClean="0"/>
              <a:t>集成与加密</a:t>
            </a:r>
            <a:r>
              <a:rPr lang="zh-CN" altLang="en-US" sz="1400" dirty="0"/>
              <a:t>货币平交换开发</a:t>
            </a:r>
            <a:r>
              <a:rPr lang="en-US" altLang="zh-CN" sz="1400" dirty="0"/>
              <a:t>API </a:t>
            </a:r>
            <a:endParaRPr lang="zh-CN" altLang="en-US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将</a:t>
            </a:r>
            <a:r>
              <a:rPr lang="en-US" altLang="zh-CN" sz="1400" dirty="0"/>
              <a:t>API</a:t>
            </a:r>
            <a:r>
              <a:rPr lang="zh-CN" altLang="en-US" sz="1400" dirty="0"/>
              <a:t>与加密货币交换集成 </a:t>
            </a:r>
            <a:endParaRPr lang="zh-CN" altLang="en-US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开发</a:t>
            </a:r>
            <a:r>
              <a:rPr lang="zh-CN" altLang="en-US" sz="1400" dirty="0"/>
              <a:t>交换匹配引擎 </a:t>
            </a:r>
            <a:endParaRPr lang="zh-CN" altLang="en-US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开发</a:t>
            </a:r>
            <a:r>
              <a:rPr lang="zh-CN" altLang="en-US" sz="1400" dirty="0"/>
              <a:t>初始</a:t>
            </a:r>
            <a:r>
              <a:rPr lang="zh-CN" altLang="en-US" sz="1400" dirty="0" smtClean="0"/>
              <a:t>订单创建</a:t>
            </a:r>
            <a:r>
              <a:rPr lang="zh-CN" altLang="en-US" sz="1400" dirty="0"/>
              <a:t>功能 </a:t>
            </a:r>
            <a:endParaRPr lang="zh-CN" altLang="en-US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实施</a:t>
            </a:r>
            <a:r>
              <a:rPr lang="zh-CN" altLang="en-US" sz="1400" dirty="0"/>
              <a:t>安全框架 </a:t>
            </a:r>
            <a:endParaRPr lang="zh-CN" altLang="en-US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实现网络站点</a:t>
            </a:r>
            <a:r>
              <a:rPr lang="zh-CN" altLang="en-US" sz="1400" dirty="0"/>
              <a:t>和后端服务器基础结构之间的连接</a:t>
            </a:r>
            <a:endParaRPr lang="zh-CN" alt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400" dirty="0" smtClean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400" dirty="0" smtClean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dirty="0"/>
              <a:t>一旦第一个构建准备好进行</a:t>
            </a:r>
            <a:r>
              <a:rPr lang="zh-CN" altLang="en-US" sz="1400" dirty="0" smtClean="0"/>
              <a:t>测试</a:t>
            </a:r>
            <a:r>
              <a:rPr lang="zh-CN" altLang="en-US" sz="1400" dirty="0" smtClean="0"/>
              <a:t>时 开发技术员</a:t>
            </a:r>
            <a:r>
              <a:rPr lang="zh-CN" altLang="en-US" sz="1400" dirty="0" smtClean="0"/>
              <a:t>将</a:t>
            </a:r>
            <a:r>
              <a:rPr lang="zh-CN" altLang="en-US" sz="1400" dirty="0"/>
              <a:t>把它部署到测试环境</a:t>
            </a:r>
            <a:r>
              <a:rPr lang="zh-CN" altLang="en-US" sz="1400" dirty="0" smtClean="0"/>
              <a:t>，质量</a:t>
            </a:r>
            <a:r>
              <a:rPr lang="zh-CN" altLang="en-US" sz="1400" dirty="0" smtClean="0"/>
              <a:t>保</a:t>
            </a:r>
            <a:r>
              <a:rPr lang="zh-CN" altLang="en-US" sz="1400" dirty="0" smtClean="0"/>
              <a:t>障</a:t>
            </a:r>
            <a:r>
              <a:rPr lang="zh-CN" altLang="en-US" sz="1400" dirty="0" smtClean="0"/>
              <a:t>工程师</a:t>
            </a:r>
            <a:r>
              <a:rPr lang="zh-CN" altLang="en-US" sz="1400" dirty="0"/>
              <a:t>将开始测试其构建的</a:t>
            </a:r>
            <a:r>
              <a:rPr lang="zh-CN" altLang="en-US" sz="1400" dirty="0" smtClean="0"/>
              <a:t>功能性。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40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40"/>
          <p:cNvSpPr txBox="1"/>
          <p:nvPr/>
        </p:nvSpPr>
        <p:spPr>
          <a:xfrm>
            <a:off x="838200" y="840300"/>
            <a:ext cx="54261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dirty="0" smtClean="0">
                <a:latin typeface="Calibri"/>
                <a:ea typeface="Calibri"/>
                <a:cs typeface="Calibri"/>
                <a:sym typeface="Calibri"/>
              </a:rPr>
              <a:t>开发阶段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40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514" name="Google Shape;514;p40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5" name="Google Shape;515;p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6" name="Google Shape;516;p40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7" name="Google Shape;517;p4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8" name="Google Shape;518;p40"/>
          <p:cNvSpPr/>
          <p:nvPr/>
        </p:nvSpPr>
        <p:spPr>
          <a:xfrm>
            <a:off x="894825" y="2362525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0"/>
          <p:cNvSpPr/>
          <p:nvPr/>
        </p:nvSpPr>
        <p:spPr>
          <a:xfrm>
            <a:off x="894825" y="269115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0"/>
          <p:cNvSpPr/>
          <p:nvPr/>
        </p:nvSpPr>
        <p:spPr>
          <a:xfrm>
            <a:off x="894825" y="301975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0"/>
          <p:cNvSpPr/>
          <p:nvPr/>
        </p:nvSpPr>
        <p:spPr>
          <a:xfrm>
            <a:off x="894825" y="333885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0"/>
          <p:cNvSpPr/>
          <p:nvPr/>
        </p:nvSpPr>
        <p:spPr>
          <a:xfrm>
            <a:off x="894825" y="366270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0"/>
          <p:cNvSpPr/>
          <p:nvPr/>
        </p:nvSpPr>
        <p:spPr>
          <a:xfrm>
            <a:off x="894825" y="398655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0"/>
          <p:cNvSpPr/>
          <p:nvPr/>
        </p:nvSpPr>
        <p:spPr>
          <a:xfrm>
            <a:off x="894825" y="4319925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0"/>
          <p:cNvSpPr/>
          <p:nvPr/>
        </p:nvSpPr>
        <p:spPr>
          <a:xfrm>
            <a:off x="894825" y="463425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40"/>
          <p:cNvSpPr/>
          <p:nvPr/>
        </p:nvSpPr>
        <p:spPr>
          <a:xfrm>
            <a:off x="894825" y="495810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1"/>
          <p:cNvSpPr txBox="1">
            <a:spLocks noGrp="1"/>
          </p:cNvSpPr>
          <p:nvPr>
            <p:ph type="body" idx="1"/>
          </p:nvPr>
        </p:nvSpPr>
        <p:spPr>
          <a:xfrm>
            <a:off x="615950" y="1866600"/>
            <a:ext cx="8251800" cy="448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b="1" dirty="0"/>
              <a:t>质量</a:t>
            </a:r>
            <a:r>
              <a:rPr lang="zh-CN" altLang="en-US" sz="1400" b="1" dirty="0" smtClean="0"/>
              <a:t>保</a:t>
            </a:r>
            <a:r>
              <a:rPr lang="zh-CN" altLang="en-US" sz="1400" b="1" dirty="0" smtClean="0"/>
              <a:t>障</a:t>
            </a:r>
            <a:r>
              <a:rPr lang="zh-CN" altLang="en-US" sz="1400" b="1" dirty="0" smtClean="0"/>
              <a:t>和</a:t>
            </a:r>
            <a:r>
              <a:rPr lang="zh-CN" altLang="en-US" sz="1400" b="1" dirty="0"/>
              <a:t>整合阶段包括以下步骤</a:t>
            </a:r>
            <a:r>
              <a:rPr lang="en-US" sz="1400" b="1" dirty="0" smtClea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</a:t>
            </a:r>
            <a:endParaRPr sz="1400" b="1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/>
              <a:t>测试不同操作系统</a:t>
            </a:r>
            <a:r>
              <a:rPr lang="en-US" altLang="zh-CN" sz="1400" dirty="0"/>
              <a:t>/</a:t>
            </a:r>
            <a:r>
              <a:rPr lang="zh-CN" altLang="en-US" sz="1400" dirty="0"/>
              <a:t>浏览器的前端</a:t>
            </a:r>
            <a:r>
              <a:rPr lang="en-US" altLang="zh-CN" sz="1400" dirty="0"/>
              <a:t>UI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测试网络站点</a:t>
            </a:r>
            <a:r>
              <a:rPr lang="zh-CN" altLang="en-US" sz="1400" dirty="0"/>
              <a:t>和后端服务器基础结构的集成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测试</a:t>
            </a:r>
            <a:r>
              <a:rPr lang="zh-CN" altLang="en-US" sz="1400" dirty="0"/>
              <a:t>货币收费机制与不同形式的</a:t>
            </a:r>
            <a:r>
              <a:rPr lang="zh-CN" altLang="en-US" sz="1400" dirty="0" smtClean="0"/>
              <a:t>支付过程</a:t>
            </a:r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测试</a:t>
            </a:r>
            <a:r>
              <a:rPr lang="zh-CN" altLang="en-US" sz="1400" dirty="0"/>
              <a:t>后端层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使用</a:t>
            </a:r>
            <a:r>
              <a:rPr lang="zh-CN" altLang="en-US" sz="1400" dirty="0"/>
              <a:t>渗透</a:t>
            </a:r>
            <a:r>
              <a:rPr lang="zh-CN" altLang="en-US" sz="1400" dirty="0" smtClean="0"/>
              <a:t>测试法测试</a:t>
            </a:r>
            <a:r>
              <a:rPr lang="zh-CN" altLang="en-US" sz="1400" dirty="0"/>
              <a:t>安全基础架构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测试</a:t>
            </a:r>
            <a:r>
              <a:rPr lang="zh-CN" altLang="en-US" sz="1400" dirty="0"/>
              <a:t>服务器基础架构的可靠性和速度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测试</a:t>
            </a:r>
            <a:r>
              <a:rPr lang="zh-CN" altLang="en-US" sz="1400" dirty="0"/>
              <a:t>所有模块的整体集成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测试</a:t>
            </a:r>
            <a:r>
              <a:rPr lang="en-US" altLang="zh-CN" sz="1400" dirty="0"/>
              <a:t>API</a:t>
            </a:r>
            <a:r>
              <a:rPr lang="zh-CN" altLang="en-US" sz="1400" dirty="0" smtClean="0"/>
              <a:t>集成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400" dirty="0"/>
              <a:t>一旦开发阶段完成，将持续进行质量</a:t>
            </a:r>
            <a:r>
              <a:rPr lang="zh-CN" altLang="en-US" sz="1400" dirty="0" smtClean="0"/>
              <a:t>保</a:t>
            </a:r>
            <a:r>
              <a:rPr lang="zh-CN" altLang="en-US" sz="1400" dirty="0" smtClean="0"/>
              <a:t>障</a:t>
            </a:r>
            <a:r>
              <a:rPr lang="zh-CN" altLang="en-US" sz="1400" dirty="0" smtClean="0"/>
              <a:t>和</a:t>
            </a:r>
            <a:r>
              <a:rPr lang="zh-CN" altLang="en-US" sz="1400" dirty="0"/>
              <a:t>错误修复，以确保在最终阶段结束</a:t>
            </a:r>
            <a:r>
              <a:rPr lang="zh-CN" altLang="en-US" sz="1400" dirty="0" smtClean="0"/>
              <a:t>时向</a:t>
            </a:r>
            <a:r>
              <a:rPr lang="zh-CN" altLang="en-US" sz="1400" dirty="0" smtClean="0"/>
              <a:t>交互</a:t>
            </a:r>
            <a:r>
              <a:rPr lang="zh-CN" altLang="en-US" sz="1400" dirty="0" smtClean="0"/>
              <a:t>环境</a:t>
            </a:r>
            <a:r>
              <a:rPr lang="zh-CN" altLang="en-US" sz="1400" dirty="0"/>
              <a:t>发布高</a:t>
            </a:r>
            <a:r>
              <a:rPr lang="zh-CN" altLang="en-US" sz="1400" dirty="0" smtClean="0"/>
              <a:t>质量产品</a:t>
            </a:r>
            <a:r>
              <a:rPr lang="zh-CN" altLang="en-US" sz="1400" dirty="0"/>
              <a:t>。</a:t>
            </a:r>
            <a:endParaRPr lang="zh-CN" altLang="en-US" sz="1400" dirty="0" smtClean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1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3" name="Google Shape;533;p41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534" name="Google Shape;534;p41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35" name="Google Shape;535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6" name="Google Shape;536;p41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37" name="Google Shape;537;p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8" name="Google Shape;538;p41"/>
          <p:cNvSpPr txBox="1"/>
          <p:nvPr/>
        </p:nvSpPr>
        <p:spPr>
          <a:xfrm>
            <a:off x="838200" y="840300"/>
            <a:ext cx="54261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3200" b="1" dirty="0" smtClean="0">
                <a:latin typeface="Calibri"/>
                <a:ea typeface="Calibri"/>
                <a:cs typeface="Calibri"/>
                <a:sym typeface="Calibri"/>
              </a:rPr>
              <a:t>质量</a:t>
            </a:r>
            <a:r>
              <a:rPr lang="zh-CN" altLang="en-US" sz="3200" b="1" dirty="0" smtClean="0">
                <a:latin typeface="Calibri"/>
                <a:ea typeface="Calibri"/>
                <a:cs typeface="Calibri"/>
                <a:sym typeface="Calibri"/>
              </a:rPr>
              <a:t>保</a:t>
            </a:r>
            <a:r>
              <a:rPr lang="zh-CN" altLang="en-US" sz="3200" b="1" dirty="0" smtClean="0">
                <a:latin typeface="Calibri"/>
                <a:ea typeface="Calibri"/>
                <a:cs typeface="Calibri"/>
                <a:sym typeface="Calibri"/>
              </a:rPr>
              <a:t>障</a:t>
            </a:r>
            <a:r>
              <a:rPr lang="zh-CN" altLang="en-US" sz="3200" b="1" dirty="0" smtClean="0">
                <a:latin typeface="Calibri"/>
                <a:ea typeface="Calibri"/>
                <a:cs typeface="Calibri"/>
                <a:sym typeface="Calibri"/>
              </a:rPr>
              <a:t>与</a:t>
            </a:r>
            <a:r>
              <a:rPr lang="zh-CN" altLang="en-US" sz="3200" b="1" dirty="0" smtClean="0">
                <a:latin typeface="Calibri"/>
                <a:ea typeface="Calibri"/>
                <a:cs typeface="Calibri"/>
                <a:sym typeface="Calibri"/>
              </a:rPr>
              <a:t>综合测试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41"/>
          <p:cNvSpPr/>
          <p:nvPr/>
        </p:nvSpPr>
        <p:spPr>
          <a:xfrm>
            <a:off x="894825" y="2362525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1"/>
          <p:cNvSpPr/>
          <p:nvPr/>
        </p:nvSpPr>
        <p:spPr>
          <a:xfrm>
            <a:off x="894825" y="269115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1"/>
          <p:cNvSpPr/>
          <p:nvPr/>
        </p:nvSpPr>
        <p:spPr>
          <a:xfrm>
            <a:off x="894825" y="301975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1"/>
          <p:cNvSpPr/>
          <p:nvPr/>
        </p:nvSpPr>
        <p:spPr>
          <a:xfrm>
            <a:off x="894825" y="333885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1"/>
          <p:cNvSpPr/>
          <p:nvPr/>
        </p:nvSpPr>
        <p:spPr>
          <a:xfrm>
            <a:off x="894825" y="366270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1"/>
          <p:cNvSpPr/>
          <p:nvPr/>
        </p:nvSpPr>
        <p:spPr>
          <a:xfrm>
            <a:off x="894825" y="398655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1"/>
          <p:cNvSpPr/>
          <p:nvPr/>
        </p:nvSpPr>
        <p:spPr>
          <a:xfrm>
            <a:off x="894825" y="4319925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1"/>
          <p:cNvSpPr/>
          <p:nvPr/>
        </p:nvSpPr>
        <p:spPr>
          <a:xfrm>
            <a:off x="894825" y="463425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 rot="10800000" flipH="1">
            <a:off x="0" y="-500"/>
            <a:ext cx="12192000" cy="68640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5675248" y="3008245"/>
            <a:ext cx="841500" cy="8415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927" y="3243274"/>
            <a:ext cx="438150" cy="3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3386700" y="2171400"/>
            <a:ext cx="54186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我们是谁</a:t>
            </a:r>
            <a:r>
              <a:rPr 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2381" y="-1530177"/>
            <a:ext cx="3519239" cy="3519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4446400" y="153250"/>
            <a:ext cx="7282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zh-CN" sz="1200" dirty="0" err="1"/>
              <a:t>Opporty</a:t>
            </a:r>
            <a:r>
              <a:rPr lang="zh-CN" altLang="en-US" sz="1200" dirty="0"/>
              <a:t>建立在区块链基础设施上的版权应用概述</a:t>
            </a:r>
            <a:endParaRPr lang="zh-CN" altLang="en-US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515" y="244165"/>
            <a:ext cx="1429632" cy="238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2"/>
          <p:cNvSpPr/>
          <p:nvPr/>
        </p:nvSpPr>
        <p:spPr>
          <a:xfrm rot="10800000" flipH="1">
            <a:off x="0" y="5252575"/>
            <a:ext cx="6339900" cy="2355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42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3" name="Google Shape;553;p42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554" name="Google Shape;554;p42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5" name="Google Shape;555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6" name="Google Shape;556;p42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7" name="Google Shape;557;p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8" name="Google Shape;558;p42"/>
          <p:cNvSpPr txBox="1"/>
          <p:nvPr/>
        </p:nvSpPr>
        <p:spPr>
          <a:xfrm>
            <a:off x="838200" y="840300"/>
            <a:ext cx="88200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alt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数字资产交易平台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42"/>
          <p:cNvSpPr txBox="1">
            <a:spLocks noGrp="1"/>
          </p:cNvSpPr>
          <p:nvPr>
            <p:ph type="body" idx="1"/>
          </p:nvPr>
        </p:nvSpPr>
        <p:spPr>
          <a:xfrm>
            <a:off x="615950" y="2137175"/>
            <a:ext cx="10725000" cy="455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1100"/>
              <a:buNone/>
            </a:pPr>
            <a:r>
              <a:rPr lang="zh-CN" altLang="en-US" sz="1400" b="1" dirty="0" smtClean="0"/>
              <a:t>平台</a:t>
            </a:r>
            <a:r>
              <a:rPr lang="zh-CN" altLang="en-US" sz="1400" b="1" dirty="0"/>
              <a:t>开发需要以下一组高技能专家 </a:t>
            </a:r>
            <a:r>
              <a:rPr lang="en-US" sz="1400" b="1" dirty="0" smtClean="0">
                <a:solidFill>
                  <a:srgbClr val="424242"/>
                </a:solidFill>
              </a:rPr>
              <a:t>:</a:t>
            </a:r>
            <a:endParaRPr sz="1400" b="1" dirty="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424242"/>
              </a:solidFill>
            </a:endParaRPr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软件</a:t>
            </a:r>
            <a:r>
              <a:rPr lang="zh-CN" altLang="en-US" sz="1400" dirty="0"/>
              <a:t>架构师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区块链</a:t>
            </a:r>
            <a:r>
              <a:rPr lang="zh-CN" altLang="en-US" sz="1400" dirty="0"/>
              <a:t>开发人员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项目</a:t>
            </a:r>
            <a:r>
              <a:rPr lang="zh-CN" altLang="en-US" sz="1400" dirty="0"/>
              <a:t>经理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设计师</a:t>
            </a:r>
            <a:r>
              <a:rPr lang="zh-CN" altLang="en-US" sz="1400" dirty="0"/>
              <a:t>（</a:t>
            </a:r>
            <a:r>
              <a:rPr lang="en-US" altLang="zh-CN" sz="1400" dirty="0"/>
              <a:t>UI / UX</a:t>
            </a:r>
            <a:r>
              <a:rPr lang="zh-CN" altLang="en-US" sz="1400" dirty="0" smtClean="0"/>
              <a:t>）</a:t>
            </a:r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 </a:t>
            </a:r>
            <a:r>
              <a:rPr lang="zh-CN" altLang="en-US" sz="1400" dirty="0" smtClean="0"/>
              <a:t>质量保障</a:t>
            </a:r>
            <a:r>
              <a:rPr lang="zh-CN" altLang="en-US" sz="1400" dirty="0" smtClean="0"/>
              <a:t>工程师 </a:t>
            </a:r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业务</a:t>
            </a:r>
            <a:r>
              <a:rPr lang="zh-CN" altLang="en-US" sz="1400" dirty="0"/>
              <a:t>分析师 </a:t>
            </a:r>
            <a:endParaRPr lang="zh-CN" altLang="en-US" sz="1400" dirty="0" smtClean="0"/>
          </a:p>
          <a:p>
            <a:pPr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400" dirty="0" smtClean="0"/>
              <a:t>开发</a:t>
            </a:r>
            <a:r>
              <a:rPr lang="zh-CN" altLang="en-US" sz="1400" dirty="0" smtClean="0"/>
              <a:t>技术员</a:t>
            </a:r>
            <a:endParaRPr lang="zh-CN" altLang="en-US" sz="1400" b="1" dirty="0" smtClean="0">
              <a:solidFill>
                <a:srgbClr val="42424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424242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b="1" dirty="0"/>
              <a:t>预计平台的成本</a:t>
            </a:r>
            <a:r>
              <a:rPr lang="zh-CN" altLang="en-US" sz="1200" dirty="0"/>
              <a:t>： </a:t>
            </a:r>
            <a:endParaRPr lang="zh-CN" altLang="en-US" sz="12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200" dirty="0" smtClean="0"/>
              <a:t>40</a:t>
            </a:r>
            <a:r>
              <a:rPr lang="zh-CN" altLang="en-US" sz="1200" dirty="0" smtClean="0"/>
              <a:t>万</a:t>
            </a:r>
            <a:r>
              <a:rPr lang="zh-CN" altLang="en-US" sz="1200" dirty="0" smtClean="0"/>
              <a:t>美元</a:t>
            </a:r>
            <a:r>
              <a:rPr lang="zh-CN" altLang="en-US" sz="1200" dirty="0"/>
              <a:t>，</a:t>
            </a:r>
            <a:r>
              <a:rPr lang="en-US" altLang="zh-CN" sz="1200" dirty="0"/>
              <a:t>12</a:t>
            </a:r>
            <a:r>
              <a:rPr lang="zh-CN" altLang="en-US" sz="1200" dirty="0"/>
              <a:t>人团队将需要长达</a:t>
            </a:r>
            <a:r>
              <a:rPr lang="en-US" altLang="zh-CN" sz="1200" dirty="0"/>
              <a:t>7</a:t>
            </a:r>
            <a:r>
              <a:rPr lang="zh-CN" altLang="en-US" sz="1200" dirty="0" smtClean="0"/>
              <a:t>个</a:t>
            </a:r>
            <a:r>
              <a:rPr lang="zh-CN" altLang="en-US" sz="1200" dirty="0" smtClean="0"/>
              <a:t>月时间</a:t>
            </a:r>
            <a:endParaRPr sz="1200" b="1" dirty="0">
              <a:solidFill>
                <a:schemeClr val="lt1"/>
              </a:solidFill>
            </a:endParaRPr>
          </a:p>
        </p:txBody>
      </p:sp>
      <p:sp>
        <p:nvSpPr>
          <p:cNvPr id="560" name="Google Shape;560;p42"/>
          <p:cNvSpPr/>
          <p:nvPr/>
        </p:nvSpPr>
        <p:spPr>
          <a:xfrm>
            <a:off x="917050" y="2659050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42"/>
          <p:cNvSpPr/>
          <p:nvPr/>
        </p:nvSpPr>
        <p:spPr>
          <a:xfrm>
            <a:off x="917050" y="2979325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2"/>
          <p:cNvSpPr/>
          <p:nvPr/>
        </p:nvSpPr>
        <p:spPr>
          <a:xfrm>
            <a:off x="917050" y="3314038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2"/>
          <p:cNvSpPr/>
          <p:nvPr/>
        </p:nvSpPr>
        <p:spPr>
          <a:xfrm>
            <a:off x="917050" y="3641388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2"/>
          <p:cNvSpPr/>
          <p:nvPr/>
        </p:nvSpPr>
        <p:spPr>
          <a:xfrm>
            <a:off x="917050" y="3959313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2"/>
          <p:cNvSpPr/>
          <p:nvPr/>
        </p:nvSpPr>
        <p:spPr>
          <a:xfrm>
            <a:off x="917050" y="4289038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42"/>
          <p:cNvSpPr/>
          <p:nvPr/>
        </p:nvSpPr>
        <p:spPr>
          <a:xfrm>
            <a:off x="917050" y="4611688"/>
            <a:ext cx="104100" cy="104100"/>
          </a:xfrm>
          <a:prstGeom prst="ellipse">
            <a:avLst/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oogle Shape;571;p43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572" name="Google Shape;572;p43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73" name="Google Shape;573;p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4" name="Google Shape;574;p43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75" name="Google Shape;575;p4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6" name="Google Shape;576;p43"/>
          <p:cNvSpPr/>
          <p:nvPr/>
        </p:nvSpPr>
        <p:spPr>
          <a:xfrm>
            <a:off x="6096000" y="1866600"/>
            <a:ext cx="6096000" cy="49914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43"/>
          <p:cNvSpPr/>
          <p:nvPr/>
        </p:nvSpPr>
        <p:spPr>
          <a:xfrm>
            <a:off x="5743575" y="151409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78" name="Google Shape;578;p43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43"/>
          <p:cNvSpPr txBox="1"/>
          <p:nvPr/>
        </p:nvSpPr>
        <p:spPr>
          <a:xfrm>
            <a:off x="838200" y="914401"/>
            <a:ext cx="105156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zh-CN" altLang="en-US" sz="3200" b="1" dirty="0" smtClean="0"/>
              <a:t>浏览器</a:t>
            </a:r>
            <a:r>
              <a:rPr lang="zh-CN" altLang="en-US" sz="3200" b="1" dirty="0"/>
              <a:t>扩展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43"/>
          <p:cNvSpPr txBox="1"/>
          <p:nvPr/>
        </p:nvSpPr>
        <p:spPr>
          <a:xfrm>
            <a:off x="6334125" y="2219100"/>
            <a:ext cx="5543700" cy="3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CN" altLang="en-US" sz="2000" dirty="0" smtClean="0"/>
              <a:t>自</a:t>
            </a:r>
            <a:r>
              <a:rPr lang="zh-CN" altLang="en-US" sz="2000" dirty="0" smtClean="0"/>
              <a:t>定制</a:t>
            </a:r>
            <a:r>
              <a:rPr lang="zh-CN" altLang="en-US" sz="2000" dirty="0"/>
              <a:t>的浏览器扩展将允许用户在平台</a:t>
            </a:r>
            <a:r>
              <a:rPr lang="zh-CN" altLang="en-US" sz="2000" dirty="0" smtClean="0"/>
              <a:t>上</a:t>
            </a:r>
            <a:r>
              <a:rPr lang="zh-CN" altLang="en-US" sz="2000" dirty="0" smtClean="0"/>
              <a:t>得到的代币</a:t>
            </a:r>
            <a:r>
              <a:rPr lang="zh-CN" altLang="en-US" sz="2000" dirty="0" smtClean="0"/>
              <a:t>花费在</a:t>
            </a:r>
            <a:r>
              <a:rPr lang="zh-CN" altLang="en-US" sz="2000" dirty="0"/>
              <a:t>各种市场</a:t>
            </a:r>
            <a:r>
              <a:rPr lang="zh-CN" altLang="en-US" sz="2000" dirty="0" smtClean="0"/>
              <a:t>上</a:t>
            </a:r>
            <a:r>
              <a:rPr lang="zh-CN" altLang="en-US" sz="2000" dirty="0" smtClean="0"/>
              <a:t>来</a:t>
            </a:r>
            <a:r>
              <a:rPr lang="zh-CN" altLang="en-US" sz="2000" dirty="0" smtClean="0"/>
              <a:t>购</a:t>
            </a:r>
            <a:r>
              <a:rPr lang="zh-CN" altLang="en-US" sz="2000" dirty="0" smtClean="0"/>
              <a:t>买现实生活中</a:t>
            </a:r>
            <a:r>
              <a:rPr lang="zh-CN" altLang="en-US" sz="2000" dirty="0" smtClean="0"/>
              <a:t>的</a:t>
            </a:r>
            <a:r>
              <a:rPr lang="zh-CN" altLang="en-US" sz="2000" dirty="0"/>
              <a:t>商品</a:t>
            </a:r>
            <a:r>
              <a:rPr lang="zh-CN" altLang="en-US" sz="2000" dirty="0" smtClean="0"/>
              <a:t>。</a:t>
            </a:r>
          </a:p>
          <a:p>
            <a:pPr lvl="0"/>
            <a:endParaRPr lang="zh-CN" altLang="en-US" sz="2000" dirty="0"/>
          </a:p>
          <a:p>
            <a:pPr lvl="0"/>
            <a:r>
              <a:rPr lang="zh-CN" altLang="en-US" sz="2000" dirty="0" smtClean="0"/>
              <a:t> </a:t>
            </a:r>
            <a:r>
              <a:rPr lang="zh-CN" altLang="en-US" sz="2000" b="1" dirty="0" smtClean="0"/>
              <a:t>估计费用： </a:t>
            </a:r>
          </a:p>
          <a:p>
            <a:pPr lvl="0"/>
            <a:r>
              <a:rPr lang="zh-CN" altLang="en-US" sz="2000" dirty="0" smtClean="0"/>
              <a:t>这</a:t>
            </a:r>
            <a:r>
              <a:rPr lang="zh-CN" altLang="en-US" sz="2000" dirty="0"/>
              <a:t>将花费</a:t>
            </a:r>
            <a:r>
              <a:rPr lang="en-US" altLang="zh-CN" sz="2000" dirty="0"/>
              <a:t>3.5</a:t>
            </a:r>
            <a:r>
              <a:rPr lang="zh-CN" altLang="en-US" sz="2000" dirty="0"/>
              <a:t>万美元，一个</a:t>
            </a:r>
            <a:r>
              <a:rPr lang="en-US" altLang="zh-CN" sz="2000" dirty="0"/>
              <a:t>4</a:t>
            </a:r>
            <a:r>
              <a:rPr lang="zh-CN" altLang="en-US" sz="2000" dirty="0"/>
              <a:t>人团队将需要</a:t>
            </a:r>
            <a:r>
              <a:rPr lang="en-US" altLang="zh-CN" sz="2000" dirty="0"/>
              <a:t>3</a:t>
            </a:r>
            <a:r>
              <a:rPr lang="zh-CN" altLang="en-US" sz="2000" dirty="0"/>
              <a:t>个</a:t>
            </a:r>
            <a:r>
              <a:rPr lang="zh-CN" altLang="en-US" sz="2000" dirty="0" smtClean="0"/>
              <a:t>月</a:t>
            </a:r>
            <a:r>
              <a:rPr lang="zh-CN" altLang="en-US" sz="2000" dirty="0" smtClean="0"/>
              <a:t>时间</a:t>
            </a:r>
            <a:r>
              <a:rPr lang="zh-CN" altLang="en-US" sz="2000" dirty="0" smtClean="0"/>
              <a:t>（</a:t>
            </a:r>
            <a:r>
              <a:rPr lang="zh-CN" altLang="en-US" sz="2000" dirty="0"/>
              <a:t>开发人员，质量</a:t>
            </a:r>
            <a:r>
              <a:rPr lang="zh-CN" altLang="en-US" sz="2000" dirty="0" smtClean="0"/>
              <a:t>保</a:t>
            </a:r>
            <a:r>
              <a:rPr lang="zh-CN" altLang="en-US" sz="2000" dirty="0" smtClean="0"/>
              <a:t>障工程师</a:t>
            </a:r>
            <a:r>
              <a:rPr lang="zh-CN" altLang="en-US" sz="2000" dirty="0" smtClean="0"/>
              <a:t>，</a:t>
            </a:r>
            <a:r>
              <a:rPr lang="zh-CN" altLang="en-US" sz="2000" dirty="0"/>
              <a:t>项目</a:t>
            </a:r>
            <a:r>
              <a:rPr lang="zh-CN" altLang="en-US" sz="2000" dirty="0" smtClean="0"/>
              <a:t>经理）</a:t>
            </a:r>
            <a:endParaRPr lang="zh-CN" altLang="en-US" sz="20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1" name="Google Shape;58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8825" y="1611423"/>
            <a:ext cx="514350" cy="51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950" y="2738850"/>
            <a:ext cx="4864951" cy="291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44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588" name="Google Shape;588;p44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9" name="Google Shape;589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0" name="Google Shape;590;p44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91" name="Google Shape;591;p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2" name="Google Shape;592;p44"/>
          <p:cNvSpPr/>
          <p:nvPr/>
        </p:nvSpPr>
        <p:spPr>
          <a:xfrm>
            <a:off x="6096000" y="1866600"/>
            <a:ext cx="6096000" cy="49914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44"/>
          <p:cNvSpPr/>
          <p:nvPr/>
        </p:nvSpPr>
        <p:spPr>
          <a:xfrm>
            <a:off x="5743575" y="1514099"/>
            <a:ext cx="704700" cy="705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94" name="Google Shape;594;p44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44"/>
          <p:cNvSpPr txBox="1"/>
          <p:nvPr/>
        </p:nvSpPr>
        <p:spPr>
          <a:xfrm>
            <a:off x="838200" y="914401"/>
            <a:ext cx="105156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质量保障与</a:t>
            </a:r>
            <a:r>
              <a:rPr lang="zh-CN" alt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错误</a:t>
            </a:r>
            <a:r>
              <a:rPr lang="zh-CN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修复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44"/>
          <p:cNvSpPr txBox="1"/>
          <p:nvPr/>
        </p:nvSpPr>
        <p:spPr>
          <a:xfrm>
            <a:off x="6334125" y="2219100"/>
            <a:ext cx="5543700" cy="4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CN" altLang="en-US" sz="2000" dirty="0"/>
              <a:t/>
            </a:r>
            <a:br>
              <a:rPr lang="zh-CN" altLang="en-US" sz="2000" dirty="0"/>
            </a:br>
            <a:r>
              <a:rPr lang="zh-CN" altLang="en-US" sz="2000" dirty="0" smtClean="0"/>
              <a:t>质量保障与错误</a:t>
            </a:r>
            <a:r>
              <a:rPr lang="zh-CN" altLang="en-US" sz="2000" dirty="0" smtClean="0"/>
              <a:t>修复</a:t>
            </a:r>
            <a:r>
              <a:rPr lang="zh-CN" altLang="en-US" sz="2000" dirty="0"/>
              <a:t>。在此阶段，将</a:t>
            </a:r>
            <a:r>
              <a:rPr lang="zh-CN" altLang="en-US" sz="2000" dirty="0" smtClean="0"/>
              <a:t>进行</a:t>
            </a:r>
            <a:r>
              <a:rPr lang="zh-CN" altLang="en-US" sz="2000" dirty="0" smtClean="0"/>
              <a:t>强化性的质量保障</a:t>
            </a:r>
            <a:r>
              <a:rPr lang="zh-CN" altLang="en-US" sz="2000" dirty="0" smtClean="0"/>
              <a:t>过程</a:t>
            </a:r>
            <a:r>
              <a:rPr lang="zh-CN" altLang="en-US" sz="2000" dirty="0"/>
              <a:t>，从而找到并修复系统每个部分的错误。根据</a:t>
            </a:r>
            <a:r>
              <a:rPr lang="zh-CN" altLang="en-US" sz="2000" dirty="0" smtClean="0"/>
              <a:t>最佳</a:t>
            </a:r>
            <a:r>
              <a:rPr lang="zh-CN" altLang="en-US" sz="2000" dirty="0" smtClean="0"/>
              <a:t>实际经验</a:t>
            </a:r>
            <a:r>
              <a:rPr lang="zh-CN" altLang="en-US" sz="2000" dirty="0" smtClean="0"/>
              <a:t>，</a:t>
            </a:r>
            <a:r>
              <a:rPr lang="zh-CN" altLang="en-US" sz="2000" dirty="0"/>
              <a:t>质量保证流程必须在整个项目的生命周期中进行，如路线图所示</a:t>
            </a:r>
            <a:r>
              <a:rPr lang="zh-CN" altLang="en-US" sz="2000" dirty="0" smtClean="0"/>
              <a:t>。</a:t>
            </a:r>
          </a:p>
          <a:p>
            <a:pPr lvl="0"/>
            <a:endParaRPr lang="zh-CN" altLang="en-US" sz="2000" dirty="0"/>
          </a:p>
          <a:p>
            <a:pPr lvl="0"/>
            <a:r>
              <a:rPr lang="zh-CN" altLang="en-US" sz="2000" b="1" dirty="0" smtClean="0"/>
              <a:t>估计</a:t>
            </a:r>
            <a:r>
              <a:rPr lang="zh-CN" altLang="en-US" sz="2000" b="1" dirty="0"/>
              <a:t>费用</a:t>
            </a:r>
            <a:r>
              <a:rPr lang="zh-CN" altLang="en-US" sz="2000" dirty="0"/>
              <a:t>： </a:t>
            </a:r>
            <a:endParaRPr lang="zh-CN" altLang="en-US" sz="2000" dirty="0" smtClean="0"/>
          </a:p>
          <a:p>
            <a:pPr lvl="0"/>
            <a:r>
              <a:rPr lang="zh-CN" altLang="en-US" sz="2000" dirty="0" smtClean="0"/>
              <a:t>成本</a:t>
            </a:r>
            <a:r>
              <a:rPr lang="zh-CN" altLang="en-US" sz="2000" dirty="0"/>
              <a:t>为</a:t>
            </a:r>
            <a:r>
              <a:rPr lang="en-US" altLang="zh-CN" sz="2000" dirty="0"/>
              <a:t>3</a:t>
            </a:r>
            <a:r>
              <a:rPr lang="zh-CN" altLang="en-US" sz="2000" dirty="0"/>
              <a:t>万美元，</a:t>
            </a:r>
            <a:r>
              <a:rPr lang="en-US" altLang="zh-CN" sz="2000" dirty="0"/>
              <a:t>5</a:t>
            </a:r>
            <a:r>
              <a:rPr lang="zh-CN" altLang="en-US" sz="2000" dirty="0"/>
              <a:t>人团队最多需要</a:t>
            </a:r>
            <a:r>
              <a:rPr lang="en-US" altLang="zh-CN" sz="2000" dirty="0"/>
              <a:t>7</a:t>
            </a:r>
            <a:r>
              <a:rPr lang="zh-CN" altLang="en-US" sz="2000" dirty="0"/>
              <a:t>个</a:t>
            </a:r>
            <a:r>
              <a:rPr lang="zh-CN" altLang="en-US" sz="2000" dirty="0" smtClean="0"/>
              <a:t>月</a:t>
            </a:r>
            <a:r>
              <a:rPr lang="zh-CN" altLang="en-US" sz="2000" dirty="0" smtClean="0"/>
              <a:t>时间</a:t>
            </a:r>
            <a:r>
              <a:rPr lang="zh-CN" altLang="en-US" sz="2000" dirty="0" smtClean="0"/>
              <a:t>（</a:t>
            </a:r>
            <a:r>
              <a:rPr lang="zh-CN" altLang="en-US" sz="2000" dirty="0" smtClean="0"/>
              <a:t>质量保障工程师</a:t>
            </a:r>
            <a:r>
              <a:rPr lang="zh-CN" altLang="en-US" sz="2000" dirty="0" smtClean="0"/>
              <a:t>全职</a:t>
            </a:r>
            <a:r>
              <a:rPr lang="zh-CN" altLang="en-US" sz="2000" dirty="0"/>
              <a:t>，开发人员 </a:t>
            </a:r>
            <a:r>
              <a:rPr lang="en-US" altLang="zh-CN" sz="2000" dirty="0"/>
              <a:t>- </a:t>
            </a:r>
            <a:r>
              <a:rPr lang="zh-CN" altLang="en-US" sz="2000" dirty="0"/>
              <a:t>需要时，项目经理）</a:t>
            </a:r>
            <a:endParaRPr lang="zh-CN" altLang="en-US" sz="200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7" name="Google Shape;59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5625" y="1647225"/>
            <a:ext cx="420600" cy="4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7225" y="2756225"/>
            <a:ext cx="3599550" cy="304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5"/>
          <p:cNvSpPr/>
          <p:nvPr/>
        </p:nvSpPr>
        <p:spPr>
          <a:xfrm rot="10800000" flipH="1">
            <a:off x="0" y="-602"/>
            <a:ext cx="12192000" cy="7281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4" name="Google Shape;60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2381" y="-1530177"/>
            <a:ext cx="3519239" cy="3519239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45"/>
          <p:cNvSpPr txBox="1"/>
          <p:nvPr/>
        </p:nvSpPr>
        <p:spPr>
          <a:xfrm>
            <a:off x="4446400" y="153250"/>
            <a:ext cx="7282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zh-CN" sz="1200" dirty="0" err="1"/>
              <a:t>Opporty</a:t>
            </a:r>
            <a:r>
              <a:rPr lang="zh-CN" altLang="en-US" sz="1200" dirty="0"/>
              <a:t>建立在区块链基础设施上的版权应用概述</a:t>
            </a:r>
            <a:endParaRPr lang="zh-CN" altLang="en-US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6" name="Google Shape;606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515" y="244165"/>
            <a:ext cx="1429632" cy="238559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45"/>
          <p:cNvSpPr txBox="1"/>
          <p:nvPr/>
        </p:nvSpPr>
        <p:spPr>
          <a:xfrm>
            <a:off x="466600" y="1866600"/>
            <a:ext cx="11262000" cy="45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CN" altLang="en-US" sz="3200" b="1" dirty="0"/>
              <a:t>项目总费用估计：</a:t>
            </a:r>
            <a:r>
              <a:rPr lang="en-US" altLang="zh-CN" sz="3200" b="1" dirty="0" smtClean="0"/>
              <a:t>93,5</a:t>
            </a:r>
            <a:r>
              <a:rPr lang="zh-CN" altLang="en-US" sz="3200" b="1" dirty="0" smtClean="0"/>
              <a:t>万</a:t>
            </a:r>
            <a:r>
              <a:rPr lang="zh-CN" altLang="en-US" sz="3200" b="1" dirty="0" smtClean="0"/>
              <a:t>美元</a:t>
            </a:r>
            <a:r>
              <a:rPr lang="zh-CN" altLang="en-US" sz="3200" b="1" dirty="0"/>
              <a:t>。 </a:t>
            </a:r>
            <a:endParaRPr lang="zh-CN" altLang="en-US" sz="3200" b="1" dirty="0" smtClean="0"/>
          </a:p>
          <a:p>
            <a:pPr lvl="0"/>
            <a:endParaRPr lang="zh-CN" altLang="en-US" sz="3200" b="1" dirty="0"/>
          </a:p>
          <a:p>
            <a:pPr lvl="0"/>
            <a:r>
              <a:rPr lang="zh-CN" altLang="en-US" sz="3200" b="1" dirty="0" smtClean="0"/>
              <a:t>预计</a:t>
            </a:r>
            <a:r>
              <a:rPr lang="zh-CN" altLang="en-US" sz="3200" b="1" dirty="0"/>
              <a:t>项目期限：</a:t>
            </a:r>
            <a:r>
              <a:rPr lang="en-US" altLang="zh-CN" sz="3200" b="1" dirty="0"/>
              <a:t>15</a:t>
            </a:r>
            <a:r>
              <a:rPr lang="zh-CN" altLang="en-US" sz="3200" b="1" dirty="0"/>
              <a:t>个月。 </a:t>
            </a:r>
            <a:endParaRPr lang="zh-CN" altLang="en-US" sz="3200" b="1" dirty="0" smtClean="0"/>
          </a:p>
          <a:p>
            <a:pPr lvl="0"/>
            <a:endParaRPr lang="zh-CN" altLang="en-US" sz="3200" b="1" dirty="0"/>
          </a:p>
          <a:p>
            <a:pPr lvl="0"/>
            <a:r>
              <a:rPr lang="zh-CN" altLang="en-US" sz="3200" b="1" dirty="0" smtClean="0"/>
              <a:t>该</a:t>
            </a:r>
            <a:r>
              <a:rPr lang="zh-CN" altLang="en-US" sz="3200" b="1" dirty="0"/>
              <a:t>估计</a:t>
            </a:r>
            <a:r>
              <a:rPr lang="zh-CN" altLang="en-US" sz="3200" b="1" dirty="0" smtClean="0"/>
              <a:t>是</a:t>
            </a:r>
            <a:r>
              <a:rPr lang="zh-CN" altLang="en-US" sz="3200" b="1" dirty="0" smtClean="0"/>
              <a:t>约计数</a:t>
            </a:r>
            <a:r>
              <a:rPr lang="zh-CN" altLang="en-US" sz="3200" b="1" dirty="0" smtClean="0"/>
              <a:t>并</a:t>
            </a:r>
            <a:r>
              <a:rPr lang="zh-CN" altLang="en-US" sz="3200" b="1" dirty="0" smtClean="0"/>
              <a:t>有可能在探索</a:t>
            </a:r>
            <a:r>
              <a:rPr lang="zh-CN" altLang="en-US" sz="3200" b="1" dirty="0" smtClean="0"/>
              <a:t>阶段后变化。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>数字基于经验丰富的开发人员大约</a:t>
            </a:r>
            <a:r>
              <a:rPr lang="en-US" altLang="zh-CN" dirty="0"/>
              <a:t>200</a:t>
            </a:r>
            <a:r>
              <a:rPr lang="zh-CN" altLang="en-US" dirty="0"/>
              <a:t>个月的工作时间。通过删除浏览器扩展和自定义钱包等特定元素</a:t>
            </a:r>
            <a:r>
              <a:rPr lang="zh-CN" altLang="en-US" dirty="0" smtClean="0"/>
              <a:t>可降低</a:t>
            </a:r>
            <a:r>
              <a:rPr lang="zh-CN" altLang="en-US" dirty="0"/>
              <a:t>成本。</a:t>
            </a:r>
            <a:r>
              <a:rPr lang="zh-CN" altLang="en-US" dirty="0" smtClean="0"/>
              <a:t>我们</a:t>
            </a:r>
            <a:r>
              <a:rPr lang="zh-CN" altLang="en-US" dirty="0" smtClean="0"/>
              <a:t>可以</a:t>
            </a:r>
            <a:r>
              <a:rPr lang="zh-CN" altLang="en-US" dirty="0" smtClean="0"/>
              <a:t>帮助</a:t>
            </a:r>
            <a:r>
              <a:rPr lang="zh-CN" altLang="en-US" dirty="0"/>
              <a:t>与提供此类服务的第三方</a:t>
            </a:r>
            <a:r>
              <a:rPr lang="zh-CN" altLang="en-US" dirty="0" smtClean="0"/>
              <a:t>公司</a:t>
            </a:r>
            <a:r>
              <a:rPr lang="zh-CN" altLang="en-US" dirty="0" smtClean="0"/>
              <a:t>连体合作</a:t>
            </a:r>
            <a:r>
              <a:rPr lang="zh-CN" altLang="en-US" dirty="0" smtClean="0"/>
              <a:t>。</a:t>
            </a:r>
            <a:endParaRPr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6"/>
          <p:cNvSpPr/>
          <p:nvPr/>
        </p:nvSpPr>
        <p:spPr>
          <a:xfrm>
            <a:off x="0" y="5"/>
            <a:ext cx="12192000" cy="68580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3" name="Google Shape;61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8115" y="605694"/>
            <a:ext cx="5667767" cy="566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2813" y="897400"/>
            <a:ext cx="2746376" cy="4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46"/>
          <p:cNvSpPr/>
          <p:nvPr/>
        </p:nvSpPr>
        <p:spPr>
          <a:xfrm rot="10800000" flipH="1">
            <a:off x="1822800" y="3654794"/>
            <a:ext cx="8546400" cy="18000"/>
          </a:xfrm>
          <a:prstGeom prst="roundRect">
            <a:avLst>
              <a:gd name="adj" fmla="val 50000"/>
            </a:avLst>
          </a:prstGeom>
          <a:solidFill>
            <a:srgbClr val="1FBB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46"/>
          <p:cNvSpPr txBox="1"/>
          <p:nvPr/>
        </p:nvSpPr>
        <p:spPr>
          <a:xfrm>
            <a:off x="3093015" y="2932267"/>
            <a:ext cx="6006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zh-CN" altLang="en-US" sz="3600" b="1" dirty="0"/>
              <a:t>感谢您</a:t>
            </a:r>
            <a:r>
              <a:rPr lang="zh-CN" altLang="en-US" sz="3600" b="1" dirty="0" smtClean="0"/>
              <a:t>的</a:t>
            </a:r>
            <a:r>
              <a:rPr lang="zh-CN" altLang="en-US" sz="3600" b="1" dirty="0" smtClean="0"/>
              <a:t>关注！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46"/>
          <p:cNvSpPr/>
          <p:nvPr/>
        </p:nvSpPr>
        <p:spPr>
          <a:xfrm>
            <a:off x="4497150" y="4487300"/>
            <a:ext cx="3197700" cy="13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Opporty International, Inc.</a:t>
            </a:r>
            <a:b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info@opporty.com</a:t>
            </a:r>
            <a:b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+1 888-959-5570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615950" y="2339125"/>
            <a:ext cx="11325300" cy="3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zh-CN" altLang="en-US" dirty="0" smtClean="0"/>
              <a:t>目</a:t>
            </a:r>
            <a:r>
              <a:rPr lang="zh-CN" altLang="en-US" dirty="0"/>
              <a:t>前，我们与以太坊等离子现金侧链合作。在</a:t>
            </a:r>
            <a:r>
              <a:rPr lang="en-US" altLang="zh-CN" dirty="0" err="1"/>
              <a:t>Vitalik</a:t>
            </a:r>
            <a:r>
              <a:rPr lang="en-US" altLang="zh-CN" dirty="0"/>
              <a:t> </a:t>
            </a:r>
            <a:r>
              <a:rPr lang="en-US" altLang="zh-CN" dirty="0" err="1"/>
              <a:t>Buterin</a:t>
            </a:r>
            <a:r>
              <a:rPr lang="zh-CN" altLang="en-US" dirty="0"/>
              <a:t>于</a:t>
            </a:r>
            <a:r>
              <a:rPr lang="en-US" altLang="zh-CN" dirty="0"/>
              <a:t>2018</a:t>
            </a:r>
            <a:r>
              <a:rPr lang="zh-CN" altLang="en-US" dirty="0"/>
              <a:t>年</a:t>
            </a:r>
            <a:r>
              <a:rPr lang="en-US" altLang="zh-CN" dirty="0"/>
              <a:t>3</a:t>
            </a:r>
            <a:r>
              <a:rPr lang="zh-CN" altLang="en-US" dirty="0"/>
              <a:t>月正式公布设计模式两个月后，我们是第一家向</a:t>
            </a:r>
            <a:r>
              <a:rPr lang="en-US" altLang="zh-CN" dirty="0" err="1"/>
              <a:t>Github</a:t>
            </a:r>
            <a:r>
              <a:rPr lang="zh-CN" altLang="en-US" dirty="0"/>
              <a:t>发布工作原型的公司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zh-CN" altLang="en-US" dirty="0" smtClean="0">
                <a:latin typeface="Calibri"/>
                <a:ea typeface="Calibri"/>
                <a:cs typeface="Calibri"/>
                <a:sym typeface="Calibri"/>
              </a:rPr>
              <a:t>我</a:t>
            </a:r>
            <a:r>
              <a:rPr lang="zh-CN" altLang="en-US" dirty="0">
                <a:latin typeface="Calibri"/>
                <a:ea typeface="Calibri"/>
                <a:cs typeface="Calibri"/>
                <a:sym typeface="Calibri"/>
              </a:rPr>
              <a:t>们是第四家通过单独的一致性算法发布等离子现金侧</a:t>
            </a:r>
            <a:r>
              <a:rPr lang="zh-CN" altLang="en-US" dirty="0" smtClean="0">
                <a:latin typeface="Calibri"/>
                <a:ea typeface="Calibri"/>
                <a:cs typeface="Calibri"/>
                <a:sym typeface="Calibri"/>
              </a:rPr>
              <a:t>链有效</a:t>
            </a:r>
            <a:r>
              <a:rPr lang="en-US" altLang="zh-CN" dirty="0" smtClean="0">
                <a:latin typeface="Calibri"/>
                <a:ea typeface="Calibri"/>
                <a:cs typeface="Calibri"/>
                <a:sym typeface="Calibri"/>
              </a:rPr>
              <a:t>MVP</a:t>
            </a:r>
            <a:r>
              <a:rPr lang="zh-CN" altLang="en-US" dirty="0">
                <a:latin typeface="Calibri"/>
                <a:ea typeface="Calibri"/>
                <a:cs typeface="Calibri"/>
                <a:sym typeface="Calibri"/>
              </a:rPr>
              <a:t>的公司。</a:t>
            </a:r>
            <a:endParaRPr lang="ru-RU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100"/>
            </a:pP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>我们很快将发布一种使用该</a:t>
            </a:r>
            <a:r>
              <a:rPr lang="zh-CN" altLang="en-US" dirty="0" smtClean="0"/>
              <a:t>技术并</a:t>
            </a:r>
            <a:r>
              <a:rPr lang="zh-CN" altLang="en-US" dirty="0"/>
              <a:t>能够在特定领域进行</a:t>
            </a:r>
            <a:r>
              <a:rPr lang="zh-CN" altLang="en-US" dirty="0" smtClean="0"/>
              <a:t>竞争的</a:t>
            </a:r>
            <a:r>
              <a:rPr lang="zh-CN" altLang="en-US" dirty="0"/>
              <a:t>解决</a:t>
            </a:r>
            <a:r>
              <a:rPr lang="zh-CN" altLang="en-US" dirty="0" smtClean="0"/>
              <a:t>方案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https://www.ey.com/en_gl/news/2018/10/ey-launches-the-world-s-first-secure-private-transactions-over-the-ethereu-public-blockchain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>除了我们自己的研发活动外，我们还愿意与值得</a:t>
            </a:r>
            <a:r>
              <a:rPr lang="zh-CN" altLang="en-US" dirty="0" smtClean="0"/>
              <a:t>信赖并</a:t>
            </a:r>
            <a:r>
              <a:rPr lang="zh-CN" altLang="en-US" dirty="0"/>
              <a:t>希望合作开发区块链</a:t>
            </a:r>
            <a:r>
              <a:rPr lang="zh-CN" altLang="en-US" dirty="0" smtClean="0"/>
              <a:t>上复杂</a:t>
            </a:r>
            <a:r>
              <a:rPr lang="zh-CN" altLang="en-US" dirty="0"/>
              <a:t>应用</a:t>
            </a:r>
            <a:r>
              <a:rPr lang="zh-CN" altLang="en-US" dirty="0" smtClean="0"/>
              <a:t>程序的公司</a:t>
            </a:r>
            <a:r>
              <a:rPr lang="zh-CN" altLang="en-US" dirty="0"/>
              <a:t>建立</a:t>
            </a:r>
            <a:r>
              <a:rPr lang="zh-CN" altLang="en-US" dirty="0" smtClean="0"/>
              <a:t>合作关系，。</a:t>
            </a:r>
            <a:endParaRPr lang="zh-CN" alt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zh-CN" altLang="en-US" dirty="0"/>
              <a:t>我们开发了一些非常酷的东西，有时</a:t>
            </a:r>
            <a:r>
              <a:rPr lang="zh-CN" altLang="en-US" dirty="0" smtClean="0"/>
              <a:t>它们</a:t>
            </a:r>
            <a:r>
              <a:rPr lang="zh-CN" altLang="en-US" dirty="0" smtClean="0"/>
              <a:t>会</a:t>
            </a:r>
            <a:r>
              <a:rPr lang="zh-CN" altLang="en-US" dirty="0" smtClean="0"/>
              <a:t>出现</a:t>
            </a:r>
            <a:r>
              <a:rPr lang="zh-CN" altLang="en-US" dirty="0"/>
              <a:t>在新闻中，就像这个</a:t>
            </a: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https://www.coindesk.com/two-startups-are-partnering-to-enable-amazon-purchases-with-ethereum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16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132" name="Google Shape;132;p16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" name="Google Shape;133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16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16"/>
          <p:cNvSpPr txBox="1"/>
          <p:nvPr/>
        </p:nvSpPr>
        <p:spPr>
          <a:xfrm>
            <a:off x="615950" y="838200"/>
            <a:ext cx="9848700" cy="10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zh-CN" alt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我</a:t>
            </a:r>
            <a:r>
              <a:rPr lang="zh-CN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们是私有企业级解决方案的区块链基础设施提供商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3892" y="1683606"/>
            <a:ext cx="1373441" cy="1373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9073" y="1683606"/>
            <a:ext cx="1373853" cy="1373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144" name="Google Shape;144;p17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" name="Google Shape;145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17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p17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620086" y="924620"/>
            <a:ext cx="105156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创始人</a:t>
            </a:r>
            <a:endParaRPr sz="3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574625" y="3116775"/>
            <a:ext cx="2470200" cy="4743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01150" y="1683606"/>
            <a:ext cx="136207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/>
          <p:nvPr/>
        </p:nvSpPr>
        <p:spPr>
          <a:xfrm>
            <a:off x="4356050" y="3116775"/>
            <a:ext cx="2470200" cy="4743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8194625" y="3116775"/>
            <a:ext cx="2470200" cy="4743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620075" y="3124200"/>
            <a:ext cx="32280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Sergey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Grybniak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altLang="zh-CN" dirty="0"/>
              <a:t>Sergey </a:t>
            </a:r>
            <a:r>
              <a:rPr lang="en-US" altLang="zh-CN" dirty="0" err="1"/>
              <a:t>Grybniak</a:t>
            </a:r>
            <a:r>
              <a:rPr lang="zh-CN" altLang="en-US" dirty="0"/>
              <a:t>专注于业务管理，熟悉应用程序开发，机器学习，自然语言处理和智能合约开发。谢尔盖在媒体上有超过</a:t>
            </a:r>
            <a:r>
              <a:rPr lang="en-US" altLang="zh-CN" dirty="0"/>
              <a:t>100</a:t>
            </a:r>
            <a:r>
              <a:rPr lang="zh-CN" altLang="en-US" dirty="0"/>
              <a:t>次提及，获得了</a:t>
            </a:r>
            <a:r>
              <a:rPr lang="en-US" altLang="zh-CN" dirty="0"/>
              <a:t>IBA 2017</a:t>
            </a:r>
            <a:r>
              <a:rPr lang="zh-CN" altLang="en-US" dirty="0"/>
              <a:t>年度最佳执行奖。他还是</a:t>
            </a:r>
            <a:r>
              <a:rPr lang="en-US" altLang="zh-CN" dirty="0" err="1"/>
              <a:t>CodeProject</a:t>
            </a:r>
            <a:r>
              <a:rPr lang="zh-CN" altLang="en-US" dirty="0"/>
              <a:t>，</a:t>
            </a:r>
            <a:r>
              <a:rPr lang="en-US" altLang="zh-CN" dirty="0" err="1"/>
              <a:t>Dzone</a:t>
            </a:r>
            <a:r>
              <a:rPr lang="zh-CN" altLang="en-US" dirty="0"/>
              <a:t>，</a:t>
            </a:r>
            <a:r>
              <a:rPr lang="en-US" altLang="zh-CN" dirty="0"/>
              <a:t>C-</a:t>
            </a:r>
            <a:r>
              <a:rPr lang="en-US" altLang="zh-CN" dirty="0" err="1"/>
              <a:t>SharpCorner</a:t>
            </a:r>
            <a:r>
              <a:rPr lang="zh-CN" altLang="en-US" dirty="0"/>
              <a:t>和其他一些小众媒体的定期撰稿人</a:t>
            </a:r>
            <a:r>
              <a:rPr lang="zh-CN" altLang="en-US" dirty="0" smtClean="0"/>
              <a:t>。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4482000" y="3124200"/>
            <a:ext cx="3228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Alex </a:t>
            </a:r>
            <a:r>
              <a:rPr lang="en-US" sz="24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Bilichenko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 smtClean="0"/>
              <a:t>金融和</a:t>
            </a:r>
            <a:r>
              <a:rPr lang="zh-CN" altLang="en-US" dirty="0"/>
              <a:t>机器学习专家，交易员和投资者，在全球领先的公司拥有超过</a:t>
            </a:r>
            <a:r>
              <a:rPr lang="en-US" altLang="zh-CN" dirty="0"/>
              <a:t>10</a:t>
            </a:r>
            <a:r>
              <a:rPr lang="zh-CN" altLang="en-US" dirty="0"/>
              <a:t>年的经验，包括</a:t>
            </a:r>
            <a:r>
              <a:rPr lang="en-US" altLang="zh-CN" dirty="0"/>
              <a:t>Microsoft</a:t>
            </a:r>
            <a:r>
              <a:rPr lang="zh-CN" altLang="en-US" dirty="0"/>
              <a:t>，</a:t>
            </a:r>
            <a:r>
              <a:rPr lang="en-US" altLang="zh-CN" dirty="0"/>
              <a:t>Bridgewater Associates</a:t>
            </a:r>
            <a:r>
              <a:rPr lang="zh-CN" altLang="en-US" dirty="0"/>
              <a:t>，</a:t>
            </a:r>
            <a:r>
              <a:rPr lang="en-US" altLang="zh-CN" dirty="0"/>
              <a:t>Goldman Sachs</a:t>
            </a:r>
            <a:r>
              <a:rPr lang="zh-CN" altLang="en-US" dirty="0"/>
              <a:t>和</a:t>
            </a:r>
            <a:r>
              <a:rPr lang="en-US" altLang="zh-CN" dirty="0" err="1"/>
              <a:t>Teza</a:t>
            </a:r>
            <a:r>
              <a:rPr lang="en-US" altLang="zh-CN" dirty="0"/>
              <a:t> Technologies</a:t>
            </a:r>
            <a:r>
              <a:rPr lang="zh-CN" altLang="en-US" dirty="0"/>
              <a:t>。在他任职期间，</a:t>
            </a:r>
            <a:r>
              <a:rPr lang="en-US" altLang="zh-CN" dirty="0"/>
              <a:t>Alex</a:t>
            </a:r>
            <a:r>
              <a:rPr lang="zh-CN" altLang="en-US" dirty="0"/>
              <a:t>致力于构建分析海量数据的模型，以预测全球金融资产的价格。他在</a:t>
            </a:r>
            <a:r>
              <a:rPr lang="en-US" altLang="zh-CN" dirty="0"/>
              <a:t>2013</a:t>
            </a:r>
            <a:r>
              <a:rPr lang="zh-CN" altLang="en-US" dirty="0"/>
              <a:t>年接受了区块链和加密货币革命</a:t>
            </a:r>
            <a:r>
              <a:rPr lang="en-US" altLang="zh-CN" dirty="0"/>
              <a:t>.Alex</a:t>
            </a:r>
            <a:r>
              <a:rPr lang="zh-CN" altLang="en-US" dirty="0"/>
              <a:t>拥有物理学博士学位和物理与计算机科学学士</a:t>
            </a:r>
            <a:r>
              <a:rPr lang="en-US" altLang="zh-CN" dirty="0"/>
              <a:t>/</a:t>
            </a:r>
            <a:r>
              <a:rPr lang="zh-CN" altLang="en-US" dirty="0"/>
              <a:t>硕士学位</a:t>
            </a:r>
            <a:r>
              <a:rPr lang="zh-CN" altLang="en-US" dirty="0" smtClean="0"/>
              <a:t>。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8282475" y="3124200"/>
            <a:ext cx="3228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Andrey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Sarayev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zh-CN" altLang="en-US" dirty="0" smtClean="0"/>
              <a:t>作为</a:t>
            </a:r>
            <a:r>
              <a:rPr lang="zh-CN" altLang="en-US" dirty="0"/>
              <a:t>计算机科学博士，</a:t>
            </a:r>
            <a:r>
              <a:rPr lang="en-US" altLang="zh-CN" dirty="0"/>
              <a:t>Andrey</a:t>
            </a:r>
            <a:r>
              <a:rPr lang="zh-CN" altLang="en-US" dirty="0"/>
              <a:t>在处理金融应用的社交媒体情绪方面拥有丰富的经验。 </a:t>
            </a:r>
            <a:r>
              <a:rPr lang="en-US" altLang="zh-CN" dirty="0"/>
              <a:t>Andrey</a:t>
            </a:r>
            <a:r>
              <a:rPr lang="zh-CN" altLang="en-US" dirty="0"/>
              <a:t>拥有构建复杂数据处理系统的经验。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064" y="4116019"/>
            <a:ext cx="1948295" cy="194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3269" y="2499677"/>
            <a:ext cx="1203840" cy="65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1313" y="2371118"/>
            <a:ext cx="1504822" cy="75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39043" y="3502694"/>
            <a:ext cx="1710797" cy="63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67700" y="2519430"/>
            <a:ext cx="2134846" cy="610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5862" y="2408208"/>
            <a:ext cx="2203253" cy="833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0350" y="2631882"/>
            <a:ext cx="1472224" cy="38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9218" y="3790940"/>
            <a:ext cx="1347893" cy="32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949956" y="3524679"/>
            <a:ext cx="2263627" cy="89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77328" y="3755139"/>
            <a:ext cx="1566440" cy="44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078360" y="4887844"/>
            <a:ext cx="1223343" cy="404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83497" y="4885991"/>
            <a:ext cx="1181744" cy="40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556542" y="4977269"/>
            <a:ext cx="2379964" cy="29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458112" y="4889427"/>
            <a:ext cx="2141220" cy="40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634386" y="3732119"/>
            <a:ext cx="2022138" cy="43540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/>
          <p:nvPr/>
        </p:nvSpPr>
        <p:spPr>
          <a:xfrm>
            <a:off x="-1177966" y="916501"/>
            <a:ext cx="2470200" cy="5631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18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178" name="Google Shape;178;p18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9" name="Google Shape;179;p18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18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1" name="Google Shape;181;p18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18"/>
          <p:cNvSpPr txBox="1"/>
          <p:nvPr/>
        </p:nvSpPr>
        <p:spPr>
          <a:xfrm>
            <a:off x="838200" y="914401"/>
            <a:ext cx="105156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CN" alt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在媒体上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/>
          <p:nvPr/>
        </p:nvSpPr>
        <p:spPr>
          <a:xfrm rot="10800000" flipH="1">
            <a:off x="0" y="-708"/>
            <a:ext cx="12192000" cy="68547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5675248" y="3008245"/>
            <a:ext cx="841500" cy="8415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89" name="Google Shape;1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9774" y="3117902"/>
            <a:ext cx="552450" cy="63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 txBox="1"/>
          <p:nvPr/>
        </p:nvSpPr>
        <p:spPr>
          <a:xfrm>
            <a:off x="3386700" y="2171400"/>
            <a:ext cx="54186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7200"/>
              <a:buFont typeface="Arial"/>
              <a:buNone/>
            </a:pPr>
            <a:r>
              <a:rPr lang="zh-CN" altLang="en-US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系统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2381" y="-1530177"/>
            <a:ext cx="3519239" cy="351923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9"/>
          <p:cNvSpPr txBox="1"/>
          <p:nvPr/>
        </p:nvSpPr>
        <p:spPr>
          <a:xfrm>
            <a:off x="4446400" y="153250"/>
            <a:ext cx="7282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zh-CN" sz="1200" dirty="0" err="1"/>
              <a:t>Opporty</a:t>
            </a:r>
            <a:r>
              <a:rPr lang="zh-CN" altLang="en-US" sz="1200" dirty="0"/>
              <a:t>建立在区块链基础设施上的版权应用概述</a:t>
            </a:r>
            <a:endParaRPr lang="zh-CN" altLang="en-US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515" y="244165"/>
            <a:ext cx="1429632" cy="238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"/>
          <p:cNvSpPr txBox="1"/>
          <p:nvPr/>
        </p:nvSpPr>
        <p:spPr>
          <a:xfrm>
            <a:off x="615950" y="1467025"/>
            <a:ext cx="10947300" cy="1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zh-CN" altLang="en-US" sz="2400" b="1" dirty="0"/>
              <a:t>基于区块链基础设施构建的版权应用程序 </a:t>
            </a:r>
            <a:r>
              <a:rPr lang="en-US" altLang="zh-CN" sz="2400" dirty="0"/>
              <a:t>- </a:t>
            </a:r>
            <a:r>
              <a:rPr lang="zh-CN" altLang="en-US" sz="2400" dirty="0"/>
              <a:t>此提案的目标是简要描述基于区块链基础架构构建的版权应用程序</a:t>
            </a:r>
            <a:r>
              <a:rPr lang="zh-CN" altLang="en-US" sz="2400" dirty="0" smtClean="0"/>
              <a:t>。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5063175" y="3429000"/>
            <a:ext cx="5852400" cy="26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</a:pPr>
            <a:r>
              <a:rPr lang="zh-CN" altLang="en-US" sz="2400" dirty="0"/>
              <a:t>主要目的是建立一个灵活且易于扩展的生态结构，允许用户向客户，代理商，促销商或公司销售各种类型的版权（音乐，电影，文化，艺术等），反之亦然，允许用户或公司购买各种科目的版权</a:t>
            </a:r>
            <a:r>
              <a:rPr lang="zh-CN" altLang="en-US" sz="2400" dirty="0" smtClean="0"/>
              <a:t>。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20"/>
          <p:cNvGrpSpPr/>
          <p:nvPr/>
        </p:nvGrpSpPr>
        <p:grpSpPr>
          <a:xfrm>
            <a:off x="0" y="-1530177"/>
            <a:ext cx="13951620" cy="3519239"/>
            <a:chOff x="0" y="-1530177"/>
            <a:chExt cx="13951620" cy="3519239"/>
          </a:xfrm>
        </p:grpSpPr>
        <p:sp>
          <p:nvSpPr>
            <p:cNvPr id="201" name="Google Shape;201;p20"/>
            <p:cNvSpPr/>
            <p:nvPr/>
          </p:nvSpPr>
          <p:spPr>
            <a:xfrm rot="10800000" flipH="1">
              <a:off x="0" y="-602"/>
              <a:ext cx="12192000" cy="728100"/>
            </a:xfrm>
            <a:prstGeom prst="rect">
              <a:avLst/>
            </a:prstGeom>
            <a:gradFill>
              <a:gsLst>
                <a:gs pos="0">
                  <a:srgbClr val="2962FE"/>
                </a:gs>
                <a:gs pos="100000">
                  <a:srgbClr val="00B0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2" name="Google Shape;202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432381" y="-1530177"/>
              <a:ext cx="3519239" cy="351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20"/>
            <p:cNvSpPr txBox="1"/>
            <p:nvPr/>
          </p:nvSpPr>
          <p:spPr>
            <a:xfrm>
              <a:off x="4446400" y="153250"/>
              <a:ext cx="7282200" cy="49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en-US" altLang="zh-CN" sz="1200" dirty="0" err="1"/>
                <a:t>Opporty</a:t>
              </a:r>
              <a:r>
                <a:rPr lang="zh-CN" altLang="en-US" sz="1200" dirty="0"/>
                <a:t>建立在区块链基础设施上的版权应用概述</a:t>
              </a:r>
              <a:endParaRPr lang="zh-CN" altLang="en-US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4" name="Google Shape;204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515" y="244165"/>
              <a:ext cx="1429632" cy="23855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" name="Google Shape;2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7075" y="3314750"/>
            <a:ext cx="2287475" cy="26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/>
          <p:nvPr/>
        </p:nvSpPr>
        <p:spPr>
          <a:xfrm rot="10800000" flipH="1">
            <a:off x="0" y="-583"/>
            <a:ext cx="12192000" cy="6858600"/>
          </a:xfrm>
          <a:prstGeom prst="rect">
            <a:avLst/>
          </a:prstGeom>
          <a:gradFill>
            <a:gsLst>
              <a:gs pos="0">
                <a:srgbClr val="2962FE"/>
              </a:gs>
              <a:gs pos="100000">
                <a:srgbClr val="00B0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1"/>
          <p:cNvSpPr txBox="1">
            <a:spLocks noGrp="1"/>
          </p:cNvSpPr>
          <p:nvPr>
            <p:ph type="body" idx="1"/>
          </p:nvPr>
        </p:nvSpPr>
        <p:spPr>
          <a:xfrm>
            <a:off x="838200" y="2171393"/>
            <a:ext cx="10515600" cy="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7200"/>
              <a:buNone/>
            </a:pPr>
            <a:r>
              <a:rPr lang="zh-CN" altLang="en-US" sz="3600" dirty="0" smtClean="0">
                <a:solidFill>
                  <a:schemeClr val="lt1"/>
                </a:solidFill>
              </a:rPr>
              <a:t>里程碑与目标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212" name="Google Shape;212;p21"/>
          <p:cNvSpPr/>
          <p:nvPr/>
        </p:nvSpPr>
        <p:spPr>
          <a:xfrm>
            <a:off x="5675248" y="3008245"/>
            <a:ext cx="841500" cy="8415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13" name="Google Shape;21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2381" y="-1530177"/>
            <a:ext cx="3519239" cy="351923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1"/>
          <p:cNvSpPr txBox="1"/>
          <p:nvPr/>
        </p:nvSpPr>
        <p:spPr>
          <a:xfrm>
            <a:off x="4446400" y="153250"/>
            <a:ext cx="72822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altLang="zh-CN" sz="1200" dirty="0" err="1"/>
              <a:t>Opporty</a:t>
            </a:r>
            <a:r>
              <a:rPr lang="zh-CN" altLang="en-US" sz="1200" dirty="0"/>
              <a:t>建立在区块链基础设施上的版权应用概述</a:t>
            </a:r>
            <a:endParaRPr lang="zh-CN" altLang="en-US"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515" y="244165"/>
            <a:ext cx="1429632" cy="23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6981" y="3209922"/>
            <a:ext cx="458025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1831</Words>
  <Application>Microsoft Macintosh PowerPoint</Application>
  <PresentationFormat>Widescreen</PresentationFormat>
  <Paragraphs>244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Maryna Bizhikian</dc:creator>
  <cp:lastModifiedBy>Microsoft Office User</cp:lastModifiedBy>
  <cp:revision>82</cp:revision>
  <dcterms:modified xsi:type="dcterms:W3CDTF">2019-07-19T17:31:31Z</dcterms:modified>
</cp:coreProperties>
</file>