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5" r:id="rId4"/>
    <p:sldId id="258" r:id="rId5"/>
    <p:sldId id="259" r:id="rId6"/>
    <p:sldId id="260" r:id="rId7"/>
    <p:sldId id="261" r:id="rId8"/>
    <p:sldId id="266" r:id="rId9"/>
    <p:sldId id="262" r:id="rId10"/>
    <p:sldId id="263" r:id="rId11"/>
    <p:sldId id="267" r:id="rId12"/>
    <p:sldId id="26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4" autoAdjust="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58B72-AE2B-4EB3-AAD7-EC91FDA3A869}" type="datetimeFigureOut">
              <a:rPr lang="ru-RU" smtClean="0"/>
              <a:t>19.02.2023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6C6AC-9406-4BEC-AE0D-EFDB96B53F01}" type="slidenum">
              <a:rPr lang="ru-RU" smtClean="0"/>
              <a:t>‹#›</a:t>
            </a:fld>
            <a:endParaRPr lang="ru-RU"/>
          </a:p>
        </p:txBody>
      </p:sp>
    </p:spTree>
    <p:extLst>
      <p:ext uri="{BB962C8B-B14F-4D97-AF65-F5344CB8AC3E}">
        <p14:creationId xmlns:p14="http://schemas.microsoft.com/office/powerpoint/2010/main" val="403573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4</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15</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16</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18</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19</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20</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21</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22</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24</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25</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5</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6</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7</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9</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10</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12</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13</a:t>
            </a:fld>
            <a:endParaRPr lang="ru-RU"/>
          </a:p>
        </p:txBody>
      </p:sp>
    </p:spTree>
    <p:extLst>
      <p:ext uri="{BB962C8B-B14F-4D97-AF65-F5344CB8AC3E}">
        <p14:creationId xmlns:p14="http://schemas.microsoft.com/office/powerpoint/2010/main" val="353447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C6C6AC-9406-4BEC-AE0D-EFDB96B53F01}" type="slidenum">
              <a:rPr lang="ru-RU" smtClean="0"/>
              <a:t>14</a:t>
            </a:fld>
            <a:endParaRPr lang="ru-RU"/>
          </a:p>
        </p:txBody>
      </p:sp>
    </p:spTree>
    <p:extLst>
      <p:ext uri="{BB962C8B-B14F-4D97-AF65-F5344CB8AC3E}">
        <p14:creationId xmlns:p14="http://schemas.microsoft.com/office/powerpoint/2010/main" val="353447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AA3EDF2-CA38-4497-B75A-920E327C735A}"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372129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A3EDF2-CA38-4497-B75A-920E327C735A}"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217767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A3EDF2-CA38-4497-B75A-920E327C735A}"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405165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A3EDF2-CA38-4497-B75A-920E327C735A}"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236007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A3EDF2-CA38-4497-B75A-920E327C735A}"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377984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A3EDF2-CA38-4497-B75A-920E327C735A}" type="datetimeFigureOut">
              <a:rPr lang="ru-RU" smtClean="0"/>
              <a:t>19.02.2023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101355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AA3EDF2-CA38-4497-B75A-920E327C735A}" type="datetimeFigureOut">
              <a:rPr lang="ru-RU" smtClean="0"/>
              <a:t>19.02.2023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37353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A3EDF2-CA38-4497-B75A-920E327C735A}" type="datetimeFigureOut">
              <a:rPr lang="ru-RU" smtClean="0"/>
              <a:t>19.02.2023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281129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A3EDF2-CA38-4497-B75A-920E327C735A}" type="datetimeFigureOut">
              <a:rPr lang="ru-RU" smtClean="0"/>
              <a:t>19.02.2023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280643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A3EDF2-CA38-4497-B75A-920E327C735A}" type="datetimeFigureOut">
              <a:rPr lang="ru-RU" smtClean="0"/>
              <a:t>19.02.2023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124166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A3EDF2-CA38-4497-B75A-920E327C735A}" type="datetimeFigureOut">
              <a:rPr lang="ru-RU" smtClean="0"/>
              <a:t>19.02.2023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327169-C3A4-4D60-AEA0-8606FA41F307}" type="slidenum">
              <a:rPr lang="ru-RU" smtClean="0"/>
              <a:t>‹#›</a:t>
            </a:fld>
            <a:endParaRPr lang="ru-RU"/>
          </a:p>
        </p:txBody>
      </p:sp>
    </p:spTree>
    <p:extLst>
      <p:ext uri="{BB962C8B-B14F-4D97-AF65-F5344CB8AC3E}">
        <p14:creationId xmlns:p14="http://schemas.microsoft.com/office/powerpoint/2010/main" val="130223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3EDF2-CA38-4497-B75A-920E327C735A}" type="datetimeFigureOut">
              <a:rPr lang="ru-RU" smtClean="0"/>
              <a:t>19.02.2023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27169-C3A4-4D60-AEA0-8606FA41F307}" type="slidenum">
              <a:rPr lang="ru-RU" smtClean="0"/>
              <a:t>‹#›</a:t>
            </a:fld>
            <a:endParaRPr lang="ru-RU"/>
          </a:p>
        </p:txBody>
      </p:sp>
    </p:spTree>
    <p:extLst>
      <p:ext uri="{BB962C8B-B14F-4D97-AF65-F5344CB8AC3E}">
        <p14:creationId xmlns:p14="http://schemas.microsoft.com/office/powerpoint/2010/main" val="382202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jpeg"/><Relationship Id="rId7"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5.jpeg"/><Relationship Id="rId7"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2.jpeg"/><Relationship Id="rId9"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0.jpeg"/><Relationship Id="rId4" Type="http://schemas.openxmlformats.org/officeDocument/2006/relationships/image" Target="../media/image69.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79.jpeg"/></Relationships>
</file>

<file path=ppt/slides/_rels/slide2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5.jpe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ександр\Desktop\depositphotos_73518083-stock-photo-close-up-of-scrub-nu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Rectangle 1"/>
          <p:cNvSpPr>
            <a:spLocks noGrp="1" noChangeArrowheads="1"/>
          </p:cNvSpPr>
          <p:nvPr>
            <p:ph type="ctrTitle"/>
          </p:nvPr>
        </p:nvSpPr>
        <p:spPr bwMode="auto">
          <a:xfrm>
            <a:off x="685800" y="1630631"/>
            <a:ext cx="729802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8000" b="0" i="0" u="none" strike="noStrike" cap="none" normalizeH="0" baseline="0" dirty="0" smtClean="0">
                <a:ln>
                  <a:noFill/>
                </a:ln>
                <a:effectLst/>
                <a:latin typeface="Arial Unicode MS"/>
              </a:rPr>
              <a:t>Surgical Toolkit</a:t>
            </a:r>
            <a:r>
              <a:rPr kumimoji="0" lang="en-US" altLang="en-US" sz="8000" b="0" i="0" u="none" strike="noStrike" cap="none" normalizeH="0" baseline="0" dirty="0" smtClean="0">
                <a:ln>
                  <a:noFill/>
                </a:ln>
                <a:effectLst/>
              </a:rPr>
              <a:t> </a:t>
            </a:r>
            <a:endParaRPr kumimoji="0" lang="en-US" altLang="en-US" sz="8000" b="0" i="0" u="none" strike="noStrike" cap="none" normalizeH="0" baseline="0" dirty="0" smtClean="0">
              <a:ln>
                <a:noFill/>
              </a:ln>
              <a:effectLst/>
              <a:latin typeface="Arial" panose="020B0604020202020204" pitchFamily="34" charset="0"/>
            </a:endParaRPr>
          </a:p>
        </p:txBody>
      </p:sp>
      <p:sp>
        <p:nvSpPr>
          <p:cNvPr id="7" name="Rectangle 2"/>
          <p:cNvSpPr>
            <a:spLocks noGrp="1" noChangeArrowheads="1"/>
          </p:cNvSpPr>
          <p:nvPr>
            <p:ph type="subTitle" idx="1"/>
          </p:nvPr>
        </p:nvSpPr>
        <p:spPr bwMode="auto">
          <a:xfrm>
            <a:off x="1747838" y="3711872"/>
            <a:ext cx="58785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Arial Unicode MS"/>
              </a:rPr>
              <a:t>General direction of surgery</a:t>
            </a:r>
            <a:endParaRPr kumimoji="0" lang="en-US"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053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fontScale="90000"/>
          </a:bodyPr>
          <a:lstStyle/>
          <a:p>
            <a:r>
              <a:rPr lang="en-US" dirty="0"/>
              <a:t>Connecting tools Surgical needle holders</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951820" y="1902946"/>
            <a:ext cx="3420380" cy="784830"/>
          </a:xfrm>
          <a:prstGeom prst="rect">
            <a:avLst/>
          </a:prstGeom>
          <a:noFill/>
        </p:spPr>
        <p:txBody>
          <a:bodyPr wrap="square" rtlCol="0">
            <a:spAutoFit/>
          </a:bodyPr>
          <a:lstStyle/>
          <a:p>
            <a:pPr marL="342900" indent="-342900" algn="ctr">
              <a:buFont typeface="+mj-lt"/>
              <a:buAutoNum type="arabicPeriod"/>
            </a:pPr>
            <a:r>
              <a:rPr lang="en-US" sz="1500" b="1" i="1" dirty="0" err="1"/>
              <a:t>Gegar's</a:t>
            </a:r>
            <a:r>
              <a:rPr lang="en-US" sz="1500" b="1" i="1" dirty="0"/>
              <a:t> needle holder</a:t>
            </a:r>
          </a:p>
          <a:p>
            <a:pPr marL="342900" indent="-342900" algn="ctr">
              <a:buFont typeface="+mj-lt"/>
              <a:buAutoNum type="arabicPeriod"/>
            </a:pPr>
            <a:r>
              <a:rPr lang="en-US" sz="1500" b="1" i="1" dirty="0"/>
              <a:t>Needle holder Mathieu</a:t>
            </a:r>
          </a:p>
          <a:p>
            <a:pPr marL="342900" indent="-342900" algn="ctr">
              <a:buFont typeface="+mj-lt"/>
              <a:buAutoNum type="arabicPeriod"/>
            </a:pPr>
            <a:r>
              <a:rPr lang="en-US" sz="1500" b="1" i="1" dirty="0" err="1"/>
              <a:t>Troyanov's</a:t>
            </a:r>
            <a:r>
              <a:rPr lang="en-US" sz="1500" b="1" i="1" dirty="0"/>
              <a:t> needle holder</a:t>
            </a:r>
            <a:endParaRPr lang="ru-RU" sz="1500" b="1" i="1" dirty="0" smtClean="0"/>
          </a:p>
        </p:txBody>
      </p:sp>
      <p:sp>
        <p:nvSpPr>
          <p:cNvPr id="14" name="TextBox 13"/>
          <p:cNvSpPr txBox="1"/>
          <p:nvPr/>
        </p:nvSpPr>
        <p:spPr>
          <a:xfrm>
            <a:off x="307975" y="5229200"/>
            <a:ext cx="8584505" cy="1200329"/>
          </a:xfrm>
          <a:prstGeom prst="rect">
            <a:avLst/>
          </a:prstGeom>
          <a:solidFill>
            <a:schemeClr val="bg1"/>
          </a:solidFill>
        </p:spPr>
        <p:txBody>
          <a:bodyPr wrap="square" rtlCol="0">
            <a:spAutoFit/>
          </a:bodyPr>
          <a:lstStyle/>
          <a:p>
            <a:r>
              <a:rPr lang="en-US" sz="1200" i="1"/>
              <a:t>1. The Gegara needle holder is a classic straight needle holder, it has different lengths and widths of the handles, as well as different notches on the branches</a:t>
            </a:r>
          </a:p>
          <a:p>
            <a:r>
              <a:rPr lang="en-US" sz="1200" i="1"/>
              <a:t>2. Mathieu's needle holder is used to hold a surgical needle during suturing, equipped with spring-loaded handles and a ratchet lock that unlocks when the handle is further compressed.</a:t>
            </a:r>
          </a:p>
          <a:p>
            <a:r>
              <a:rPr lang="en-US" sz="1200" i="1"/>
              <a:t>3. Troyanova needle holder - serves to hold the surgical needle during suturing. The rack is located on the end of the handles, so it is unfastened with the 5th (V) finger of the hand</a:t>
            </a:r>
            <a:endParaRPr lang="ru-RU" sz="1200" i="1" dirty="0" smtClean="0"/>
          </a:p>
        </p:txBody>
      </p:sp>
      <p:pic>
        <p:nvPicPr>
          <p:cNvPr id="9218" name="Picture 2" descr="Иглодержатель гегара применение. Основные виды иглодержателей. Иглодержатель.  Иглодержатели Гегара. Надевание нитки на хирургическую иглу. Как держать иглодержатель  гегара в рука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628800"/>
            <a:ext cx="3133215" cy="1600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1877" y="1628800"/>
            <a:ext cx="2890603" cy="1600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223" name="Picture 7" descr="Glavmex.ru • Просмотр темы - Виды иглодержателей для зажима крючка и иголк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3229026"/>
            <a:ext cx="3168352" cy="1928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12"/>
          <p:cNvSpPr txBox="1"/>
          <p:nvPr/>
        </p:nvSpPr>
        <p:spPr>
          <a:xfrm>
            <a:off x="2758146" y="2859694"/>
            <a:ext cx="301686" cy="369332"/>
          </a:xfrm>
          <a:prstGeom prst="rect">
            <a:avLst/>
          </a:prstGeom>
          <a:noFill/>
        </p:spPr>
        <p:txBody>
          <a:bodyPr wrap="none" rtlCol="0">
            <a:spAutoFit/>
          </a:bodyPr>
          <a:lstStyle/>
          <a:p>
            <a:r>
              <a:rPr lang="uk-UA" dirty="0" smtClean="0"/>
              <a:t>1</a:t>
            </a:r>
            <a:endParaRPr lang="ru-RU" dirty="0"/>
          </a:p>
        </p:txBody>
      </p:sp>
      <p:sp>
        <p:nvSpPr>
          <p:cNvPr id="15" name="TextBox 14"/>
          <p:cNvSpPr txBox="1"/>
          <p:nvPr/>
        </p:nvSpPr>
        <p:spPr>
          <a:xfrm>
            <a:off x="6228184" y="2859694"/>
            <a:ext cx="301686" cy="369332"/>
          </a:xfrm>
          <a:prstGeom prst="rect">
            <a:avLst/>
          </a:prstGeom>
          <a:noFill/>
        </p:spPr>
        <p:txBody>
          <a:bodyPr wrap="none" rtlCol="0">
            <a:spAutoFit/>
          </a:bodyPr>
          <a:lstStyle/>
          <a:p>
            <a:r>
              <a:rPr lang="uk-UA" dirty="0" smtClean="0"/>
              <a:t>2</a:t>
            </a:r>
            <a:endParaRPr lang="ru-RU" dirty="0"/>
          </a:p>
        </p:txBody>
      </p:sp>
    </p:spTree>
    <p:extLst>
      <p:ext uri="{BB962C8B-B14F-4D97-AF65-F5344CB8AC3E}">
        <p14:creationId xmlns:p14="http://schemas.microsoft.com/office/powerpoint/2010/main" val="2801471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лександр\Desktop\abstract-blue-bright-background-health-care-icon-pattern-medical-innovation-concept_44392-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a:xfrm>
            <a:off x="457200" y="1700808"/>
            <a:ext cx="8229600" cy="3024336"/>
          </a:xfrm>
        </p:spPr>
        <p:txBody>
          <a:bodyPr>
            <a:noAutofit/>
          </a:bodyPr>
          <a:lstStyle/>
          <a:p>
            <a:r>
              <a:rPr lang="uk-UA" sz="8000" i="1" dirty="0" smtClean="0">
                <a:solidFill>
                  <a:schemeClr val="tx2">
                    <a:lumMod val="50000"/>
                  </a:schemeClr>
                </a:solidFill>
              </a:rPr>
              <a:t/>
            </a:r>
            <a:br>
              <a:rPr lang="uk-UA" sz="8000" i="1" dirty="0" smtClean="0">
                <a:solidFill>
                  <a:schemeClr val="tx2">
                    <a:lumMod val="50000"/>
                  </a:schemeClr>
                </a:solidFill>
              </a:rPr>
            </a:br>
            <a:r>
              <a:rPr lang="en-US" sz="8000" i="1" dirty="0">
                <a:solidFill>
                  <a:schemeClr val="tx2">
                    <a:lumMod val="50000"/>
                  </a:schemeClr>
                </a:solidFill>
              </a:rPr>
              <a:t>Pushing and pressing tools</a:t>
            </a:r>
            <a:endParaRPr lang="ru-RU" sz="8000" dirty="0">
              <a:solidFill>
                <a:schemeClr val="tx2">
                  <a:lumMod val="50000"/>
                </a:schemeClr>
              </a:solidFill>
            </a:endParaRPr>
          </a:p>
        </p:txBody>
      </p:sp>
      <p:pic>
        <p:nvPicPr>
          <p:cNvPr id="4" name="Picture 2" descr="C:\Users\Александр\Desktop\depositphotos_73518083-stock-photo-close-up-of-scrub-nu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013176"/>
            <a:ext cx="3338736" cy="1721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Александр\Desktop\загружен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013176"/>
            <a:ext cx="3240360" cy="1743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48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a:xfrm>
            <a:off x="457200" y="116632"/>
            <a:ext cx="8229600" cy="1301006"/>
          </a:xfrm>
        </p:spPr>
        <p:txBody>
          <a:bodyPr>
            <a:normAutofit fontScale="90000"/>
          </a:bodyPr>
          <a:lstStyle/>
          <a:p>
            <a:r>
              <a:rPr lang="en-US" sz="4000" dirty="0"/>
              <a:t>Tools for spreading, depressing Surgical mirrors</a:t>
            </a:r>
            <a:endParaRPr lang="ru-RU" sz="3700"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142650" y="2169661"/>
            <a:ext cx="3600400" cy="1246495"/>
          </a:xfrm>
          <a:prstGeom prst="rect">
            <a:avLst/>
          </a:prstGeom>
          <a:noFill/>
        </p:spPr>
        <p:txBody>
          <a:bodyPr wrap="square" rtlCol="0">
            <a:spAutoFit/>
          </a:bodyPr>
          <a:lstStyle/>
          <a:p>
            <a:pPr marL="342900" indent="-342900">
              <a:buFont typeface="+mj-lt"/>
              <a:buAutoNum type="arabicPeriod"/>
            </a:pPr>
            <a:r>
              <a:rPr lang="en-US" sz="1500" b="1" i="1" dirty="0"/>
              <a:t>Abdominal mirror by Fritch-Dwayne</a:t>
            </a:r>
          </a:p>
          <a:p>
            <a:pPr marL="342900" indent="-342900">
              <a:buFont typeface="+mj-lt"/>
              <a:buAutoNum type="arabicPeriod"/>
            </a:pPr>
            <a:r>
              <a:rPr lang="en-US" sz="1500" b="1" i="1" dirty="0"/>
              <a:t>Liver mirror for pressing the edge of the liver</a:t>
            </a:r>
          </a:p>
          <a:p>
            <a:pPr marL="342900" indent="-342900">
              <a:buFont typeface="+mj-lt"/>
              <a:buAutoNum type="arabicPeriod"/>
            </a:pPr>
            <a:r>
              <a:rPr lang="en-US" sz="1500" b="1" i="1" dirty="0" err="1"/>
              <a:t>Fedorov's</a:t>
            </a:r>
            <a:r>
              <a:rPr lang="en-US" sz="1500" b="1" i="1" dirty="0"/>
              <a:t> renal mirror</a:t>
            </a:r>
          </a:p>
          <a:p>
            <a:pPr marL="342900" indent="-342900">
              <a:buFont typeface="+mj-lt"/>
              <a:buAutoNum type="arabicPeriod"/>
            </a:pPr>
            <a:r>
              <a:rPr lang="en-US" sz="1500" b="1" i="1" dirty="0"/>
              <a:t>Rectal mirror</a:t>
            </a:r>
            <a:endParaRPr lang="ru-RU" sz="1500" b="1" i="1" dirty="0" smtClean="0"/>
          </a:p>
        </p:txBody>
      </p:sp>
      <p:sp>
        <p:nvSpPr>
          <p:cNvPr id="14" name="TextBox 13"/>
          <p:cNvSpPr txBox="1"/>
          <p:nvPr/>
        </p:nvSpPr>
        <p:spPr>
          <a:xfrm>
            <a:off x="307975" y="4437112"/>
            <a:ext cx="8584505" cy="1384995"/>
          </a:xfrm>
          <a:prstGeom prst="rect">
            <a:avLst/>
          </a:prstGeom>
          <a:solidFill>
            <a:schemeClr val="bg1"/>
          </a:solidFill>
        </p:spPr>
        <p:txBody>
          <a:bodyPr wrap="square" rtlCol="0">
            <a:spAutoFit/>
          </a:bodyPr>
          <a:lstStyle/>
          <a:p>
            <a:r>
              <a:rPr lang="en-US" sz="1200" i="1" dirty="0" smtClean="0"/>
              <a:t>1</a:t>
            </a:r>
            <a:r>
              <a:rPr lang="en-US" sz="1200" i="1" dirty="0"/>
              <a:t>. The Fritz-Dwayne abdominal mirror provides an improved view of the bottom of the operative wound and increases the illumination of the operative field</a:t>
            </a:r>
          </a:p>
          <a:p>
            <a:r>
              <a:rPr lang="en-US" sz="1200" i="1" dirty="0"/>
              <a:t>2. Liver speculum for depressing the edge of the liver - used in surgical operations to depress the edge of the liver</a:t>
            </a:r>
          </a:p>
          <a:p>
            <a:r>
              <a:rPr lang="en-US" sz="1200" i="1" dirty="0"/>
              <a:t>3. </a:t>
            </a:r>
            <a:r>
              <a:rPr lang="en-US" sz="1200" i="1" dirty="0" err="1"/>
              <a:t>Fedorov's</a:t>
            </a:r>
            <a:r>
              <a:rPr lang="en-US" sz="1200" i="1" dirty="0"/>
              <a:t> kidney mirror - used in surgical operations to squeeze the edge of the kidney</a:t>
            </a:r>
          </a:p>
          <a:p>
            <a:r>
              <a:rPr lang="en-US" sz="1200" i="1" dirty="0"/>
              <a:t>4. The rectal mirror is a mirror in the form of two polished, groove-shaped metal plates connected by a hinge, fixed on a handle. It is used for: examination of the mucous membrane of the rectum; during surgical interventions on the rectum; during diagnostic and therapeutic procedures on the rectum.</a:t>
            </a:r>
            <a:endParaRPr lang="ru-RU" sz="1200" i="1" dirty="0"/>
          </a:p>
        </p:txBody>
      </p:sp>
      <p:sp>
        <p:nvSpPr>
          <p:cNvPr id="6" name="AutoShape 2" descr="Инструменты хирургические Flashcards | Quizle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484937"/>
            <a:ext cx="2529876" cy="1249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31" name="Picture 7" descr="ХИРУРГИЧЕСКИЕ ИНСТРУМЕНТЫ — Студопеди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3783" y="1492683"/>
            <a:ext cx="2461594" cy="1224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3" name="Picture 9" descr="Топографическая анатомия. Инструменты - презентация онлай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775" y="2924944"/>
            <a:ext cx="2529875" cy="1095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5" name="Picture 11" descr="Купите Зеркало ректальное двустворчатое со сплошными губками (К) 3-61 с  доставкой"/>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2358" y="2921604"/>
            <a:ext cx="2461594" cy="1095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TextBox 14"/>
          <p:cNvSpPr txBox="1"/>
          <p:nvPr/>
        </p:nvSpPr>
        <p:spPr>
          <a:xfrm>
            <a:off x="2815352" y="2434099"/>
            <a:ext cx="256802" cy="261610"/>
          </a:xfrm>
          <a:prstGeom prst="rect">
            <a:avLst/>
          </a:prstGeom>
          <a:noFill/>
        </p:spPr>
        <p:txBody>
          <a:bodyPr wrap="none" rtlCol="0">
            <a:spAutoFit/>
          </a:bodyPr>
          <a:lstStyle/>
          <a:p>
            <a:r>
              <a:rPr lang="uk-UA" sz="1100" dirty="0" smtClean="0"/>
              <a:t>1</a:t>
            </a:r>
            <a:endParaRPr lang="ru-RU" sz="1100" dirty="0"/>
          </a:p>
        </p:txBody>
      </p:sp>
      <p:sp>
        <p:nvSpPr>
          <p:cNvPr id="16" name="TextBox 15"/>
          <p:cNvSpPr txBox="1"/>
          <p:nvPr/>
        </p:nvSpPr>
        <p:spPr>
          <a:xfrm>
            <a:off x="2815352" y="3755279"/>
            <a:ext cx="256802" cy="261610"/>
          </a:xfrm>
          <a:prstGeom prst="rect">
            <a:avLst/>
          </a:prstGeom>
          <a:noFill/>
        </p:spPr>
        <p:txBody>
          <a:bodyPr wrap="none" rtlCol="0">
            <a:spAutoFit/>
          </a:bodyPr>
          <a:lstStyle/>
          <a:p>
            <a:r>
              <a:rPr lang="uk-UA" sz="1100" dirty="0" smtClean="0"/>
              <a:t>2</a:t>
            </a:r>
            <a:endParaRPr lang="ru-RU" sz="1100" dirty="0"/>
          </a:p>
        </p:txBody>
      </p:sp>
      <p:sp>
        <p:nvSpPr>
          <p:cNvPr id="17" name="TextBox 16"/>
          <p:cNvSpPr txBox="1"/>
          <p:nvPr/>
        </p:nvSpPr>
        <p:spPr>
          <a:xfrm>
            <a:off x="6685476" y="2434734"/>
            <a:ext cx="256802" cy="261610"/>
          </a:xfrm>
          <a:prstGeom prst="rect">
            <a:avLst/>
          </a:prstGeom>
          <a:noFill/>
        </p:spPr>
        <p:txBody>
          <a:bodyPr wrap="none" rtlCol="0">
            <a:spAutoFit/>
          </a:bodyPr>
          <a:lstStyle/>
          <a:p>
            <a:r>
              <a:rPr lang="uk-UA" sz="1100" dirty="0" smtClean="0"/>
              <a:t>3</a:t>
            </a:r>
            <a:endParaRPr lang="ru-RU" sz="1100" dirty="0"/>
          </a:p>
        </p:txBody>
      </p:sp>
      <p:sp>
        <p:nvSpPr>
          <p:cNvPr id="18" name="TextBox 17"/>
          <p:cNvSpPr txBox="1"/>
          <p:nvPr/>
        </p:nvSpPr>
        <p:spPr>
          <a:xfrm>
            <a:off x="6626732" y="3755279"/>
            <a:ext cx="256802" cy="261610"/>
          </a:xfrm>
          <a:prstGeom prst="rect">
            <a:avLst/>
          </a:prstGeom>
          <a:noFill/>
        </p:spPr>
        <p:txBody>
          <a:bodyPr wrap="none" rtlCol="0">
            <a:spAutoFit/>
          </a:bodyPr>
          <a:lstStyle/>
          <a:p>
            <a:r>
              <a:rPr lang="uk-UA" sz="1100" dirty="0" smtClean="0"/>
              <a:t>4</a:t>
            </a:r>
            <a:endParaRPr lang="ru-RU" sz="1100" dirty="0"/>
          </a:p>
        </p:txBody>
      </p:sp>
    </p:spTree>
    <p:extLst>
      <p:ext uri="{BB962C8B-B14F-4D97-AF65-F5344CB8AC3E}">
        <p14:creationId xmlns:p14="http://schemas.microsoft.com/office/powerpoint/2010/main" val="1104107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fontScale="90000"/>
          </a:bodyPr>
          <a:lstStyle/>
          <a:p>
            <a:r>
              <a:rPr lang="en-US" dirty="0"/>
              <a:t>Pushing and pressing tools Surgical hooks</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142650" y="1484938"/>
            <a:ext cx="3600400" cy="1246495"/>
          </a:xfrm>
          <a:prstGeom prst="rect">
            <a:avLst/>
          </a:prstGeom>
          <a:noFill/>
        </p:spPr>
        <p:txBody>
          <a:bodyPr wrap="square" rtlCol="0">
            <a:spAutoFit/>
          </a:bodyPr>
          <a:lstStyle/>
          <a:p>
            <a:pPr marL="342900" indent="-342900">
              <a:buFont typeface="+mj-lt"/>
              <a:buAutoNum type="arabicPeriod"/>
            </a:pPr>
            <a:r>
              <a:rPr lang="en-US" sz="1500" b="1" i="1" dirty="0" err="1"/>
              <a:t>Folkman's</a:t>
            </a:r>
            <a:r>
              <a:rPr lang="en-US" sz="1500" b="1" i="1" dirty="0"/>
              <a:t> sharp hooks</a:t>
            </a:r>
          </a:p>
          <a:p>
            <a:pPr marL="342900" indent="-342900">
              <a:buFont typeface="+mj-lt"/>
              <a:buAutoNum type="arabicPeriod"/>
            </a:pPr>
            <a:r>
              <a:rPr lang="en-US" sz="1500" b="1" i="1" dirty="0" err="1"/>
              <a:t>Volkman's</a:t>
            </a:r>
            <a:r>
              <a:rPr lang="en-US" sz="1500" b="1" i="1" dirty="0"/>
              <a:t> blunt hooks (one-toothed, two-toothed, three-toothed, four-toothed)</a:t>
            </a:r>
          </a:p>
          <a:p>
            <a:pPr marL="342900" indent="-342900">
              <a:buFont typeface="+mj-lt"/>
              <a:buAutoNum type="arabicPeriod"/>
            </a:pPr>
            <a:r>
              <a:rPr lang="en-US" sz="1500" b="1" i="1" dirty="0" err="1"/>
              <a:t>Farabefa</a:t>
            </a:r>
            <a:r>
              <a:rPr lang="en-US" sz="1500" b="1" i="1" dirty="0"/>
              <a:t> C-shaped leaf hooks</a:t>
            </a:r>
            <a:endParaRPr lang="ru-RU" sz="1500" b="1" i="1" dirty="0" smtClean="0"/>
          </a:p>
        </p:txBody>
      </p:sp>
      <p:sp>
        <p:nvSpPr>
          <p:cNvPr id="14" name="TextBox 13"/>
          <p:cNvSpPr txBox="1"/>
          <p:nvPr/>
        </p:nvSpPr>
        <p:spPr>
          <a:xfrm>
            <a:off x="307975" y="4725144"/>
            <a:ext cx="8584505" cy="1200329"/>
          </a:xfrm>
          <a:prstGeom prst="rect">
            <a:avLst/>
          </a:prstGeom>
          <a:solidFill>
            <a:schemeClr val="bg1"/>
          </a:solidFill>
        </p:spPr>
        <p:txBody>
          <a:bodyPr wrap="square" rtlCol="0">
            <a:spAutoFit/>
          </a:bodyPr>
          <a:lstStyle/>
          <a:p>
            <a:r>
              <a:rPr lang="en-US" sz="1200" i="1" dirty="0" smtClean="0"/>
              <a:t>1</a:t>
            </a:r>
            <a:r>
              <a:rPr lang="en-US" sz="1200" i="1" dirty="0"/>
              <a:t>. </a:t>
            </a:r>
            <a:r>
              <a:rPr lang="en-US" sz="1200" i="1" dirty="0" err="1"/>
              <a:t>Volkman's</a:t>
            </a:r>
            <a:r>
              <a:rPr lang="en-US" sz="1200" i="1" dirty="0"/>
              <a:t> sharp hooks are intended for abduction of dense tissues, such as skin, subcutaneous fat, and superficial fascia.</a:t>
            </a:r>
          </a:p>
          <a:p>
            <a:r>
              <a:rPr lang="en-US" sz="1200" i="1" dirty="0"/>
              <a:t>2. </a:t>
            </a:r>
            <a:r>
              <a:rPr lang="en-US" sz="1200" i="1" dirty="0" err="1"/>
              <a:t>Volkman's</a:t>
            </a:r>
            <a:r>
              <a:rPr lang="en-US" sz="1200" i="1" dirty="0"/>
              <a:t> blunt hooks (1,2,3,4-toothed) are placed on the edges of the wound, formed by relatively "tender" tissues - adipose tissue, own fascia and muscles</a:t>
            </a:r>
          </a:p>
          <a:p>
            <a:r>
              <a:rPr lang="en-US" sz="1200" i="1" dirty="0"/>
              <a:t>3. </a:t>
            </a:r>
            <a:r>
              <a:rPr lang="en-US" sz="1200" i="1" dirty="0" err="1"/>
              <a:t>Farabefa's</a:t>
            </a:r>
            <a:r>
              <a:rPr lang="en-US" sz="1200" i="1" dirty="0"/>
              <a:t> C-shaped sheet hooks are used for diluting the edges of a wound formed by loose, tender and highly vascularized tissues: muscles; subcutaneous fat; intermuscular fiber. It should be used in all cases if it is necessary to divert the vascular nerve bundle or its components</a:t>
            </a:r>
            <a:endParaRPr lang="ru-RU" sz="1200" i="1" dirty="0"/>
          </a:p>
        </p:txBody>
      </p:sp>
      <p:pic>
        <p:nvPicPr>
          <p:cNvPr id="2050" name="Picture 2" descr="Крючки, ретракторы и наконечники › купить, цены в Москве, оптом и в розниц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88" y="1484938"/>
            <a:ext cx="2949111" cy="1964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Крючок пластинчатый парный по Фарабефу с доставкой по Москве и Росси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484938"/>
            <a:ext cx="2448272" cy="1964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Инструменты вспомогательного назначения. — Студопеди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6993" y="2852936"/>
            <a:ext cx="3810000"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262684" y="3155623"/>
            <a:ext cx="256802" cy="261610"/>
          </a:xfrm>
          <a:prstGeom prst="rect">
            <a:avLst/>
          </a:prstGeom>
          <a:noFill/>
        </p:spPr>
        <p:txBody>
          <a:bodyPr wrap="none" rtlCol="0">
            <a:spAutoFit/>
          </a:bodyPr>
          <a:lstStyle/>
          <a:p>
            <a:r>
              <a:rPr lang="uk-UA" sz="1100" dirty="0" smtClean="0"/>
              <a:t>1</a:t>
            </a:r>
            <a:endParaRPr lang="ru-RU" sz="1100" dirty="0"/>
          </a:p>
        </p:txBody>
      </p:sp>
      <p:sp>
        <p:nvSpPr>
          <p:cNvPr id="13" name="TextBox 12"/>
          <p:cNvSpPr txBox="1"/>
          <p:nvPr/>
        </p:nvSpPr>
        <p:spPr>
          <a:xfrm>
            <a:off x="6895394" y="3064058"/>
            <a:ext cx="256802" cy="261610"/>
          </a:xfrm>
          <a:prstGeom prst="rect">
            <a:avLst/>
          </a:prstGeom>
          <a:noFill/>
        </p:spPr>
        <p:txBody>
          <a:bodyPr wrap="none" rtlCol="0">
            <a:spAutoFit/>
          </a:bodyPr>
          <a:lstStyle/>
          <a:p>
            <a:r>
              <a:rPr lang="uk-UA" sz="1100" dirty="0" smtClean="0"/>
              <a:t>2</a:t>
            </a:r>
            <a:endParaRPr lang="ru-RU" sz="1100" dirty="0"/>
          </a:p>
        </p:txBody>
      </p:sp>
      <p:sp>
        <p:nvSpPr>
          <p:cNvPr id="15" name="TextBox 14"/>
          <p:cNvSpPr txBox="1"/>
          <p:nvPr/>
        </p:nvSpPr>
        <p:spPr>
          <a:xfrm>
            <a:off x="3091062" y="2941571"/>
            <a:ext cx="256802" cy="261610"/>
          </a:xfrm>
          <a:prstGeom prst="rect">
            <a:avLst/>
          </a:prstGeom>
          <a:noFill/>
        </p:spPr>
        <p:txBody>
          <a:bodyPr wrap="none" rtlCol="0">
            <a:spAutoFit/>
          </a:bodyPr>
          <a:lstStyle/>
          <a:p>
            <a:r>
              <a:rPr lang="uk-UA" sz="1100" dirty="0" smtClean="0"/>
              <a:t>3</a:t>
            </a:r>
            <a:endParaRPr lang="ru-RU" sz="1100" dirty="0"/>
          </a:p>
        </p:txBody>
      </p:sp>
    </p:spTree>
    <p:extLst>
      <p:ext uri="{BB962C8B-B14F-4D97-AF65-F5344CB8AC3E}">
        <p14:creationId xmlns:p14="http://schemas.microsoft.com/office/powerpoint/2010/main" val="1048457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fontScale="90000"/>
          </a:bodyPr>
          <a:lstStyle/>
          <a:p>
            <a:r>
              <a:rPr lang="en-US" sz="4100" dirty="0"/>
              <a:t>Pushing and pushing tools. Surgical expanders and retractors</a:t>
            </a:r>
            <a:endParaRPr lang="ru-RU" sz="4100"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090481" y="1953568"/>
            <a:ext cx="3600400" cy="1246495"/>
          </a:xfrm>
          <a:prstGeom prst="rect">
            <a:avLst/>
          </a:prstGeom>
          <a:noFill/>
        </p:spPr>
        <p:txBody>
          <a:bodyPr wrap="square" rtlCol="0">
            <a:spAutoFit/>
          </a:bodyPr>
          <a:lstStyle/>
          <a:p>
            <a:pPr marL="342900" indent="-342900">
              <a:buFont typeface="+mj-lt"/>
              <a:buAutoNum type="arabicPeriod"/>
            </a:pPr>
            <a:r>
              <a:rPr lang="en-US" sz="1500" b="1" i="1" dirty="0"/>
              <a:t>Early expander with a rack three-leaf (</a:t>
            </a:r>
            <a:r>
              <a:rPr lang="en-US" sz="1500" b="1" i="1" dirty="0" err="1"/>
              <a:t>Mikulycha</a:t>
            </a:r>
            <a:r>
              <a:rPr lang="en-US" sz="1500" b="1" i="1" dirty="0"/>
              <a:t>)</a:t>
            </a:r>
          </a:p>
          <a:p>
            <a:pPr marL="342900" indent="-342900">
              <a:buFont typeface="+mj-lt"/>
              <a:buAutoNum type="arabicPeriod"/>
            </a:pPr>
            <a:r>
              <a:rPr lang="en-US" sz="1500" b="1" i="1" dirty="0" err="1"/>
              <a:t>Finochetto</a:t>
            </a:r>
            <a:r>
              <a:rPr lang="en-US" sz="1500" b="1" i="1" dirty="0"/>
              <a:t> rib expander</a:t>
            </a:r>
          </a:p>
          <a:p>
            <a:pPr marL="342900" indent="-342900">
              <a:buFont typeface="+mj-lt"/>
              <a:buAutoNum type="arabicPeriod"/>
            </a:pPr>
            <a:r>
              <a:rPr lang="en-US" sz="1500" b="1" i="1" dirty="0"/>
              <a:t>Trousseau </a:t>
            </a:r>
            <a:r>
              <a:rPr lang="en-US" sz="1500" b="1" i="1" dirty="0" err="1"/>
              <a:t>tracheodilator</a:t>
            </a:r>
            <a:endParaRPr lang="en-US" sz="1500" b="1" i="1" dirty="0"/>
          </a:p>
          <a:p>
            <a:pPr marL="342900" indent="-342900">
              <a:buFont typeface="+mj-lt"/>
              <a:buAutoNum type="arabicPeriod"/>
            </a:pPr>
            <a:r>
              <a:rPr lang="en-US" sz="1500" b="1" i="1" dirty="0"/>
              <a:t>Richardson-Eastman retractor</a:t>
            </a:r>
            <a:endParaRPr lang="uk-UA" sz="1500" b="1" i="1" dirty="0" smtClean="0"/>
          </a:p>
        </p:txBody>
      </p:sp>
      <p:sp>
        <p:nvSpPr>
          <p:cNvPr id="14" name="TextBox 13"/>
          <p:cNvSpPr txBox="1"/>
          <p:nvPr/>
        </p:nvSpPr>
        <p:spPr>
          <a:xfrm>
            <a:off x="307975" y="4437112"/>
            <a:ext cx="8584505" cy="1384995"/>
          </a:xfrm>
          <a:prstGeom prst="rect">
            <a:avLst/>
          </a:prstGeom>
          <a:solidFill>
            <a:schemeClr val="bg1"/>
          </a:solidFill>
        </p:spPr>
        <p:txBody>
          <a:bodyPr wrap="square" rtlCol="0">
            <a:spAutoFit/>
          </a:bodyPr>
          <a:lstStyle/>
          <a:p>
            <a:r>
              <a:rPr lang="en-US" sz="1200" i="1"/>
              <a:t>1. Wound expander with cremalyera three-lobed (Mikulicha) - intended for widening and fixing the edges of wounds. It is equipped with a device for fixing its working parts in the extended position</a:t>
            </a:r>
          </a:p>
          <a:p>
            <a:r>
              <a:rPr lang="en-US" sz="1200" i="1"/>
              <a:t>2. Finochetto's rib dilator is a mechanical wound dilator. It is used to dilate wound edges formed by low-elastic soft tissues or ribs and to keep wound edges in a given fixed position for a long time without the help of an assistant</a:t>
            </a:r>
          </a:p>
          <a:p>
            <a:r>
              <a:rPr lang="en-US" sz="1200" i="1"/>
              <a:t>3. Trousseau tracheodilator - used to dilate the edges of the trachea before inserting a tracheotomy tube into it during surgical interventions</a:t>
            </a:r>
          </a:p>
          <a:p>
            <a:r>
              <a:rPr lang="en-US" sz="1200" i="1"/>
              <a:t>4. The Richardson-Eastman retractor is an instrument used during surgery to expand soft and other human tissues</a:t>
            </a:r>
            <a:endParaRPr lang="ru-RU" sz="1200" i="1" dirty="0"/>
          </a:p>
        </p:txBody>
      </p:sp>
      <p:pic>
        <p:nvPicPr>
          <p:cNvPr id="6" name="Picture 2" descr="Ранорасширитель с кремальерой трехстворчатый, двустворчатый купить в Киев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5" y="1484935"/>
            <a:ext cx="2529877" cy="124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4" descr="Перечень инструментов на конкурс: ”Знание хирургических инструментов” -  презентация онлайн"/>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2796093"/>
            <a:ext cx="2529875"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8" name="Picture 6" descr="Трахеорасширитель по Труссо многоразовый в Минске. Купить и сравнить все  цены и характеристики, узнать: отзывы, стоимость, где купить. Посмотреть  фото и видео."/>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7334" y="1484935"/>
            <a:ext cx="2618932" cy="124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80" name="Picture 8" descr="Жом кишечный раздавливающий Пайра Зажим Алиса (Элиса)"/>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7334" y="2796093"/>
            <a:ext cx="2556174"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TextBox 14"/>
          <p:cNvSpPr txBox="1"/>
          <p:nvPr/>
        </p:nvSpPr>
        <p:spPr>
          <a:xfrm>
            <a:off x="1620910" y="2448542"/>
            <a:ext cx="256802" cy="261610"/>
          </a:xfrm>
          <a:prstGeom prst="rect">
            <a:avLst/>
          </a:prstGeom>
          <a:noFill/>
        </p:spPr>
        <p:txBody>
          <a:bodyPr wrap="none" rtlCol="0">
            <a:spAutoFit/>
          </a:bodyPr>
          <a:lstStyle/>
          <a:p>
            <a:r>
              <a:rPr lang="uk-UA" sz="1100" dirty="0" smtClean="0"/>
              <a:t>1</a:t>
            </a:r>
            <a:endParaRPr lang="ru-RU" sz="1100" dirty="0"/>
          </a:p>
        </p:txBody>
      </p:sp>
      <p:sp>
        <p:nvSpPr>
          <p:cNvPr id="16" name="TextBox 15"/>
          <p:cNvSpPr txBox="1"/>
          <p:nvPr/>
        </p:nvSpPr>
        <p:spPr>
          <a:xfrm>
            <a:off x="2833825" y="3703821"/>
            <a:ext cx="256802" cy="261610"/>
          </a:xfrm>
          <a:prstGeom prst="rect">
            <a:avLst/>
          </a:prstGeom>
          <a:noFill/>
        </p:spPr>
        <p:txBody>
          <a:bodyPr wrap="none" rtlCol="0">
            <a:spAutoFit/>
          </a:bodyPr>
          <a:lstStyle/>
          <a:p>
            <a:r>
              <a:rPr lang="uk-UA" sz="1100" dirty="0" smtClean="0"/>
              <a:t>2</a:t>
            </a:r>
            <a:endParaRPr lang="ru-RU" sz="1100" dirty="0"/>
          </a:p>
        </p:txBody>
      </p:sp>
      <p:sp>
        <p:nvSpPr>
          <p:cNvPr id="17" name="TextBox 16"/>
          <p:cNvSpPr txBox="1"/>
          <p:nvPr/>
        </p:nvSpPr>
        <p:spPr>
          <a:xfrm>
            <a:off x="6614649" y="2446011"/>
            <a:ext cx="256802" cy="261610"/>
          </a:xfrm>
          <a:prstGeom prst="rect">
            <a:avLst/>
          </a:prstGeom>
          <a:noFill/>
        </p:spPr>
        <p:txBody>
          <a:bodyPr wrap="none" rtlCol="0">
            <a:spAutoFit/>
          </a:bodyPr>
          <a:lstStyle/>
          <a:p>
            <a:r>
              <a:rPr lang="uk-UA" sz="1100" dirty="0" smtClean="0"/>
              <a:t>3</a:t>
            </a:r>
            <a:endParaRPr lang="ru-RU" sz="1100" dirty="0"/>
          </a:p>
        </p:txBody>
      </p:sp>
      <p:sp>
        <p:nvSpPr>
          <p:cNvPr id="18" name="TextBox 17"/>
          <p:cNvSpPr txBox="1"/>
          <p:nvPr/>
        </p:nvSpPr>
        <p:spPr>
          <a:xfrm>
            <a:off x="6562480" y="3705356"/>
            <a:ext cx="256802" cy="261610"/>
          </a:xfrm>
          <a:prstGeom prst="rect">
            <a:avLst/>
          </a:prstGeom>
          <a:noFill/>
        </p:spPr>
        <p:txBody>
          <a:bodyPr wrap="none" rtlCol="0">
            <a:spAutoFit/>
          </a:bodyPr>
          <a:lstStyle/>
          <a:p>
            <a:r>
              <a:rPr lang="uk-UA" sz="1100" dirty="0" smtClean="0"/>
              <a:t>4</a:t>
            </a:r>
            <a:endParaRPr lang="ru-RU" sz="1100" dirty="0"/>
          </a:p>
        </p:txBody>
      </p:sp>
    </p:spTree>
    <p:extLst>
      <p:ext uri="{BB962C8B-B14F-4D97-AF65-F5344CB8AC3E}">
        <p14:creationId xmlns:p14="http://schemas.microsoft.com/office/powerpoint/2010/main" val="989920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fontScale="90000"/>
          </a:bodyPr>
          <a:lstStyle/>
          <a:p>
            <a:r>
              <a:rPr lang="en-US" dirty="0"/>
              <a:t>Pushing and pushing tools Surgical probes</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707904" y="1682184"/>
            <a:ext cx="3600400" cy="784830"/>
          </a:xfrm>
          <a:prstGeom prst="rect">
            <a:avLst/>
          </a:prstGeom>
          <a:noFill/>
        </p:spPr>
        <p:txBody>
          <a:bodyPr wrap="square" rtlCol="0">
            <a:spAutoFit/>
          </a:bodyPr>
          <a:lstStyle/>
          <a:p>
            <a:pPr marL="342900" indent="-342900">
              <a:buFont typeface="+mj-lt"/>
              <a:buAutoNum type="arabicPeriod"/>
            </a:pPr>
            <a:r>
              <a:rPr lang="en-US" sz="1500" b="1" i="1" dirty="0"/>
              <a:t>Grooved probe</a:t>
            </a:r>
          </a:p>
          <a:p>
            <a:pPr marL="342900" indent="-342900">
              <a:buFont typeface="+mj-lt"/>
              <a:buAutoNum type="arabicPeriod"/>
            </a:pPr>
            <a:r>
              <a:rPr lang="en-US" sz="1500" b="1" i="1" dirty="0"/>
              <a:t>Kocher's probe</a:t>
            </a:r>
          </a:p>
          <a:p>
            <a:pPr marL="342900" indent="-342900">
              <a:buFont typeface="+mj-lt"/>
              <a:buAutoNum type="arabicPeriod"/>
            </a:pPr>
            <a:r>
              <a:rPr lang="en-US" sz="1500" b="1" i="1" dirty="0"/>
              <a:t>Button probe</a:t>
            </a:r>
            <a:endParaRPr lang="ru-RU" sz="1500" b="1" i="1" dirty="0" smtClean="0"/>
          </a:p>
        </p:txBody>
      </p:sp>
      <p:sp>
        <p:nvSpPr>
          <p:cNvPr id="14" name="TextBox 13"/>
          <p:cNvSpPr txBox="1"/>
          <p:nvPr/>
        </p:nvSpPr>
        <p:spPr>
          <a:xfrm>
            <a:off x="307975" y="4725144"/>
            <a:ext cx="8584505" cy="1200329"/>
          </a:xfrm>
          <a:prstGeom prst="rect">
            <a:avLst/>
          </a:prstGeom>
          <a:solidFill>
            <a:schemeClr val="bg1"/>
          </a:solidFill>
        </p:spPr>
        <p:txBody>
          <a:bodyPr wrap="square" rtlCol="0">
            <a:spAutoFit/>
          </a:bodyPr>
          <a:lstStyle/>
          <a:p>
            <a:r>
              <a:rPr lang="en-US" sz="1200" i="1" dirty="0" smtClean="0"/>
              <a:t>1</a:t>
            </a:r>
            <a:r>
              <a:rPr lang="en-US" sz="1200" i="1" dirty="0"/>
              <a:t>. Grooved probe - used to examine deep wounds, cavities and fistula (wound) passages, for safe dissection of own fascia or aponeurosis, as well as </a:t>
            </a:r>
            <a:r>
              <a:rPr lang="en-US" sz="1200" i="1" dirty="0" err="1"/>
              <a:t>as</a:t>
            </a:r>
            <a:r>
              <a:rPr lang="en-US" sz="1200" i="1" dirty="0"/>
              <a:t> an auxiliary protective tool</a:t>
            </a:r>
          </a:p>
          <a:p>
            <a:r>
              <a:rPr lang="en-US" sz="1200" i="1" dirty="0"/>
              <a:t>2. Kocher's probe was intended to isolate part (lobe) of the thyroid gland from the fascial case. Now it is additionally used to push the muscles along the course of the fibers, as well as to carefully separate the elements of the vascular-nerve bundle from the connective tissue sheath</a:t>
            </a:r>
          </a:p>
          <a:p>
            <a:r>
              <a:rPr lang="en-US" sz="1200" i="1" dirty="0"/>
              <a:t>3. The button probe is used to study deep cavities and fistula passages</a:t>
            </a:r>
            <a:endParaRPr lang="ru-RU" sz="1200" i="1" dirty="0"/>
          </a:p>
        </p:txBody>
      </p:sp>
      <p:pic>
        <p:nvPicPr>
          <p:cNvPr id="4100" name="Picture 4" descr="Зонд хирургический желобоватый (140, 170 мм): продажа, цена в Белгороде.  наборы медицинских инструментов от &quot;ЗЕРНОТЕХ&quot; - 4358501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747" y="1484937"/>
            <a:ext cx="2978455" cy="1964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2" name="Picture 6" descr="Купить зонд хирургический пуговчатый двусторонний, 160х1,5 м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484937"/>
            <a:ext cx="2443615" cy="1969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4" name="Picture 8" descr="Зонд зобный Кохера Kocher | www.3d-farm.com.u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9672" y="2564904"/>
            <a:ext cx="3289984" cy="1948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Box 7"/>
          <p:cNvSpPr txBox="1"/>
          <p:nvPr/>
        </p:nvSpPr>
        <p:spPr>
          <a:xfrm>
            <a:off x="2858733" y="3136876"/>
            <a:ext cx="256802" cy="261610"/>
          </a:xfrm>
          <a:prstGeom prst="rect">
            <a:avLst/>
          </a:prstGeom>
          <a:noFill/>
        </p:spPr>
        <p:txBody>
          <a:bodyPr wrap="none" rtlCol="0">
            <a:spAutoFit/>
          </a:bodyPr>
          <a:lstStyle/>
          <a:p>
            <a:r>
              <a:rPr lang="uk-UA" sz="1100" dirty="0" smtClean="0"/>
              <a:t>1</a:t>
            </a:r>
            <a:endParaRPr lang="ru-RU" sz="1100" dirty="0"/>
          </a:p>
        </p:txBody>
      </p:sp>
      <p:sp>
        <p:nvSpPr>
          <p:cNvPr id="9" name="TextBox 8"/>
          <p:cNvSpPr txBox="1"/>
          <p:nvPr/>
        </p:nvSpPr>
        <p:spPr>
          <a:xfrm>
            <a:off x="6212854" y="4251437"/>
            <a:ext cx="256802" cy="261610"/>
          </a:xfrm>
          <a:prstGeom prst="rect">
            <a:avLst/>
          </a:prstGeom>
          <a:noFill/>
        </p:spPr>
        <p:txBody>
          <a:bodyPr wrap="none" rtlCol="0">
            <a:spAutoFit/>
          </a:bodyPr>
          <a:lstStyle/>
          <a:p>
            <a:r>
              <a:rPr lang="uk-UA" sz="1100" dirty="0" smtClean="0"/>
              <a:t>2</a:t>
            </a:r>
            <a:endParaRPr lang="ru-RU" sz="1100" dirty="0"/>
          </a:p>
        </p:txBody>
      </p:sp>
      <p:sp>
        <p:nvSpPr>
          <p:cNvPr id="10" name="TextBox 9"/>
          <p:cNvSpPr txBox="1"/>
          <p:nvPr/>
        </p:nvSpPr>
        <p:spPr>
          <a:xfrm>
            <a:off x="6660232" y="3158936"/>
            <a:ext cx="256802" cy="261610"/>
          </a:xfrm>
          <a:prstGeom prst="rect">
            <a:avLst/>
          </a:prstGeom>
          <a:noFill/>
        </p:spPr>
        <p:txBody>
          <a:bodyPr wrap="none" rtlCol="0">
            <a:spAutoFit/>
          </a:bodyPr>
          <a:lstStyle/>
          <a:p>
            <a:r>
              <a:rPr lang="uk-UA" sz="1100" dirty="0" smtClean="0"/>
              <a:t>3</a:t>
            </a:r>
            <a:endParaRPr lang="ru-RU" sz="1100" dirty="0"/>
          </a:p>
        </p:txBody>
      </p:sp>
    </p:spTree>
    <p:extLst>
      <p:ext uri="{BB962C8B-B14F-4D97-AF65-F5344CB8AC3E}">
        <p14:creationId xmlns:p14="http://schemas.microsoft.com/office/powerpoint/2010/main" val="3731939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fontScale="90000"/>
          </a:bodyPr>
          <a:lstStyle/>
          <a:p>
            <a:r>
              <a:rPr lang="en-US" dirty="0"/>
              <a:t>Pushing and pressing tools Surgical blades</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978956" y="2180327"/>
            <a:ext cx="3168352" cy="584775"/>
          </a:xfrm>
          <a:prstGeom prst="rect">
            <a:avLst/>
          </a:prstGeom>
          <a:noFill/>
        </p:spPr>
        <p:txBody>
          <a:bodyPr wrap="square" rtlCol="0">
            <a:spAutoFit/>
          </a:bodyPr>
          <a:lstStyle/>
          <a:p>
            <a:pPr marL="342900" indent="-342900" algn="ctr">
              <a:buFont typeface="+mj-lt"/>
              <a:buAutoNum type="arabicPeriod"/>
            </a:pPr>
            <a:r>
              <a:rPr lang="en-US" sz="1600" b="1" i="1" dirty="0" err="1"/>
              <a:t>Buyalsky's</a:t>
            </a:r>
            <a:r>
              <a:rPr lang="en-US" sz="1600" b="1" i="1" dirty="0"/>
              <a:t> scapula</a:t>
            </a:r>
          </a:p>
          <a:p>
            <a:pPr marL="342900" indent="-342900" algn="ctr">
              <a:buFont typeface="+mj-lt"/>
              <a:buAutoNum type="arabicPeriod"/>
            </a:pPr>
            <a:r>
              <a:rPr lang="en-US" sz="1600" b="1" i="1" dirty="0" err="1"/>
              <a:t>Reverden's</a:t>
            </a:r>
            <a:r>
              <a:rPr lang="en-US" sz="1600" b="1" i="1" dirty="0"/>
              <a:t> Blade ("Sole")</a:t>
            </a:r>
            <a:endParaRPr lang="uk-UA" sz="1600" b="1" i="1" dirty="0" smtClean="0"/>
          </a:p>
        </p:txBody>
      </p:sp>
      <p:sp>
        <p:nvSpPr>
          <p:cNvPr id="14" name="TextBox 13"/>
          <p:cNvSpPr txBox="1"/>
          <p:nvPr/>
        </p:nvSpPr>
        <p:spPr>
          <a:xfrm>
            <a:off x="270880" y="4941167"/>
            <a:ext cx="8584505" cy="1015663"/>
          </a:xfrm>
          <a:prstGeom prst="rect">
            <a:avLst/>
          </a:prstGeom>
          <a:solidFill>
            <a:schemeClr val="bg1"/>
          </a:solidFill>
        </p:spPr>
        <p:txBody>
          <a:bodyPr wrap="square" rtlCol="0">
            <a:spAutoFit/>
          </a:bodyPr>
          <a:lstStyle/>
          <a:p>
            <a:r>
              <a:rPr lang="en-US" sz="1200" i="1" dirty="0" smtClean="0"/>
              <a:t>1</a:t>
            </a:r>
            <a:r>
              <a:rPr lang="en-US" sz="1200" i="1" dirty="0"/>
              <a:t>. </a:t>
            </a:r>
            <a:r>
              <a:rPr lang="en-US" sz="1200" i="1" dirty="0" err="1"/>
              <a:t>Buyalsky's</a:t>
            </a:r>
            <a:r>
              <a:rPr lang="en-US" sz="1200" i="1" dirty="0"/>
              <a:t> scapula is a surgical tool that allows you to push tissues to the side and avoid their damage. It is an oval-shaped, slightly curved, narrow spatula with a flat handle</a:t>
            </a:r>
          </a:p>
          <a:p>
            <a:endParaRPr lang="en-US" sz="1200" i="1" dirty="0"/>
          </a:p>
          <a:p>
            <a:r>
              <a:rPr lang="en-US" sz="1200" i="1" dirty="0"/>
              <a:t>2. </a:t>
            </a:r>
            <a:r>
              <a:rPr lang="en-US" sz="1200" i="1" dirty="0" err="1"/>
              <a:t>Reverden's</a:t>
            </a:r>
            <a:r>
              <a:rPr lang="en-US" sz="1200" i="1" dirty="0"/>
              <a:t> blade ("Sole") - used when suturing and suturing the abdominal cavity, to prevent the intestines from being accidentally injured by a needle</a:t>
            </a:r>
            <a:endParaRPr lang="ru-RU" sz="1200" i="1" dirty="0" smtClean="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15" y="1772816"/>
            <a:ext cx="2909549" cy="183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125" name="Picture 5" descr="Инструменты хирургические Flashcards | Quiz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887700" y="1299265"/>
            <a:ext cx="1224136" cy="278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2900201" y="3298195"/>
            <a:ext cx="256802" cy="261610"/>
          </a:xfrm>
          <a:prstGeom prst="rect">
            <a:avLst/>
          </a:prstGeom>
          <a:noFill/>
        </p:spPr>
        <p:txBody>
          <a:bodyPr wrap="none" rtlCol="0">
            <a:spAutoFit/>
          </a:bodyPr>
          <a:lstStyle/>
          <a:p>
            <a:r>
              <a:rPr lang="uk-UA" sz="1100" dirty="0" smtClean="0"/>
              <a:t>1</a:t>
            </a:r>
            <a:endParaRPr lang="ru-RU" sz="1100" dirty="0"/>
          </a:p>
        </p:txBody>
      </p:sp>
      <p:sp>
        <p:nvSpPr>
          <p:cNvPr id="8" name="TextBox 7"/>
          <p:cNvSpPr txBox="1"/>
          <p:nvPr/>
        </p:nvSpPr>
        <p:spPr>
          <a:xfrm>
            <a:off x="8560384" y="3030702"/>
            <a:ext cx="256802" cy="261610"/>
          </a:xfrm>
          <a:prstGeom prst="rect">
            <a:avLst/>
          </a:prstGeom>
          <a:noFill/>
        </p:spPr>
        <p:txBody>
          <a:bodyPr wrap="none" rtlCol="0">
            <a:spAutoFit/>
          </a:bodyPr>
          <a:lstStyle/>
          <a:p>
            <a:r>
              <a:rPr lang="uk-UA" sz="1100" dirty="0" smtClean="0"/>
              <a:t>2</a:t>
            </a:r>
            <a:endParaRPr lang="ru-RU" sz="1100" dirty="0"/>
          </a:p>
        </p:txBody>
      </p:sp>
    </p:spTree>
    <p:extLst>
      <p:ext uri="{BB962C8B-B14F-4D97-AF65-F5344CB8AC3E}">
        <p14:creationId xmlns:p14="http://schemas.microsoft.com/office/powerpoint/2010/main" val="1708031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лександр\Desktop\abstract-blue-bright-background-health-care-icon-pattern-medical-innovation-concept_44392-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a:xfrm>
            <a:off x="457200" y="1916832"/>
            <a:ext cx="8229600" cy="1935088"/>
          </a:xfrm>
        </p:spPr>
        <p:txBody>
          <a:bodyPr>
            <a:noAutofit/>
          </a:bodyPr>
          <a:lstStyle/>
          <a:p>
            <a:r>
              <a:rPr lang="en-US" sz="8000" i="1" dirty="0">
                <a:solidFill>
                  <a:schemeClr val="tx2">
                    <a:lumMod val="50000"/>
                  </a:schemeClr>
                </a:solidFill>
              </a:rPr>
              <a:t>Tool holders</a:t>
            </a:r>
            <a:r>
              <a:rPr lang="uk-UA" sz="8000" i="1" dirty="0" smtClean="0">
                <a:solidFill>
                  <a:schemeClr val="tx2">
                    <a:lumMod val="50000"/>
                  </a:schemeClr>
                </a:solidFill>
              </a:rPr>
              <a:t/>
            </a:r>
            <a:br>
              <a:rPr lang="uk-UA" sz="8000" i="1" dirty="0" smtClean="0">
                <a:solidFill>
                  <a:schemeClr val="tx2">
                    <a:lumMod val="50000"/>
                  </a:schemeClr>
                </a:solidFill>
              </a:rPr>
            </a:br>
            <a:endParaRPr lang="ru-RU" sz="8000" dirty="0">
              <a:solidFill>
                <a:schemeClr val="tx2">
                  <a:lumMod val="50000"/>
                </a:schemeClr>
              </a:solidFill>
            </a:endParaRPr>
          </a:p>
        </p:txBody>
      </p:sp>
      <p:pic>
        <p:nvPicPr>
          <p:cNvPr id="4" name="Picture 2" descr="C:\Users\Александр\Desktop\depositphotos_73518083-stock-photo-close-up-of-scrub-nu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509120"/>
            <a:ext cx="3338736" cy="2225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Александр\Desktop\загружен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09120"/>
            <a:ext cx="3240360" cy="2247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84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a:bodyPr>
          <a:lstStyle/>
          <a:p>
            <a:r>
              <a:rPr lang="en-US" dirty="0"/>
              <a:t>Holding tools Surgical tweezers</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043420" y="1340768"/>
            <a:ext cx="3600400" cy="1815882"/>
          </a:xfrm>
          <a:prstGeom prst="rect">
            <a:avLst/>
          </a:prstGeom>
          <a:noFill/>
        </p:spPr>
        <p:txBody>
          <a:bodyPr wrap="square" rtlCol="0">
            <a:spAutoFit/>
          </a:bodyPr>
          <a:lstStyle/>
          <a:p>
            <a:pPr marL="342900" indent="-342900">
              <a:buFont typeface="+mj-lt"/>
              <a:buAutoNum type="arabicPeriod"/>
            </a:pPr>
            <a:r>
              <a:rPr lang="en-US" sz="1400" b="1" i="1" dirty="0"/>
              <a:t>Anatomical tweezers</a:t>
            </a:r>
          </a:p>
          <a:p>
            <a:pPr marL="342900" indent="-342900">
              <a:buFont typeface="+mj-lt"/>
              <a:buAutoNum type="arabicPeriod"/>
            </a:pPr>
            <a:r>
              <a:rPr lang="en-US" sz="1400" b="1" i="1" dirty="0"/>
              <a:t>Toothed-lobed tweezers</a:t>
            </a:r>
          </a:p>
          <a:p>
            <a:pPr marL="342900" indent="-342900">
              <a:buFont typeface="+mj-lt"/>
              <a:buAutoNum type="arabicPeriod"/>
            </a:pPr>
            <a:r>
              <a:rPr lang="en-US" sz="1400" b="1" i="1" dirty="0"/>
              <a:t>Tweezers Brown Adson</a:t>
            </a:r>
          </a:p>
          <a:p>
            <a:pPr marL="342900" indent="-342900">
              <a:buFont typeface="+mj-lt"/>
              <a:buAutoNum type="arabicPeriod"/>
            </a:pPr>
            <a:r>
              <a:rPr lang="en-US" sz="1400" b="1" i="1" dirty="0"/>
              <a:t>Tweezers for coagulation</a:t>
            </a:r>
          </a:p>
          <a:p>
            <a:pPr marL="342900" indent="-342900">
              <a:buFont typeface="+mj-lt"/>
              <a:buAutoNum type="arabicPeriod"/>
            </a:pPr>
            <a:r>
              <a:rPr lang="en-US" sz="1400" b="1" i="1" dirty="0"/>
              <a:t>Tweezers for applying and removing metal staples</a:t>
            </a:r>
          </a:p>
          <a:p>
            <a:pPr marL="342900" indent="-342900">
              <a:buFont typeface="+mj-lt"/>
              <a:buAutoNum type="arabicPeriod"/>
            </a:pPr>
            <a:r>
              <a:rPr lang="en-US" sz="1400" b="1" i="1" dirty="0"/>
              <a:t>Vascular forceps</a:t>
            </a:r>
          </a:p>
          <a:p>
            <a:pPr marL="342900" indent="-342900">
              <a:buFont typeface="+mj-lt"/>
              <a:buAutoNum type="arabicPeriod"/>
            </a:pPr>
            <a:r>
              <a:rPr lang="en-US" sz="1400" b="1" i="1" dirty="0"/>
              <a:t>Surgical tweezers</a:t>
            </a:r>
            <a:endParaRPr lang="uk-UA" sz="1400" b="1" i="1" dirty="0" smtClean="0"/>
          </a:p>
        </p:txBody>
      </p:sp>
      <p:sp>
        <p:nvSpPr>
          <p:cNvPr id="8" name="TextBox 7"/>
          <p:cNvSpPr txBox="1"/>
          <p:nvPr/>
        </p:nvSpPr>
        <p:spPr>
          <a:xfrm>
            <a:off x="2542679" y="2505241"/>
            <a:ext cx="184731" cy="261610"/>
          </a:xfrm>
          <a:prstGeom prst="rect">
            <a:avLst/>
          </a:prstGeom>
          <a:noFill/>
        </p:spPr>
        <p:txBody>
          <a:bodyPr wrap="none" rtlCol="0">
            <a:spAutoFit/>
          </a:bodyPr>
          <a:lstStyle/>
          <a:p>
            <a:endParaRPr lang="ru-RU" sz="1100" dirty="0"/>
          </a:p>
        </p:txBody>
      </p:sp>
      <p:sp>
        <p:nvSpPr>
          <p:cNvPr id="9" name="TextBox 8"/>
          <p:cNvSpPr txBox="1"/>
          <p:nvPr/>
        </p:nvSpPr>
        <p:spPr>
          <a:xfrm>
            <a:off x="1620910" y="3758618"/>
            <a:ext cx="184731" cy="261610"/>
          </a:xfrm>
          <a:prstGeom prst="rect">
            <a:avLst/>
          </a:prstGeom>
          <a:noFill/>
        </p:spPr>
        <p:txBody>
          <a:bodyPr wrap="none" rtlCol="0">
            <a:spAutoFit/>
          </a:bodyPr>
          <a:lstStyle/>
          <a:p>
            <a:endParaRPr lang="ru-RU" sz="1100" dirty="0"/>
          </a:p>
        </p:txBody>
      </p:sp>
      <p:sp>
        <p:nvSpPr>
          <p:cNvPr id="14" name="TextBox 13"/>
          <p:cNvSpPr txBox="1"/>
          <p:nvPr/>
        </p:nvSpPr>
        <p:spPr>
          <a:xfrm>
            <a:off x="315305" y="4081911"/>
            <a:ext cx="8522005" cy="1938992"/>
          </a:xfrm>
          <a:prstGeom prst="rect">
            <a:avLst/>
          </a:prstGeom>
          <a:solidFill>
            <a:schemeClr val="bg1"/>
          </a:solidFill>
        </p:spPr>
        <p:txBody>
          <a:bodyPr wrap="square" rtlCol="0">
            <a:spAutoFit/>
          </a:bodyPr>
          <a:lstStyle/>
          <a:p>
            <a:r>
              <a:rPr lang="en-US" sz="1200" i="1" dirty="0" smtClean="0"/>
              <a:t>1</a:t>
            </a:r>
            <a:r>
              <a:rPr lang="en-US" sz="1200" i="1" dirty="0"/>
              <a:t>. Anatomical tweezers - used for grasping delicate and easily wounded tissues (intestine, ureter, bile ducts, muscles, vessel walls, etc.)</a:t>
            </a:r>
          </a:p>
          <a:p>
            <a:r>
              <a:rPr lang="en-US" sz="1200" i="1" dirty="0"/>
              <a:t>2. Toothed-lobed tweezers - find limited use for comparison of dense areas of skin, fascia, aponeuroses, ends (rests) of tendons.</a:t>
            </a:r>
          </a:p>
          <a:p>
            <a:r>
              <a:rPr lang="en-US" sz="1200" i="1" dirty="0"/>
              <a:t>3. Brown Adson tweezers - classic tweezers, wide platforms for the surgeon's fingers make it easy to hold tissues. Designed for picking up biological tissues and dressing material</a:t>
            </a:r>
          </a:p>
          <a:p>
            <a:r>
              <a:rPr lang="en-US" sz="1200" i="1" dirty="0"/>
              <a:t>4. Tweezers for coagulation are a tool designed for coagulation of soft tissues and blood vessels.</a:t>
            </a:r>
          </a:p>
          <a:p>
            <a:r>
              <a:rPr lang="en-US" sz="1200" i="1" dirty="0"/>
              <a:t>5. Tweezers for applying and removing metal staples - a surgical tool, used for applying staples (staples) when suturing a wound</a:t>
            </a:r>
          </a:p>
          <a:p>
            <a:r>
              <a:rPr lang="en-US" sz="1200" i="1" dirty="0"/>
              <a:t>6. Vascular tweezers - used in surgery when manipulating large and medium vessels, allows to hold them without injury</a:t>
            </a:r>
          </a:p>
          <a:p>
            <a:r>
              <a:rPr lang="en-US" sz="1200" i="1" dirty="0"/>
              <a:t>7. Surgical tweezers - used for manipulations on strong tissues or organs to be removed. The feature is that the teeth at the ends of the tool converge. The introduction of these teeth into the thickness of the tissue allows you to firmly capture your own fascia, aponeurosis, and skin </a:t>
            </a:r>
            <a:endParaRPr lang="ru-RU" sz="1200" i="1" dirty="0"/>
          </a:p>
        </p:txBody>
      </p:sp>
      <p:sp>
        <p:nvSpPr>
          <p:cNvPr id="19" name="AutoShape 12" descr="Ножиці медичні для розрізання пов'язок, з ґудзиком, вигнуті, 11 см, Lister,  Ridni - Інструменти для роз'єднання тканин - Хірургічний інструмент -  Медична практик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Picture 2" descr="Пинцет анатомический 20 см SURGIWELOMED - купить в Киеве и Украине | Цена,  фото, характеристики, отзывы (287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305" y="1493260"/>
            <a:ext cx="1305605" cy="1281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8" name="Picture 4" descr="Пинцет зубчатолапчатый SURGIWELOMED. | www.3d-farm.com.u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0910" y="1504639"/>
            <a:ext cx="1312935" cy="1270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0" name="Picture 6" descr="Пінцет Адсон-Браун 12см — купить в интернет магазине | Vio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304" y="2775173"/>
            <a:ext cx="2618541" cy="1294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8" descr="Пинцет для коагуляции, 200х1,0 мм.: продажа, цена в Виннице. хирургические  инструменты от &quot;alle.com.ua&quot; - 597478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1484939"/>
            <a:ext cx="1312935" cy="1353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10" descr="Пинцет для наложения и снятия металлических скобок. | www.3d-farm.com.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2109" y="1484939"/>
            <a:ext cx="1260036" cy="1358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6" name="Picture 12" descr="Пинцет сосудистый Дебейки с атравматической насечкой Дебейки"/>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2781735"/>
            <a:ext cx="2561953" cy="1294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3845" y="3218205"/>
            <a:ext cx="3366347" cy="851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268589" y="2505241"/>
            <a:ext cx="256802" cy="261610"/>
          </a:xfrm>
          <a:prstGeom prst="rect">
            <a:avLst/>
          </a:prstGeom>
          <a:noFill/>
        </p:spPr>
        <p:txBody>
          <a:bodyPr wrap="none" rtlCol="0">
            <a:spAutoFit/>
          </a:bodyPr>
          <a:lstStyle/>
          <a:p>
            <a:r>
              <a:rPr lang="uk-UA" sz="1100" dirty="0" smtClean="0"/>
              <a:t>1</a:t>
            </a:r>
            <a:endParaRPr lang="ru-RU" sz="1100" dirty="0"/>
          </a:p>
        </p:txBody>
      </p:sp>
      <p:sp>
        <p:nvSpPr>
          <p:cNvPr id="23" name="TextBox 22"/>
          <p:cNvSpPr txBox="1"/>
          <p:nvPr/>
        </p:nvSpPr>
        <p:spPr>
          <a:xfrm>
            <a:off x="2665436" y="2505241"/>
            <a:ext cx="256802" cy="261610"/>
          </a:xfrm>
          <a:prstGeom prst="rect">
            <a:avLst/>
          </a:prstGeom>
          <a:noFill/>
        </p:spPr>
        <p:txBody>
          <a:bodyPr wrap="none" rtlCol="0">
            <a:spAutoFit/>
          </a:bodyPr>
          <a:lstStyle/>
          <a:p>
            <a:r>
              <a:rPr lang="uk-UA" sz="1100" dirty="0" smtClean="0"/>
              <a:t>2</a:t>
            </a:r>
            <a:endParaRPr lang="ru-RU" sz="1100" dirty="0"/>
          </a:p>
        </p:txBody>
      </p:sp>
      <p:sp>
        <p:nvSpPr>
          <p:cNvPr id="25" name="TextBox 24"/>
          <p:cNvSpPr txBox="1"/>
          <p:nvPr/>
        </p:nvSpPr>
        <p:spPr>
          <a:xfrm>
            <a:off x="355973" y="3790533"/>
            <a:ext cx="256802" cy="261610"/>
          </a:xfrm>
          <a:prstGeom prst="rect">
            <a:avLst/>
          </a:prstGeom>
          <a:noFill/>
        </p:spPr>
        <p:txBody>
          <a:bodyPr wrap="none" rtlCol="0">
            <a:spAutoFit/>
          </a:bodyPr>
          <a:lstStyle/>
          <a:p>
            <a:r>
              <a:rPr lang="uk-UA" sz="1100" dirty="0" smtClean="0"/>
              <a:t>3</a:t>
            </a:r>
            <a:endParaRPr lang="ru-RU" sz="1100" dirty="0"/>
          </a:p>
        </p:txBody>
      </p:sp>
      <p:sp>
        <p:nvSpPr>
          <p:cNvPr id="26" name="TextBox 25"/>
          <p:cNvSpPr txBox="1"/>
          <p:nvPr/>
        </p:nvSpPr>
        <p:spPr>
          <a:xfrm>
            <a:off x="7236296" y="2509534"/>
            <a:ext cx="256802" cy="261610"/>
          </a:xfrm>
          <a:prstGeom prst="rect">
            <a:avLst/>
          </a:prstGeom>
          <a:noFill/>
        </p:spPr>
        <p:txBody>
          <a:bodyPr wrap="none" rtlCol="0">
            <a:spAutoFit/>
          </a:bodyPr>
          <a:lstStyle/>
          <a:p>
            <a:r>
              <a:rPr lang="uk-UA" sz="1100" dirty="0" smtClean="0"/>
              <a:t>4</a:t>
            </a:r>
            <a:endParaRPr lang="ru-RU" sz="1100" dirty="0"/>
          </a:p>
        </p:txBody>
      </p:sp>
      <p:sp>
        <p:nvSpPr>
          <p:cNvPr id="27" name="TextBox 26"/>
          <p:cNvSpPr txBox="1"/>
          <p:nvPr/>
        </p:nvSpPr>
        <p:spPr>
          <a:xfrm>
            <a:off x="8565819" y="2505241"/>
            <a:ext cx="256802" cy="261610"/>
          </a:xfrm>
          <a:prstGeom prst="rect">
            <a:avLst/>
          </a:prstGeom>
          <a:noFill/>
        </p:spPr>
        <p:txBody>
          <a:bodyPr wrap="none" rtlCol="0">
            <a:spAutoFit/>
          </a:bodyPr>
          <a:lstStyle/>
          <a:p>
            <a:r>
              <a:rPr lang="uk-UA" sz="1100" dirty="0" smtClean="0"/>
              <a:t>5</a:t>
            </a:r>
            <a:endParaRPr lang="ru-RU" sz="1100" dirty="0"/>
          </a:p>
        </p:txBody>
      </p:sp>
      <p:sp>
        <p:nvSpPr>
          <p:cNvPr id="28" name="TextBox 27"/>
          <p:cNvSpPr txBox="1"/>
          <p:nvPr/>
        </p:nvSpPr>
        <p:spPr>
          <a:xfrm>
            <a:off x="8580508" y="3783706"/>
            <a:ext cx="256802" cy="261610"/>
          </a:xfrm>
          <a:prstGeom prst="rect">
            <a:avLst/>
          </a:prstGeom>
          <a:noFill/>
        </p:spPr>
        <p:txBody>
          <a:bodyPr wrap="none" rtlCol="0">
            <a:spAutoFit/>
          </a:bodyPr>
          <a:lstStyle/>
          <a:p>
            <a:r>
              <a:rPr lang="uk-UA" sz="1100" dirty="0" smtClean="0"/>
              <a:t>6</a:t>
            </a:r>
            <a:endParaRPr lang="ru-RU" sz="1100" dirty="0"/>
          </a:p>
        </p:txBody>
      </p:sp>
      <p:sp>
        <p:nvSpPr>
          <p:cNvPr id="29" name="TextBox 28"/>
          <p:cNvSpPr txBox="1"/>
          <p:nvPr/>
        </p:nvSpPr>
        <p:spPr>
          <a:xfrm>
            <a:off x="2989165" y="3791447"/>
            <a:ext cx="256802" cy="261610"/>
          </a:xfrm>
          <a:prstGeom prst="rect">
            <a:avLst/>
          </a:prstGeom>
          <a:noFill/>
        </p:spPr>
        <p:txBody>
          <a:bodyPr wrap="none" rtlCol="0">
            <a:spAutoFit/>
          </a:bodyPr>
          <a:lstStyle/>
          <a:p>
            <a:r>
              <a:rPr lang="uk-UA" sz="1100" dirty="0" smtClean="0"/>
              <a:t>7</a:t>
            </a:r>
            <a:endParaRPr lang="ru-RU" sz="1100" dirty="0"/>
          </a:p>
        </p:txBody>
      </p:sp>
    </p:spTree>
    <p:extLst>
      <p:ext uri="{BB962C8B-B14F-4D97-AF65-F5344CB8AC3E}">
        <p14:creationId xmlns:p14="http://schemas.microsoft.com/office/powerpoint/2010/main" val="1367343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a:bodyPr>
          <a:lstStyle/>
          <a:p>
            <a:r>
              <a:rPr lang="en-US" dirty="0"/>
              <a:t>Holding tools Surgical clamps 1</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951652" y="1832867"/>
            <a:ext cx="3600400" cy="1477328"/>
          </a:xfrm>
          <a:prstGeom prst="rect">
            <a:avLst/>
          </a:prstGeom>
          <a:noFill/>
        </p:spPr>
        <p:txBody>
          <a:bodyPr wrap="square" rtlCol="0">
            <a:spAutoFit/>
          </a:bodyPr>
          <a:lstStyle/>
          <a:p>
            <a:pPr marL="228600" indent="-228600">
              <a:buFont typeface="+mj-lt"/>
              <a:buAutoNum type="arabicPeriod"/>
            </a:pPr>
            <a:r>
              <a:rPr lang="en-US" sz="1500" b="1" i="1"/>
              <a:t>Hemorrhoidal finished Luer clip</a:t>
            </a:r>
          </a:p>
          <a:p>
            <a:pPr marL="228600" indent="-228600">
              <a:buFont typeface="+mj-lt"/>
              <a:buAutoNum type="arabicPeriod"/>
            </a:pPr>
            <a:r>
              <a:rPr lang="en-US" sz="1500" b="1" i="1"/>
              <a:t>Mikulich clamp is peritoneal</a:t>
            </a:r>
          </a:p>
          <a:p>
            <a:pPr marL="228600" indent="-228600">
              <a:buFont typeface="+mj-lt"/>
              <a:buAutoNum type="arabicPeriod"/>
            </a:pPr>
            <a:r>
              <a:rPr lang="en-US" sz="1500" b="1" i="1"/>
              <a:t>Clamp for grasping the intestinal wall (atraumatic organ clamp) Ellis (Allis)</a:t>
            </a:r>
          </a:p>
          <a:p>
            <a:pPr marL="228600" indent="-228600">
              <a:buFont typeface="+mj-lt"/>
              <a:buAutoNum type="arabicPeriod"/>
            </a:pPr>
            <a:r>
              <a:rPr lang="en-US" sz="1500" b="1" i="1"/>
              <a:t>Billrota's hemostatic clamp (straight and curved)</a:t>
            </a:r>
            <a:endParaRPr lang="uk-UA" sz="1500" b="1" i="1" dirty="0" smtClean="0"/>
          </a:p>
        </p:txBody>
      </p:sp>
      <p:sp>
        <p:nvSpPr>
          <p:cNvPr id="8" name="TextBox 7"/>
          <p:cNvSpPr txBox="1"/>
          <p:nvPr/>
        </p:nvSpPr>
        <p:spPr>
          <a:xfrm>
            <a:off x="2542679" y="2505241"/>
            <a:ext cx="184731" cy="261610"/>
          </a:xfrm>
          <a:prstGeom prst="rect">
            <a:avLst/>
          </a:prstGeom>
          <a:noFill/>
        </p:spPr>
        <p:txBody>
          <a:bodyPr wrap="none" rtlCol="0">
            <a:spAutoFit/>
          </a:bodyPr>
          <a:lstStyle/>
          <a:p>
            <a:endParaRPr lang="ru-RU" sz="1100" dirty="0"/>
          </a:p>
        </p:txBody>
      </p:sp>
      <p:sp>
        <p:nvSpPr>
          <p:cNvPr id="9" name="TextBox 8"/>
          <p:cNvSpPr txBox="1"/>
          <p:nvPr/>
        </p:nvSpPr>
        <p:spPr>
          <a:xfrm>
            <a:off x="1620910" y="3758618"/>
            <a:ext cx="184731" cy="261610"/>
          </a:xfrm>
          <a:prstGeom prst="rect">
            <a:avLst/>
          </a:prstGeom>
          <a:noFill/>
        </p:spPr>
        <p:txBody>
          <a:bodyPr wrap="none" rtlCol="0">
            <a:spAutoFit/>
          </a:bodyPr>
          <a:lstStyle/>
          <a:p>
            <a:endParaRPr lang="ru-RU" sz="1100" dirty="0"/>
          </a:p>
        </p:txBody>
      </p:sp>
      <p:sp>
        <p:nvSpPr>
          <p:cNvPr id="14" name="TextBox 13"/>
          <p:cNvSpPr txBox="1"/>
          <p:nvPr/>
        </p:nvSpPr>
        <p:spPr>
          <a:xfrm>
            <a:off x="331974" y="4509120"/>
            <a:ext cx="8522005" cy="1754326"/>
          </a:xfrm>
          <a:prstGeom prst="rect">
            <a:avLst/>
          </a:prstGeom>
          <a:solidFill>
            <a:schemeClr val="bg1"/>
          </a:solidFill>
        </p:spPr>
        <p:txBody>
          <a:bodyPr wrap="square" rtlCol="0">
            <a:spAutoFit/>
          </a:bodyPr>
          <a:lstStyle/>
          <a:p>
            <a:r>
              <a:rPr lang="en-US" sz="1200" i="1" dirty="0" smtClean="0"/>
              <a:t>1</a:t>
            </a:r>
            <a:r>
              <a:rPr lang="en-US" sz="1200" i="1" dirty="0"/>
              <a:t>. </a:t>
            </a:r>
            <a:r>
              <a:rPr lang="en-US" sz="1200" i="1" dirty="0" err="1"/>
              <a:t>Hemorrhoidal</a:t>
            </a:r>
            <a:r>
              <a:rPr lang="en-US" sz="1200" i="1" dirty="0"/>
              <a:t> finished </a:t>
            </a:r>
            <a:r>
              <a:rPr lang="en-US" sz="1200" i="1" dirty="0" err="1"/>
              <a:t>Luer</a:t>
            </a:r>
            <a:r>
              <a:rPr lang="en-US" sz="1200" i="1" dirty="0"/>
              <a:t> clamp - used to capture and hold the gallbladder (</a:t>
            </a:r>
            <a:r>
              <a:rPr lang="en-US" sz="1200" i="1" dirty="0" err="1"/>
              <a:t>eg</a:t>
            </a:r>
            <a:r>
              <a:rPr lang="en-US" sz="1200" i="1" dirty="0"/>
              <a:t> during cholecystectomy), varicose nodes (</a:t>
            </a:r>
            <a:r>
              <a:rPr lang="en-US" sz="1200" i="1" dirty="0" err="1"/>
              <a:t>eg</a:t>
            </a:r>
            <a:r>
              <a:rPr lang="en-US" sz="1200" i="1" dirty="0"/>
              <a:t> during </a:t>
            </a:r>
            <a:r>
              <a:rPr lang="en-US" sz="1200" i="1" dirty="0" err="1"/>
              <a:t>phlebectomy</a:t>
            </a:r>
            <a:r>
              <a:rPr lang="en-US" sz="1200" i="1" dirty="0"/>
              <a:t>), </a:t>
            </a:r>
            <a:r>
              <a:rPr lang="en-US" sz="1200" i="1" dirty="0" err="1"/>
              <a:t>hemorrhoidal</a:t>
            </a:r>
            <a:r>
              <a:rPr lang="en-US" sz="1200" i="1" dirty="0"/>
              <a:t> nodes (</a:t>
            </a:r>
            <a:r>
              <a:rPr lang="en-US" sz="1200" i="1" dirty="0" err="1"/>
              <a:t>eg</a:t>
            </a:r>
            <a:r>
              <a:rPr lang="en-US" sz="1200" i="1" dirty="0"/>
              <a:t> during </a:t>
            </a:r>
            <a:r>
              <a:rPr lang="en-US" sz="1200" i="1" dirty="0" err="1"/>
              <a:t>hemorrhoidectomy</a:t>
            </a:r>
            <a:r>
              <a:rPr lang="en-US" sz="1200" i="1" dirty="0"/>
              <a:t>). In some cases, the </a:t>
            </a:r>
            <a:r>
              <a:rPr lang="en-US" sz="1200" i="1" dirty="0" err="1"/>
              <a:t>Luer</a:t>
            </a:r>
            <a:r>
              <a:rPr lang="en-US" sz="1200" i="1" dirty="0"/>
              <a:t> clamp can be used to extract stones from the lumen gallbladder or bladder.</a:t>
            </a:r>
          </a:p>
          <a:p>
            <a:r>
              <a:rPr lang="en-US" sz="1200" i="1" dirty="0"/>
              <a:t>2. </a:t>
            </a:r>
            <a:r>
              <a:rPr lang="en-US" sz="1200" i="1" dirty="0" err="1"/>
              <a:t>Mikulich's</a:t>
            </a:r>
            <a:r>
              <a:rPr lang="en-US" sz="1200" i="1" dirty="0"/>
              <a:t> clamp - a tool for fixing the surgical underwear to the peritoneum (main purpose), as well as for long-term pressing and holding of hemostatic tampons after removal of the tonsils (used earlier)</a:t>
            </a:r>
          </a:p>
          <a:p>
            <a:r>
              <a:rPr lang="en-US" sz="1200" i="1" dirty="0"/>
              <a:t>3. Clamp for grasping the intestinal wall (atraumatic organ clamp) Ellis (Allis) - a surgical clamp for grasping the mucous membrane of the stomach or intestine. The working jaws of the clamp have several sharp teeth. It is used to grasp or pull away tissue or structure</a:t>
            </a:r>
          </a:p>
          <a:p>
            <a:r>
              <a:rPr lang="en-US" sz="1200" i="1" dirty="0"/>
              <a:t>4. </a:t>
            </a:r>
            <a:r>
              <a:rPr lang="en-US" sz="1200" i="1" dirty="0" err="1"/>
              <a:t>Billrota</a:t>
            </a:r>
            <a:r>
              <a:rPr lang="en-US" sz="1200" i="1" dirty="0"/>
              <a:t> hemostatic clamp (straight and curved) - intended for capturing and clamping vessels. It has working sponges with a small notch and a conical outer surface. The notch on the gripping branches is less traumatic to the tissues, but it grips them not firmly</a:t>
            </a:r>
            <a:endParaRPr lang="ru-RU" sz="1200" i="1" dirty="0"/>
          </a:p>
        </p:txBody>
      </p:sp>
      <p:sp>
        <p:nvSpPr>
          <p:cNvPr id="19" name="AutoShape 12" descr="Ножиці медичні для розрізання пов'язок, з ґудзиком, вигнуті, 11 см, Lister,  Ridni - Інструменти для роз'єднання тканин - Хірургічний інструмент -  Медична практик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0" name="Picture 2" descr="Щипцы геморроидальные, окончатые изогнуты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03" y="1484939"/>
            <a:ext cx="2618541" cy="129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2" name="Picture 4" descr="Зажим Микулича, 195 мм (З-38) - интернет-магазин Химстатус Украин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59" y="2964586"/>
            <a:ext cx="2618541" cy="12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4" name="Picture 6" descr="Зажим для захвата кишечной стенки по Allis. Длина 15,2 см, цена 251 грн.,  купить в Харькове — Prom.ua (ID#6840117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7" y="1484939"/>
            <a:ext cx="2624925" cy="12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6" name="Picture 8" descr="Зажим кровоостанавливающий зубчатый Бильрот - Магазин ::  &quot;Медтехника-Сервис&quot;: медицинские товары. Купить в Украине, Запорожь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6" y="2964586"/>
            <a:ext cx="2624925" cy="12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TextBox 11"/>
          <p:cNvSpPr txBox="1"/>
          <p:nvPr/>
        </p:nvSpPr>
        <p:spPr>
          <a:xfrm>
            <a:off x="331974" y="2490451"/>
            <a:ext cx="256802" cy="261610"/>
          </a:xfrm>
          <a:prstGeom prst="rect">
            <a:avLst/>
          </a:prstGeom>
          <a:noFill/>
        </p:spPr>
        <p:txBody>
          <a:bodyPr wrap="none" rtlCol="0">
            <a:spAutoFit/>
          </a:bodyPr>
          <a:lstStyle/>
          <a:p>
            <a:r>
              <a:rPr lang="uk-UA" sz="1100" dirty="0" smtClean="0"/>
              <a:t>1</a:t>
            </a:r>
            <a:endParaRPr lang="ru-RU" sz="1100" dirty="0"/>
          </a:p>
        </p:txBody>
      </p:sp>
      <p:sp>
        <p:nvSpPr>
          <p:cNvPr id="13" name="TextBox 12"/>
          <p:cNvSpPr txBox="1"/>
          <p:nvPr/>
        </p:nvSpPr>
        <p:spPr>
          <a:xfrm>
            <a:off x="2635044" y="3962581"/>
            <a:ext cx="256802" cy="261610"/>
          </a:xfrm>
          <a:prstGeom prst="rect">
            <a:avLst/>
          </a:prstGeom>
          <a:noFill/>
        </p:spPr>
        <p:txBody>
          <a:bodyPr wrap="none" rtlCol="0">
            <a:spAutoFit/>
          </a:bodyPr>
          <a:lstStyle/>
          <a:p>
            <a:r>
              <a:rPr lang="uk-UA" sz="1100" dirty="0" smtClean="0"/>
              <a:t>2</a:t>
            </a:r>
            <a:endParaRPr lang="ru-RU" sz="1100" dirty="0"/>
          </a:p>
        </p:txBody>
      </p:sp>
      <p:sp>
        <p:nvSpPr>
          <p:cNvPr id="15" name="TextBox 14"/>
          <p:cNvSpPr txBox="1"/>
          <p:nvPr/>
        </p:nvSpPr>
        <p:spPr>
          <a:xfrm>
            <a:off x="8766580" y="2520729"/>
            <a:ext cx="256802" cy="261610"/>
          </a:xfrm>
          <a:prstGeom prst="rect">
            <a:avLst/>
          </a:prstGeom>
          <a:noFill/>
        </p:spPr>
        <p:txBody>
          <a:bodyPr wrap="none" rtlCol="0">
            <a:spAutoFit/>
          </a:bodyPr>
          <a:lstStyle/>
          <a:p>
            <a:r>
              <a:rPr lang="uk-UA" sz="1100" dirty="0" smtClean="0"/>
              <a:t>3</a:t>
            </a:r>
            <a:endParaRPr lang="ru-RU" sz="1100" dirty="0"/>
          </a:p>
        </p:txBody>
      </p:sp>
      <p:sp>
        <p:nvSpPr>
          <p:cNvPr id="17" name="TextBox 16"/>
          <p:cNvSpPr txBox="1"/>
          <p:nvPr/>
        </p:nvSpPr>
        <p:spPr>
          <a:xfrm>
            <a:off x="8766580" y="2964586"/>
            <a:ext cx="256802" cy="261610"/>
          </a:xfrm>
          <a:prstGeom prst="rect">
            <a:avLst/>
          </a:prstGeom>
          <a:noFill/>
        </p:spPr>
        <p:txBody>
          <a:bodyPr wrap="none" rtlCol="0">
            <a:spAutoFit/>
          </a:bodyPr>
          <a:lstStyle/>
          <a:p>
            <a:r>
              <a:rPr lang="uk-UA" sz="1100" dirty="0" smtClean="0"/>
              <a:t>4</a:t>
            </a:r>
          </a:p>
        </p:txBody>
      </p:sp>
    </p:spTree>
    <p:extLst>
      <p:ext uri="{BB962C8B-B14F-4D97-AF65-F5344CB8AC3E}">
        <p14:creationId xmlns:p14="http://schemas.microsoft.com/office/powerpoint/2010/main" val="754474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лександр\Desktop\23301792_59525-7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p:txBody>
          <a:bodyPr/>
          <a:lstStyle/>
          <a:p>
            <a:r>
              <a:rPr lang="en-US" b="1" i="1" dirty="0" smtClean="0"/>
              <a:t>Information</a:t>
            </a:r>
            <a:endParaRPr lang="ru-RU" b="1" i="1" dirty="0"/>
          </a:p>
        </p:txBody>
      </p:sp>
      <p:sp>
        <p:nvSpPr>
          <p:cNvPr id="3" name="TextBox 2"/>
          <p:cNvSpPr txBox="1"/>
          <p:nvPr/>
        </p:nvSpPr>
        <p:spPr>
          <a:xfrm>
            <a:off x="395536" y="1268760"/>
            <a:ext cx="8208912" cy="1477328"/>
          </a:xfrm>
          <a:prstGeom prst="rect">
            <a:avLst/>
          </a:prstGeom>
          <a:solidFill>
            <a:schemeClr val="bg1"/>
          </a:solidFill>
        </p:spPr>
        <p:txBody>
          <a:bodyPr wrap="square" rtlCol="0">
            <a:spAutoFit/>
          </a:bodyPr>
          <a:lstStyle/>
          <a:p>
            <a:pPr algn="ctr"/>
            <a:r>
              <a:rPr lang="en-US" i="1" u="sng">
                <a:latin typeface="Arial Narrow" panose="020B0606020202030204" pitchFamily="34" charset="0"/>
              </a:rPr>
              <a:t>Surgical instrument, surgical instruments — a set of instruments and mechanical devices used during surgical interventions or manipulations on/with tissues. Sometimes the word "instrument" refers to a single instance of a medical instrument, and the term "instrumentary" is used to refer to the set. A collection of varieties of surgical instruments selected for a specific operation is called a set</a:t>
            </a:r>
            <a:endParaRPr lang="ru-RU" i="1" u="sng" dirty="0">
              <a:latin typeface="Arial Narrow" panose="020B0606020202030204" pitchFamily="34" charset="0"/>
            </a:endParaRPr>
          </a:p>
        </p:txBody>
      </p:sp>
      <p:sp>
        <p:nvSpPr>
          <p:cNvPr id="5" name="TextBox 4"/>
          <p:cNvSpPr txBox="1"/>
          <p:nvPr/>
        </p:nvSpPr>
        <p:spPr>
          <a:xfrm>
            <a:off x="3836990" y="2924944"/>
            <a:ext cx="1125629" cy="707886"/>
          </a:xfrm>
          <a:prstGeom prst="rect">
            <a:avLst/>
          </a:prstGeom>
          <a:noFill/>
        </p:spPr>
        <p:txBody>
          <a:bodyPr wrap="none" rtlCol="0">
            <a:spAutoFit/>
          </a:bodyPr>
          <a:lstStyle/>
          <a:p>
            <a:r>
              <a:rPr lang="en-US" sz="4000" b="1" i="1" dirty="0" smtClean="0"/>
              <a:t>Plan</a:t>
            </a:r>
            <a:endParaRPr lang="ru-RU" sz="4000" b="1" i="1" dirty="0"/>
          </a:p>
        </p:txBody>
      </p:sp>
      <p:sp>
        <p:nvSpPr>
          <p:cNvPr id="7" name="TextBox 6"/>
          <p:cNvSpPr txBox="1"/>
          <p:nvPr/>
        </p:nvSpPr>
        <p:spPr>
          <a:xfrm>
            <a:off x="786445" y="3717032"/>
            <a:ext cx="5650906" cy="2031325"/>
          </a:xfrm>
          <a:prstGeom prst="rect">
            <a:avLst/>
          </a:prstGeom>
          <a:solidFill>
            <a:schemeClr val="bg1"/>
          </a:solidFill>
        </p:spPr>
        <p:txBody>
          <a:bodyPr wrap="none" rtlCol="0">
            <a:spAutoFit/>
          </a:bodyPr>
          <a:lstStyle/>
          <a:p>
            <a:pPr marL="285750" indent="-285750">
              <a:buFont typeface="Wingdings" panose="05000000000000000000" pitchFamily="2" charset="2"/>
              <a:buChar char="v"/>
            </a:pPr>
            <a:r>
              <a:rPr lang="en-US" i="1" dirty="0"/>
              <a:t>Surgical Toolkit of a general profile and its classification</a:t>
            </a:r>
          </a:p>
          <a:p>
            <a:pPr marL="285750" indent="-285750">
              <a:buFont typeface="Wingdings" panose="05000000000000000000" pitchFamily="2" charset="2"/>
              <a:buChar char="v"/>
            </a:pPr>
            <a:r>
              <a:rPr lang="en-US" i="1" dirty="0"/>
              <a:t>     *Disconnecting tools (slide 3-7)</a:t>
            </a:r>
          </a:p>
          <a:p>
            <a:pPr marL="285750" indent="-285750">
              <a:buFont typeface="Wingdings" panose="05000000000000000000" pitchFamily="2" charset="2"/>
              <a:buChar char="v"/>
            </a:pPr>
            <a:r>
              <a:rPr lang="en-US" i="1" dirty="0"/>
              <a:t>     *Connecting tools (slide 8-10)</a:t>
            </a:r>
          </a:p>
          <a:p>
            <a:pPr marL="285750" indent="-285750">
              <a:buFont typeface="Wingdings" panose="05000000000000000000" pitchFamily="2" charset="2"/>
              <a:buChar char="v"/>
            </a:pPr>
            <a:r>
              <a:rPr lang="en-US" i="1" dirty="0"/>
              <a:t>     * Pushing and pressing tools (slide 11-16)</a:t>
            </a:r>
          </a:p>
          <a:p>
            <a:pPr marL="285750" indent="-285750">
              <a:buFont typeface="Wingdings" panose="05000000000000000000" pitchFamily="2" charset="2"/>
              <a:buChar char="v"/>
            </a:pPr>
            <a:r>
              <a:rPr lang="en-US" i="1" dirty="0"/>
              <a:t>     *Tool holders (slide 17-22)</a:t>
            </a:r>
          </a:p>
          <a:p>
            <a:pPr marL="285750" indent="-285750">
              <a:buFont typeface="Wingdings" panose="05000000000000000000" pitchFamily="2" charset="2"/>
              <a:buChar char="v"/>
            </a:pPr>
            <a:r>
              <a:rPr lang="en-US" i="1" dirty="0"/>
              <a:t>     *Prickly tools (slide 23-26)</a:t>
            </a:r>
          </a:p>
          <a:p>
            <a:pPr marL="285750" indent="-285750">
              <a:buFont typeface="Wingdings" panose="05000000000000000000" pitchFamily="2" charset="2"/>
              <a:buChar char="v"/>
            </a:pPr>
            <a:r>
              <a:rPr lang="en-US" i="1" dirty="0"/>
              <a:t>Additional Information (slide 27)</a:t>
            </a:r>
            <a:endParaRPr lang="uk-UA" i="1" dirty="0" smtClean="0"/>
          </a:p>
        </p:txBody>
      </p:sp>
      <p:sp>
        <p:nvSpPr>
          <p:cNvPr id="1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Plan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5015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a:bodyPr>
          <a:lstStyle/>
          <a:p>
            <a:r>
              <a:rPr lang="en-US" dirty="0"/>
              <a:t>Holding tools Surgical clamps 2</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951652" y="1832867"/>
            <a:ext cx="3600400" cy="1708160"/>
          </a:xfrm>
          <a:prstGeom prst="rect">
            <a:avLst/>
          </a:prstGeom>
          <a:noFill/>
        </p:spPr>
        <p:txBody>
          <a:bodyPr wrap="square" rtlCol="0">
            <a:spAutoFit/>
          </a:bodyPr>
          <a:lstStyle/>
          <a:p>
            <a:pPr marL="228600" indent="-228600">
              <a:buFont typeface="+mj-lt"/>
              <a:buAutoNum type="arabicPeriod"/>
            </a:pPr>
            <a:r>
              <a:rPr lang="en-US" sz="1500" b="1" i="1" dirty="0"/>
              <a:t>Kocher's hemostatic clamp (straight and curved)</a:t>
            </a:r>
          </a:p>
          <a:p>
            <a:pPr marL="228600" indent="-228600">
              <a:buFont typeface="+mj-lt"/>
              <a:buAutoNum type="arabicPeriod"/>
            </a:pPr>
            <a:r>
              <a:rPr lang="en-US" sz="1500" b="1" i="1" dirty="0" err="1"/>
              <a:t>Fedorov's</a:t>
            </a:r>
            <a:r>
              <a:rPr lang="en-US" sz="1500" b="1" i="1" dirty="0"/>
              <a:t> crushing clamp for renal pedicle</a:t>
            </a:r>
          </a:p>
          <a:p>
            <a:pPr marL="228600" indent="-228600">
              <a:buFont typeface="+mj-lt"/>
              <a:buAutoNum type="arabicPeriod"/>
            </a:pPr>
            <a:r>
              <a:rPr lang="en-US" sz="1500" b="1" i="1" dirty="0"/>
              <a:t>Crushing intestinal clamp</a:t>
            </a:r>
          </a:p>
          <a:p>
            <a:pPr marL="228600" indent="-228600">
              <a:buFont typeface="+mj-lt"/>
              <a:buAutoNum type="arabicPeriod"/>
            </a:pPr>
            <a:r>
              <a:rPr lang="en-US" sz="1500" b="1" i="1" dirty="0"/>
              <a:t>Elastic intestinal clamp (straight, curved)</a:t>
            </a:r>
            <a:endParaRPr lang="ru-RU" sz="1500" b="1" i="1" dirty="0"/>
          </a:p>
        </p:txBody>
      </p:sp>
      <p:sp>
        <p:nvSpPr>
          <p:cNvPr id="8" name="TextBox 7"/>
          <p:cNvSpPr txBox="1"/>
          <p:nvPr/>
        </p:nvSpPr>
        <p:spPr>
          <a:xfrm>
            <a:off x="2542679" y="2505241"/>
            <a:ext cx="184731" cy="261610"/>
          </a:xfrm>
          <a:prstGeom prst="rect">
            <a:avLst/>
          </a:prstGeom>
          <a:noFill/>
        </p:spPr>
        <p:txBody>
          <a:bodyPr wrap="none" rtlCol="0">
            <a:spAutoFit/>
          </a:bodyPr>
          <a:lstStyle/>
          <a:p>
            <a:endParaRPr lang="ru-RU" sz="1100" dirty="0"/>
          </a:p>
        </p:txBody>
      </p:sp>
      <p:sp>
        <p:nvSpPr>
          <p:cNvPr id="9" name="TextBox 8"/>
          <p:cNvSpPr txBox="1"/>
          <p:nvPr/>
        </p:nvSpPr>
        <p:spPr>
          <a:xfrm>
            <a:off x="1620910" y="3758618"/>
            <a:ext cx="184731" cy="261610"/>
          </a:xfrm>
          <a:prstGeom prst="rect">
            <a:avLst/>
          </a:prstGeom>
          <a:noFill/>
        </p:spPr>
        <p:txBody>
          <a:bodyPr wrap="none" rtlCol="0">
            <a:spAutoFit/>
          </a:bodyPr>
          <a:lstStyle/>
          <a:p>
            <a:endParaRPr lang="ru-RU" sz="1100" dirty="0"/>
          </a:p>
        </p:txBody>
      </p:sp>
      <p:sp>
        <p:nvSpPr>
          <p:cNvPr id="14" name="TextBox 13"/>
          <p:cNvSpPr txBox="1"/>
          <p:nvPr/>
        </p:nvSpPr>
        <p:spPr>
          <a:xfrm>
            <a:off x="331974" y="4509120"/>
            <a:ext cx="8522005" cy="1754326"/>
          </a:xfrm>
          <a:prstGeom prst="rect">
            <a:avLst/>
          </a:prstGeom>
          <a:solidFill>
            <a:schemeClr val="bg1"/>
          </a:solidFill>
        </p:spPr>
        <p:txBody>
          <a:bodyPr wrap="square" rtlCol="0">
            <a:spAutoFit/>
          </a:bodyPr>
          <a:lstStyle/>
          <a:p>
            <a:r>
              <a:rPr lang="en-US" sz="1200" i="1" dirty="0" smtClean="0"/>
              <a:t>1</a:t>
            </a:r>
            <a:r>
              <a:rPr lang="en-US" sz="1200" i="1" dirty="0"/>
              <a:t>. Kocher's hemostatic clamp (straight and curved) - has long, narrow working jaws with sharp teeth, and the only tooth of one jaw enters between two teeth of the second jaw, has teeth on the gripping surfaces, which injures tissues, but grips them firmly</a:t>
            </a:r>
          </a:p>
          <a:p>
            <a:r>
              <a:rPr lang="en-US" sz="1200" i="1" dirty="0"/>
              <a:t>2. Crushing clamp for </a:t>
            </a:r>
            <a:r>
              <a:rPr lang="en-US" sz="1200" i="1" dirty="0" err="1"/>
              <a:t>Fedorov's</a:t>
            </a:r>
            <a:r>
              <a:rPr lang="en-US" sz="1200" i="1" dirty="0"/>
              <a:t> renal pedicle - rough notches at the ends of </a:t>
            </a:r>
            <a:r>
              <a:rPr lang="en-US" sz="1200" i="1" dirty="0" err="1"/>
              <a:t>Fedorov's</a:t>
            </a:r>
            <a:r>
              <a:rPr lang="en-US" sz="1200" i="1" dirty="0"/>
              <a:t> clamps contribute to crushing the intima of the vessels of the renal pedicle for the purpose of accelerated thrombus formation. At the ends of the clamps there are holes for passing ligatures. The handles of the clamps for the renal pedicle have a considerable length of 150-200 mm, providing a "leverage effect" for crushing vessels surrounded by a pronounced layer of adipose tissue</a:t>
            </a:r>
          </a:p>
          <a:p>
            <a:r>
              <a:rPr lang="en-US" sz="1200" i="1" dirty="0"/>
              <a:t>3. Crushing Intestinal Clamp - Crushing Intestinal Clamp is applied to the removed part of the intestine</a:t>
            </a:r>
          </a:p>
          <a:p>
            <a:r>
              <a:rPr lang="en-US" sz="1200" i="1" dirty="0"/>
              <a:t>4. Elastic intestinal clamp (straight, curved) - an intestinal clamp is applied to empty organs to demarcate damaged areas, perform high-quality linear cuts of the wall, separate the operating field from the infected contents of the organ or cover the lumen of the organ</a:t>
            </a:r>
            <a:endParaRPr lang="uk-UA" sz="1200" i="1" dirty="0"/>
          </a:p>
        </p:txBody>
      </p:sp>
      <p:sp>
        <p:nvSpPr>
          <p:cNvPr id="19" name="AutoShape 12" descr="Ножиці медичні для розрізання пов'язок, з ґудзиком, вигнуті, 11 см, Lister,  Ridni - Інструменти для роз'єднання тканин - Хірургічний інструмент -  Медична практик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2" name="Picture 4" descr="Зажим Микулича, 195 мм (З-38) - интернет-магазин Химстатус Украин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59" y="2964586"/>
            <a:ext cx="2618541" cy="12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6" name="Picture 8" descr="Зажим кровоостанавливающий зубчатый Бильрот - Магазин ::  &quot;Медтехника-Сервис&quot;: медицинские товары. Купить в Украине, Запорожь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6" y="2964586"/>
            <a:ext cx="2624925" cy="12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TextBox 16"/>
          <p:cNvSpPr txBox="1"/>
          <p:nvPr/>
        </p:nvSpPr>
        <p:spPr>
          <a:xfrm>
            <a:off x="8766580" y="2964586"/>
            <a:ext cx="256802" cy="261610"/>
          </a:xfrm>
          <a:prstGeom prst="rect">
            <a:avLst/>
          </a:prstGeom>
          <a:noFill/>
        </p:spPr>
        <p:txBody>
          <a:bodyPr wrap="none" rtlCol="0">
            <a:spAutoFit/>
          </a:bodyPr>
          <a:lstStyle/>
          <a:p>
            <a:r>
              <a:rPr lang="uk-UA" sz="1100" dirty="0" smtClean="0"/>
              <a:t>4</a:t>
            </a:r>
          </a:p>
        </p:txBody>
      </p:sp>
      <p:pic>
        <p:nvPicPr>
          <p:cNvPr id="8194" name="Picture 2" descr="Зажим кровоостанавливающий Кохера 1х2-зубый зубчатый - Магазин ::  &quot;Медтехника-Сервис&quot;: медицинские товары. Купить в Украине, Запорожь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1484938"/>
            <a:ext cx="2624925" cy="1281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6" name="Picture 4" descr="Зажим для почечной ножки большой, изогнутый по радиусу, №2, 255 мм"/>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 y="2937495"/>
            <a:ext cx="2624925" cy="1309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2051720" y="2505241"/>
            <a:ext cx="256802" cy="261610"/>
          </a:xfrm>
          <a:prstGeom prst="rect">
            <a:avLst/>
          </a:prstGeom>
          <a:noFill/>
        </p:spPr>
        <p:txBody>
          <a:bodyPr wrap="none" rtlCol="0">
            <a:spAutoFit/>
          </a:bodyPr>
          <a:lstStyle/>
          <a:p>
            <a:r>
              <a:rPr lang="uk-UA" sz="1100" dirty="0" smtClean="0"/>
              <a:t>1</a:t>
            </a:r>
            <a:endParaRPr lang="ru-RU" sz="1100" dirty="0"/>
          </a:p>
        </p:txBody>
      </p:sp>
      <p:sp>
        <p:nvSpPr>
          <p:cNvPr id="10" name="TextBox 9"/>
          <p:cNvSpPr txBox="1"/>
          <p:nvPr/>
        </p:nvSpPr>
        <p:spPr>
          <a:xfrm>
            <a:off x="2587384" y="3956487"/>
            <a:ext cx="256802" cy="261610"/>
          </a:xfrm>
          <a:prstGeom prst="rect">
            <a:avLst/>
          </a:prstGeom>
          <a:noFill/>
        </p:spPr>
        <p:txBody>
          <a:bodyPr wrap="none" rtlCol="0">
            <a:spAutoFit/>
          </a:bodyPr>
          <a:lstStyle/>
          <a:p>
            <a:r>
              <a:rPr lang="uk-UA" sz="1100" dirty="0" smtClean="0"/>
              <a:t>2</a:t>
            </a:r>
            <a:endParaRPr lang="ru-RU" sz="1100" dirty="0"/>
          </a:p>
        </p:txBody>
      </p:sp>
      <p:pic>
        <p:nvPicPr>
          <p:cNvPr id="8198" name="Picture 6" descr="Зажим кишечный эластичный для взрослых, прямой, 240 мм (З-40-1т) -  интернет-магазин Химстатус Украин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6" y="1484938"/>
            <a:ext cx="2579175" cy="12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10"/>
          <p:cNvSpPr txBox="1"/>
          <p:nvPr/>
        </p:nvSpPr>
        <p:spPr>
          <a:xfrm>
            <a:off x="7187714" y="2473292"/>
            <a:ext cx="256802" cy="261610"/>
          </a:xfrm>
          <a:prstGeom prst="rect">
            <a:avLst/>
          </a:prstGeom>
          <a:noFill/>
        </p:spPr>
        <p:txBody>
          <a:bodyPr wrap="none" rtlCol="0">
            <a:spAutoFit/>
          </a:bodyPr>
          <a:lstStyle/>
          <a:p>
            <a:r>
              <a:rPr lang="uk-UA" sz="1100" dirty="0" smtClean="0"/>
              <a:t>3</a:t>
            </a:r>
            <a:endParaRPr lang="ru-RU" sz="1100" dirty="0"/>
          </a:p>
        </p:txBody>
      </p:sp>
      <p:pic>
        <p:nvPicPr>
          <p:cNvPr id="8200" name="Picture 8" descr="Зажим кишечный эластичный для детей изогнутый, 161 мм.: продажа, цена в  Днепре. хирургические инструменты от &quot;ЧП Св. Море.21&quot; - 818883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4205" y="2937495"/>
            <a:ext cx="2624925" cy="1309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TextBox 15"/>
          <p:cNvSpPr txBox="1"/>
          <p:nvPr/>
        </p:nvSpPr>
        <p:spPr>
          <a:xfrm>
            <a:off x="8692696" y="3984888"/>
            <a:ext cx="256802" cy="261610"/>
          </a:xfrm>
          <a:prstGeom prst="rect">
            <a:avLst/>
          </a:prstGeom>
          <a:noFill/>
        </p:spPr>
        <p:txBody>
          <a:bodyPr wrap="none" rtlCol="0">
            <a:spAutoFit/>
          </a:bodyPr>
          <a:lstStyle/>
          <a:p>
            <a:r>
              <a:rPr lang="uk-UA" sz="1100" dirty="0" smtClean="0"/>
              <a:t>4</a:t>
            </a:r>
            <a:endParaRPr lang="ru-RU" sz="1100" dirty="0"/>
          </a:p>
        </p:txBody>
      </p:sp>
    </p:spTree>
    <p:extLst>
      <p:ext uri="{BB962C8B-B14F-4D97-AF65-F5344CB8AC3E}">
        <p14:creationId xmlns:p14="http://schemas.microsoft.com/office/powerpoint/2010/main" val="207366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a:xfrm>
            <a:off x="155575" y="274638"/>
            <a:ext cx="8698403" cy="1143000"/>
          </a:xfrm>
        </p:spPr>
        <p:txBody>
          <a:bodyPr>
            <a:normAutofit fontScale="90000"/>
          </a:bodyPr>
          <a:lstStyle/>
          <a:p>
            <a:r>
              <a:rPr lang="en-US" sz="4000" dirty="0"/>
              <a:t>Holding tools Surgical </a:t>
            </a:r>
            <a:r>
              <a:rPr lang="en-US" sz="4000" dirty="0" err="1"/>
              <a:t>Korntsang</a:t>
            </a:r>
            <a:r>
              <a:rPr lang="en-US" sz="4000" dirty="0"/>
              <a:t>. Bone fixator</a:t>
            </a:r>
            <a:endParaRPr lang="ru-RU" sz="4000"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759596" y="1531066"/>
            <a:ext cx="3600400" cy="553998"/>
          </a:xfrm>
          <a:prstGeom prst="rect">
            <a:avLst/>
          </a:prstGeom>
          <a:noFill/>
        </p:spPr>
        <p:txBody>
          <a:bodyPr wrap="square" rtlCol="0">
            <a:spAutoFit/>
          </a:bodyPr>
          <a:lstStyle/>
          <a:p>
            <a:pPr marL="228600" indent="-228600" algn="ctr">
              <a:buFont typeface="+mj-lt"/>
              <a:buAutoNum type="arabicPeriod"/>
            </a:pPr>
            <a:r>
              <a:rPr lang="en-US" sz="1500" b="1" i="1" dirty="0" err="1"/>
              <a:t>Korntsang</a:t>
            </a:r>
            <a:r>
              <a:rPr lang="en-US" sz="1500" b="1" i="1" dirty="0"/>
              <a:t> Mayer</a:t>
            </a:r>
          </a:p>
          <a:p>
            <a:pPr marL="228600" indent="-228600" algn="ctr">
              <a:buFont typeface="+mj-lt"/>
              <a:buAutoNum type="arabicPeriod"/>
            </a:pPr>
            <a:r>
              <a:rPr lang="en-US" sz="1500" b="1" i="1" dirty="0" err="1"/>
              <a:t>Farabef's</a:t>
            </a:r>
            <a:r>
              <a:rPr lang="en-US" sz="1500" b="1" i="1" dirty="0"/>
              <a:t> bone fixator</a:t>
            </a:r>
            <a:endParaRPr lang="ru-RU" sz="1500" b="1" i="1" dirty="0" smtClean="0"/>
          </a:p>
        </p:txBody>
      </p:sp>
      <p:sp>
        <p:nvSpPr>
          <p:cNvPr id="8" name="TextBox 7"/>
          <p:cNvSpPr txBox="1"/>
          <p:nvPr/>
        </p:nvSpPr>
        <p:spPr>
          <a:xfrm>
            <a:off x="2542679" y="2505241"/>
            <a:ext cx="184731" cy="261610"/>
          </a:xfrm>
          <a:prstGeom prst="rect">
            <a:avLst/>
          </a:prstGeom>
          <a:noFill/>
        </p:spPr>
        <p:txBody>
          <a:bodyPr wrap="none" rtlCol="0">
            <a:spAutoFit/>
          </a:bodyPr>
          <a:lstStyle/>
          <a:p>
            <a:endParaRPr lang="ru-RU" sz="1100" dirty="0"/>
          </a:p>
        </p:txBody>
      </p:sp>
      <p:sp>
        <p:nvSpPr>
          <p:cNvPr id="9" name="TextBox 8"/>
          <p:cNvSpPr txBox="1"/>
          <p:nvPr/>
        </p:nvSpPr>
        <p:spPr>
          <a:xfrm>
            <a:off x="1620910" y="3758618"/>
            <a:ext cx="184731" cy="261610"/>
          </a:xfrm>
          <a:prstGeom prst="rect">
            <a:avLst/>
          </a:prstGeom>
          <a:noFill/>
        </p:spPr>
        <p:txBody>
          <a:bodyPr wrap="none" rtlCol="0">
            <a:spAutoFit/>
          </a:bodyPr>
          <a:lstStyle/>
          <a:p>
            <a:endParaRPr lang="ru-RU" sz="1100" dirty="0"/>
          </a:p>
        </p:txBody>
      </p:sp>
      <p:sp>
        <p:nvSpPr>
          <p:cNvPr id="14" name="TextBox 13"/>
          <p:cNvSpPr txBox="1"/>
          <p:nvPr/>
        </p:nvSpPr>
        <p:spPr>
          <a:xfrm>
            <a:off x="298793" y="4797152"/>
            <a:ext cx="8522005" cy="830997"/>
          </a:xfrm>
          <a:prstGeom prst="rect">
            <a:avLst/>
          </a:prstGeom>
          <a:solidFill>
            <a:schemeClr val="bg1"/>
          </a:solidFill>
        </p:spPr>
        <p:txBody>
          <a:bodyPr wrap="square" rtlCol="0">
            <a:spAutoFit/>
          </a:bodyPr>
          <a:lstStyle/>
          <a:p>
            <a:r>
              <a:rPr lang="en-US" sz="1200" i="1"/>
              <a:t>1. Maier's Korntsang is a clamp with a ratchet, long straight or curved branches and oval jaws with a notch. It is intended for inserting tampons into deep wounds, carrying out drainage through long narrow channels, supplying instruments and operating material, for creating contraptions</a:t>
            </a:r>
          </a:p>
          <a:p>
            <a:r>
              <a:rPr lang="en-US" sz="1200" i="1"/>
              <a:t>2. Farabefa bone fixator - serves to hold (fix) bones during surgery</a:t>
            </a:r>
            <a:endParaRPr lang="ru-RU" sz="1200" i="1" dirty="0"/>
          </a:p>
        </p:txBody>
      </p:sp>
      <p:sp>
        <p:nvSpPr>
          <p:cNvPr id="19" name="AutoShape 12" descr="Ножиці медичні для розрізання пов'язок, з ґудзиком, вигнуті, 11 см, Lister,  Ridni - Інструменти для роз'єднання тканин - Хірургічний інструмент -  Медична практик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Зажим Гросс-Майера (Корнцанг) прямо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05" y="2362063"/>
            <a:ext cx="2980399" cy="1971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Щипцы (костодержатели) костные Farabeuf (Фарабеф) KN4260 в medstock -  купить по лучшей цене в Украин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H="1">
            <a:off x="5868518" y="1857633"/>
            <a:ext cx="1971539" cy="2980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3347864" y="4020228"/>
            <a:ext cx="256802" cy="261610"/>
          </a:xfrm>
          <a:prstGeom prst="rect">
            <a:avLst/>
          </a:prstGeom>
          <a:noFill/>
        </p:spPr>
        <p:txBody>
          <a:bodyPr wrap="none" rtlCol="0">
            <a:spAutoFit/>
          </a:bodyPr>
          <a:lstStyle/>
          <a:p>
            <a:r>
              <a:rPr lang="uk-UA" sz="1100" dirty="0" smtClean="0"/>
              <a:t>1</a:t>
            </a:r>
            <a:endParaRPr lang="ru-RU" sz="1100" dirty="0"/>
          </a:p>
        </p:txBody>
      </p:sp>
      <p:sp>
        <p:nvSpPr>
          <p:cNvPr id="10" name="TextBox 9"/>
          <p:cNvSpPr txBox="1"/>
          <p:nvPr/>
        </p:nvSpPr>
        <p:spPr>
          <a:xfrm>
            <a:off x="8028384" y="4020228"/>
            <a:ext cx="256802" cy="261610"/>
          </a:xfrm>
          <a:prstGeom prst="rect">
            <a:avLst/>
          </a:prstGeom>
          <a:noFill/>
        </p:spPr>
        <p:txBody>
          <a:bodyPr wrap="none" rtlCol="0">
            <a:spAutoFit/>
          </a:bodyPr>
          <a:lstStyle/>
          <a:p>
            <a:r>
              <a:rPr lang="uk-UA" sz="1100" dirty="0" smtClean="0"/>
              <a:t>2</a:t>
            </a:r>
            <a:endParaRPr lang="ru-RU" sz="1100" dirty="0"/>
          </a:p>
        </p:txBody>
      </p:sp>
    </p:spTree>
    <p:extLst>
      <p:ext uri="{BB962C8B-B14F-4D97-AF65-F5344CB8AC3E}">
        <p14:creationId xmlns:p14="http://schemas.microsoft.com/office/powerpoint/2010/main" val="3719172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a:xfrm>
            <a:off x="155575" y="274638"/>
            <a:ext cx="8698403" cy="1143000"/>
          </a:xfrm>
        </p:spPr>
        <p:txBody>
          <a:bodyPr>
            <a:normAutofit/>
          </a:bodyPr>
          <a:lstStyle/>
          <a:p>
            <a:r>
              <a:rPr lang="en-US" sz="4000" dirty="0"/>
              <a:t>Holding tools Surgical Pins. Surgical Pins</a:t>
            </a:r>
            <a:endParaRPr lang="ru-RU" sz="4000"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759596" y="1531066"/>
            <a:ext cx="3600400" cy="553998"/>
          </a:xfrm>
          <a:prstGeom prst="rect">
            <a:avLst/>
          </a:prstGeom>
          <a:noFill/>
        </p:spPr>
        <p:txBody>
          <a:bodyPr wrap="square" rtlCol="0">
            <a:spAutoFit/>
          </a:bodyPr>
          <a:lstStyle/>
          <a:p>
            <a:pPr marL="228600" indent="-228600" algn="ctr">
              <a:buFont typeface="+mj-lt"/>
              <a:buAutoNum type="arabicPeriod"/>
            </a:pPr>
            <a:r>
              <a:rPr lang="en-US" sz="1500" b="1" i="1" dirty="0"/>
              <a:t>Backhouse clothes pegs</a:t>
            </a:r>
          </a:p>
          <a:p>
            <a:pPr marL="228600" indent="-228600" algn="ctr">
              <a:buFont typeface="+mj-lt"/>
              <a:buAutoNum type="arabicPeriod"/>
            </a:pPr>
            <a:r>
              <a:rPr lang="en-US" sz="1500" b="1" i="1" dirty="0"/>
              <a:t>Jones clothes peg</a:t>
            </a:r>
            <a:endParaRPr lang="ru-RU" sz="1500" b="1" i="1" dirty="0" smtClean="0"/>
          </a:p>
        </p:txBody>
      </p:sp>
      <p:sp>
        <p:nvSpPr>
          <p:cNvPr id="8" name="TextBox 7"/>
          <p:cNvSpPr txBox="1"/>
          <p:nvPr/>
        </p:nvSpPr>
        <p:spPr>
          <a:xfrm>
            <a:off x="2542679" y="2505241"/>
            <a:ext cx="184731" cy="261610"/>
          </a:xfrm>
          <a:prstGeom prst="rect">
            <a:avLst/>
          </a:prstGeom>
          <a:noFill/>
        </p:spPr>
        <p:txBody>
          <a:bodyPr wrap="none" rtlCol="0">
            <a:spAutoFit/>
          </a:bodyPr>
          <a:lstStyle/>
          <a:p>
            <a:endParaRPr lang="ru-RU" sz="1100" dirty="0"/>
          </a:p>
        </p:txBody>
      </p:sp>
      <p:sp>
        <p:nvSpPr>
          <p:cNvPr id="9" name="TextBox 8"/>
          <p:cNvSpPr txBox="1"/>
          <p:nvPr/>
        </p:nvSpPr>
        <p:spPr>
          <a:xfrm>
            <a:off x="1620910" y="3758618"/>
            <a:ext cx="184731" cy="261610"/>
          </a:xfrm>
          <a:prstGeom prst="rect">
            <a:avLst/>
          </a:prstGeom>
          <a:noFill/>
        </p:spPr>
        <p:txBody>
          <a:bodyPr wrap="none" rtlCol="0">
            <a:spAutoFit/>
          </a:bodyPr>
          <a:lstStyle/>
          <a:p>
            <a:endParaRPr lang="ru-RU" sz="1100" dirty="0"/>
          </a:p>
        </p:txBody>
      </p:sp>
      <p:sp>
        <p:nvSpPr>
          <p:cNvPr id="14" name="TextBox 13"/>
          <p:cNvSpPr txBox="1"/>
          <p:nvPr/>
        </p:nvSpPr>
        <p:spPr>
          <a:xfrm>
            <a:off x="298793" y="4797152"/>
            <a:ext cx="8522005" cy="646331"/>
          </a:xfrm>
          <a:prstGeom prst="rect">
            <a:avLst/>
          </a:prstGeom>
          <a:solidFill>
            <a:schemeClr val="bg1"/>
          </a:solidFill>
        </p:spPr>
        <p:txBody>
          <a:bodyPr wrap="square" rtlCol="0">
            <a:spAutoFit/>
          </a:bodyPr>
          <a:lstStyle/>
          <a:p>
            <a:r>
              <a:rPr lang="en-US" sz="1200" i="1" dirty="0" smtClean="0"/>
              <a:t>1</a:t>
            </a:r>
            <a:r>
              <a:rPr lang="en-US" sz="1200" i="1" dirty="0"/>
              <a:t>. Hooks for </a:t>
            </a:r>
            <a:r>
              <a:rPr lang="en-US" sz="1200" i="1" dirty="0" err="1"/>
              <a:t>Buckhouse</a:t>
            </a:r>
            <a:r>
              <a:rPr lang="en-US" sz="1200" i="1" dirty="0"/>
              <a:t> underwear - used to fix surgical underwear around the wound. Sometimes, for strength, the skin is captured together with napkins. They are also used to hold surgical linen on the dressing table and operating tables</a:t>
            </a:r>
          </a:p>
          <a:p>
            <a:r>
              <a:rPr lang="en-US" sz="1200" i="1" dirty="0"/>
              <a:t>2. Jones's underwear cap is used to attach surgical underwear to the skin                                   </a:t>
            </a:r>
            <a:endParaRPr lang="ru-RU" sz="1200" i="1" dirty="0"/>
          </a:p>
        </p:txBody>
      </p:sp>
      <p:sp>
        <p:nvSpPr>
          <p:cNvPr id="19" name="AutoShape 12" descr="Ножиці медичні для розрізання пов'язок, з ґудзиком, вигнуті, 11 см, Lister,  Ridni - Інструменти для роз'єднання тканин - Хірургічний інструмент -  Медична практик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0" name="Picture 2" descr="Зажимы медицинские . Товары и услуги компании &quot;МедТехника-МедСалон&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26" y="2310297"/>
            <a:ext cx="2942729" cy="1971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AutoShape 4" descr="Зажим для операционного белья Джонс 9 см (цапка) J-18-002 - купить в  Медтехника Лайф: цены отзывы характеристик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435" y="2279247"/>
            <a:ext cx="2942729" cy="1971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347864" y="3989177"/>
            <a:ext cx="256802" cy="261610"/>
          </a:xfrm>
          <a:prstGeom prst="rect">
            <a:avLst/>
          </a:prstGeom>
          <a:noFill/>
        </p:spPr>
        <p:txBody>
          <a:bodyPr wrap="none" rtlCol="0">
            <a:spAutoFit/>
          </a:bodyPr>
          <a:lstStyle/>
          <a:p>
            <a:r>
              <a:rPr lang="uk-UA" sz="1100" dirty="0" smtClean="0"/>
              <a:t>1</a:t>
            </a:r>
            <a:endParaRPr lang="ru-RU" sz="1100" dirty="0"/>
          </a:p>
        </p:txBody>
      </p:sp>
      <p:sp>
        <p:nvSpPr>
          <p:cNvPr id="15" name="TextBox 14"/>
          <p:cNvSpPr txBox="1"/>
          <p:nvPr/>
        </p:nvSpPr>
        <p:spPr>
          <a:xfrm>
            <a:off x="5580112" y="3900968"/>
            <a:ext cx="256802" cy="261610"/>
          </a:xfrm>
          <a:prstGeom prst="rect">
            <a:avLst/>
          </a:prstGeom>
          <a:noFill/>
        </p:spPr>
        <p:txBody>
          <a:bodyPr wrap="none" rtlCol="0">
            <a:spAutoFit/>
          </a:bodyPr>
          <a:lstStyle/>
          <a:p>
            <a:r>
              <a:rPr lang="uk-UA" sz="1100" dirty="0" smtClean="0"/>
              <a:t>2</a:t>
            </a:r>
            <a:endParaRPr lang="ru-RU" sz="1100" dirty="0"/>
          </a:p>
        </p:txBody>
      </p:sp>
    </p:spTree>
    <p:extLst>
      <p:ext uri="{BB962C8B-B14F-4D97-AF65-F5344CB8AC3E}">
        <p14:creationId xmlns:p14="http://schemas.microsoft.com/office/powerpoint/2010/main" val="3880064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лександр\Desktop\abstract-blue-bright-background-health-care-icon-pattern-medical-innovation-concept_44392-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a:xfrm>
            <a:off x="457200" y="1916832"/>
            <a:ext cx="8229600" cy="1935088"/>
          </a:xfrm>
        </p:spPr>
        <p:txBody>
          <a:bodyPr>
            <a:noAutofit/>
          </a:bodyPr>
          <a:lstStyle/>
          <a:p>
            <a:r>
              <a:rPr lang="uk-UA" sz="8000" i="1" dirty="0" smtClean="0">
                <a:solidFill>
                  <a:schemeClr val="tx2">
                    <a:lumMod val="50000"/>
                  </a:schemeClr>
                </a:solidFill>
              </a:rPr>
              <a:t/>
            </a:r>
            <a:br>
              <a:rPr lang="uk-UA" sz="8000" i="1" dirty="0" smtClean="0">
                <a:solidFill>
                  <a:schemeClr val="tx2">
                    <a:lumMod val="50000"/>
                  </a:schemeClr>
                </a:solidFill>
              </a:rPr>
            </a:br>
            <a:r>
              <a:rPr lang="en-US" sz="8000" i="1" dirty="0">
                <a:solidFill>
                  <a:schemeClr val="tx2">
                    <a:lumMod val="50000"/>
                  </a:schemeClr>
                </a:solidFill>
              </a:rPr>
              <a:t>Sharp instruments</a:t>
            </a:r>
            <a:r>
              <a:rPr lang="uk-UA" sz="8000" i="1" dirty="0" smtClean="0">
                <a:solidFill>
                  <a:schemeClr val="tx2">
                    <a:lumMod val="50000"/>
                  </a:schemeClr>
                </a:solidFill>
              </a:rPr>
              <a:t> </a:t>
            </a:r>
            <a:r>
              <a:rPr lang="uk-UA" sz="8000" i="1" dirty="0" smtClean="0">
                <a:solidFill>
                  <a:schemeClr val="tx2">
                    <a:lumMod val="50000"/>
                  </a:schemeClr>
                </a:solidFill>
              </a:rPr>
              <a:t/>
            </a:r>
            <a:br>
              <a:rPr lang="uk-UA" sz="8000" i="1" dirty="0" smtClean="0">
                <a:solidFill>
                  <a:schemeClr val="tx2">
                    <a:lumMod val="50000"/>
                  </a:schemeClr>
                </a:solidFill>
              </a:rPr>
            </a:br>
            <a:endParaRPr lang="ru-RU" sz="8000" dirty="0">
              <a:solidFill>
                <a:schemeClr val="tx2">
                  <a:lumMod val="50000"/>
                </a:schemeClr>
              </a:solidFill>
            </a:endParaRPr>
          </a:p>
        </p:txBody>
      </p:sp>
      <p:pic>
        <p:nvPicPr>
          <p:cNvPr id="8194" name="Picture 2" descr="C:\Users\Александр\Desktop\depositphotos_73518083-stock-photo-close-up-of-scrub-nu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507129"/>
            <a:ext cx="3338736" cy="2225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Александр\Desktop\загружен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09120"/>
            <a:ext cx="3240360" cy="2247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563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fontScale="90000"/>
          </a:bodyPr>
          <a:lstStyle/>
          <a:p>
            <a:r>
              <a:rPr lang="en-US" dirty="0"/>
              <a:t>Sharp instruments Special surgical needles</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156899" y="1375608"/>
            <a:ext cx="3600400" cy="1246495"/>
          </a:xfrm>
          <a:prstGeom prst="rect">
            <a:avLst/>
          </a:prstGeom>
          <a:noFill/>
        </p:spPr>
        <p:txBody>
          <a:bodyPr wrap="square" rtlCol="0">
            <a:spAutoFit/>
          </a:bodyPr>
          <a:lstStyle/>
          <a:p>
            <a:pPr marL="342900" indent="-342900">
              <a:buFont typeface="+mj-lt"/>
              <a:buAutoNum type="arabicPeriod"/>
            </a:pPr>
            <a:r>
              <a:rPr lang="en-US" sz="1500" b="1" i="1" dirty="0" err="1"/>
              <a:t>Kassirsky</a:t>
            </a:r>
            <a:r>
              <a:rPr lang="en-US" sz="1500" b="1" i="1" dirty="0"/>
              <a:t> needle for bone marrow puncture</a:t>
            </a:r>
          </a:p>
          <a:p>
            <a:pPr marL="342900" indent="-342900">
              <a:buFont typeface="+mj-lt"/>
              <a:buAutoNum type="arabicPeriod"/>
            </a:pPr>
            <a:r>
              <a:rPr lang="en-US" sz="1500" b="1" i="1" dirty="0"/>
              <a:t>Spinal puncture needle with mandrel</a:t>
            </a:r>
          </a:p>
          <a:p>
            <a:pPr marL="342900" indent="-342900">
              <a:buFont typeface="+mj-lt"/>
              <a:buAutoNum type="arabicPeriod"/>
            </a:pPr>
            <a:r>
              <a:rPr lang="en-US" sz="1500" b="1" i="1" dirty="0"/>
              <a:t>Needle for </a:t>
            </a:r>
            <a:r>
              <a:rPr lang="en-US" sz="1500" b="1" i="1" dirty="0" err="1"/>
              <a:t>treponobiopsy</a:t>
            </a:r>
            <a:r>
              <a:rPr lang="en-US" sz="1500" b="1" i="1" dirty="0"/>
              <a:t>. </a:t>
            </a:r>
            <a:r>
              <a:rPr lang="en-US" sz="1500" b="1" i="1" dirty="0" err="1"/>
              <a:t>Yashmidi</a:t>
            </a:r>
            <a:r>
              <a:rPr lang="en-US" sz="1500" b="1" i="1" dirty="0"/>
              <a:t> type</a:t>
            </a:r>
            <a:endParaRPr lang="ru-RU" sz="1500" b="1" i="1" dirty="0" smtClean="0"/>
          </a:p>
        </p:txBody>
      </p:sp>
      <p:sp>
        <p:nvSpPr>
          <p:cNvPr id="14" name="TextBox 13"/>
          <p:cNvSpPr txBox="1"/>
          <p:nvPr/>
        </p:nvSpPr>
        <p:spPr>
          <a:xfrm>
            <a:off x="307975" y="4725144"/>
            <a:ext cx="8584505" cy="1384995"/>
          </a:xfrm>
          <a:prstGeom prst="rect">
            <a:avLst/>
          </a:prstGeom>
          <a:solidFill>
            <a:schemeClr val="bg1"/>
          </a:solidFill>
        </p:spPr>
        <p:txBody>
          <a:bodyPr wrap="square" rtlCol="0">
            <a:spAutoFit/>
          </a:bodyPr>
          <a:lstStyle/>
          <a:p>
            <a:r>
              <a:rPr lang="en-US" sz="1200" i="1" dirty="0" smtClean="0"/>
              <a:t>1</a:t>
            </a:r>
            <a:r>
              <a:rPr lang="en-US" sz="1200" i="1" dirty="0"/>
              <a:t>. </a:t>
            </a:r>
            <a:r>
              <a:rPr lang="en-US" sz="1200" i="1" dirty="0" err="1"/>
              <a:t>Kassirsky's</a:t>
            </a:r>
            <a:r>
              <a:rPr lang="en-US" sz="1200" i="1" dirty="0"/>
              <a:t> needle for bone marrow puncture is a tubular needle for puncturing bones in order to extract bone marrow from them, as well as for injecting fluids into the bone marrow; Bone piercing is carried out by rotating the needle around its axis</a:t>
            </a:r>
          </a:p>
          <a:p>
            <a:r>
              <a:rPr lang="en-US" sz="1200" i="1" dirty="0"/>
              <a:t>2. Needle for spinal puncture with a mandrel - intended for extracting fluid (cerebral cerebrospinal fluid) from the spinal canal and administering drugs</a:t>
            </a:r>
          </a:p>
          <a:p>
            <a:r>
              <a:rPr lang="en-US" sz="1200" i="1" dirty="0"/>
              <a:t>3. </a:t>
            </a:r>
            <a:r>
              <a:rPr lang="en-US" sz="1200" i="1" dirty="0" err="1"/>
              <a:t>Treponobiopsy</a:t>
            </a:r>
            <a:r>
              <a:rPr lang="en-US" sz="1200" i="1" dirty="0"/>
              <a:t> needle. </a:t>
            </a:r>
            <a:r>
              <a:rPr lang="en-US" sz="1200" i="1" dirty="0" err="1"/>
              <a:t>Yashmidi</a:t>
            </a:r>
            <a:r>
              <a:rPr lang="en-US" sz="1200" i="1" dirty="0"/>
              <a:t> type - used in hematological and surgical departments of hospitals. Biopsy needle for taking a sample of bone tissue from the upper crest of the iliac bone</a:t>
            </a:r>
          </a:p>
          <a:p>
            <a:endParaRPr lang="ru-RU" sz="1200" i="1" dirty="0"/>
          </a:p>
        </p:txBody>
      </p:sp>
      <p:pic>
        <p:nvPicPr>
          <p:cNvPr id="8" name="Picture 2" descr="Игла Кассирского костно-мозговая с упором - Магазин :: &quot;Медтехника-Сервис&quot;:  медицинские товары. Купить в Украине, Запорожь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604054"/>
            <a:ext cx="2751857" cy="1964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Игла для спинномозговой пункции по Verres. Длина 6 см. Диаметр 1 мм, цена  42 грн., купить в Харькове — Prom.ua (ID#68401128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156" y="1604054"/>
            <a:ext cx="2376263" cy="1964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2908602"/>
            <a:ext cx="2483496" cy="1531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99792" y="3199469"/>
            <a:ext cx="256802" cy="261610"/>
          </a:xfrm>
          <a:prstGeom prst="rect">
            <a:avLst/>
          </a:prstGeom>
          <a:noFill/>
        </p:spPr>
        <p:txBody>
          <a:bodyPr wrap="none" rtlCol="0">
            <a:spAutoFit/>
          </a:bodyPr>
          <a:lstStyle/>
          <a:p>
            <a:r>
              <a:rPr lang="uk-UA" sz="1100" dirty="0" smtClean="0"/>
              <a:t>1</a:t>
            </a:r>
            <a:endParaRPr lang="ru-RU" sz="1100" dirty="0"/>
          </a:p>
        </p:txBody>
      </p:sp>
      <p:sp>
        <p:nvSpPr>
          <p:cNvPr id="11" name="TextBox 10"/>
          <p:cNvSpPr txBox="1"/>
          <p:nvPr/>
        </p:nvSpPr>
        <p:spPr>
          <a:xfrm>
            <a:off x="8719539" y="3298195"/>
            <a:ext cx="256802" cy="261610"/>
          </a:xfrm>
          <a:prstGeom prst="rect">
            <a:avLst/>
          </a:prstGeom>
          <a:noFill/>
        </p:spPr>
        <p:txBody>
          <a:bodyPr wrap="none" rtlCol="0">
            <a:spAutoFit/>
          </a:bodyPr>
          <a:lstStyle/>
          <a:p>
            <a:r>
              <a:rPr lang="uk-UA" sz="1100" dirty="0" smtClean="0"/>
              <a:t>2</a:t>
            </a:r>
            <a:endParaRPr lang="ru-RU" sz="1100" dirty="0"/>
          </a:p>
        </p:txBody>
      </p:sp>
      <p:sp>
        <p:nvSpPr>
          <p:cNvPr id="12" name="TextBox 11"/>
          <p:cNvSpPr txBox="1"/>
          <p:nvPr/>
        </p:nvSpPr>
        <p:spPr>
          <a:xfrm>
            <a:off x="5862590" y="4178911"/>
            <a:ext cx="256802" cy="261610"/>
          </a:xfrm>
          <a:prstGeom prst="rect">
            <a:avLst/>
          </a:prstGeom>
          <a:noFill/>
        </p:spPr>
        <p:txBody>
          <a:bodyPr wrap="none" rtlCol="0">
            <a:spAutoFit/>
          </a:bodyPr>
          <a:lstStyle/>
          <a:p>
            <a:r>
              <a:rPr lang="uk-UA" sz="1100" dirty="0" smtClean="0"/>
              <a:t>3</a:t>
            </a:r>
            <a:endParaRPr lang="ru-RU" sz="1100" dirty="0"/>
          </a:p>
        </p:txBody>
      </p:sp>
    </p:spTree>
    <p:extLst>
      <p:ext uri="{BB962C8B-B14F-4D97-AF65-F5344CB8AC3E}">
        <p14:creationId xmlns:p14="http://schemas.microsoft.com/office/powerpoint/2010/main" val="321154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a:xfrm>
            <a:off x="155575" y="274638"/>
            <a:ext cx="8698403" cy="1143000"/>
          </a:xfrm>
        </p:spPr>
        <p:txBody>
          <a:bodyPr>
            <a:normAutofit/>
          </a:bodyPr>
          <a:lstStyle/>
          <a:p>
            <a:r>
              <a:rPr lang="en-US" sz="4000" dirty="0"/>
              <a:t>Piercing instruments Surgical Trocars</a:t>
            </a:r>
            <a:endParaRPr lang="ru-RU" sz="4000"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759596" y="1531066"/>
            <a:ext cx="3600400" cy="553998"/>
          </a:xfrm>
          <a:prstGeom prst="rect">
            <a:avLst/>
          </a:prstGeom>
          <a:noFill/>
        </p:spPr>
        <p:txBody>
          <a:bodyPr wrap="square" rtlCol="0">
            <a:spAutoFit/>
          </a:bodyPr>
          <a:lstStyle/>
          <a:p>
            <a:pPr marL="228600" indent="-228600" algn="ctr">
              <a:buFont typeface="+mj-lt"/>
              <a:buAutoNum type="arabicPeriod"/>
            </a:pPr>
            <a:r>
              <a:rPr lang="en-US" sz="1500" b="1" i="1" dirty="0"/>
              <a:t>Nelson trocar</a:t>
            </a:r>
          </a:p>
          <a:p>
            <a:pPr marL="228600" indent="-228600" algn="ctr">
              <a:buFont typeface="+mj-lt"/>
              <a:buAutoNum type="arabicPeriod"/>
            </a:pPr>
            <a:r>
              <a:rPr lang="en-US" sz="1500" b="1" i="1" dirty="0"/>
              <a:t>Reiter's trocar (with a flat handle)</a:t>
            </a:r>
            <a:endParaRPr lang="ru-RU" sz="1500" b="1" i="1" dirty="0" smtClean="0"/>
          </a:p>
        </p:txBody>
      </p:sp>
      <p:sp>
        <p:nvSpPr>
          <p:cNvPr id="8" name="TextBox 7"/>
          <p:cNvSpPr txBox="1"/>
          <p:nvPr/>
        </p:nvSpPr>
        <p:spPr>
          <a:xfrm>
            <a:off x="2542679" y="2505241"/>
            <a:ext cx="184731" cy="261610"/>
          </a:xfrm>
          <a:prstGeom prst="rect">
            <a:avLst/>
          </a:prstGeom>
          <a:noFill/>
        </p:spPr>
        <p:txBody>
          <a:bodyPr wrap="none" rtlCol="0">
            <a:spAutoFit/>
          </a:bodyPr>
          <a:lstStyle/>
          <a:p>
            <a:endParaRPr lang="ru-RU" sz="1100" dirty="0"/>
          </a:p>
        </p:txBody>
      </p:sp>
      <p:sp>
        <p:nvSpPr>
          <p:cNvPr id="9" name="TextBox 8"/>
          <p:cNvSpPr txBox="1"/>
          <p:nvPr/>
        </p:nvSpPr>
        <p:spPr>
          <a:xfrm>
            <a:off x="1620910" y="3758618"/>
            <a:ext cx="184731" cy="261610"/>
          </a:xfrm>
          <a:prstGeom prst="rect">
            <a:avLst/>
          </a:prstGeom>
          <a:noFill/>
        </p:spPr>
        <p:txBody>
          <a:bodyPr wrap="none" rtlCol="0">
            <a:spAutoFit/>
          </a:bodyPr>
          <a:lstStyle/>
          <a:p>
            <a:endParaRPr lang="ru-RU" sz="1100" dirty="0"/>
          </a:p>
        </p:txBody>
      </p:sp>
      <p:sp>
        <p:nvSpPr>
          <p:cNvPr id="14" name="TextBox 13"/>
          <p:cNvSpPr txBox="1"/>
          <p:nvPr/>
        </p:nvSpPr>
        <p:spPr>
          <a:xfrm>
            <a:off x="298793" y="4767535"/>
            <a:ext cx="8522005" cy="646331"/>
          </a:xfrm>
          <a:prstGeom prst="rect">
            <a:avLst/>
          </a:prstGeom>
          <a:solidFill>
            <a:schemeClr val="bg1"/>
          </a:solidFill>
        </p:spPr>
        <p:txBody>
          <a:bodyPr wrap="square" rtlCol="0">
            <a:spAutoFit/>
          </a:bodyPr>
          <a:lstStyle/>
          <a:p>
            <a:r>
              <a:rPr lang="en-US" sz="1200" i="1"/>
              <a:t>1. Nelson's trocar is necessary for piercing the wall of the chest or abdominal cavity and extracting effusion or transudate</a:t>
            </a:r>
          </a:p>
          <a:p>
            <a:r>
              <a:rPr lang="en-US" sz="1200" i="1"/>
              <a:t>2. Reiter's trocar (with a flat handle) - necessary for puncture of the abdominal or pleural cavities</a:t>
            </a:r>
          </a:p>
          <a:p>
            <a:r>
              <a:rPr lang="en-US" sz="1200" i="1"/>
              <a:t>(for example, with ascites or empyema), as well as for trocar epicystostomy</a:t>
            </a:r>
            <a:endParaRPr lang="ru-RU" sz="1200" i="1" dirty="0"/>
          </a:p>
        </p:txBody>
      </p:sp>
      <p:sp>
        <p:nvSpPr>
          <p:cNvPr id="19" name="AutoShape 12" descr="Ножиці медичні для розрізання пов'язок, з ґудзиком, вигнуті, 11 см, Lister,  Ridni - Інструменти для роз'єднання тканин - Хірургічний інструмент -  Медична практик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4" descr="Зажим для операционного белья Джонс 9 см (цапка) J-18-002 - купить в  Медтехника Лайф: цены отзывы характеристик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8" name="Picture 2" descr="Троакары в Украине. Сравнить цены и поставщиков промышленных товаров на  маркетплейсе Prom.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17" y="2268554"/>
            <a:ext cx="2942729" cy="1971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904961" y="1746684"/>
            <a:ext cx="2024544" cy="2962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316634" y="3889423"/>
            <a:ext cx="256802" cy="261610"/>
          </a:xfrm>
          <a:prstGeom prst="rect">
            <a:avLst/>
          </a:prstGeom>
          <a:noFill/>
        </p:spPr>
        <p:txBody>
          <a:bodyPr wrap="none" rtlCol="0">
            <a:spAutoFit/>
          </a:bodyPr>
          <a:lstStyle/>
          <a:p>
            <a:r>
              <a:rPr lang="uk-UA" sz="1100" dirty="0" smtClean="0"/>
              <a:t>1</a:t>
            </a:r>
            <a:endParaRPr lang="ru-RU" sz="1100" dirty="0"/>
          </a:p>
        </p:txBody>
      </p:sp>
      <p:sp>
        <p:nvSpPr>
          <p:cNvPr id="12" name="TextBox 11"/>
          <p:cNvSpPr txBox="1"/>
          <p:nvPr/>
        </p:nvSpPr>
        <p:spPr>
          <a:xfrm>
            <a:off x="8031336" y="3914762"/>
            <a:ext cx="256802" cy="261610"/>
          </a:xfrm>
          <a:prstGeom prst="rect">
            <a:avLst/>
          </a:prstGeom>
          <a:noFill/>
        </p:spPr>
        <p:txBody>
          <a:bodyPr wrap="none" rtlCol="0">
            <a:spAutoFit/>
          </a:bodyPr>
          <a:lstStyle/>
          <a:p>
            <a:r>
              <a:rPr lang="uk-UA" sz="1100" dirty="0" smtClean="0"/>
              <a:t>2</a:t>
            </a:r>
            <a:endParaRPr lang="ru-RU" sz="1100" dirty="0"/>
          </a:p>
        </p:txBody>
      </p:sp>
    </p:spTree>
    <p:extLst>
      <p:ext uri="{BB962C8B-B14F-4D97-AF65-F5344CB8AC3E}">
        <p14:creationId xmlns:p14="http://schemas.microsoft.com/office/powerpoint/2010/main" val="129341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лександр\Desktop\abstract-background-health-care-and-science-icon-pattern-medical-innovation-concept_44392-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26"/>
            <a:ext cx="9144000" cy="688062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827584" y="1"/>
            <a:ext cx="7772400" cy="1052735"/>
          </a:xfrm>
        </p:spPr>
        <p:txBody>
          <a:bodyPr>
            <a:normAutofit/>
          </a:bodyPr>
          <a:lstStyle/>
          <a:p>
            <a:r>
              <a:rPr lang="en-US" b="1" i="1" dirty="0">
                <a:solidFill>
                  <a:schemeClr val="tx2">
                    <a:lumMod val="50000"/>
                  </a:schemeClr>
                </a:solidFill>
              </a:rPr>
              <a:t>Additional Information</a:t>
            </a:r>
            <a:endParaRPr lang="ru-RU" b="1" i="1" dirty="0">
              <a:solidFill>
                <a:schemeClr val="tx2">
                  <a:lumMod val="50000"/>
                </a:schemeClr>
              </a:solidFill>
            </a:endParaRPr>
          </a:p>
        </p:txBody>
      </p:sp>
      <p:sp>
        <p:nvSpPr>
          <p:cNvPr id="3" name="Подзаголовок 2"/>
          <p:cNvSpPr>
            <a:spLocks noGrp="1"/>
          </p:cNvSpPr>
          <p:nvPr>
            <p:ph type="subTitle" idx="1"/>
          </p:nvPr>
        </p:nvSpPr>
        <p:spPr>
          <a:xfrm>
            <a:off x="179512" y="835029"/>
            <a:ext cx="6400800" cy="4248472"/>
          </a:xfrm>
        </p:spPr>
        <p:txBody>
          <a:bodyPr>
            <a:normAutofit/>
          </a:bodyPr>
          <a:lstStyle/>
          <a:p>
            <a:pPr algn="l"/>
            <a:r>
              <a:rPr lang="en-US" sz="1600" i="1" dirty="0">
                <a:solidFill>
                  <a:schemeClr val="tx1"/>
                </a:solidFill>
              </a:rPr>
              <a:t>In addition to the surgical tools of a general profile, there are also specialized tools from each specialized surgery, some tools may be similar to the tools of general surgery, but they perform different functions in the surgical care of patients of different specialized profiles:</a:t>
            </a:r>
          </a:p>
          <a:p>
            <a:pPr algn="l"/>
            <a:r>
              <a:rPr lang="en-US" sz="1600" i="1" dirty="0">
                <a:solidFill>
                  <a:schemeClr val="tx1"/>
                </a:solidFill>
              </a:rPr>
              <a:t>* Obstetrics and gynecology (general and specialized).</a:t>
            </a:r>
          </a:p>
          <a:p>
            <a:pPr algn="l"/>
            <a:r>
              <a:rPr lang="en-US" sz="1600" i="1" dirty="0">
                <a:solidFill>
                  <a:schemeClr val="tx1"/>
                </a:solidFill>
              </a:rPr>
              <a:t>*Cardiac surgery (specialist, additionally cardiology).</a:t>
            </a:r>
          </a:p>
          <a:p>
            <a:pPr algn="l"/>
            <a:r>
              <a:rPr lang="en-US" sz="1600" i="1" dirty="0">
                <a:solidFill>
                  <a:schemeClr val="tx1"/>
                </a:solidFill>
              </a:rPr>
              <a:t>*Neurosurgery (specialist, additionally neurology).</a:t>
            </a:r>
          </a:p>
          <a:p>
            <a:pPr algn="l"/>
            <a:r>
              <a:rPr lang="en-US" sz="1600" i="1" dirty="0">
                <a:solidFill>
                  <a:schemeClr val="tx1"/>
                </a:solidFill>
              </a:rPr>
              <a:t>*Traumatology and orthopedics (general and specialized).</a:t>
            </a:r>
          </a:p>
          <a:p>
            <a:pPr algn="l"/>
            <a:r>
              <a:rPr lang="en-US" sz="1600" i="1" dirty="0">
                <a:solidFill>
                  <a:schemeClr val="tx1"/>
                </a:solidFill>
              </a:rPr>
              <a:t>*Otolaryngology (general and specialized).</a:t>
            </a:r>
          </a:p>
          <a:p>
            <a:pPr algn="l"/>
            <a:r>
              <a:rPr lang="en-US" sz="1600" i="1" dirty="0">
                <a:solidFill>
                  <a:schemeClr val="tx1"/>
                </a:solidFill>
              </a:rPr>
              <a:t>*Ophthalmology (general and specialized).</a:t>
            </a:r>
          </a:p>
          <a:p>
            <a:pPr algn="l"/>
            <a:r>
              <a:rPr lang="en-US" sz="1600" i="1" dirty="0">
                <a:solidFill>
                  <a:schemeClr val="tx1"/>
                </a:solidFill>
              </a:rPr>
              <a:t>*Urology (general and specialized).</a:t>
            </a:r>
          </a:p>
          <a:p>
            <a:pPr algn="l"/>
            <a:r>
              <a:rPr lang="en-US" sz="1600" i="1" dirty="0">
                <a:solidFill>
                  <a:schemeClr val="tx1"/>
                </a:solidFill>
              </a:rPr>
              <a:t>*Proctology (general and specialized)</a:t>
            </a:r>
          </a:p>
          <a:p>
            <a:pPr algn="l"/>
            <a:r>
              <a:rPr lang="en-US" sz="1600" i="1" dirty="0">
                <a:solidFill>
                  <a:schemeClr val="tx1"/>
                </a:solidFill>
              </a:rPr>
              <a:t>*Dentistry and Orthopedic Dentistry.</a:t>
            </a:r>
          </a:p>
          <a:p>
            <a:pPr algn="l"/>
            <a:r>
              <a:rPr lang="en-US" sz="1600" i="1" dirty="0">
                <a:solidFill>
                  <a:schemeClr val="tx1"/>
                </a:solidFill>
              </a:rPr>
              <a:t>And assistance in the work of surgery is an important specialization: anesthesiology and resuscitation (general and specialized).</a:t>
            </a:r>
            <a:endParaRPr lang="ru-RU" sz="1600" i="1" dirty="0">
              <a:solidFill>
                <a:schemeClr val="tx1"/>
              </a:solidFill>
            </a:endParaRPr>
          </a:p>
        </p:txBody>
      </p:sp>
      <p:pic>
        <p:nvPicPr>
          <p:cNvPr id="6148" name="Picture 4" descr="Хирургия одного дня - МЦ &quot;Академия вашего здоровья&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306" y="4795484"/>
            <a:ext cx="3096344" cy="20625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Общая хирургия - Клиника Констант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4648" y="2060848"/>
            <a:ext cx="2993190" cy="1796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4" name="Picture 10" descr="ᐈ Хирургические картинки фотографии, фото хирургия | скачать на  Depositpho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85184"/>
            <a:ext cx="3073470" cy="1772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21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лександр\Desktop\15377842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 y="248"/>
            <a:ext cx="9144000" cy="68577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1" y="2348880"/>
            <a:ext cx="7272808" cy="2308324"/>
          </a:xfrm>
          <a:prstGeom prst="rect">
            <a:avLst/>
          </a:prstGeom>
          <a:noFill/>
        </p:spPr>
        <p:txBody>
          <a:bodyPr wrap="square" rtlCol="0">
            <a:spAutoFit/>
          </a:bodyPr>
          <a:lstStyle/>
          <a:p>
            <a:r>
              <a:rPr lang="en-US" sz="7200" b="1" i="1" dirty="0">
                <a:solidFill>
                  <a:schemeClr val="tx2">
                    <a:lumMod val="50000"/>
                  </a:schemeClr>
                </a:solidFill>
              </a:rPr>
              <a:t>THANK YOU FOR ATTENTION!!!</a:t>
            </a:r>
            <a:endParaRPr lang="ru-RU" sz="7200" b="1" i="1" dirty="0">
              <a:solidFill>
                <a:schemeClr val="tx2">
                  <a:lumMod val="50000"/>
                </a:schemeClr>
              </a:solidFill>
            </a:endParaRPr>
          </a:p>
        </p:txBody>
      </p:sp>
    </p:spTree>
    <p:extLst>
      <p:ext uri="{BB962C8B-B14F-4D97-AF65-F5344CB8AC3E}">
        <p14:creationId xmlns:p14="http://schemas.microsoft.com/office/powerpoint/2010/main" val="314460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лександр\Desktop\abstract-blue-bright-background-health-care-icon-pattern-medical-innovation-concept_44392-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a:xfrm>
            <a:off x="457200" y="1916832"/>
            <a:ext cx="8229600" cy="1935088"/>
          </a:xfrm>
        </p:spPr>
        <p:txBody>
          <a:bodyPr>
            <a:noAutofit/>
          </a:bodyPr>
          <a:lstStyle/>
          <a:p>
            <a:r>
              <a:rPr lang="en-US" sz="8000" dirty="0">
                <a:solidFill>
                  <a:schemeClr val="tx2">
                    <a:lumMod val="50000"/>
                  </a:schemeClr>
                </a:solidFill>
              </a:rPr>
              <a:t>Separating tools</a:t>
            </a:r>
            <a:endParaRPr lang="ru-RU" sz="8000" dirty="0">
              <a:solidFill>
                <a:schemeClr val="tx2">
                  <a:lumMod val="50000"/>
                </a:schemeClr>
              </a:solidFill>
            </a:endParaRPr>
          </a:p>
        </p:txBody>
      </p:sp>
      <p:pic>
        <p:nvPicPr>
          <p:cNvPr id="4" name="Picture 2" descr="C:\Users\Александр\Desktop\depositphotos_73518083-stock-photo-close-up-of-scrub-nu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509120"/>
            <a:ext cx="3338736" cy="2225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Александр\Desktop\загружен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09120"/>
            <a:ext cx="3240360" cy="2247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6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fontScale="90000"/>
          </a:bodyPr>
          <a:lstStyle/>
          <a:p>
            <a:r>
              <a:rPr lang="en-US" i="1" dirty="0"/>
              <a:t/>
            </a:r>
            <a:br>
              <a:rPr lang="en-US" i="1" dirty="0"/>
            </a:br>
            <a:r>
              <a:rPr lang="en-US" i="1" dirty="0"/>
              <a:t>Separating tools </a:t>
            </a:r>
            <a:br>
              <a:rPr lang="en-US" i="1" dirty="0"/>
            </a:br>
            <a:r>
              <a:rPr lang="en-US" i="1" dirty="0"/>
              <a:t>Scalpels</a:t>
            </a:r>
            <a:br>
              <a:rPr lang="en-US" i="1" dirty="0"/>
            </a:br>
            <a:endParaRPr lang="ru-RU" dirty="0"/>
          </a:p>
        </p:txBody>
      </p:sp>
      <p:pic>
        <p:nvPicPr>
          <p:cNvPr id="3076" name="Picture 4" descr="Скальпель остроконечный. Хирургические ножи. Виды медицинских скальпелей –  в каких операциях, какие ножи использую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484784"/>
            <a:ext cx="2529875" cy="1251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7335" y="2796093"/>
            <a:ext cx="253804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142650" y="1484938"/>
            <a:ext cx="3600400" cy="1477328"/>
          </a:xfrm>
          <a:prstGeom prst="rect">
            <a:avLst/>
          </a:prstGeom>
          <a:noFill/>
        </p:spPr>
        <p:txBody>
          <a:bodyPr wrap="square" rtlCol="0">
            <a:spAutoFit/>
          </a:bodyPr>
          <a:lstStyle/>
          <a:p>
            <a:pPr marL="342900" indent="-342900">
              <a:buFont typeface="+mj-lt"/>
              <a:buAutoNum type="arabicPeriod"/>
            </a:pPr>
            <a:r>
              <a:rPr lang="en-US" sz="1500" b="1" i="1" dirty="0"/>
              <a:t>Abdominal (Abdominal) scalpel</a:t>
            </a:r>
          </a:p>
          <a:p>
            <a:pPr marL="342900" indent="-342900">
              <a:buFont typeface="+mj-lt"/>
              <a:buAutoNum type="arabicPeriod"/>
            </a:pPr>
            <a:r>
              <a:rPr lang="en-US" sz="1500" b="1" i="1" dirty="0"/>
              <a:t>Pointed (lanceolate)</a:t>
            </a:r>
          </a:p>
          <a:p>
            <a:pPr marL="342900" indent="-342900">
              <a:buFont typeface="+mj-lt"/>
              <a:buAutoNum type="arabicPeriod"/>
            </a:pPr>
            <a:r>
              <a:rPr lang="en-US" sz="1500" b="1" i="1" dirty="0"/>
              <a:t>With removable blade (blade handle)</a:t>
            </a:r>
          </a:p>
          <a:p>
            <a:pPr marL="342900" indent="-342900">
              <a:buFont typeface="+mj-lt"/>
              <a:buAutoNum type="arabicPeriod"/>
            </a:pPr>
            <a:r>
              <a:rPr lang="en-US" sz="1500" b="1" i="1" dirty="0"/>
              <a:t>Disposable scalpel</a:t>
            </a:r>
          </a:p>
          <a:p>
            <a:pPr marL="342900" indent="-342900">
              <a:buFont typeface="+mj-lt"/>
              <a:buAutoNum type="arabicPeriod"/>
            </a:pPr>
            <a:r>
              <a:rPr lang="en-US" sz="1500" b="1" i="1" dirty="0"/>
              <a:t>Tatum Adams Scalpel</a:t>
            </a:r>
          </a:p>
          <a:p>
            <a:pPr marL="342900" indent="-342900">
              <a:buFont typeface="+mj-lt"/>
              <a:buAutoNum type="arabicPeriod"/>
            </a:pPr>
            <a:r>
              <a:rPr lang="en-US" sz="1500" b="1" i="1" dirty="0"/>
              <a:t>Scalpel blades (replaceable</a:t>
            </a:r>
            <a:r>
              <a:rPr lang="en-US" sz="1500" b="1" i="1" dirty="0" smtClean="0"/>
              <a:t>)</a:t>
            </a:r>
            <a:endParaRPr lang="uk-UA" sz="1500" b="1" i="1" dirty="0" smtClean="0"/>
          </a:p>
        </p:txBody>
      </p:sp>
      <p:pic>
        <p:nvPicPr>
          <p:cNvPr id="3089" name="Picture 17" descr="Скальпель хирургический одноразовый №21 Tro-microcision купить в  интернет-магазине &quot;ИГЛ ФАРМ&quot;. Лучшие цены!"/>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4" y="2796092"/>
            <a:ext cx="252987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91" name="Picture 19" descr="7-104 Ручка для скальпеля: Scalpel Handles 130 мм (Ручка скальпеля большая,  130 мм)"/>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7335" y="1484938"/>
            <a:ext cx="2538042" cy="1249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93" name="Picture 21" descr="Ручка скальпеля (держатель лезвий) Falcon (Фалкон) BK 552.0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2932081"/>
            <a:ext cx="2376265"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Box 7"/>
          <p:cNvSpPr txBox="1"/>
          <p:nvPr/>
        </p:nvSpPr>
        <p:spPr>
          <a:xfrm>
            <a:off x="2542679" y="2505241"/>
            <a:ext cx="256802" cy="261610"/>
          </a:xfrm>
          <a:prstGeom prst="rect">
            <a:avLst/>
          </a:prstGeom>
          <a:noFill/>
        </p:spPr>
        <p:txBody>
          <a:bodyPr wrap="none" rtlCol="0">
            <a:spAutoFit/>
          </a:bodyPr>
          <a:lstStyle/>
          <a:p>
            <a:r>
              <a:rPr lang="uk-UA" sz="1100" dirty="0" smtClean="0"/>
              <a:t>1</a:t>
            </a:r>
            <a:endParaRPr lang="ru-RU" sz="1100" dirty="0"/>
          </a:p>
        </p:txBody>
      </p:sp>
      <p:sp>
        <p:nvSpPr>
          <p:cNvPr id="9" name="TextBox 8"/>
          <p:cNvSpPr txBox="1"/>
          <p:nvPr/>
        </p:nvSpPr>
        <p:spPr>
          <a:xfrm>
            <a:off x="1620910" y="3758618"/>
            <a:ext cx="256802" cy="261610"/>
          </a:xfrm>
          <a:prstGeom prst="rect">
            <a:avLst/>
          </a:prstGeom>
          <a:noFill/>
        </p:spPr>
        <p:txBody>
          <a:bodyPr wrap="none" rtlCol="0">
            <a:spAutoFit/>
          </a:bodyPr>
          <a:lstStyle/>
          <a:p>
            <a:r>
              <a:rPr lang="uk-UA" sz="1100" dirty="0" smtClean="0"/>
              <a:t>4</a:t>
            </a:r>
            <a:endParaRPr lang="ru-RU" sz="1100" dirty="0"/>
          </a:p>
        </p:txBody>
      </p:sp>
      <p:sp>
        <p:nvSpPr>
          <p:cNvPr id="10" name="TextBox 9"/>
          <p:cNvSpPr txBox="1"/>
          <p:nvPr/>
        </p:nvSpPr>
        <p:spPr>
          <a:xfrm>
            <a:off x="7647955" y="2472957"/>
            <a:ext cx="256802" cy="261610"/>
          </a:xfrm>
          <a:prstGeom prst="rect">
            <a:avLst/>
          </a:prstGeom>
          <a:noFill/>
        </p:spPr>
        <p:txBody>
          <a:bodyPr wrap="none" rtlCol="0">
            <a:spAutoFit/>
          </a:bodyPr>
          <a:lstStyle/>
          <a:p>
            <a:r>
              <a:rPr lang="uk-UA" sz="1100" dirty="0" smtClean="0"/>
              <a:t>3</a:t>
            </a:r>
            <a:endParaRPr lang="ru-RU" sz="1100" dirty="0"/>
          </a:p>
        </p:txBody>
      </p:sp>
      <p:sp>
        <p:nvSpPr>
          <p:cNvPr id="11" name="TextBox 10"/>
          <p:cNvSpPr txBox="1"/>
          <p:nvPr/>
        </p:nvSpPr>
        <p:spPr>
          <a:xfrm>
            <a:off x="7720399" y="3763802"/>
            <a:ext cx="256802" cy="261610"/>
          </a:xfrm>
          <a:prstGeom prst="rect">
            <a:avLst/>
          </a:prstGeom>
          <a:noFill/>
        </p:spPr>
        <p:txBody>
          <a:bodyPr wrap="none" rtlCol="0">
            <a:spAutoFit/>
          </a:bodyPr>
          <a:lstStyle/>
          <a:p>
            <a:r>
              <a:rPr lang="uk-UA" sz="1100" dirty="0" smtClean="0"/>
              <a:t>5</a:t>
            </a:r>
            <a:endParaRPr lang="ru-RU" sz="1100" dirty="0"/>
          </a:p>
        </p:txBody>
      </p:sp>
      <p:sp>
        <p:nvSpPr>
          <p:cNvPr id="12" name="TextBox 11"/>
          <p:cNvSpPr txBox="1"/>
          <p:nvPr/>
        </p:nvSpPr>
        <p:spPr>
          <a:xfrm>
            <a:off x="4563133" y="3885371"/>
            <a:ext cx="256802" cy="261610"/>
          </a:xfrm>
          <a:prstGeom prst="rect">
            <a:avLst/>
          </a:prstGeom>
          <a:noFill/>
        </p:spPr>
        <p:txBody>
          <a:bodyPr wrap="none" rtlCol="0">
            <a:spAutoFit/>
          </a:bodyPr>
          <a:lstStyle/>
          <a:p>
            <a:r>
              <a:rPr lang="uk-UA" sz="1100" dirty="0" smtClean="0"/>
              <a:t>6</a:t>
            </a:r>
            <a:endParaRPr lang="ru-RU" sz="1100" dirty="0"/>
          </a:p>
        </p:txBody>
      </p:sp>
      <p:sp>
        <p:nvSpPr>
          <p:cNvPr id="14" name="TextBox 13"/>
          <p:cNvSpPr txBox="1"/>
          <p:nvPr/>
        </p:nvSpPr>
        <p:spPr>
          <a:xfrm>
            <a:off x="307975" y="4437165"/>
            <a:ext cx="8584505" cy="1938992"/>
          </a:xfrm>
          <a:prstGeom prst="rect">
            <a:avLst/>
          </a:prstGeom>
          <a:solidFill>
            <a:schemeClr val="bg1"/>
          </a:solidFill>
        </p:spPr>
        <p:txBody>
          <a:bodyPr wrap="square" rtlCol="0">
            <a:spAutoFit/>
          </a:bodyPr>
          <a:lstStyle/>
          <a:p>
            <a:r>
              <a:rPr lang="uk-UA" sz="1200" i="1" dirty="0" smtClean="0"/>
              <a:t>.</a:t>
            </a:r>
            <a:r>
              <a:rPr lang="en-US" sz="1200" i="1" dirty="0"/>
              <a:t> 1. Abdominal scalpel - Intended for making relatively long, rectilinear, deep incisions in the skin, subcutaneous fat, aponeurosis, muscles, for dissecting the capsule of joints, ligaments, and cartilage with significant amplification over a short distance</a:t>
            </a:r>
          </a:p>
          <a:p>
            <a:r>
              <a:rPr lang="en-US" sz="1200" i="1" dirty="0"/>
              <a:t>2. Sharp-pointed scalpel - Intended for punctures of soft tissues: skin from subcutaneous adipose tissue; in the connective tissue wall of an abscess with a chronic inflammatory process; puncture of the wall of the rectum, back wall of the vagina, urinary or gall bladder</a:t>
            </a:r>
          </a:p>
          <a:p>
            <a:r>
              <a:rPr lang="en-US" sz="1200" i="1" dirty="0"/>
              <a:t>3. Scalpel handle - (for different types of operations, can be used as a different type of scalpel from the classification (due to different removable blades)</a:t>
            </a:r>
          </a:p>
          <a:p>
            <a:r>
              <a:rPr lang="en-US" sz="1200" i="1" dirty="0"/>
              <a:t>4. Disposable scalpel - a different type of scalpel from the classification of scalpels, but disposable</a:t>
            </a:r>
          </a:p>
          <a:p>
            <a:r>
              <a:rPr lang="en-US" sz="1200" i="1" dirty="0"/>
              <a:t>5. </a:t>
            </a:r>
            <a:r>
              <a:rPr lang="en-US" sz="1200" i="1" dirty="0" err="1"/>
              <a:t>Tetom</a:t>
            </a:r>
            <a:r>
              <a:rPr lang="en-US" sz="1200" i="1" dirty="0"/>
              <a:t> Adams scalpel is intended for subcutaneous dissection of tendons</a:t>
            </a:r>
          </a:p>
          <a:p>
            <a:r>
              <a:rPr lang="en-US" sz="1200" i="1" dirty="0"/>
              <a:t>6. Scalpel blades (replaceable) - blades in the form of different classifications of scalpels and types for use in different types of operations, put on the handle of the scalpel (disposable) Recommended for operations in a hospital</a:t>
            </a:r>
            <a:endParaRPr lang="ru-RU" sz="1200" i="1" dirty="0"/>
          </a:p>
        </p:txBody>
      </p:sp>
      <p:sp>
        <p:nvSpPr>
          <p:cNvPr id="6" name="TextBox 5"/>
          <p:cNvSpPr txBox="1"/>
          <p:nvPr/>
        </p:nvSpPr>
        <p:spPr>
          <a:xfrm>
            <a:off x="2671080" y="1955777"/>
            <a:ext cx="256802" cy="261610"/>
          </a:xfrm>
          <a:prstGeom prst="rect">
            <a:avLst/>
          </a:prstGeom>
          <a:noFill/>
        </p:spPr>
        <p:txBody>
          <a:bodyPr wrap="none" rtlCol="0">
            <a:spAutoFit/>
          </a:bodyPr>
          <a:lstStyle/>
          <a:p>
            <a:r>
              <a:rPr lang="uk-UA" sz="1100" dirty="0" smtClean="0"/>
              <a:t>2</a:t>
            </a:r>
            <a:endParaRPr lang="ru-RU" sz="1100" dirty="0"/>
          </a:p>
        </p:txBody>
      </p:sp>
    </p:spTree>
    <p:extLst>
      <p:ext uri="{BB962C8B-B14F-4D97-AF65-F5344CB8AC3E}">
        <p14:creationId xmlns:p14="http://schemas.microsoft.com/office/powerpoint/2010/main" val="928393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fontScale="90000"/>
          </a:bodyPr>
          <a:lstStyle/>
          <a:p>
            <a:r>
              <a:rPr lang="en-US" dirty="0"/>
              <a:t>Cutting tools Surgical knives and saws</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142650" y="1484938"/>
            <a:ext cx="3600400" cy="1477328"/>
          </a:xfrm>
          <a:prstGeom prst="rect">
            <a:avLst/>
          </a:prstGeom>
          <a:noFill/>
        </p:spPr>
        <p:txBody>
          <a:bodyPr wrap="square" rtlCol="0">
            <a:spAutoFit/>
          </a:bodyPr>
          <a:lstStyle/>
          <a:p>
            <a:pPr marL="342900" indent="-342900">
              <a:buFont typeface="+mj-lt"/>
              <a:buAutoNum type="arabicPeriod"/>
            </a:pPr>
            <a:r>
              <a:rPr lang="en-US" sz="1500" b="1" i="1" dirty="0"/>
              <a:t>Brain knife</a:t>
            </a:r>
          </a:p>
          <a:p>
            <a:pPr marL="342900" indent="-342900">
              <a:buFont typeface="+mj-lt"/>
              <a:buAutoNum type="arabicPeriod"/>
            </a:pPr>
            <a:r>
              <a:rPr lang="en-US" sz="1500" b="1" i="1" dirty="0"/>
              <a:t>Amputation knife (large)</a:t>
            </a:r>
          </a:p>
          <a:p>
            <a:pPr marL="342900" indent="-342900">
              <a:buFont typeface="+mj-lt"/>
              <a:buAutoNum type="arabicPeriod"/>
            </a:pPr>
            <a:r>
              <a:rPr lang="en-US" sz="1500" b="1" i="1" dirty="0"/>
              <a:t>Amputation knife (small)</a:t>
            </a:r>
          </a:p>
          <a:p>
            <a:pPr marL="342900" indent="-342900">
              <a:buFont typeface="+mj-lt"/>
              <a:buAutoNum type="arabicPeriod"/>
            </a:pPr>
            <a:r>
              <a:rPr lang="en-US" sz="1500" b="1" i="1" dirty="0"/>
              <a:t>Resection knife</a:t>
            </a:r>
          </a:p>
          <a:p>
            <a:pPr marL="342900" indent="-342900">
              <a:buFont typeface="+mj-lt"/>
              <a:buAutoNum type="arabicPeriod"/>
            </a:pPr>
            <a:r>
              <a:rPr lang="en-US" sz="1500" b="1" i="1" dirty="0"/>
              <a:t>Saw bone sheet</a:t>
            </a:r>
          </a:p>
          <a:p>
            <a:pPr marL="342900" indent="-342900">
              <a:buFont typeface="+mj-lt"/>
              <a:buAutoNum type="arabicPeriod"/>
            </a:pPr>
            <a:r>
              <a:rPr lang="en-US" sz="1500" b="1" i="1" dirty="0"/>
              <a:t>Surgical frame saw</a:t>
            </a:r>
            <a:endParaRPr lang="ru-RU" sz="1500" b="1" i="1" dirty="0" smtClean="0"/>
          </a:p>
        </p:txBody>
      </p:sp>
      <p:sp>
        <p:nvSpPr>
          <p:cNvPr id="8" name="TextBox 7"/>
          <p:cNvSpPr txBox="1"/>
          <p:nvPr/>
        </p:nvSpPr>
        <p:spPr>
          <a:xfrm>
            <a:off x="2382540" y="2342152"/>
            <a:ext cx="256802" cy="261610"/>
          </a:xfrm>
          <a:prstGeom prst="rect">
            <a:avLst/>
          </a:prstGeom>
          <a:noFill/>
        </p:spPr>
        <p:txBody>
          <a:bodyPr wrap="none" rtlCol="0">
            <a:spAutoFit/>
          </a:bodyPr>
          <a:lstStyle/>
          <a:p>
            <a:r>
              <a:rPr lang="uk-UA" sz="1100" dirty="0" smtClean="0"/>
              <a:t>1</a:t>
            </a:r>
            <a:endParaRPr lang="ru-RU" sz="1100" dirty="0"/>
          </a:p>
        </p:txBody>
      </p:sp>
      <p:sp>
        <p:nvSpPr>
          <p:cNvPr id="14" name="TextBox 13"/>
          <p:cNvSpPr txBox="1"/>
          <p:nvPr/>
        </p:nvSpPr>
        <p:spPr>
          <a:xfrm>
            <a:off x="270880" y="4293096"/>
            <a:ext cx="8584505" cy="2031325"/>
          </a:xfrm>
          <a:prstGeom prst="rect">
            <a:avLst/>
          </a:prstGeom>
          <a:solidFill>
            <a:schemeClr val="bg1"/>
          </a:solidFill>
        </p:spPr>
        <p:txBody>
          <a:bodyPr wrap="square" rtlCol="0">
            <a:spAutoFit/>
          </a:bodyPr>
          <a:lstStyle/>
          <a:p>
            <a:r>
              <a:rPr lang="en-US" i="1"/>
              <a:t>1. Brain knife - a double-edged knife with a long flat blade rounded at the end, used during autopsy, for brain incisions</a:t>
            </a:r>
          </a:p>
          <a:p>
            <a:r>
              <a:rPr lang="en-US" i="1"/>
              <a:t>2-3. Amputation knife - intended for use in amputation of limbs and during autopsy</a:t>
            </a:r>
          </a:p>
          <a:p>
            <a:r>
              <a:rPr lang="en-US" i="1"/>
              <a:t>4. Resection knife - intended for dissection of dense tissues (ligaments, cartilage)</a:t>
            </a:r>
          </a:p>
          <a:p>
            <a:r>
              <a:rPr lang="en-US" i="1"/>
              <a:t>5. A bone sheet saw is a tool for separating bone tissue</a:t>
            </a:r>
          </a:p>
          <a:p>
            <a:r>
              <a:rPr lang="en-US" i="1"/>
              <a:t>6. Surgical frame saw - used for sawing hard tissues, larger bones during resection or amputation of limbs and during bone plastic surgery</a:t>
            </a:r>
            <a:endParaRPr lang="ru-RU" i="1" dirty="0"/>
          </a:p>
        </p:txBody>
      </p:sp>
      <p:pic>
        <p:nvPicPr>
          <p:cNvPr id="5122" name="Picture 2" descr="Купить нож по Virchow мозговой SURGIWELOMED. Заказать нож по Virchow  мозговой SURGIWELOMED | www.3d-farm.com.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4" y="1493332"/>
            <a:ext cx="2529876" cy="1238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2771800" y="2469823"/>
            <a:ext cx="256802" cy="261610"/>
          </a:xfrm>
          <a:prstGeom prst="rect">
            <a:avLst/>
          </a:prstGeom>
          <a:noFill/>
        </p:spPr>
        <p:txBody>
          <a:bodyPr wrap="none" rtlCol="0">
            <a:spAutoFit/>
          </a:bodyPr>
          <a:lstStyle/>
          <a:p>
            <a:r>
              <a:rPr lang="uk-UA" sz="1100" dirty="0" smtClean="0"/>
              <a:t>1</a:t>
            </a:r>
            <a:endParaRPr lang="ru-RU" sz="1100" dirty="0"/>
          </a:p>
        </p:txBody>
      </p:sp>
      <p:pic>
        <p:nvPicPr>
          <p:cNvPr id="5124" name="Picture 4" descr="Купить нож ампутационный малы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6" y="2784874"/>
            <a:ext cx="1384084" cy="1240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12"/>
          <p:cNvSpPr txBox="1"/>
          <p:nvPr/>
        </p:nvSpPr>
        <p:spPr>
          <a:xfrm>
            <a:off x="1740057" y="3754566"/>
            <a:ext cx="256802" cy="261610"/>
          </a:xfrm>
          <a:prstGeom prst="rect">
            <a:avLst/>
          </a:prstGeom>
          <a:noFill/>
        </p:spPr>
        <p:txBody>
          <a:bodyPr wrap="none" rtlCol="0">
            <a:spAutoFit/>
          </a:bodyPr>
          <a:lstStyle/>
          <a:p>
            <a:r>
              <a:rPr lang="uk-UA" sz="1100" dirty="0" smtClean="0"/>
              <a:t>2</a:t>
            </a:r>
            <a:endParaRPr lang="ru-RU" sz="1100" dirty="0"/>
          </a:p>
        </p:txBody>
      </p:sp>
      <p:pic>
        <p:nvPicPr>
          <p:cNvPr id="5126" name="Picture 6" descr="Нож ампутационный малый SURGIWELOMED. | www.3d-farm.com.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6860" y="2784874"/>
            <a:ext cx="1145790" cy="1240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TextBox 14"/>
          <p:cNvSpPr txBox="1"/>
          <p:nvPr/>
        </p:nvSpPr>
        <p:spPr>
          <a:xfrm>
            <a:off x="2069878" y="3754566"/>
            <a:ext cx="256802" cy="261610"/>
          </a:xfrm>
          <a:prstGeom prst="rect">
            <a:avLst/>
          </a:prstGeom>
          <a:noFill/>
        </p:spPr>
        <p:txBody>
          <a:bodyPr wrap="none" rtlCol="0">
            <a:spAutoFit/>
          </a:bodyPr>
          <a:lstStyle/>
          <a:p>
            <a:r>
              <a:rPr lang="uk-UA" sz="1100" dirty="0" smtClean="0"/>
              <a:t>3</a:t>
            </a:r>
            <a:endParaRPr lang="ru-RU" sz="1100" dirty="0"/>
          </a:p>
        </p:txBody>
      </p:sp>
      <p:pic>
        <p:nvPicPr>
          <p:cNvPr id="5128" name="Picture 8" descr="Нож Langenbeck резекционный брюшистый. | www.3d-farm.com.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944" y="1546773"/>
            <a:ext cx="2529874" cy="1238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30" name="Picture 10" descr="Пила листовая по Satterlee | www.3d-farm.com.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1944" y="2854849"/>
            <a:ext cx="2529874" cy="1148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TextBox 15"/>
          <p:cNvSpPr txBox="1"/>
          <p:nvPr/>
        </p:nvSpPr>
        <p:spPr>
          <a:xfrm>
            <a:off x="6419456" y="2469823"/>
            <a:ext cx="256802" cy="261610"/>
          </a:xfrm>
          <a:prstGeom prst="rect">
            <a:avLst/>
          </a:prstGeom>
          <a:noFill/>
        </p:spPr>
        <p:txBody>
          <a:bodyPr wrap="none" rtlCol="0">
            <a:spAutoFit/>
          </a:bodyPr>
          <a:lstStyle/>
          <a:p>
            <a:r>
              <a:rPr lang="uk-UA" sz="1100" dirty="0" smtClean="0"/>
              <a:t>4</a:t>
            </a:r>
            <a:endParaRPr lang="ru-RU" sz="1100" dirty="0"/>
          </a:p>
        </p:txBody>
      </p:sp>
      <p:sp>
        <p:nvSpPr>
          <p:cNvPr id="17" name="TextBox 16"/>
          <p:cNvSpPr txBox="1"/>
          <p:nvPr/>
        </p:nvSpPr>
        <p:spPr>
          <a:xfrm>
            <a:off x="6419456" y="3731458"/>
            <a:ext cx="256802" cy="261610"/>
          </a:xfrm>
          <a:prstGeom prst="rect">
            <a:avLst/>
          </a:prstGeom>
          <a:noFill/>
        </p:spPr>
        <p:txBody>
          <a:bodyPr wrap="none" rtlCol="0">
            <a:spAutoFit/>
          </a:bodyPr>
          <a:lstStyle/>
          <a:p>
            <a:r>
              <a:rPr lang="uk-UA" sz="1100" dirty="0" smtClean="0"/>
              <a:t>5</a:t>
            </a:r>
            <a:endParaRPr lang="ru-RU" sz="1100" dirty="0"/>
          </a:p>
        </p:txBody>
      </p:sp>
      <p:pic>
        <p:nvPicPr>
          <p:cNvPr id="5132" name="Picture 12" descr="Пила рамочная (комплект)"/>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7615" y="2962266"/>
            <a:ext cx="2529876" cy="1240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8" name="TextBox 17"/>
          <p:cNvSpPr txBox="1"/>
          <p:nvPr/>
        </p:nvSpPr>
        <p:spPr>
          <a:xfrm>
            <a:off x="3527615" y="3941194"/>
            <a:ext cx="256802" cy="261610"/>
          </a:xfrm>
          <a:prstGeom prst="rect">
            <a:avLst/>
          </a:prstGeom>
          <a:noFill/>
        </p:spPr>
        <p:txBody>
          <a:bodyPr wrap="none" rtlCol="0">
            <a:spAutoFit/>
          </a:bodyPr>
          <a:lstStyle/>
          <a:p>
            <a:r>
              <a:rPr lang="uk-UA" sz="1100" dirty="0" smtClean="0"/>
              <a:t>6</a:t>
            </a:r>
            <a:endParaRPr lang="ru-RU" sz="1100" dirty="0"/>
          </a:p>
        </p:txBody>
      </p:sp>
    </p:spTree>
    <p:extLst>
      <p:ext uri="{BB962C8B-B14F-4D97-AF65-F5344CB8AC3E}">
        <p14:creationId xmlns:p14="http://schemas.microsoft.com/office/powerpoint/2010/main" val="3964547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a:bodyPr>
          <a:lstStyle/>
          <a:p>
            <a:r>
              <a:rPr lang="en-US" dirty="0"/>
              <a:t>Separating tools Surgical scissors 1</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142650" y="1484938"/>
            <a:ext cx="3600400" cy="1600438"/>
          </a:xfrm>
          <a:prstGeom prst="rect">
            <a:avLst/>
          </a:prstGeom>
          <a:noFill/>
        </p:spPr>
        <p:txBody>
          <a:bodyPr wrap="square" rtlCol="0">
            <a:spAutoFit/>
          </a:bodyPr>
          <a:lstStyle/>
          <a:p>
            <a:pPr marL="342900" indent="-342900">
              <a:buFont typeface="+mj-lt"/>
              <a:buAutoNum type="arabicPeriod"/>
            </a:pPr>
            <a:r>
              <a:rPr lang="en-US" sz="1400" b="1" i="1" dirty="0"/>
              <a:t>Scissors are sharp and straight</a:t>
            </a:r>
          </a:p>
          <a:p>
            <a:pPr marL="342900" indent="-342900">
              <a:buFont typeface="+mj-lt"/>
              <a:buAutoNum type="arabicPeriod"/>
            </a:pPr>
            <a:r>
              <a:rPr lang="en-US" sz="1400" b="1" i="1" dirty="0"/>
              <a:t>Scissors are bluntly pointed and curved</a:t>
            </a:r>
          </a:p>
          <a:p>
            <a:pPr marL="342900" indent="-342900">
              <a:buFont typeface="+mj-lt"/>
              <a:buAutoNum type="arabicPeriod"/>
            </a:pPr>
            <a:r>
              <a:rPr lang="en-US" sz="1400" b="1" i="1" dirty="0"/>
              <a:t>Scissors are blunt-ended</a:t>
            </a:r>
          </a:p>
          <a:p>
            <a:pPr marL="342900" indent="-342900">
              <a:buFont typeface="+mj-lt"/>
              <a:buAutoNum type="arabicPeriod"/>
            </a:pPr>
            <a:r>
              <a:rPr lang="en-US" sz="1400" b="1" i="1" dirty="0"/>
              <a:t>Scissors curved along the plane (Cooper)</a:t>
            </a:r>
          </a:p>
          <a:p>
            <a:pPr marL="342900" indent="-342900">
              <a:buFont typeface="+mj-lt"/>
              <a:buAutoNum type="arabicPeriod"/>
            </a:pPr>
            <a:r>
              <a:rPr lang="en-US" sz="1400" b="1" i="1" dirty="0"/>
              <a:t>Scissors curved along the rib (Richter)</a:t>
            </a:r>
          </a:p>
          <a:p>
            <a:pPr marL="342900" indent="-342900">
              <a:buFont typeface="+mj-lt"/>
              <a:buAutoNum type="arabicPeriod"/>
            </a:pPr>
            <a:r>
              <a:rPr lang="en-US" sz="1400" b="1" i="1" dirty="0"/>
              <a:t>Lister's scissors</a:t>
            </a:r>
          </a:p>
          <a:p>
            <a:pPr marL="342900" indent="-342900">
              <a:buFont typeface="+mj-lt"/>
              <a:buAutoNum type="arabicPeriod"/>
            </a:pPr>
            <a:r>
              <a:rPr lang="en-US" sz="1400" b="1" i="1" dirty="0"/>
              <a:t>Vascular scissors</a:t>
            </a:r>
            <a:endParaRPr lang="uk-UA" sz="1400" b="1" i="1" dirty="0" smtClean="0"/>
          </a:p>
        </p:txBody>
      </p:sp>
      <p:sp>
        <p:nvSpPr>
          <p:cNvPr id="8" name="TextBox 7"/>
          <p:cNvSpPr txBox="1"/>
          <p:nvPr/>
        </p:nvSpPr>
        <p:spPr>
          <a:xfrm>
            <a:off x="2542679" y="2505241"/>
            <a:ext cx="184731" cy="261610"/>
          </a:xfrm>
          <a:prstGeom prst="rect">
            <a:avLst/>
          </a:prstGeom>
          <a:noFill/>
        </p:spPr>
        <p:txBody>
          <a:bodyPr wrap="none" rtlCol="0">
            <a:spAutoFit/>
          </a:bodyPr>
          <a:lstStyle/>
          <a:p>
            <a:endParaRPr lang="ru-RU" sz="1100" dirty="0"/>
          </a:p>
        </p:txBody>
      </p:sp>
      <p:sp>
        <p:nvSpPr>
          <p:cNvPr id="9" name="TextBox 8"/>
          <p:cNvSpPr txBox="1"/>
          <p:nvPr/>
        </p:nvSpPr>
        <p:spPr>
          <a:xfrm>
            <a:off x="1620910" y="3758618"/>
            <a:ext cx="184731" cy="261610"/>
          </a:xfrm>
          <a:prstGeom prst="rect">
            <a:avLst/>
          </a:prstGeom>
          <a:noFill/>
        </p:spPr>
        <p:txBody>
          <a:bodyPr wrap="none" rtlCol="0">
            <a:spAutoFit/>
          </a:bodyPr>
          <a:lstStyle/>
          <a:p>
            <a:endParaRPr lang="ru-RU" sz="1100" dirty="0"/>
          </a:p>
        </p:txBody>
      </p:sp>
      <p:sp>
        <p:nvSpPr>
          <p:cNvPr id="14" name="TextBox 13"/>
          <p:cNvSpPr txBox="1"/>
          <p:nvPr/>
        </p:nvSpPr>
        <p:spPr>
          <a:xfrm>
            <a:off x="307975" y="4437112"/>
            <a:ext cx="8584505" cy="2123658"/>
          </a:xfrm>
          <a:prstGeom prst="rect">
            <a:avLst/>
          </a:prstGeom>
          <a:solidFill>
            <a:schemeClr val="bg1"/>
          </a:solidFill>
        </p:spPr>
        <p:txBody>
          <a:bodyPr wrap="square" rtlCol="0">
            <a:spAutoFit/>
          </a:bodyPr>
          <a:lstStyle/>
          <a:p>
            <a:r>
              <a:rPr lang="en-US" sz="1200" i="1" dirty="0" smtClean="0"/>
              <a:t>1</a:t>
            </a:r>
            <a:r>
              <a:rPr lang="en-US" sz="1200" i="1" dirty="0"/>
              <a:t>. Scissors are sharp and pointed, straight, convenient for adjusting the edges of the wound during cosmetic operations</a:t>
            </a:r>
          </a:p>
          <a:p>
            <a:r>
              <a:rPr lang="en-US" sz="1200" i="1" dirty="0"/>
              <a:t>2. Scissors blunt-pointed curved - the tool is used for cutting soft tissues, in the process of performing dressings, during the removal of sutures, dissection. Extremely convenient when you need to pierce the fabric before cutting</a:t>
            </a:r>
          </a:p>
          <a:p>
            <a:r>
              <a:rPr lang="en-US" sz="1200" i="1" dirty="0"/>
              <a:t>3. Blunt-ended scissors - can be used for preparation and separation of the skin-subcutaneous flap</a:t>
            </a:r>
          </a:p>
          <a:p>
            <a:r>
              <a:rPr lang="en-US" sz="1200" i="1" dirty="0"/>
              <a:t>4. Scissors are curved in a plane (Cooper) - their advantage is that when they make progress, they do not injure the tissues. They can also be used for blunt separation of tissues by diluting the blades. Cooper's scissors dissect tissues that have been pulled with hooks or tweezers</a:t>
            </a:r>
          </a:p>
          <a:p>
            <a:r>
              <a:rPr lang="en-US" sz="1200" i="1" dirty="0"/>
              <a:t>5. Scissors curved along the rib (Richter) - intended mainly for opening the wall of hollow organs (small and large intestine) located in the depth of the wound</a:t>
            </a:r>
          </a:p>
          <a:p>
            <a:r>
              <a:rPr lang="en-US" sz="1200" i="1" dirty="0"/>
              <a:t>6. Lister's scissors are intended for cutting bandages</a:t>
            </a:r>
          </a:p>
          <a:p>
            <a:r>
              <a:rPr lang="en-US" sz="1200" i="1" dirty="0"/>
              <a:t>7. Vascular scissors - intended for dissecting blood vessels. Vascular scissors have elongated branches and a shortened cutting surface</a:t>
            </a:r>
            <a:endParaRPr lang="ru-RU" sz="1200" i="1" dirty="0" smtClean="0"/>
          </a:p>
        </p:txBody>
      </p:sp>
      <p:pic>
        <p:nvPicPr>
          <p:cNvPr id="6146" name="Picture 2" descr="Ножиці прямі гострокінцеві | КОВАЛЕНТ (COVAL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1484939"/>
            <a:ext cx="1312935" cy="1298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0910" y="1484938"/>
            <a:ext cx="1438922" cy="1298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149" name="Picture 5" descr="Ножиці тупокінцеві вертикально-зігнуті довжина 14,0 см SURGIWELOMED -  купити в Києві і Україні | Ціна, фото, характеристики, відгуки (287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455" y="1484938"/>
            <a:ext cx="1438922" cy="1298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9377" y="1484939"/>
            <a:ext cx="1250558" cy="1298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05107" y="2435032"/>
            <a:ext cx="256802" cy="261610"/>
          </a:xfrm>
          <a:prstGeom prst="rect">
            <a:avLst/>
          </a:prstGeom>
          <a:noFill/>
        </p:spPr>
        <p:txBody>
          <a:bodyPr wrap="none" rtlCol="0">
            <a:spAutoFit/>
          </a:bodyPr>
          <a:lstStyle/>
          <a:p>
            <a:r>
              <a:rPr lang="uk-UA" sz="1100" dirty="0" smtClean="0"/>
              <a:t>1</a:t>
            </a:r>
            <a:endParaRPr lang="ru-RU" sz="1100" dirty="0"/>
          </a:p>
        </p:txBody>
      </p:sp>
      <p:sp>
        <p:nvSpPr>
          <p:cNvPr id="15" name="TextBox 14"/>
          <p:cNvSpPr txBox="1"/>
          <p:nvPr/>
        </p:nvSpPr>
        <p:spPr>
          <a:xfrm>
            <a:off x="1747704" y="2479718"/>
            <a:ext cx="256802" cy="261610"/>
          </a:xfrm>
          <a:prstGeom prst="rect">
            <a:avLst/>
          </a:prstGeom>
          <a:noFill/>
        </p:spPr>
        <p:txBody>
          <a:bodyPr wrap="none" rtlCol="0">
            <a:spAutoFit/>
          </a:bodyPr>
          <a:lstStyle/>
          <a:p>
            <a:r>
              <a:rPr lang="uk-UA" sz="1100" dirty="0" smtClean="0"/>
              <a:t>2</a:t>
            </a:r>
            <a:endParaRPr lang="ru-RU" sz="1100" dirty="0"/>
          </a:p>
        </p:txBody>
      </p:sp>
      <p:sp>
        <p:nvSpPr>
          <p:cNvPr id="17" name="TextBox 16"/>
          <p:cNvSpPr txBox="1"/>
          <p:nvPr/>
        </p:nvSpPr>
        <p:spPr>
          <a:xfrm>
            <a:off x="7591998" y="2505241"/>
            <a:ext cx="256802" cy="261610"/>
          </a:xfrm>
          <a:prstGeom prst="rect">
            <a:avLst/>
          </a:prstGeom>
          <a:noFill/>
        </p:spPr>
        <p:txBody>
          <a:bodyPr wrap="none" rtlCol="0">
            <a:spAutoFit/>
          </a:bodyPr>
          <a:lstStyle/>
          <a:p>
            <a:r>
              <a:rPr lang="uk-UA" sz="1100" dirty="0" smtClean="0"/>
              <a:t>3</a:t>
            </a:r>
            <a:endParaRPr lang="ru-RU" sz="1100" dirty="0"/>
          </a:p>
        </p:txBody>
      </p:sp>
      <p:sp>
        <p:nvSpPr>
          <p:cNvPr id="18" name="TextBox 17"/>
          <p:cNvSpPr txBox="1"/>
          <p:nvPr/>
        </p:nvSpPr>
        <p:spPr>
          <a:xfrm>
            <a:off x="8004364" y="2490802"/>
            <a:ext cx="256802" cy="261610"/>
          </a:xfrm>
          <a:prstGeom prst="rect">
            <a:avLst/>
          </a:prstGeom>
          <a:noFill/>
        </p:spPr>
        <p:txBody>
          <a:bodyPr wrap="none" rtlCol="0">
            <a:spAutoFit/>
          </a:bodyPr>
          <a:lstStyle/>
          <a:p>
            <a:r>
              <a:rPr lang="uk-UA" sz="1100" dirty="0" smtClean="0"/>
              <a:t>7</a:t>
            </a:r>
            <a:endParaRPr lang="ru-RU" sz="1100" dirty="0"/>
          </a:p>
        </p:txBody>
      </p:sp>
      <p:pic>
        <p:nvPicPr>
          <p:cNvPr id="6154" name="Picture 10" descr="Хирургические ножницы — Википеди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782" y="2838361"/>
            <a:ext cx="2763049" cy="118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9" name="AutoShape 12" descr="Ножиці медичні для розрізання пов'язок, з ґудзиком, вигнуті, 11 см, Lister,  Ridni - Інструменти для роз'єднання тканин - Хірургічний інструмент -  Медична практик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0454" y="2838361"/>
            <a:ext cx="2645811" cy="1181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05107" y="3669138"/>
            <a:ext cx="256802" cy="261610"/>
          </a:xfrm>
          <a:prstGeom prst="rect">
            <a:avLst/>
          </a:prstGeom>
          <a:noFill/>
        </p:spPr>
        <p:txBody>
          <a:bodyPr wrap="none" rtlCol="0">
            <a:spAutoFit/>
          </a:bodyPr>
          <a:lstStyle/>
          <a:p>
            <a:r>
              <a:rPr lang="uk-UA" sz="1100" dirty="0"/>
              <a:t>4</a:t>
            </a:r>
            <a:endParaRPr lang="uk-UA" sz="1100" dirty="0" smtClean="0"/>
          </a:p>
        </p:txBody>
      </p:sp>
      <p:sp>
        <p:nvSpPr>
          <p:cNvPr id="22" name="TextBox 21"/>
          <p:cNvSpPr txBox="1"/>
          <p:nvPr/>
        </p:nvSpPr>
        <p:spPr>
          <a:xfrm>
            <a:off x="8695861" y="3743611"/>
            <a:ext cx="256802" cy="261610"/>
          </a:xfrm>
          <a:prstGeom prst="rect">
            <a:avLst/>
          </a:prstGeom>
          <a:noFill/>
        </p:spPr>
        <p:txBody>
          <a:bodyPr wrap="none" rtlCol="0">
            <a:spAutoFit/>
          </a:bodyPr>
          <a:lstStyle/>
          <a:p>
            <a:r>
              <a:rPr lang="uk-UA" sz="1100" dirty="0"/>
              <a:t>5</a:t>
            </a:r>
            <a:endParaRPr lang="ru-RU" sz="1100" dirty="0"/>
          </a:p>
        </p:txBody>
      </p:sp>
      <p:pic>
        <p:nvPicPr>
          <p:cNvPr id="6161" name="Picture 17" descr="Ножницы для разрезания повязок с пуговкой горизонтально изогнутые по Lister.  Длина 18,5 см, цена 174.60 грн., купить в Одессе — Prom.ua (ID#33497774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63888" y="3131543"/>
            <a:ext cx="2376265"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4" name="TextBox 23"/>
          <p:cNvSpPr txBox="1"/>
          <p:nvPr/>
        </p:nvSpPr>
        <p:spPr>
          <a:xfrm>
            <a:off x="3707904" y="4112943"/>
            <a:ext cx="256802" cy="261610"/>
          </a:xfrm>
          <a:prstGeom prst="rect">
            <a:avLst/>
          </a:prstGeom>
          <a:noFill/>
        </p:spPr>
        <p:txBody>
          <a:bodyPr wrap="none" rtlCol="0">
            <a:spAutoFit/>
          </a:bodyPr>
          <a:lstStyle/>
          <a:p>
            <a:r>
              <a:rPr lang="uk-UA" sz="1100" dirty="0" smtClean="0"/>
              <a:t>6</a:t>
            </a:r>
            <a:endParaRPr lang="ru-RU" sz="1100" dirty="0"/>
          </a:p>
        </p:txBody>
      </p:sp>
    </p:spTree>
    <p:extLst>
      <p:ext uri="{BB962C8B-B14F-4D97-AF65-F5344CB8AC3E}">
        <p14:creationId xmlns:p14="http://schemas.microsoft.com/office/powerpoint/2010/main" val="4214667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a:bodyPr>
          <a:lstStyle/>
          <a:p>
            <a:r>
              <a:rPr lang="en-US" dirty="0"/>
              <a:t>Separating tools Surgical scissors 2</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142650" y="1484938"/>
            <a:ext cx="3600400" cy="1246495"/>
          </a:xfrm>
          <a:prstGeom prst="rect">
            <a:avLst/>
          </a:prstGeom>
          <a:noFill/>
        </p:spPr>
        <p:txBody>
          <a:bodyPr wrap="square" rtlCol="0">
            <a:spAutoFit/>
          </a:bodyPr>
          <a:lstStyle/>
          <a:p>
            <a:pPr marL="342900" indent="-342900">
              <a:buFont typeface="+mj-lt"/>
              <a:buAutoNum type="arabicPeriod"/>
            </a:pPr>
            <a:r>
              <a:rPr lang="en-US" sz="1500" b="1" i="1" dirty="0"/>
              <a:t>Dissecting scissors (</a:t>
            </a:r>
            <a:r>
              <a:rPr lang="en-US" sz="1500" b="1" i="1" dirty="0" err="1"/>
              <a:t>Metzenbaum</a:t>
            </a:r>
            <a:r>
              <a:rPr lang="en-US" sz="1500" b="1" i="1" dirty="0"/>
              <a:t>)</a:t>
            </a:r>
          </a:p>
          <a:p>
            <a:pPr marL="342900" indent="-342900">
              <a:buFont typeface="+mj-lt"/>
              <a:buAutoNum type="arabicPeriod"/>
            </a:pPr>
            <a:r>
              <a:rPr lang="en-US" sz="1500" b="1" i="1" dirty="0"/>
              <a:t>Cavity curved scissors (</a:t>
            </a:r>
            <a:r>
              <a:rPr lang="en-US" sz="1500" b="1" i="1" dirty="0" err="1"/>
              <a:t>Metzenbaum</a:t>
            </a:r>
            <a:r>
              <a:rPr lang="en-US" sz="1500" b="1" i="1" dirty="0"/>
              <a:t>)</a:t>
            </a:r>
          </a:p>
          <a:p>
            <a:pPr marL="342900" indent="-342900">
              <a:buFont typeface="+mj-lt"/>
              <a:buAutoNum type="arabicPeriod"/>
            </a:pPr>
            <a:r>
              <a:rPr lang="en-US" sz="1500" b="1" i="1" dirty="0" err="1"/>
              <a:t>Sauerbruch</a:t>
            </a:r>
            <a:r>
              <a:rPr lang="en-US" sz="1500" b="1" i="1" dirty="0"/>
              <a:t>-Frey scissors</a:t>
            </a:r>
          </a:p>
          <a:p>
            <a:pPr marL="342900" indent="-342900">
              <a:buFont typeface="+mj-lt"/>
              <a:buAutoNum type="arabicPeriod"/>
            </a:pPr>
            <a:r>
              <a:rPr lang="en-US" sz="1500" b="1" i="1" dirty="0" err="1"/>
              <a:t>Vanas</a:t>
            </a:r>
            <a:r>
              <a:rPr lang="en-US" sz="1500" b="1" i="1" dirty="0"/>
              <a:t> scissors</a:t>
            </a:r>
          </a:p>
          <a:p>
            <a:pPr marL="342900" indent="-342900">
              <a:buFont typeface="+mj-lt"/>
              <a:buAutoNum type="arabicPeriod"/>
            </a:pPr>
            <a:r>
              <a:rPr lang="en-US" sz="1500" b="1" i="1" dirty="0"/>
              <a:t>Schumacher-</a:t>
            </a:r>
            <a:r>
              <a:rPr lang="en-US" sz="1500" b="1" i="1" dirty="0" err="1"/>
              <a:t>Pirtz</a:t>
            </a:r>
            <a:r>
              <a:rPr lang="en-US" sz="1500" b="1" i="1" dirty="0"/>
              <a:t> scissors</a:t>
            </a:r>
            <a:endParaRPr lang="uk-UA" sz="1500" b="1" i="1" dirty="0" smtClean="0"/>
          </a:p>
        </p:txBody>
      </p:sp>
      <p:sp>
        <p:nvSpPr>
          <p:cNvPr id="14" name="TextBox 13"/>
          <p:cNvSpPr txBox="1"/>
          <p:nvPr/>
        </p:nvSpPr>
        <p:spPr>
          <a:xfrm>
            <a:off x="270880" y="4293096"/>
            <a:ext cx="8584505" cy="1754326"/>
          </a:xfrm>
          <a:prstGeom prst="rect">
            <a:avLst/>
          </a:prstGeom>
          <a:solidFill>
            <a:schemeClr val="bg1"/>
          </a:solidFill>
        </p:spPr>
        <p:txBody>
          <a:bodyPr wrap="square" rtlCol="0">
            <a:spAutoFit/>
          </a:bodyPr>
          <a:lstStyle/>
          <a:p>
            <a:r>
              <a:rPr lang="en-US" sz="1200" i="1"/>
              <a:t>1. Dissecting scissors (Metzenbaum) are quite convenient for performing dissection of soft tissues. Thanks to the fact that the ends of the blades are blunt, the probability of damage to blood vessels is significantly reduced.</a:t>
            </a:r>
          </a:p>
          <a:p>
            <a:r>
              <a:rPr lang="en-US" sz="1200" i="1"/>
              <a:t>2. Cavity curved (Metzenbaum) scissors are characterized by long handles and relatively short blades compared to the handles. This makes Metzenbaum scissors very convenient when working in a deep surgical wound or in cavities</a:t>
            </a:r>
          </a:p>
          <a:p>
            <a:r>
              <a:rPr lang="en-US" sz="1200" i="1"/>
              <a:t>3. Sauerbruch-Freya scissors - scissors with combined blade edges, belong to the guillotine type scissors. It is used for dissection of cartilages and bones</a:t>
            </a:r>
          </a:p>
          <a:p>
            <a:r>
              <a:rPr lang="en-US" sz="1200" i="1"/>
              <a:t>4. Vanas scissors - scissors for surgical operations on the eyeball, characterized by small sizes and narrow cutting parts</a:t>
            </a:r>
          </a:p>
          <a:p>
            <a:r>
              <a:rPr lang="en-US" sz="1200" i="1"/>
              <a:t>5. Schumacher-Pirtz scissors are scissors with the edges of the blades in the shape of a gentle arc. The guillotine principle excludes the possibility of tissue expression from under the closing blades. As a rule, they are used for dissection of cartilage and bones</a:t>
            </a:r>
            <a:endParaRPr lang="ru-RU" sz="1200" i="1" dirty="0"/>
          </a:p>
        </p:txBody>
      </p:sp>
      <p:pic>
        <p:nvPicPr>
          <p:cNvPr id="7170" name="Picture 2" descr="Ножницы Метценбаума Нельсона изогнутые - UNO-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59" y="1484938"/>
            <a:ext cx="2529874" cy="1246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2" name="Picture 4" descr="Ножницы Метценбаума Торека тупоконечные изогнутые - UNO-M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659" y="2784874"/>
            <a:ext cx="2547991" cy="1218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4" name="Picture 6" descr="Ножницы реберные гильотинные Н-24, Россия › купить, цена в Москве, оптом и  в розницу"/>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944" y="1475415"/>
            <a:ext cx="2503441" cy="1256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6" name="Picture 8" descr="Ножницы стернальные SCHUMACHER 21см Ортуммед Челябинск"/>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2931488"/>
            <a:ext cx="1847850" cy="1145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8" name="Picture 10" descr="Ножницы микрохирургические по VANNAS, прямые, длина 85 мм (Арт. OC498R)  Aesculap (Эскулап) B. Braun, Германия › купить, цена в Москве, оптом и в  розницу"/>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1943" y="2784874"/>
            <a:ext cx="2503441" cy="1218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Box 8"/>
          <p:cNvSpPr txBox="1"/>
          <p:nvPr/>
        </p:nvSpPr>
        <p:spPr>
          <a:xfrm>
            <a:off x="2740570" y="2469822"/>
            <a:ext cx="256802" cy="261610"/>
          </a:xfrm>
          <a:prstGeom prst="rect">
            <a:avLst/>
          </a:prstGeom>
          <a:noFill/>
        </p:spPr>
        <p:txBody>
          <a:bodyPr wrap="none" rtlCol="0">
            <a:spAutoFit/>
          </a:bodyPr>
          <a:lstStyle/>
          <a:p>
            <a:r>
              <a:rPr lang="uk-UA" sz="1100" dirty="0" smtClean="0"/>
              <a:t>1</a:t>
            </a:r>
            <a:endParaRPr lang="ru-RU" sz="1100" dirty="0"/>
          </a:p>
        </p:txBody>
      </p:sp>
      <p:sp>
        <p:nvSpPr>
          <p:cNvPr id="10" name="TextBox 9"/>
          <p:cNvSpPr txBox="1"/>
          <p:nvPr/>
        </p:nvSpPr>
        <p:spPr>
          <a:xfrm>
            <a:off x="2808973" y="3645024"/>
            <a:ext cx="256802" cy="261610"/>
          </a:xfrm>
          <a:prstGeom prst="rect">
            <a:avLst/>
          </a:prstGeom>
          <a:noFill/>
        </p:spPr>
        <p:txBody>
          <a:bodyPr wrap="none" rtlCol="0">
            <a:spAutoFit/>
          </a:bodyPr>
          <a:lstStyle/>
          <a:p>
            <a:r>
              <a:rPr lang="uk-UA" sz="1100" dirty="0" smtClean="0"/>
              <a:t>2</a:t>
            </a:r>
            <a:endParaRPr lang="ru-RU" sz="1100" dirty="0"/>
          </a:p>
        </p:txBody>
      </p:sp>
      <p:sp>
        <p:nvSpPr>
          <p:cNvPr id="11" name="TextBox 10"/>
          <p:cNvSpPr txBox="1"/>
          <p:nvPr/>
        </p:nvSpPr>
        <p:spPr>
          <a:xfrm>
            <a:off x="6486248" y="2438085"/>
            <a:ext cx="256802" cy="261610"/>
          </a:xfrm>
          <a:prstGeom prst="rect">
            <a:avLst/>
          </a:prstGeom>
          <a:noFill/>
        </p:spPr>
        <p:txBody>
          <a:bodyPr wrap="none" rtlCol="0">
            <a:spAutoFit/>
          </a:bodyPr>
          <a:lstStyle/>
          <a:p>
            <a:r>
              <a:rPr lang="uk-UA" sz="1100" dirty="0" smtClean="0"/>
              <a:t>3</a:t>
            </a:r>
            <a:endParaRPr lang="ru-RU" sz="1100" dirty="0"/>
          </a:p>
        </p:txBody>
      </p:sp>
      <p:sp>
        <p:nvSpPr>
          <p:cNvPr id="12" name="TextBox 11"/>
          <p:cNvSpPr txBox="1"/>
          <p:nvPr/>
        </p:nvSpPr>
        <p:spPr>
          <a:xfrm>
            <a:off x="6486248" y="3741541"/>
            <a:ext cx="256802" cy="261610"/>
          </a:xfrm>
          <a:prstGeom prst="rect">
            <a:avLst/>
          </a:prstGeom>
          <a:noFill/>
        </p:spPr>
        <p:txBody>
          <a:bodyPr wrap="none" rtlCol="0">
            <a:spAutoFit/>
          </a:bodyPr>
          <a:lstStyle/>
          <a:p>
            <a:r>
              <a:rPr lang="uk-UA" sz="1100" dirty="0" smtClean="0"/>
              <a:t>4</a:t>
            </a:r>
            <a:endParaRPr lang="ru-RU" sz="1100" dirty="0"/>
          </a:p>
        </p:txBody>
      </p:sp>
      <p:sp>
        <p:nvSpPr>
          <p:cNvPr id="19" name="TextBox 18"/>
          <p:cNvSpPr txBox="1"/>
          <p:nvPr/>
        </p:nvSpPr>
        <p:spPr>
          <a:xfrm>
            <a:off x="3923928" y="2996952"/>
            <a:ext cx="256802" cy="261610"/>
          </a:xfrm>
          <a:prstGeom prst="rect">
            <a:avLst/>
          </a:prstGeom>
          <a:noFill/>
        </p:spPr>
        <p:txBody>
          <a:bodyPr wrap="none" rtlCol="0">
            <a:spAutoFit/>
          </a:bodyPr>
          <a:lstStyle/>
          <a:p>
            <a:r>
              <a:rPr lang="uk-UA" sz="1100" dirty="0" smtClean="0"/>
              <a:t>5</a:t>
            </a:r>
            <a:endParaRPr lang="ru-RU" sz="1100" dirty="0"/>
          </a:p>
        </p:txBody>
      </p:sp>
    </p:spTree>
    <p:extLst>
      <p:ext uri="{BB962C8B-B14F-4D97-AF65-F5344CB8AC3E}">
        <p14:creationId xmlns:p14="http://schemas.microsoft.com/office/powerpoint/2010/main" val="3416308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лександр\Desktop\abstract-blue-bright-background-health-care-icon-pattern-medical-innovation-concept_44392-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a:xfrm>
            <a:off x="457200" y="1916832"/>
            <a:ext cx="8229600" cy="1935088"/>
          </a:xfrm>
        </p:spPr>
        <p:txBody>
          <a:bodyPr>
            <a:noAutofit/>
          </a:bodyPr>
          <a:lstStyle/>
          <a:p>
            <a:r>
              <a:rPr lang="uk-UA" sz="8000" i="1" dirty="0" smtClean="0">
                <a:solidFill>
                  <a:schemeClr val="tx2">
                    <a:lumMod val="50000"/>
                  </a:schemeClr>
                </a:solidFill>
              </a:rPr>
              <a:t/>
            </a:r>
            <a:br>
              <a:rPr lang="uk-UA" sz="8000" i="1" dirty="0" smtClean="0">
                <a:solidFill>
                  <a:schemeClr val="tx2">
                    <a:lumMod val="50000"/>
                  </a:schemeClr>
                </a:solidFill>
              </a:rPr>
            </a:br>
            <a:r>
              <a:rPr lang="en-US" sz="8000" i="1" dirty="0" smtClean="0">
                <a:solidFill>
                  <a:schemeClr val="tx2">
                    <a:lumMod val="50000"/>
                  </a:schemeClr>
                </a:solidFill>
              </a:rPr>
              <a:t>Connecting </a:t>
            </a:r>
            <a:br>
              <a:rPr lang="en-US" sz="8000" i="1" dirty="0" smtClean="0">
                <a:solidFill>
                  <a:schemeClr val="tx2">
                    <a:lumMod val="50000"/>
                  </a:schemeClr>
                </a:solidFill>
              </a:rPr>
            </a:br>
            <a:r>
              <a:rPr lang="en-US" sz="8000" i="1" dirty="0" smtClean="0">
                <a:solidFill>
                  <a:schemeClr val="tx2">
                    <a:lumMod val="50000"/>
                  </a:schemeClr>
                </a:solidFill>
              </a:rPr>
              <a:t>tools</a:t>
            </a:r>
            <a:endParaRPr lang="ru-RU" sz="8000" dirty="0">
              <a:solidFill>
                <a:schemeClr val="tx2">
                  <a:lumMod val="50000"/>
                </a:schemeClr>
              </a:solidFill>
            </a:endParaRPr>
          </a:p>
        </p:txBody>
      </p:sp>
      <p:pic>
        <p:nvPicPr>
          <p:cNvPr id="4" name="Picture 2" descr="C:\Users\Александр\Desktop\depositphotos_73518083-stock-photo-close-up-of-scrub-nu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509120"/>
            <a:ext cx="3338736" cy="2225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Александр\Desktop\загружен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09120"/>
            <a:ext cx="3240360" cy="2247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279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ександр\Desktop\abstract-background-health-care-and-science-icon-pattern-medical-innovation-concept_44392-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266"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normAutofit fontScale="90000"/>
          </a:bodyPr>
          <a:lstStyle/>
          <a:p>
            <a:r>
              <a:rPr lang="en-US" dirty="0"/>
              <a:t>Connecting tools </a:t>
            </a:r>
            <a:r>
              <a:rPr lang="en-US" dirty="0" smtClean="0"/>
              <a:t/>
            </a:r>
            <a:br>
              <a:rPr lang="en-US" dirty="0" smtClean="0"/>
            </a:br>
            <a:r>
              <a:rPr lang="en-US" dirty="0" smtClean="0"/>
              <a:t>Surgical </a:t>
            </a:r>
            <a:r>
              <a:rPr lang="en-US" dirty="0"/>
              <a:t>needles</a:t>
            </a:r>
            <a:endParaRPr lang="ru-RU" dirty="0"/>
          </a:p>
        </p:txBody>
      </p:sp>
      <p:sp>
        <p:nvSpPr>
          <p:cNvPr id="3" name="AutoShape 6" descr="Нож-тенотом Адамса, фиг. 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Нож-тенотом Адамса, фиг. 3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Нож-тенотом Адамса, фиг. 3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142650" y="1484938"/>
            <a:ext cx="3600400" cy="1477328"/>
          </a:xfrm>
          <a:prstGeom prst="rect">
            <a:avLst/>
          </a:prstGeom>
          <a:noFill/>
        </p:spPr>
        <p:txBody>
          <a:bodyPr wrap="square" rtlCol="0">
            <a:spAutoFit/>
          </a:bodyPr>
          <a:lstStyle/>
          <a:p>
            <a:pPr marL="342900" indent="-342900">
              <a:buFont typeface="+mj-lt"/>
              <a:buAutoNum type="arabicPeriod"/>
            </a:pPr>
            <a:r>
              <a:rPr lang="en-US" sz="1500" b="1" i="1" dirty="0"/>
              <a:t>The needle is curved and barbed</a:t>
            </a:r>
          </a:p>
          <a:p>
            <a:pPr marL="342900" indent="-342900">
              <a:buFont typeface="+mj-lt"/>
              <a:buAutoNum type="arabicPeriod"/>
            </a:pPr>
            <a:r>
              <a:rPr lang="en-US" sz="1500" b="1" i="1" dirty="0"/>
              <a:t>Curved cutting needle</a:t>
            </a:r>
          </a:p>
          <a:p>
            <a:pPr marL="342900" indent="-342900">
              <a:buFont typeface="+mj-lt"/>
              <a:buAutoNum type="arabicPeriod"/>
            </a:pPr>
            <a:r>
              <a:rPr lang="en-US" sz="1500" b="1" i="1" dirty="0"/>
              <a:t>The needle is ski-shaped</a:t>
            </a:r>
          </a:p>
          <a:p>
            <a:pPr marL="342900" indent="-342900">
              <a:buFont typeface="+mj-lt"/>
              <a:buAutoNum type="arabicPeriod"/>
            </a:pPr>
            <a:r>
              <a:rPr lang="en-US" sz="1500" b="1" i="1" dirty="0"/>
              <a:t>The needle is straight</a:t>
            </a:r>
          </a:p>
          <a:p>
            <a:pPr marL="342900" indent="-342900">
              <a:buFont typeface="+mj-lt"/>
              <a:buAutoNum type="arabicPeriod"/>
            </a:pPr>
            <a:r>
              <a:rPr lang="en-US" sz="1500" b="1" i="1" dirty="0" err="1"/>
              <a:t>Deschamps</a:t>
            </a:r>
            <a:r>
              <a:rPr lang="en-US" sz="1500" b="1" i="1" dirty="0"/>
              <a:t> ligature needle</a:t>
            </a:r>
          </a:p>
          <a:p>
            <a:pPr marL="342900" indent="-342900">
              <a:buFont typeface="+mj-lt"/>
              <a:buAutoNum type="arabicPeriod"/>
            </a:pPr>
            <a:r>
              <a:rPr lang="en-US" sz="1500" b="1" i="1" dirty="0"/>
              <a:t>Cooper's ligature needle</a:t>
            </a:r>
            <a:endParaRPr lang="uk-UA" sz="1500" b="1" i="1" dirty="0" smtClean="0"/>
          </a:p>
        </p:txBody>
      </p:sp>
      <p:sp>
        <p:nvSpPr>
          <p:cNvPr id="14" name="TextBox 13"/>
          <p:cNvSpPr txBox="1"/>
          <p:nvPr/>
        </p:nvSpPr>
        <p:spPr>
          <a:xfrm>
            <a:off x="307975" y="4437112"/>
            <a:ext cx="8584505" cy="1754326"/>
          </a:xfrm>
          <a:prstGeom prst="rect">
            <a:avLst/>
          </a:prstGeom>
          <a:solidFill>
            <a:schemeClr val="bg1"/>
          </a:solidFill>
        </p:spPr>
        <p:txBody>
          <a:bodyPr wrap="square" rtlCol="0">
            <a:spAutoFit/>
          </a:bodyPr>
          <a:lstStyle/>
          <a:p>
            <a:r>
              <a:rPr lang="en-US" sz="1200" i="1" dirty="0" smtClean="0"/>
              <a:t>1</a:t>
            </a:r>
            <a:r>
              <a:rPr lang="en-US" sz="1200" i="1" dirty="0"/>
              <a:t>. The needle is curved, barbed-barbed, or round conical needles move tissues apart without dissection. They are used for stitching easily punctured tissues - peritoneum, muscles, intestinal wall</a:t>
            </a:r>
          </a:p>
          <a:p>
            <a:r>
              <a:rPr lang="en-US" sz="1200" i="1" dirty="0"/>
              <a:t>2. Curved cutting needle - cutting needles have two or three cutting edges. They are intended for stitching dense fabrics</a:t>
            </a:r>
          </a:p>
          <a:p>
            <a:r>
              <a:rPr lang="en-US" sz="1200" i="1" dirty="0"/>
              <a:t>3. Ski-shaped needle - intended for suturing the skin</a:t>
            </a:r>
          </a:p>
          <a:p>
            <a:r>
              <a:rPr lang="en-US" sz="1200" i="1" dirty="0"/>
              <a:t>4. Straight needle - allows sewing with fingers without the help of a needle holder. Intended for suturing tendons and imposing some anastomoses on organs of the gastrointestinal tract</a:t>
            </a:r>
          </a:p>
          <a:p>
            <a:r>
              <a:rPr lang="en-US" sz="1200" i="1" dirty="0"/>
              <a:t>5. The ligature needle </a:t>
            </a:r>
            <a:r>
              <a:rPr lang="en-US" sz="1200" i="1" dirty="0" err="1"/>
              <a:t>Deschan</a:t>
            </a:r>
            <a:r>
              <a:rPr lang="en-US" sz="1200" i="1" dirty="0"/>
              <a:t>-handle is connected to the working part by means of narrowing of the oval shape (neck).</a:t>
            </a:r>
          </a:p>
          <a:p>
            <a:r>
              <a:rPr lang="en-US" sz="1200" i="1" dirty="0"/>
              <a:t>6. Cooper's ligature needle, a pointed needle, is used when it is necessary to puncture tissues and ligate the artery together with them (tissues) in a single block</a:t>
            </a:r>
            <a:endParaRPr lang="ru-RU" sz="1200" i="1" dirty="0" smtClean="0"/>
          </a:p>
        </p:txBody>
      </p:sp>
      <p:pic>
        <p:nvPicPr>
          <p:cNvPr id="8194" name="Picture 2" descr="Игла хирургическая колющая 3/8*73 №2 большая купить, цена, фото,  инструкция, описание - ветеринарная аптека 7 слон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0227" y="2962266"/>
            <a:ext cx="1594173" cy="1392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AutoShape 4" descr="Игла хирургическая режущая 3/8 №2 (большая) , купить, цены, фото,  инструкция, описание - зоомагазин 33korovy.com.u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103" y="2962266"/>
            <a:ext cx="1693124" cy="1392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090933" y="4057035"/>
            <a:ext cx="256802" cy="261610"/>
          </a:xfrm>
          <a:prstGeom prst="rect">
            <a:avLst/>
          </a:prstGeom>
          <a:noFill/>
        </p:spPr>
        <p:txBody>
          <a:bodyPr wrap="none" rtlCol="0">
            <a:spAutoFit/>
          </a:bodyPr>
          <a:lstStyle/>
          <a:p>
            <a:r>
              <a:rPr lang="uk-UA" sz="1100" dirty="0" smtClean="0"/>
              <a:t>2</a:t>
            </a:r>
            <a:endParaRPr lang="ru-RU" sz="1100" dirty="0"/>
          </a:p>
        </p:txBody>
      </p:sp>
      <p:sp>
        <p:nvSpPr>
          <p:cNvPr id="16" name="TextBox 15"/>
          <p:cNvSpPr txBox="1"/>
          <p:nvPr/>
        </p:nvSpPr>
        <p:spPr>
          <a:xfrm>
            <a:off x="5868144" y="4014620"/>
            <a:ext cx="256802" cy="261610"/>
          </a:xfrm>
          <a:prstGeom prst="rect">
            <a:avLst/>
          </a:prstGeom>
          <a:noFill/>
        </p:spPr>
        <p:txBody>
          <a:bodyPr wrap="none" rtlCol="0">
            <a:spAutoFit/>
          </a:bodyPr>
          <a:lstStyle/>
          <a:p>
            <a:r>
              <a:rPr lang="uk-UA" sz="1100" dirty="0" smtClean="0"/>
              <a:t>1</a:t>
            </a:r>
          </a:p>
        </p:txBody>
      </p:sp>
      <p:pic>
        <p:nvPicPr>
          <p:cNvPr id="8201" name="Picture 9" descr="ВИКРИЛ Шовный материал, Ethicon › купить, цены в Москве, оптом и в розницу"/>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1484938"/>
            <a:ext cx="2616225" cy="1249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203" name="Picture 11" descr="Голка для прошивки документів Buromax 15 см (BM.555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975" y="2796093"/>
            <a:ext cx="2463825" cy="1218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TextBox 16"/>
          <p:cNvSpPr txBox="1"/>
          <p:nvPr/>
        </p:nvSpPr>
        <p:spPr>
          <a:xfrm>
            <a:off x="355973" y="2472957"/>
            <a:ext cx="256802" cy="261610"/>
          </a:xfrm>
          <a:prstGeom prst="rect">
            <a:avLst/>
          </a:prstGeom>
          <a:noFill/>
        </p:spPr>
        <p:txBody>
          <a:bodyPr wrap="none" rtlCol="0">
            <a:spAutoFit/>
          </a:bodyPr>
          <a:lstStyle/>
          <a:p>
            <a:r>
              <a:rPr lang="uk-UA" sz="1100" dirty="0" smtClean="0"/>
              <a:t>3</a:t>
            </a:r>
            <a:endParaRPr lang="ru-RU" sz="1100" dirty="0"/>
          </a:p>
        </p:txBody>
      </p:sp>
      <p:sp>
        <p:nvSpPr>
          <p:cNvPr id="18" name="TextBox 17"/>
          <p:cNvSpPr txBox="1"/>
          <p:nvPr/>
        </p:nvSpPr>
        <p:spPr>
          <a:xfrm>
            <a:off x="2364279" y="3711601"/>
            <a:ext cx="256802" cy="261610"/>
          </a:xfrm>
          <a:prstGeom prst="rect">
            <a:avLst/>
          </a:prstGeom>
          <a:noFill/>
        </p:spPr>
        <p:txBody>
          <a:bodyPr wrap="none" rtlCol="0">
            <a:spAutoFit/>
          </a:bodyPr>
          <a:lstStyle/>
          <a:p>
            <a:r>
              <a:rPr lang="uk-UA" sz="1100" dirty="0" smtClean="0"/>
              <a:t>4</a:t>
            </a:r>
            <a:endParaRPr lang="ru-RU" sz="1100" dirty="0"/>
          </a:p>
        </p:txBody>
      </p:sp>
      <p:pic>
        <p:nvPicPr>
          <p:cNvPr id="8205" name="Picture 13" descr="Игла лигатурная Дешана - Магазин :: &quot;Медтехника-Сервис&quot;: медицинские  товары. Купить в Украине, Запорожь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2382" y="1484938"/>
            <a:ext cx="2522846" cy="1249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207" name="Picture 15" descr="Игла лигатурная правая и левая (Дешана) ГОСТ купить в Киеве"/>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2382" y="2796092"/>
            <a:ext cx="2522846" cy="1218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9" name="TextBox 18"/>
          <p:cNvSpPr txBox="1"/>
          <p:nvPr/>
        </p:nvSpPr>
        <p:spPr>
          <a:xfrm>
            <a:off x="8532440" y="2472957"/>
            <a:ext cx="256802" cy="261610"/>
          </a:xfrm>
          <a:prstGeom prst="rect">
            <a:avLst/>
          </a:prstGeom>
          <a:noFill/>
        </p:spPr>
        <p:txBody>
          <a:bodyPr wrap="none" rtlCol="0">
            <a:spAutoFit/>
          </a:bodyPr>
          <a:lstStyle/>
          <a:p>
            <a:r>
              <a:rPr lang="uk-UA" sz="1100" dirty="0" smtClean="0"/>
              <a:t>5</a:t>
            </a:r>
            <a:endParaRPr lang="ru-RU" sz="1100" dirty="0"/>
          </a:p>
        </p:txBody>
      </p:sp>
      <p:sp>
        <p:nvSpPr>
          <p:cNvPr id="20" name="TextBox 19"/>
          <p:cNvSpPr txBox="1"/>
          <p:nvPr/>
        </p:nvSpPr>
        <p:spPr>
          <a:xfrm>
            <a:off x="8473892" y="3664994"/>
            <a:ext cx="256802" cy="261610"/>
          </a:xfrm>
          <a:prstGeom prst="rect">
            <a:avLst/>
          </a:prstGeom>
          <a:noFill/>
        </p:spPr>
        <p:txBody>
          <a:bodyPr wrap="none" rtlCol="0">
            <a:spAutoFit/>
          </a:bodyPr>
          <a:lstStyle/>
          <a:p>
            <a:r>
              <a:rPr lang="uk-UA" sz="1100" dirty="0" smtClean="0"/>
              <a:t>6</a:t>
            </a:r>
          </a:p>
        </p:txBody>
      </p:sp>
    </p:spTree>
    <p:extLst>
      <p:ext uri="{BB962C8B-B14F-4D97-AF65-F5344CB8AC3E}">
        <p14:creationId xmlns:p14="http://schemas.microsoft.com/office/powerpoint/2010/main" val="2528988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3113</Words>
  <Application>Microsoft Office PowerPoint</Application>
  <PresentationFormat>Экран (4:3)</PresentationFormat>
  <Paragraphs>288</Paragraphs>
  <Slides>27</Slides>
  <Notes>18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Arial Narrow</vt:lpstr>
      <vt:lpstr>Arial Unicode MS</vt:lpstr>
      <vt:lpstr>Calibri</vt:lpstr>
      <vt:lpstr>Wingdings</vt:lpstr>
      <vt:lpstr>Тема Office</vt:lpstr>
      <vt:lpstr>Surgical Toolkit </vt:lpstr>
      <vt:lpstr>Information</vt:lpstr>
      <vt:lpstr>Separating tools</vt:lpstr>
      <vt:lpstr> Separating tools  Scalpels </vt:lpstr>
      <vt:lpstr>Cutting tools Surgical knives and saws</vt:lpstr>
      <vt:lpstr>Separating tools Surgical scissors 1</vt:lpstr>
      <vt:lpstr>Separating tools Surgical scissors 2</vt:lpstr>
      <vt:lpstr> Connecting  tools</vt:lpstr>
      <vt:lpstr>Connecting tools  Surgical needles</vt:lpstr>
      <vt:lpstr>Connecting tools Surgical needle holders</vt:lpstr>
      <vt:lpstr> Pushing and pressing tools</vt:lpstr>
      <vt:lpstr>Tools for spreading, depressing Surgical mirrors</vt:lpstr>
      <vt:lpstr>Pushing and pressing tools Surgical hooks</vt:lpstr>
      <vt:lpstr>Pushing and pushing tools. Surgical expanders and retractors</vt:lpstr>
      <vt:lpstr>Pushing and pushing tools Surgical probes</vt:lpstr>
      <vt:lpstr>Pushing and pressing tools Surgical blades</vt:lpstr>
      <vt:lpstr>Tool holders </vt:lpstr>
      <vt:lpstr>Holding tools Surgical tweezers</vt:lpstr>
      <vt:lpstr>Holding tools Surgical clamps 1</vt:lpstr>
      <vt:lpstr>Holding tools Surgical clamps 2</vt:lpstr>
      <vt:lpstr>Holding tools Surgical Korntsang. Bone fixator</vt:lpstr>
      <vt:lpstr>Holding tools Surgical Pins. Surgical Pins</vt:lpstr>
      <vt:lpstr> Sharp instruments  </vt:lpstr>
      <vt:lpstr>Sharp instruments Special surgical needles</vt:lpstr>
      <vt:lpstr>Piercing instruments Surgical Trocars</vt:lpstr>
      <vt:lpstr>Additional Information</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Хірургічний Інструментарій</dc:title>
  <dc:creator>Александр</dc:creator>
  <cp:lastModifiedBy>Holly</cp:lastModifiedBy>
  <cp:revision>148</cp:revision>
  <dcterms:created xsi:type="dcterms:W3CDTF">2020-12-05T15:21:16Z</dcterms:created>
  <dcterms:modified xsi:type="dcterms:W3CDTF">2023-02-19T09:41:43Z</dcterms:modified>
</cp:coreProperties>
</file>