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2" r:id="rId1"/>
  </p:sldMasterIdLst>
  <p:sldIdLst>
    <p:sldId id="256" r:id="rId2"/>
    <p:sldId id="265" r:id="rId3"/>
    <p:sldId id="259" r:id="rId4"/>
    <p:sldId id="269" r:id="rId5"/>
    <p:sldId id="257" r:id="rId6"/>
    <p:sldId id="267" r:id="rId7"/>
    <p:sldId id="258" r:id="rId8"/>
    <p:sldId id="260" r:id="rId9"/>
    <p:sldId id="268" r:id="rId10"/>
    <p:sldId id="261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12/10/2018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3878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82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914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71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12/10/2018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‹№›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275339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1484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2184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218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826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12/10/2018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‹№›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866752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12/10/2018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222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12/10/2018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9006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51407" y="2103121"/>
            <a:ext cx="5172648" cy="2509106"/>
          </a:xfrm>
        </p:spPr>
        <p:txBody>
          <a:bodyPr/>
          <a:lstStyle/>
          <a:p>
            <a:r>
              <a:rPr lang="uk-UA" sz="5400" dirty="0" smtClean="0"/>
              <a:t>Інклюзивна </a:t>
            </a:r>
            <a:br>
              <a:rPr lang="uk-UA" sz="5400" dirty="0" smtClean="0"/>
            </a:br>
            <a:r>
              <a:rPr lang="uk-UA" sz="5400" dirty="0" smtClean="0"/>
              <a:t>освіта</a:t>
            </a:r>
            <a:endParaRPr lang="uk-UA" sz="540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Чи потрібна вона нам?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052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700" b="1" dirty="0"/>
              <a:t>Наше </a:t>
            </a:r>
            <a:r>
              <a:rPr lang="ru-RU" sz="5700" b="1" dirty="0" err="1"/>
              <a:t>бачення</a:t>
            </a:r>
            <a:r>
              <a:rPr lang="ru-RU" sz="5700" b="1" dirty="0"/>
              <a:t> </a:t>
            </a:r>
            <a:r>
              <a:rPr lang="ru-RU" sz="5700" b="1" dirty="0" err="1" smtClean="0"/>
              <a:t>інклюзивної</a:t>
            </a:r>
            <a:r>
              <a:rPr lang="ru-RU" sz="5700" b="1" dirty="0" smtClean="0"/>
              <a:t> </a:t>
            </a:r>
            <a:br>
              <a:rPr lang="ru-RU" sz="5700" b="1" dirty="0" smtClean="0"/>
            </a:br>
            <a:r>
              <a:rPr lang="ru-RU" sz="5700" b="1" dirty="0" err="1" smtClean="0"/>
              <a:t>освіти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1678" y="1940662"/>
            <a:ext cx="10178322" cy="2646217"/>
          </a:xfrm>
        </p:spPr>
        <p:txBody>
          <a:bodyPr>
            <a:normAutofit/>
          </a:bodyPr>
          <a:lstStyle/>
          <a:p>
            <a:r>
              <a:rPr lang="ru-RU" dirty="0" err="1" smtClean="0"/>
              <a:t>Інклюзивне</a:t>
            </a:r>
            <a:r>
              <a:rPr lang="ru-RU" dirty="0" smtClean="0"/>
              <a:t> </a:t>
            </a:r>
            <a:r>
              <a:rPr lang="ru-RU" dirty="0"/>
              <a:t>навчання </a:t>
            </a:r>
            <a:r>
              <a:rPr lang="ru-RU" dirty="0" err="1"/>
              <a:t>означає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учні</a:t>
            </a:r>
            <a:r>
              <a:rPr lang="ru-RU" dirty="0"/>
              <a:t> отримують </a:t>
            </a:r>
            <a:r>
              <a:rPr lang="ru-RU" dirty="0" err="1"/>
              <a:t>освіту</a:t>
            </a:r>
            <a:r>
              <a:rPr lang="ru-RU" dirty="0"/>
              <a:t> в </a:t>
            </a:r>
            <a:r>
              <a:rPr lang="ru-RU" dirty="0" err="1"/>
              <a:t>звичайних</a:t>
            </a:r>
            <a:r>
              <a:rPr lang="ru-RU" dirty="0"/>
              <a:t> </a:t>
            </a:r>
            <a:r>
              <a:rPr lang="ru-RU" dirty="0" err="1"/>
              <a:t>класах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означає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учень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залишити</a:t>
            </a:r>
            <a:r>
              <a:rPr lang="ru-RU" dirty="0"/>
              <a:t> </a:t>
            </a:r>
            <a:r>
              <a:rPr lang="ru-RU" dirty="0" err="1"/>
              <a:t>клас</a:t>
            </a:r>
            <a:r>
              <a:rPr lang="ru-RU" dirty="0"/>
              <a:t> з </a:t>
            </a:r>
            <a:r>
              <a:rPr lang="ru-RU" dirty="0" err="1"/>
              <a:t>якихось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причин.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учень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індивідуальну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з того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предмету.</a:t>
            </a:r>
          </a:p>
          <a:p>
            <a:r>
              <a:rPr lang="uk-UA" dirty="0" smtClean="0"/>
              <a:t>Інклюзивне </a:t>
            </a:r>
            <a:r>
              <a:rPr lang="uk-UA" dirty="0"/>
              <a:t>навчання означає, що всі учні можуть навчатися в школах за місцем проживання, в загальноосвітніх класах, в яких в разі необхідності їм буде надаватися підтримка як у навчальному процесі, так і з перепланування школи, класів, програм і діяльності з тим, щоб всі учні без виключення навчалися і проводили час разом.</a:t>
            </a:r>
            <a:endParaRPr lang="uk-UA" dirty="0"/>
          </a:p>
        </p:txBody>
      </p:sp>
      <p:pic>
        <p:nvPicPr>
          <p:cNvPr id="6148" name="Picture 4" descr="Ð ÐµÐ·ÑÐ»ÑÑÐ°Ñ Ð¿Ð¾ÑÑÐºÑ Ð·Ð¾Ð±ÑÐ°Ð¶ÐµÐ½Ñ Ð·Ð° Ð·Ð°Ð¿Ð¸ÑÐ¾Ð¼ &quot;ÑÐ½ÐºÐ»ÑÐ·Ð¸Ð²Ð½Ð° Ð¾ÑÐ²ÑÑÐ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330" y="4586879"/>
            <a:ext cx="8285017" cy="22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02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25793" y="1865007"/>
            <a:ext cx="5349986" cy="2790121"/>
          </a:xfrm>
        </p:spPr>
        <p:txBody>
          <a:bodyPr/>
          <a:lstStyle/>
          <a:p>
            <a:r>
              <a:rPr lang="uk-UA" sz="5400" dirty="0" smtClean="0"/>
              <a:t>А як ви ставитесь до </a:t>
            </a:r>
            <a:r>
              <a:rPr lang="uk-UA" sz="5400" dirty="0" err="1" smtClean="0"/>
              <a:t>іо</a:t>
            </a:r>
            <a:r>
              <a:rPr lang="uk-UA" sz="5400" dirty="0" smtClean="0"/>
              <a:t>?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316408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зображення 3"/>
          <p:cNvSpPr>
            <a:spLocks noGrp="1"/>
          </p:cNvSpPr>
          <p:nvPr>
            <p:ph type="pic" idx="1"/>
          </p:nvPr>
        </p:nvSpPr>
        <p:spPr>
          <a:xfrm>
            <a:off x="379442" y="0"/>
            <a:ext cx="7355585" cy="6857999"/>
          </a:xfrm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71128" y="831272"/>
            <a:ext cx="3092117" cy="1196670"/>
          </a:xfrm>
        </p:spPr>
        <p:txBody>
          <a:bodyPr/>
          <a:lstStyle/>
          <a:p>
            <a:r>
              <a:rPr lang="uk-UA" dirty="0" smtClean="0"/>
              <a:t>Що таке інклюзивна освіта?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type="body" sz="half" idx="2"/>
          </p:nvPr>
        </p:nvSpPr>
        <p:spPr>
          <a:xfrm>
            <a:off x="7996138" y="2471009"/>
            <a:ext cx="3092117" cy="4164164"/>
          </a:xfrm>
        </p:spPr>
        <p:txBody>
          <a:bodyPr>
            <a:normAutofit lnSpcReduction="10000"/>
          </a:bodyPr>
          <a:lstStyle/>
          <a:p>
            <a:r>
              <a:rPr lang="uk-UA" dirty="0"/>
              <a:t> «Інклюзивне навчання – це комплексний процес забезпечення рівного доступу до якісної освіти дітям з особливими освітніми потребами шляхом організації їх навчання у загальноосвітніх навчальних закладах на основі застосування особистісно орієнтованих методів навчання, з урахуванням індивідуальних особливостей навчально-пізнавальної діяльності таких дітей» </a:t>
            </a:r>
            <a:endParaRPr lang="uk-UA" dirty="0" smtClean="0"/>
          </a:p>
        </p:txBody>
      </p:sp>
      <p:pic>
        <p:nvPicPr>
          <p:cNvPr id="1026" name="Picture 2" descr="Ð ÐµÐ·ÑÐ»ÑÑÐ°Ñ Ð¿Ð¾ÑÑÐºÑ Ð·Ð¾Ð±ÑÐ°Ð¶ÐµÐ½Ñ Ð·Ð° Ð·Ð°Ð¿Ð¸ÑÐ¾Ð¼ &quot;ÑÐ½ÐºÐ»ÑÐ·Ð¸Ð²Ð½Ð° Ð¾ÑÐ²ÑÑÐ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514" y="3901441"/>
            <a:ext cx="3587439" cy="197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55" y="1329734"/>
            <a:ext cx="2754630" cy="198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382" y="1329734"/>
            <a:ext cx="2975957" cy="192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48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Хто такі діти з особливими потребами?</a:t>
            </a:r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 dirty="0"/>
              <a:t>Термін «діти з особливими потребами» стосується дітей до 18 років, які потребують додаткової навчальної, медичної і соціальної підтримки з метою покращання здоров’я, розвитку, навчання, якості життя, участі в громаді, тобто включення. Сьогодні в Україні немає єдиної офіційної термінології для характеристики дітей з особливими потребами.</a:t>
            </a:r>
          </a:p>
          <a:p>
            <a:endParaRPr lang="uk-UA" dirty="0"/>
          </a:p>
        </p:txBody>
      </p:sp>
      <p:pic>
        <p:nvPicPr>
          <p:cNvPr id="2050" name="Picture 2" descr="Ð ÐµÐ·ÑÐ»ÑÑÐ°Ñ Ð¿Ð¾ÑÑÐºÑ Ð·Ð¾Ð±ÑÐ°Ð¶ÐµÐ½Ñ Ð·Ð° Ð·Ð°Ð¿Ð¸ÑÐ¾Ð¼ &quot;Ð´ÑÑÐ¸ Ð· Ð¾ÑÐ¾Ð±Ð»Ð¸Ð²Ð¸Ð¼Ð¸ Ð¿Ð¾ÑÑÐµÐ±Ð°Ð¼Ð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79" y="3023293"/>
            <a:ext cx="3381875" cy="190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85" y="846566"/>
            <a:ext cx="2775066" cy="183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Ð ÐµÐ·ÑÐ»ÑÑÐ°Ñ Ð¿Ð¾ÑÑÐºÑ Ð·Ð¾Ð±ÑÐ°Ð¶ÐµÐ½Ñ Ð·Ð° Ð·Ð°Ð¿Ð¸ÑÐ¾Ð¼ &quot;Ð´ÑÑÐ¸ Ð· Ð¾ÑÐ¾Ð±Ð»Ð¸Ð²Ð¸Ð¼Ð¸ Ð¿Ð¾ÑÑÐµÐ±Ð°Ð¼Ð¸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846" y="3023293"/>
            <a:ext cx="2368319" cy="190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Ð ÐµÐ·ÑÐ»ÑÑÐ°Ñ Ð¿Ð¾ÑÑÐºÑ Ð·Ð¾Ð±ÑÐ°Ð¶ÐµÐ½Ñ Ð·Ð° Ð·Ð°Ð¿Ð¸ÑÐ¾Ð¼ &quot;Ð´ÑÑÐ¸ Ð· Ð¾ÑÐ¾Ð±Ð»Ð¸Ð²Ð¸Ð¼Ð¸ Ð¿Ð¾ÑÑÐµÐ±Ð°Ð¼Ð¸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108" y="846566"/>
            <a:ext cx="2884446" cy="183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28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Мета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Інклюзивна освіта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6206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Мета </a:t>
            </a:r>
            <a:r>
              <a:rPr lang="uk-UA" dirty="0" err="1" smtClean="0"/>
              <a:t>іо</a:t>
            </a:r>
            <a:r>
              <a:rPr lang="uk-UA" dirty="0" smtClean="0"/>
              <a:t> – ліквідація соціальної </a:t>
            </a:r>
            <a:r>
              <a:rPr lang="uk-UA" dirty="0" err="1" smtClean="0"/>
              <a:t>ізольваності</a:t>
            </a:r>
            <a:endParaRPr lang="uk-UA" dirty="0"/>
          </a:p>
        </p:txBody>
      </p:sp>
      <p:pic>
        <p:nvPicPr>
          <p:cNvPr id="3074" name="Picture 2" descr="ÐÐµÑÐ° ÑÐ½ÐºÐ»ÑÐ·Ð¸Ð²Ð½Ð¾Ñ Ð¾ÑÐ²ÑÑÐ¸ â Ð»ÑÐºÐ²ÑÐ´Ð°ÑÑÑ ÑÐ¾ÑÑÐ°Ð»ÑÐ½Ð¾Ñ ÑÐ·Ð¾Ð»ÑÐ¾Ð²Ð°Ð½Ð¾ÑÑÑ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" t="23450" r="6333" b="6963"/>
          <a:stretch/>
        </p:blipFill>
        <p:spPr bwMode="auto">
          <a:xfrm>
            <a:off x="1828800" y="1812324"/>
            <a:ext cx="8090594" cy="486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31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та недоліки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Інклюзивна освіта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479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інклюзивної освіти</a:t>
            </a:r>
            <a:r>
              <a:rPr lang="en-US" dirty="0" smtClean="0"/>
              <a:t>: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1678" y="2217368"/>
            <a:ext cx="10178322" cy="2221344"/>
          </a:xfrm>
        </p:spPr>
        <p:txBody>
          <a:bodyPr>
            <a:normAutofit/>
          </a:bodyPr>
          <a:lstStyle/>
          <a:p>
            <a:r>
              <a:rPr lang="uk-UA" dirty="0"/>
              <a:t>Розвивати індивідуальні сильні сторони і таланти.</a:t>
            </a:r>
          </a:p>
          <a:p>
            <a:r>
              <a:rPr lang="uk-UA" dirty="0"/>
              <a:t>Приймати всіх дітей без виключення в загальноосвітню шкільну систему і суспільство.</a:t>
            </a:r>
          </a:p>
          <a:p>
            <a:r>
              <a:rPr lang="uk-UA" dirty="0"/>
              <a:t>Працювати над досягненням індивідуальної мети беручи участь в житті громади та їхнього класу.</a:t>
            </a:r>
          </a:p>
          <a:p>
            <a:r>
              <a:rPr lang="uk-UA" dirty="0" smtClean="0"/>
              <a:t>Створювати </a:t>
            </a:r>
            <a:r>
              <a:rPr lang="uk-UA" dirty="0"/>
              <a:t>дружні стосунки з іншими дітьми</a:t>
            </a:r>
          </a:p>
          <a:p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1251678" y="1405773"/>
            <a:ext cx="895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Всі діти отримують користь від інклюзивного навчання. </a:t>
            </a:r>
            <a:r>
              <a:rPr lang="uk-UA" sz="2000" b="1" dirty="0" smtClean="0"/>
              <a:t>Воно</a:t>
            </a:r>
            <a:r>
              <a:rPr lang="ru-RU" sz="2000" b="1" dirty="0" smtClean="0"/>
              <a:t> </a:t>
            </a:r>
            <a:r>
              <a:rPr lang="ru-RU" sz="2000" b="1" dirty="0"/>
              <a:t>дозволяє їм</a:t>
            </a:r>
            <a:r>
              <a:rPr lang="ru-RU" sz="2000" b="1" dirty="0" smtClean="0"/>
              <a:t>:</a:t>
            </a:r>
            <a:endParaRPr lang="en-US" dirty="0" smtClean="0"/>
          </a:p>
        </p:txBody>
      </p:sp>
      <p:pic>
        <p:nvPicPr>
          <p:cNvPr id="4098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678" y="4507346"/>
            <a:ext cx="3640593" cy="208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Ð ÐµÐ·ÑÐ»ÑÑÐ°Ñ Ð¿Ð¾ÑÑÐºÑ Ð·Ð¾Ð±ÑÐ°Ð¶ÐµÐ½Ñ Ð·Ð° Ð·Ð°Ð¿Ð¸ÑÐ¾Ð¼ &quot;Ð´ÑÑÐ¶Ð±Ð° ÑÐ½Ð²Ð°Ð»ÑÐ´Ð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369" y="4519326"/>
            <a:ext cx="3098650" cy="207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945" y="4438848"/>
            <a:ext cx="2853629" cy="214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96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Недоліки інклюзивної освіти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1678" y="4186593"/>
            <a:ext cx="10178322" cy="2743665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недосконалість законодавства у галузі освіти, що зумовлює відсутність механізмів розвитку та фінансування системи інклюзивного навчання;</a:t>
            </a:r>
          </a:p>
          <a:p>
            <a:r>
              <a:rPr lang="uk-UA" dirty="0"/>
              <a:t>недостатнє матеріально-технічне </a:t>
            </a:r>
            <a:r>
              <a:rPr lang="uk-UA" dirty="0" smtClean="0"/>
              <a:t>забезпечення </a:t>
            </a:r>
            <a:r>
              <a:rPr lang="uk-UA" dirty="0"/>
              <a:t>загальноосвітніх навчальних закладів (відсутність спеціального допоміжного навчального обладнання, спеціально розроблених навчальних </a:t>
            </a:r>
            <a:r>
              <a:rPr lang="uk-UA" dirty="0" err="1"/>
              <a:t>методик</a:t>
            </a:r>
            <a:r>
              <a:rPr lang="uk-UA" dirty="0"/>
              <a:t> та програм інклюзивного навчання, недостатня чисельність спеціально підготовлених фахівців для роботи з інвалідами);</a:t>
            </a:r>
          </a:p>
          <a:p>
            <a:r>
              <a:rPr lang="uk-UA" dirty="0" smtClean="0"/>
              <a:t>недостатня </a:t>
            </a:r>
            <a:r>
              <a:rPr lang="uk-UA" dirty="0"/>
              <a:t>психологічна готовність учнів та педагогів до спільного навчання із особами з інвалідністю</a:t>
            </a:r>
          </a:p>
        </p:txBody>
      </p:sp>
      <p:pic>
        <p:nvPicPr>
          <p:cNvPr id="5122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678" y="1529505"/>
            <a:ext cx="3295869" cy="218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 ÐµÐ·ÑÐ»ÑÑÐ°Ñ Ð¿Ð¾ÑÑÐºÑ Ð·Ð¾Ð±ÑÐ°Ð¶ÐµÐ½Ñ Ð·Ð° Ð·Ð°Ð¿Ð¸ÑÐ¾Ð¼ &quot;ÑÐ½Ð²Ð°Ð»ÑÐ´Ð¸ ÑÑÐºÑÐ²Ð°Ð½Ð½Ñ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707" y="1529505"/>
            <a:ext cx="3275271" cy="218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Ð ÐµÐ·ÑÐ»ÑÑÐ°Ñ Ð¿Ð¾ÑÑÐºÑ Ð·Ð¾Ð±ÑÐ°Ð¶ÐµÐ½Ñ Ð·Ð° Ð·Ð°Ð¿Ð¸ÑÐ¾Ð¼ &quot;ÑÐºÐ¾Ð»Ð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35" y="1529505"/>
            <a:ext cx="3258976" cy="218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69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Наша думка   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Інклюзивна освіта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0777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TM10001106[[fn=Емблема]]</Template>
  <TotalTime>73</TotalTime>
  <Words>317</Words>
  <Application>Microsoft Office PowerPoint</Application>
  <PresentationFormat>Широкий екран</PresentationFormat>
  <Paragraphs>27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6" baseType="lpstr">
      <vt:lpstr>Arial</vt:lpstr>
      <vt:lpstr>Corbel</vt:lpstr>
      <vt:lpstr>Gill Sans MT</vt:lpstr>
      <vt:lpstr>Impact</vt:lpstr>
      <vt:lpstr>Badge</vt:lpstr>
      <vt:lpstr>Інклюзивна  освіта</vt:lpstr>
      <vt:lpstr>Що таке інклюзивна освіта?</vt:lpstr>
      <vt:lpstr>Хто такі діти з особливими потребами?</vt:lpstr>
      <vt:lpstr>Мета </vt:lpstr>
      <vt:lpstr>Мета іо – ліквідація соціальної ізольваності</vt:lpstr>
      <vt:lpstr>Переваги та недоліки</vt:lpstr>
      <vt:lpstr>Переваги інклюзивної освіти:</vt:lpstr>
      <vt:lpstr>Недоліки інклюзивної освіти</vt:lpstr>
      <vt:lpstr>  Наша думка    </vt:lpstr>
      <vt:lpstr>Наше бачення інклюзивної  освіти </vt:lpstr>
      <vt:lpstr>А як ви ставитесь до іо?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Інклюзивна  освіта</dc:title>
  <dc:creator>Marik</dc:creator>
  <cp:lastModifiedBy>Marik</cp:lastModifiedBy>
  <cp:revision>9</cp:revision>
  <dcterms:created xsi:type="dcterms:W3CDTF">2018-12-10T15:02:19Z</dcterms:created>
  <dcterms:modified xsi:type="dcterms:W3CDTF">2018-12-10T16:16:02Z</dcterms:modified>
</cp:coreProperties>
</file>