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851"/>
    <a:srgbClr val="FFDD9E"/>
    <a:srgbClr val="304D79"/>
    <a:srgbClr val="FEF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597A483-21F6-BDC9-5144-8583EA5FB6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5A1FFA-2F9D-20BB-1E4A-2A0A1F3F6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7672" y="2761668"/>
            <a:ext cx="9744363" cy="1330181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319040D-A177-5D01-5B0F-9FD13FE39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0033"/>
            <a:ext cx="9144000" cy="70210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C85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DC5D44-E179-DE8C-4CFD-9DD7AC15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C15EF29-F06B-E9BA-434B-07254B810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31155D-8395-0369-E08A-822261BCE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2795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7BCC74-F2E6-F4FA-DF8F-7CFF6B9C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9084FE2-BED9-4DFF-5338-221934790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777FEAC-9D9A-2D9A-5605-60B1B793C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BB4CEE2-51BF-680C-329A-B544F5923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EB96943-DA46-0FA1-7216-6D2D71475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7199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167B3BC-2AF2-DCF3-FFE5-B5CCC0DF8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FEEA4D-B546-F3D0-8FA2-2E377D3CC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471A60E-E828-F806-2FF2-D99A490DB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111904-CF68-692F-0CBE-521E8120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A30F45-DB0E-C692-AC62-BE0AA494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01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BC4800-BD60-D9C6-E856-0B1A9BE9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744C6A0-F4BF-1117-729B-F19DAE264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34A0E2D-D433-449D-4BBE-8B32CE7DC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CFD3A00-D42C-2A15-7FE6-0253B94F2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420D062-5714-7D54-4D06-2626FEF6A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326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5F26E8-96B7-FCEB-4442-39C7A7384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A2598FD-1222-29D6-659D-E5DF51944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6D7D94-8F05-8C58-845D-76AFA6457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833E20E-6E9E-4B44-8245-86CF00F4F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E8FD6D-A9DF-AFBA-5BFB-0F2EF89F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0504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BF576D-0450-6EEB-F2E8-66FA8C4CE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018AEC-4D36-F683-C23E-677E07B04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0F247A4-16DD-7B74-22EB-B21543854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74C7B93-C94A-D8A5-48FF-277B3D8E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A114D3D-9BB4-BBDA-E91F-7267EBDB7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C3CD1F5-20C8-2162-F91C-DFC7A982D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8563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442B8F-2309-B81C-D23A-6BB0A5798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0DC337-50F2-43FC-59E9-195A4C6D4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1E870E2-0FED-FFF1-B1F1-FF13724E0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20DF6B5-889A-3EDA-D84E-16380F6641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3ACA0AA-DFDF-B3A4-8F76-5343C5EB4C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CDF22CA-337C-4509-8D09-A41EDF494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E6ACAB1-9047-582D-32DE-DB12629F3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FCC141F-672E-040E-BAE4-78238870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807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CA070D-29CE-98AF-E38D-113E05C60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BEE49F4-4C75-82EE-F42C-1F9BD3072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40F3652-8425-936F-6D03-7E368FBB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C5A42AF-CB7C-4425-A4E3-7502DB93A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4171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934BBA6-CE0D-6455-6BC2-7C28F83B5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EC3E260-8A7E-27FF-743E-9658DDAF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D741E32-919B-D850-294E-0C68F815D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208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E3DBB2-A8C4-764C-2460-71F7C4AA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F208D97-C0AF-1ED3-1E3C-DDDF9B836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7823DFF-FBA4-F9ED-5206-B49A5CCCC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3255138-F3D3-F50D-5981-09E67ED22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E4DD6BF-3B25-6B94-CE39-A3829447B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0088974-93E9-2C96-8B9B-8752341E6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66760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CE7531-1479-D2A4-4725-4B7DF2880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3AF184F-5850-2343-6C3F-DEDB2364A7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EA9CEE0-5B5E-397C-6817-CA61D68B6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16D3AE-E2E8-B7FD-E47E-FCA51591E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641464D-A6C3-F0D0-7435-89D5157DD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2FC748-47C6-3F68-F418-0A7E82742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047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D5777A0-DE78-29B7-ED6C-3ACD043EEF5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ABEC33-7DD6-CE01-A7C5-472D51DC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55" y="549853"/>
            <a:ext cx="10515600" cy="493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B54441-3868-F9B5-CE81-1C8421983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AFD82B-5424-B830-E452-12A3C87BB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44C56-C33E-40DF-9E22-53D440BA762F}" type="datetimeFigureOut">
              <a:rPr lang="x-none" smtClean="0"/>
              <a:t>11.09.2023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DBEB9EB-3280-D543-ADB9-BB283A7091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04EC22B-92CD-6089-D32A-768CAAC06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7FB22-2331-42B5-BC4E-ACF1D7317D5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7800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04D7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lasstools.net/reveal/202309-RKdWUk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earningapps.org/watch?v=p9hii02sj23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naurok.com.ua/test/uzagalnennya-z-temi-narodna-kazka-2385579.html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5D3AF5-04C9-C3FC-200B-FF74C82AD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600" y="2862252"/>
            <a:ext cx="9744363" cy="1330181"/>
          </a:xfrm>
        </p:spPr>
        <p:txBody>
          <a:bodyPr>
            <a:normAutofit fontScale="90000"/>
          </a:bodyPr>
          <a:lstStyle/>
          <a:p>
            <a:r>
              <a:rPr lang="uk-UA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Інтерактивні  вправи до </a:t>
            </a:r>
            <a:r>
              <a:rPr lang="uk-UA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теми: </a:t>
            </a:r>
            <a:r>
              <a:rPr lang="uk-UA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«Народна казка»</a:t>
            </a:r>
            <a:endParaRPr lang="x-none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1B4A367-4726-E962-6462-25CEA7AEE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4584" y="5591361"/>
            <a:ext cx="9144000" cy="702107"/>
          </a:xfrm>
        </p:spPr>
        <p:txBody>
          <a:bodyPr/>
          <a:lstStyle/>
          <a:p>
            <a:r>
              <a:rPr lang="en-US" dirty="0"/>
              <a:t>Subtitle here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33638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786" y="-1164222"/>
            <a:ext cx="10515600" cy="2852737"/>
          </a:xfrm>
        </p:spPr>
        <p:txBody>
          <a:bodyPr/>
          <a:lstStyle/>
          <a:p>
            <a:r>
              <a:rPr lang="uk-UA" dirty="0" smtClean="0"/>
              <a:t>Дайте відповідь та </a:t>
            </a:r>
            <a:r>
              <a:rPr lang="uk-UA" dirty="0" smtClean="0"/>
              <a:t>відкрийте </a:t>
            </a:r>
            <a:r>
              <a:rPr lang="uk-UA" dirty="0" smtClean="0"/>
              <a:t>плитки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" y="2231136"/>
            <a:ext cx="9244584" cy="4105655"/>
          </a:xfrm>
        </p:spPr>
        <p:txBody>
          <a:bodyPr>
            <a:normAutofit fontScale="40000" lnSpcReduction="20000"/>
          </a:bodyPr>
          <a:lstStyle/>
          <a:p>
            <a:r>
              <a:rPr lang="uk-UA" sz="3700" dirty="0" smtClean="0">
                <a:solidFill>
                  <a:schemeClr val="tx1"/>
                </a:solidFill>
              </a:rPr>
              <a:t>Задавайте запитання, той, хто відповість першим, може відкрити будь-яку плитку, назвавши вчителю її номер. Орієнтовний список запитань та відповідей: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Які ознаки народної казки? (має традиційний початок, трапляються магічні числа</a:t>
            </a:r>
            <a:r>
              <a:rPr lang="uk-UA" sz="3700" dirty="0">
                <a:solidFill>
                  <a:schemeClr val="tx1"/>
                </a:solidFill>
              </a:rPr>
              <a:t>, герої мають надзвичайні </a:t>
            </a:r>
            <a:r>
              <a:rPr lang="uk-UA" sz="3700" dirty="0" err="1" smtClean="0">
                <a:solidFill>
                  <a:schemeClr val="tx1"/>
                </a:solidFill>
              </a:rPr>
              <a:t>здібност</a:t>
            </a:r>
            <a:r>
              <a:rPr lang="uk-UA" sz="3700" dirty="0" smtClean="0">
                <a:solidFill>
                  <a:schemeClr val="tx1"/>
                </a:solidFill>
              </a:rPr>
              <a:t>, є чарівні предмети,вживаються повтори слів)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Творча фантазія – це.. (уміння авторки</a:t>
            </a:r>
            <a:r>
              <a:rPr lang="en-US" sz="3700" dirty="0" smtClean="0">
                <a:solidFill>
                  <a:schemeClr val="tx1"/>
                </a:solidFill>
              </a:rPr>
              <a:t>/</a:t>
            </a:r>
            <a:r>
              <a:rPr lang="uk-UA" sz="3700" dirty="0" smtClean="0">
                <a:solidFill>
                  <a:schemeClr val="tx1"/>
                </a:solidFill>
              </a:rPr>
              <a:t>автора створювати нові незвичайні образи на основі спостережень за реальною дійсністю)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Показ ознак якогось явища у </a:t>
            </a:r>
            <a:r>
              <a:rPr lang="uk-UA" sz="3700" dirty="0" smtClean="0">
                <a:solidFill>
                  <a:schemeClr val="tx1"/>
                </a:solidFill>
              </a:rPr>
              <a:t>надмірно перебільшеному </a:t>
            </a:r>
            <a:r>
              <a:rPr lang="uk-UA" sz="3700" dirty="0" smtClean="0">
                <a:solidFill>
                  <a:schemeClr val="tx1"/>
                </a:solidFill>
              </a:rPr>
              <a:t>вигляді, аби </a:t>
            </a:r>
            <a:r>
              <a:rPr lang="uk-UA" sz="3700" dirty="0" smtClean="0">
                <a:solidFill>
                  <a:schemeClr val="tx1"/>
                </a:solidFill>
              </a:rPr>
              <a:t>привернути </a:t>
            </a:r>
            <a:r>
              <a:rPr lang="uk-UA" sz="3700" dirty="0" smtClean="0">
                <a:solidFill>
                  <a:schemeClr val="tx1"/>
                </a:solidFill>
              </a:rPr>
              <a:t>до нього увагу читача</a:t>
            </a:r>
            <a:r>
              <a:rPr lang="en-US" sz="3700" dirty="0" smtClean="0">
                <a:solidFill>
                  <a:schemeClr val="tx1"/>
                </a:solidFill>
              </a:rPr>
              <a:t>/</a:t>
            </a:r>
            <a:r>
              <a:rPr lang="uk-UA" sz="3700" dirty="0" smtClean="0">
                <a:solidFill>
                  <a:schemeClr val="tx1"/>
                </a:solidFill>
              </a:rPr>
              <a:t>читачки. Це… (</a:t>
            </a:r>
            <a:r>
              <a:rPr lang="uk-UA" sz="3700" dirty="0" smtClean="0">
                <a:solidFill>
                  <a:schemeClr val="tx1"/>
                </a:solidFill>
              </a:rPr>
              <a:t>гіпербола</a:t>
            </a:r>
            <a:r>
              <a:rPr lang="uk-UA" sz="37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Фантастичне у творі – це… (неймовірні, чарівні деталі, події, перетворення)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Хто уособлює моральні цінності  у казці? (герої)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У скількох варіантах існує народна казка? (у багатьох)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Чим соціально-побутові казки відрізняються від казок про тварин? (тим, що соціально </a:t>
            </a:r>
            <a:r>
              <a:rPr lang="uk-UA" sz="3700" dirty="0" err="1" smtClean="0">
                <a:solidFill>
                  <a:schemeClr val="tx1"/>
                </a:solidFill>
              </a:rPr>
              <a:t>–побутові</a:t>
            </a:r>
            <a:r>
              <a:rPr lang="uk-UA" sz="3700" dirty="0" smtClean="0">
                <a:solidFill>
                  <a:schemeClr val="tx1"/>
                </a:solidFill>
              </a:rPr>
              <a:t> казки більш наближені до реальності)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Чиї уявлення відображаються у казці? (народу)</a:t>
            </a:r>
          </a:p>
          <a:p>
            <a:pPr marL="457200" indent="-457200">
              <a:buAutoNum type="arabicPeriod"/>
            </a:pPr>
            <a:r>
              <a:rPr lang="uk-UA" sz="3700" dirty="0" smtClean="0">
                <a:solidFill>
                  <a:schemeClr val="tx1"/>
                </a:solidFill>
              </a:rPr>
              <a:t>Хто автор ілюстрацій </a:t>
            </a:r>
            <a:r>
              <a:rPr lang="uk-UA" sz="3700" dirty="0">
                <a:solidFill>
                  <a:schemeClr val="tx1"/>
                </a:solidFill>
              </a:rPr>
              <a:t>у підручнику Яценко  </a:t>
            </a:r>
            <a:r>
              <a:rPr lang="uk-UA" sz="3700" dirty="0" smtClean="0">
                <a:solidFill>
                  <a:schemeClr val="tx1"/>
                </a:solidFill>
              </a:rPr>
              <a:t>до  казки «Яйце-райце»? (К.</a:t>
            </a:r>
            <a:r>
              <a:rPr lang="uk-UA" sz="3700" dirty="0" err="1" smtClean="0">
                <a:solidFill>
                  <a:schemeClr val="tx1"/>
                </a:solidFill>
              </a:rPr>
              <a:t>Штанко</a:t>
            </a:r>
            <a:r>
              <a:rPr lang="uk-UA" sz="37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>
              <a:buAutoNum type="arabicPeriod"/>
            </a:pPr>
            <a:endParaRPr lang="uk-UA" dirty="0" smtClean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6288" y="1401926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hlinkClick r:id="rId2"/>
              </a:rPr>
              <a:t>https://www.classtools.net/reveal/202309-RKdWUk</a:t>
            </a:r>
            <a:endParaRPr lang="en-US" sz="2000" dirty="0"/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872" y="2163053"/>
            <a:ext cx="2379460" cy="237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0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786" y="0"/>
            <a:ext cx="10515600" cy="2852737"/>
          </a:xfrm>
        </p:spPr>
        <p:txBody>
          <a:bodyPr/>
          <a:lstStyle/>
          <a:p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Вставте пропуски "Яйце-райце"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2759" y="3180326"/>
            <a:ext cx="4544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https://learningapps.org/watch?v=p9hii02sj23</a:t>
            </a:r>
            <a:endParaRPr lang="ru-RU" dirty="0"/>
          </a:p>
        </p:txBody>
      </p:sp>
      <p:pic>
        <p:nvPicPr>
          <p:cNvPr id="1026" name="Picture 2" descr="https://learningapps.org/qrcode.php?id=p9hii02sj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056" y="3180326"/>
            <a:ext cx="2797174" cy="279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1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858" y="-859536"/>
            <a:ext cx="10515600" cy="2852737"/>
          </a:xfrm>
        </p:spPr>
        <p:txBody>
          <a:bodyPr/>
          <a:lstStyle/>
          <a:p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Розгадайте ребус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83700" y="5531643"/>
            <a:ext cx="10515600" cy="1500187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Гіпербола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03834" y="3429000"/>
            <a:ext cx="10515600" cy="28527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304D79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47" y="2505223"/>
            <a:ext cx="898207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1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714" y="0"/>
            <a:ext cx="10515600" cy="2852737"/>
          </a:xfrm>
        </p:spPr>
        <p:txBody>
          <a:bodyPr/>
          <a:lstStyle/>
          <a:p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Узагальнення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з теми: "Народна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казка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"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2162" y="3007551"/>
            <a:ext cx="10515600" cy="1500187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https://naurok.com.ua/test/uzagalnennya-z-temi-narodna-kazka-2385579.html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758184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1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217</Words>
  <Application>Microsoft Office PowerPoint</Application>
  <PresentationFormat>Произвольный</PresentationFormat>
  <Paragraphs>20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Інтерактивні  вправи до теми: «Народна казка»</vt:lpstr>
      <vt:lpstr>Дайте відповідь та відкрийте плитки</vt:lpstr>
      <vt:lpstr>Вставте пропуски "Яйце-райце" </vt:lpstr>
      <vt:lpstr>Розгадайте ребус</vt:lpstr>
      <vt:lpstr>Узагальнення з теми: "Народна казка"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Пользователь Windows</cp:lastModifiedBy>
  <cp:revision>16</cp:revision>
  <dcterms:created xsi:type="dcterms:W3CDTF">2023-02-10T15:49:29Z</dcterms:created>
  <dcterms:modified xsi:type="dcterms:W3CDTF">2023-09-11T16:47:26Z</dcterms:modified>
</cp:coreProperties>
</file>