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2" r:id="rId11"/>
    <p:sldId id="265" r:id="rId12"/>
    <p:sldId id="273" r:id="rId13"/>
    <p:sldId id="266" r:id="rId14"/>
    <p:sldId id="267" r:id="rId15"/>
    <p:sldId id="269" r:id="rId16"/>
    <p:sldId id="270" r:id="rId17"/>
    <p:sldId id="27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2A00"/>
    <a:srgbClr val="003300"/>
    <a:srgbClr val="008E00"/>
    <a:srgbClr val="BCEEBC"/>
    <a:srgbClr val="9AE69A"/>
    <a:srgbClr val="47D147"/>
    <a:srgbClr val="57D557"/>
    <a:srgbClr val="33CB33"/>
    <a:srgbClr val="00B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2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08.05.2022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08.05.2022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08.05.2022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08.05.2022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08.05.2022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08.05.2022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08.05.2022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08.05.2022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1475656" y="908720"/>
            <a:ext cx="6264696" cy="4154984"/>
          </a:xfrm>
          <a:prstGeom prst="rect">
            <a:avLst/>
          </a:prstGeom>
          <a:solidFill>
            <a:schemeClr val="bg2">
              <a:lumMod val="75000"/>
            </a:schemeClr>
          </a:solidFill>
        </p:spPr>
        <p:txBody>
          <a:bodyPr wrap="square" rtlCol="0">
            <a:spAutoFit/>
          </a:bodyPr>
          <a:lstStyle/>
          <a:p>
            <a:pPr algn="r"/>
            <a:endParaRPr lang="ru-RU" sz="4400" b="1" dirty="0" smtClean="0">
              <a:ln>
                <a:solidFill>
                  <a:schemeClr val="bg2">
                    <a:lumMod val="25000"/>
                  </a:schemeClr>
                </a:solidFill>
              </a:ln>
              <a:latin typeface="Castellar" panose="020A0402060406010301" pitchFamily="18" charset="0"/>
            </a:endParaRPr>
          </a:p>
          <a:p>
            <a:pPr algn="ctr"/>
            <a:endParaRPr lang="en-US" sz="4400" b="1" dirty="0" smtClean="0">
              <a:ln>
                <a:solidFill>
                  <a:schemeClr val="bg2">
                    <a:lumMod val="25000"/>
                  </a:schemeClr>
                </a:solidFill>
              </a:ln>
              <a:latin typeface="Castellar" panose="020A0402060406010301" pitchFamily="18" charset="0"/>
            </a:endParaRPr>
          </a:p>
          <a:p>
            <a:pPr algn="ctr"/>
            <a:r>
              <a:rPr lang="en-US" sz="4400" b="1" dirty="0" smtClean="0">
                <a:ln>
                  <a:solidFill>
                    <a:schemeClr val="bg2">
                      <a:lumMod val="25000"/>
                    </a:schemeClr>
                  </a:solidFill>
                </a:ln>
                <a:latin typeface="Castellar" panose="020A0402060406010301" pitchFamily="18" charset="0"/>
              </a:rPr>
              <a:t>Energy </a:t>
            </a:r>
            <a:r>
              <a:rPr lang="en-US" sz="4400" b="1" dirty="0" smtClean="0">
                <a:ln>
                  <a:solidFill>
                    <a:schemeClr val="bg2">
                      <a:lumMod val="25000"/>
                    </a:schemeClr>
                  </a:solidFill>
                </a:ln>
                <a:latin typeface="Castellar" panose="020A0402060406010301" pitchFamily="18" charset="0"/>
              </a:rPr>
              <a:t>cooperatives</a:t>
            </a:r>
            <a:endParaRPr lang="en-US" sz="4400" b="1" dirty="0" smtClean="0">
              <a:ln>
                <a:solidFill>
                  <a:schemeClr val="bg2">
                    <a:lumMod val="25000"/>
                  </a:schemeClr>
                </a:solidFill>
              </a:ln>
              <a:latin typeface="Castellar" panose="020A0402060406010301" pitchFamily="18" charset="0"/>
            </a:endParaRPr>
          </a:p>
          <a:p>
            <a:pPr algn="ctr"/>
            <a:endParaRPr lang="ru-RU" sz="4400" b="1" dirty="0" smtClean="0">
              <a:ln>
                <a:solidFill>
                  <a:schemeClr val="bg2">
                    <a:lumMod val="25000"/>
                  </a:schemeClr>
                </a:solidFill>
              </a:ln>
            </a:endParaRPr>
          </a:p>
          <a:p>
            <a:pPr algn="ctr"/>
            <a:endParaRPr lang="ru-RU" sz="4400" b="1" dirty="0">
              <a:ln>
                <a:solidFill>
                  <a:schemeClr val="bg2">
                    <a:lumMod val="25000"/>
                  </a:schemeClr>
                </a:solidFill>
              </a:ln>
            </a:endParaRPr>
          </a:p>
        </p:txBody>
      </p:sp>
    </p:spTree>
    <p:extLst>
      <p:ext uri="{BB962C8B-B14F-4D97-AF65-F5344CB8AC3E}">
        <p14:creationId xmlns:p14="http://schemas.microsoft.com/office/powerpoint/2010/main" val="3964316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124744"/>
            <a:ext cx="7416824" cy="4401205"/>
          </a:xfrm>
          <a:prstGeom prst="rect">
            <a:avLst/>
          </a:prstGeom>
          <a:noFill/>
        </p:spPr>
        <p:txBody>
          <a:bodyPr wrap="square" rtlCol="0">
            <a:spAutoFit/>
          </a:bodyPr>
          <a:lstStyle>
            <a:defPPr>
              <a:defRPr lang="ru-RU"/>
            </a:defPPr>
            <a:lvl1pPr indent="457200" algn="just">
              <a:defRPr sz="2800" b="1">
                <a:latin typeface="Adobe Devanagari" pitchFamily="18" charset="0"/>
                <a:cs typeface="Adobe Devanagari" pitchFamily="18" charset="0"/>
              </a:defRPr>
            </a:lvl1pPr>
          </a:lstStyle>
          <a:p>
            <a:r>
              <a:rPr lang="en-US" u="sng" dirty="0"/>
              <a:t>Step 4.</a:t>
            </a:r>
            <a:r>
              <a:rPr lang="en-US" dirty="0"/>
              <a:t> Involve members of the cooperative and its supporters. Community choice.</a:t>
            </a:r>
          </a:p>
          <a:p>
            <a:r>
              <a:rPr lang="en-US" u="sng" dirty="0"/>
              <a:t>Step 5.</a:t>
            </a:r>
            <a:r>
              <a:rPr lang="en-US" dirty="0"/>
              <a:t> Choosing the legal model of the cooperative.</a:t>
            </a:r>
          </a:p>
          <a:p>
            <a:r>
              <a:rPr lang="en-US" u="sng" dirty="0"/>
              <a:t>Step 6.</a:t>
            </a:r>
            <a:r>
              <a:rPr lang="en-US" dirty="0"/>
              <a:t> Development of documentation: the charter and its registration in the registration service. Prospective members should be involved at this stage.</a:t>
            </a:r>
          </a:p>
          <a:p>
            <a:r>
              <a:rPr lang="en-US" u="sng" dirty="0"/>
              <a:t>Step 7. </a:t>
            </a:r>
            <a:r>
              <a:rPr lang="en-US" dirty="0"/>
              <a:t>Purchase of production equipment.</a:t>
            </a:r>
          </a:p>
          <a:p>
            <a:r>
              <a:rPr lang="en-US" u="sng" dirty="0"/>
              <a:t>Step 8.</a:t>
            </a:r>
            <a:r>
              <a:rPr lang="en-US" dirty="0"/>
              <a:t> Start of operational activity.</a:t>
            </a:r>
          </a:p>
        </p:txBody>
      </p:sp>
    </p:spTree>
    <p:extLst>
      <p:ext uri="{BB962C8B-B14F-4D97-AF65-F5344CB8AC3E}">
        <p14:creationId xmlns:p14="http://schemas.microsoft.com/office/powerpoint/2010/main" val="1707412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3131840" y="260648"/>
            <a:ext cx="5832648" cy="1569660"/>
          </a:xfrm>
          <a:prstGeom prst="rect">
            <a:avLst/>
          </a:prstGeom>
          <a:noFill/>
        </p:spPr>
        <p:txBody>
          <a:bodyPr wrap="square" rtlCol="0">
            <a:spAutoFit/>
          </a:bodyPr>
          <a:lstStyle>
            <a:defPPr>
              <a:defRPr lang="ru-RU"/>
            </a:defPPr>
            <a:lvl1pPr>
              <a:defRPr sz="4800" b="1">
                <a:solidFill>
                  <a:srgbClr val="003300"/>
                </a:solidFill>
                <a:latin typeface="Agency FB" panose="020B0503020202020204" pitchFamily="34" charset="0"/>
              </a:defRPr>
            </a:lvl1pPr>
          </a:lstStyle>
          <a:p>
            <a:r>
              <a:rPr lang="en-US" dirty="0" smtClean="0">
                <a:solidFill>
                  <a:schemeClr val="tx2">
                    <a:lumMod val="50000"/>
                  </a:schemeClr>
                </a:solidFill>
              </a:rPr>
              <a:t>Energy </a:t>
            </a:r>
            <a:r>
              <a:rPr lang="en-US" dirty="0">
                <a:solidFill>
                  <a:schemeClr val="tx2">
                    <a:lumMod val="50000"/>
                  </a:schemeClr>
                </a:solidFill>
              </a:rPr>
              <a:t>cooperatives in the United States of America</a:t>
            </a:r>
            <a:endParaRPr lang="ru-RU" dirty="0">
              <a:solidFill>
                <a:schemeClr val="tx2">
                  <a:lumMod val="50000"/>
                </a:schemeClr>
              </a:solidFill>
            </a:endParaRPr>
          </a:p>
        </p:txBody>
      </p:sp>
    </p:spTree>
    <p:extLst>
      <p:ext uri="{BB962C8B-B14F-4D97-AF65-F5344CB8AC3E}">
        <p14:creationId xmlns:p14="http://schemas.microsoft.com/office/powerpoint/2010/main" val="445738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4062" y="620688"/>
            <a:ext cx="7574362" cy="5262979"/>
          </a:xfrm>
          <a:prstGeom prst="rect">
            <a:avLst/>
          </a:prstGeom>
          <a:noFill/>
        </p:spPr>
        <p:txBody>
          <a:bodyPr wrap="square" rtlCol="0">
            <a:spAutoFit/>
          </a:bodyPr>
          <a:lstStyle>
            <a:defPPr>
              <a:defRPr lang="ru-RU"/>
            </a:defPPr>
            <a:lvl1pPr indent="457200" algn="just">
              <a:defRPr sz="2800" b="1">
                <a:latin typeface="Adobe Devanagari" pitchFamily="18" charset="0"/>
                <a:cs typeface="Adobe Devanagari" pitchFamily="18" charset="0"/>
              </a:defRPr>
            </a:lvl1pPr>
          </a:lstStyle>
          <a:p>
            <a:pPr marL="514350" indent="-514350">
              <a:buFont typeface="+mj-lt"/>
              <a:buAutoNum type="alphaLcParenR"/>
            </a:pPr>
            <a:r>
              <a:rPr lang="en-US" dirty="0"/>
              <a:t>903 distribution cooperatives</a:t>
            </a:r>
            <a:r>
              <a:rPr lang="ru-RU" dirty="0"/>
              <a:t>;</a:t>
            </a:r>
          </a:p>
          <a:p>
            <a:pPr marL="514350" indent="-514350">
              <a:buFont typeface="+mj-lt"/>
              <a:buAutoNum type="alphaLcParenR"/>
            </a:pPr>
            <a:r>
              <a:rPr lang="en-US" dirty="0"/>
              <a:t>Provide electricity to 42,000,000 customers in 47 states</a:t>
            </a:r>
            <a:r>
              <a:rPr lang="ru-RU" dirty="0"/>
              <a:t>;</a:t>
            </a:r>
          </a:p>
          <a:p>
            <a:pPr marL="514350" indent="-514350">
              <a:buFont typeface="+mj-lt"/>
              <a:buAutoNum type="alphaLcParenR"/>
            </a:pPr>
            <a:r>
              <a:rPr lang="en-US" dirty="0"/>
              <a:t>The networks of these cooperatives cover 75% of the </a:t>
            </a:r>
            <a:r>
              <a:rPr lang="en-US" dirty="0" smtClean="0"/>
              <a:t>USA</a:t>
            </a:r>
            <a:r>
              <a:rPr lang="ru-RU" dirty="0" smtClean="0"/>
              <a:t>;</a:t>
            </a:r>
            <a:endParaRPr lang="ru-RU" dirty="0"/>
          </a:p>
          <a:p>
            <a:pPr marL="514350" indent="-514350">
              <a:buFont typeface="+mj-lt"/>
              <a:buAutoNum type="alphaLcParenR"/>
            </a:pPr>
            <a:r>
              <a:rPr lang="en-US" dirty="0"/>
              <a:t>Employs 72,000 Americans</a:t>
            </a:r>
            <a:r>
              <a:rPr lang="ru-RU" dirty="0"/>
              <a:t>;</a:t>
            </a:r>
          </a:p>
          <a:p>
            <a:pPr marL="514350" indent="-514350">
              <a:buFont typeface="+mj-lt"/>
              <a:buAutoNum type="alphaLcParenR"/>
            </a:pPr>
            <a:r>
              <a:rPr lang="en-US" dirty="0"/>
              <a:t>Distribute 11% of electricity in the </a:t>
            </a:r>
            <a:r>
              <a:rPr lang="en-US" dirty="0" smtClean="0"/>
              <a:t>USA</a:t>
            </a:r>
            <a:r>
              <a:rPr lang="ru-RU" dirty="0" smtClean="0"/>
              <a:t>;</a:t>
            </a:r>
            <a:endParaRPr lang="ru-RU" dirty="0"/>
          </a:p>
          <a:p>
            <a:pPr marL="514350" indent="-514350">
              <a:buFont typeface="+mj-lt"/>
              <a:buAutoNum type="alphaLcParenR"/>
            </a:pPr>
            <a:r>
              <a:rPr lang="en-US" dirty="0"/>
              <a:t>Generate 5% of electricity consumed in the </a:t>
            </a:r>
            <a:r>
              <a:rPr lang="en-US" dirty="0" smtClean="0"/>
              <a:t>USA</a:t>
            </a:r>
            <a:r>
              <a:rPr lang="ru-RU" dirty="0" smtClean="0"/>
              <a:t>;</a:t>
            </a:r>
            <a:endParaRPr lang="ru-RU" dirty="0"/>
          </a:p>
          <a:p>
            <a:pPr marL="514350" indent="-514350">
              <a:buFont typeface="+mj-lt"/>
              <a:buAutoNum type="alphaLcParenR"/>
            </a:pPr>
            <a:r>
              <a:rPr lang="en-US" dirty="0"/>
              <a:t>The length of the networks is 4,184,294 kilometers</a:t>
            </a:r>
            <a:r>
              <a:rPr lang="ru-RU" dirty="0"/>
              <a:t>;</a:t>
            </a:r>
          </a:p>
          <a:p>
            <a:pPr marL="514350" indent="-514350">
              <a:buFont typeface="+mj-lt"/>
              <a:buAutoNum type="alphaLcParenR"/>
            </a:pPr>
            <a:r>
              <a:rPr lang="en-US" dirty="0"/>
              <a:t>$ 800,000,000 in loans are repaid each year for network construction and maintenance</a:t>
            </a:r>
            <a:r>
              <a:rPr lang="ru-RU" dirty="0"/>
              <a:t>;</a:t>
            </a:r>
          </a:p>
          <a:p>
            <a:pPr marL="514350" indent="-514350">
              <a:buFont typeface="+mj-lt"/>
              <a:buAutoNum type="alphaLcParenR"/>
            </a:pPr>
            <a:r>
              <a:rPr lang="en-US" dirty="0"/>
              <a:t>Assets with a total value of $ 164,000,000,000</a:t>
            </a:r>
            <a:r>
              <a:rPr lang="ru-RU" dirty="0"/>
              <a:t>.</a:t>
            </a:r>
          </a:p>
        </p:txBody>
      </p:sp>
    </p:spTree>
    <p:extLst>
      <p:ext uri="{BB962C8B-B14F-4D97-AF65-F5344CB8AC3E}">
        <p14:creationId xmlns:p14="http://schemas.microsoft.com/office/powerpoint/2010/main" val="687478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5712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548680"/>
            <a:ext cx="7560840" cy="6124754"/>
          </a:xfrm>
          <a:prstGeom prst="rect">
            <a:avLst/>
          </a:prstGeom>
          <a:noFill/>
        </p:spPr>
        <p:txBody>
          <a:bodyPr wrap="square" rtlCol="0">
            <a:spAutoFit/>
          </a:bodyPr>
          <a:lstStyle>
            <a:defPPr>
              <a:defRPr lang="ru-RU"/>
            </a:defPPr>
            <a:lvl1pPr indent="457200" algn="just">
              <a:defRPr sz="2800" b="1">
                <a:latin typeface="Adobe Devanagari" pitchFamily="18" charset="0"/>
                <a:cs typeface="Adobe Devanagari" pitchFamily="18" charset="0"/>
              </a:defRPr>
            </a:lvl1pPr>
          </a:lstStyle>
          <a:p>
            <a:r>
              <a:rPr lang="en-US" dirty="0">
                <a:solidFill>
                  <a:srgbClr val="003300"/>
                </a:solidFill>
              </a:rPr>
              <a:t>Duke Energy Corporation </a:t>
            </a:r>
            <a:r>
              <a:rPr lang="en-US" dirty="0"/>
              <a:t>is an American electric power and natural gas holding company headquartered in Charlotte, North Carolina.</a:t>
            </a:r>
          </a:p>
          <a:p>
            <a:r>
              <a:rPr lang="en-US" dirty="0"/>
              <a:t>Duke Energy Renewable </a:t>
            </a:r>
            <a:r>
              <a:rPr lang="en-US" dirty="0" smtClean="0"/>
              <a:t>Services, </a:t>
            </a:r>
            <a:r>
              <a:rPr lang="en-US" dirty="0"/>
              <a:t>a subsidiary of Duke Energy, specializes in the development, ownership, and operation of various generation facilities throughout the United States. </a:t>
            </a:r>
            <a:r>
              <a:rPr lang="en-US" dirty="0" smtClean="0"/>
              <a:t>240 </a:t>
            </a:r>
            <a:r>
              <a:rPr lang="en-US" dirty="0"/>
              <a:t>megawatts of wind generation were under construction and 1,500 additional megawatts of wind generation were in planning </a:t>
            </a:r>
            <a:r>
              <a:rPr lang="en-US" dirty="0" smtClean="0"/>
              <a:t>stages. On </a:t>
            </a:r>
            <a:r>
              <a:rPr lang="en-US" dirty="0"/>
              <a:t>September 9, 2008, DERS updated its projections for future wind power capacity. By the end of 2008, it would have over 500 MW of nameplate capacity of wind power online, and an additional 5,000 MW in development</a:t>
            </a:r>
            <a:r>
              <a:rPr lang="en-US" dirty="0" smtClean="0"/>
              <a:t>.</a:t>
            </a:r>
            <a:endParaRPr lang="en-US" dirty="0"/>
          </a:p>
        </p:txBody>
      </p:sp>
    </p:spTree>
    <p:extLst>
      <p:ext uri="{BB962C8B-B14F-4D97-AF65-F5344CB8AC3E}">
        <p14:creationId xmlns:p14="http://schemas.microsoft.com/office/powerpoint/2010/main" val="3997924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817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3" y="548680"/>
            <a:ext cx="7560841" cy="6124754"/>
          </a:xfrm>
          <a:prstGeom prst="rect">
            <a:avLst/>
          </a:prstGeom>
          <a:noFill/>
        </p:spPr>
        <p:txBody>
          <a:bodyPr wrap="square" rtlCol="0">
            <a:spAutoFit/>
          </a:bodyPr>
          <a:lstStyle>
            <a:defPPr>
              <a:defRPr lang="ru-RU"/>
            </a:defPPr>
            <a:lvl1pPr indent="457200" algn="just">
              <a:defRPr sz="2800" b="1">
                <a:latin typeface="Adobe Devanagari" pitchFamily="18" charset="0"/>
                <a:cs typeface="Adobe Devanagari" pitchFamily="18" charset="0"/>
              </a:defRPr>
            </a:lvl1pPr>
          </a:lstStyle>
          <a:p>
            <a:r>
              <a:rPr lang="en-US" dirty="0"/>
              <a:t>Mountain Electric Cooperative, </a:t>
            </a:r>
            <a:r>
              <a:rPr lang="en-US" dirty="0" smtClean="0"/>
              <a:t>is </a:t>
            </a:r>
            <a:r>
              <a:rPr lang="en-US" dirty="0"/>
              <a:t>a member owned electric cooperative located in northeast Tennessee and northwest North Carolina. Its corporate office is located in Mountain City, TN, with a district office in Newland, NC, and a branch office in Roan Mountain, TN. The cooperative was formed on April 1, 1941 by area farmers and residents. MEC distributes electricity, supplied by the Tennessee Valley Authority, to 34,600 residential and business consumer/members over MEC’s 700 square mile service area.</a:t>
            </a:r>
          </a:p>
          <a:p>
            <a:r>
              <a:rPr lang="en-US" dirty="0"/>
              <a:t>Mountain Electric Cooperative will strive to fulfill our member’s needs for affordable electricity, utility related services, and community support.</a:t>
            </a:r>
            <a:endParaRPr lang="ru-RU" dirty="0"/>
          </a:p>
        </p:txBody>
      </p:sp>
    </p:spTree>
    <p:extLst>
      <p:ext uri="{BB962C8B-B14F-4D97-AF65-F5344CB8AC3E}">
        <p14:creationId xmlns:p14="http://schemas.microsoft.com/office/powerpoint/2010/main" val="737697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3779912" y="188640"/>
            <a:ext cx="5112568" cy="2862322"/>
          </a:xfrm>
          <a:prstGeom prst="rect">
            <a:avLst/>
          </a:prstGeom>
          <a:solidFill>
            <a:schemeClr val="tx2">
              <a:lumMod val="20000"/>
              <a:lumOff val="80000"/>
              <a:alpha val="69000"/>
            </a:schemeClr>
          </a:solidFill>
          <a:effectLst>
            <a:softEdge rad="635000"/>
          </a:effectLst>
        </p:spPr>
        <p:txBody>
          <a:bodyPr wrap="square" rtlCol="0">
            <a:spAutoFit/>
          </a:bodyPr>
          <a:lstStyle/>
          <a:p>
            <a:pPr algn="ctr"/>
            <a:r>
              <a:rPr lang="en-US" sz="6000" b="1" dirty="0" smtClean="0">
                <a:solidFill>
                  <a:srgbClr val="0070C0"/>
                </a:solidFill>
                <a:latin typeface="Berlin Sans FB" panose="020E0602020502020306" pitchFamily="34" charset="0"/>
              </a:rPr>
              <a:t>Thank </a:t>
            </a:r>
            <a:r>
              <a:rPr lang="en-US" sz="6000" b="1" dirty="0">
                <a:solidFill>
                  <a:srgbClr val="0070C0"/>
                </a:solidFill>
                <a:latin typeface="Berlin Sans FB" panose="020E0602020502020306" pitchFamily="34" charset="0"/>
              </a:rPr>
              <a:t>for your attention</a:t>
            </a:r>
            <a:endParaRPr lang="ru-RU" sz="6000" b="1" dirty="0">
              <a:solidFill>
                <a:srgbClr val="0070C0"/>
              </a:solidFill>
            </a:endParaRPr>
          </a:p>
        </p:txBody>
      </p:sp>
    </p:spTree>
    <p:extLst>
      <p:ext uri="{BB962C8B-B14F-4D97-AF65-F5344CB8AC3E}">
        <p14:creationId xmlns:p14="http://schemas.microsoft.com/office/powerpoint/2010/main" val="926327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7092" y="1073892"/>
            <a:ext cx="7344816" cy="3108543"/>
          </a:xfrm>
          <a:prstGeom prst="rect">
            <a:avLst/>
          </a:prstGeom>
          <a:noFill/>
        </p:spPr>
        <p:txBody>
          <a:bodyPr wrap="square" rtlCol="0">
            <a:spAutoFit/>
          </a:bodyPr>
          <a:lstStyle/>
          <a:p>
            <a:pPr indent="457200" algn="just"/>
            <a:r>
              <a:rPr lang="en-US" sz="2800" b="1" dirty="0">
                <a:latin typeface="Adobe Devanagari" pitchFamily="18" charset="0"/>
                <a:cs typeface="Adobe Devanagari" pitchFamily="18" charset="0"/>
              </a:rPr>
              <a:t>Energy cooperatives are associations of citizens, enterprises and organizations whose goal is to implement various local projects in the field of renewable energy. Most often, such associations focus their efforts on decentralized, environmentally friendly and independent from companies and concerns, energy production.</a:t>
            </a:r>
            <a:endParaRPr lang="ru-RU" sz="2800" b="1" dirty="0">
              <a:cs typeface="Adobe Devanagari" pitchFamily="18" charset="0"/>
            </a:endParaRPr>
          </a:p>
        </p:txBody>
      </p:sp>
      <p:pic>
        <p:nvPicPr>
          <p:cNvPr id="7170" name="Picture 2" descr="Енергоефективність - що ц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806" y="4149080"/>
            <a:ext cx="3213102" cy="2142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629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908720"/>
            <a:ext cx="7416824" cy="4832092"/>
          </a:xfrm>
          <a:prstGeom prst="rect">
            <a:avLst/>
          </a:prstGeom>
          <a:noFill/>
        </p:spPr>
        <p:txBody>
          <a:bodyPr wrap="square" rtlCol="0">
            <a:spAutoFit/>
          </a:bodyPr>
          <a:lstStyle>
            <a:defPPr>
              <a:defRPr lang="ru-RU"/>
            </a:defPPr>
            <a:lvl1pPr indent="457200" algn="just">
              <a:defRPr sz="2800" b="1">
                <a:latin typeface="Adobe Devanagari" pitchFamily="18" charset="0"/>
                <a:cs typeface="Adobe Devanagari" pitchFamily="18" charset="0"/>
              </a:defRPr>
            </a:lvl1pPr>
          </a:lstStyle>
          <a:p>
            <a:r>
              <a:rPr lang="en-US" dirty="0">
                <a:solidFill>
                  <a:srgbClr val="003300"/>
                </a:solidFill>
              </a:rPr>
              <a:t>FEAO gives an example of areas in which an energy cooperative can operate:</a:t>
            </a:r>
            <a:endParaRPr lang="ru-RU" dirty="0">
              <a:solidFill>
                <a:srgbClr val="003300"/>
              </a:solidFill>
            </a:endParaRPr>
          </a:p>
          <a:p>
            <a:pPr marL="457200" indent="-457200">
              <a:buFont typeface="Wingdings" panose="05000000000000000000" pitchFamily="2" charset="2"/>
              <a:buChar char="ü"/>
            </a:pPr>
            <a:r>
              <a:rPr lang="en-US" dirty="0"/>
              <a:t>energy production (solar energy, wind energy, biogas, cogeneration, </a:t>
            </a:r>
            <a:r>
              <a:rPr lang="en-US" dirty="0" err="1"/>
              <a:t>ie</a:t>
            </a:r>
            <a:r>
              <a:rPr lang="en-US" dirty="0"/>
              <a:t> combined heat and power production);</a:t>
            </a:r>
            <a:endParaRPr lang="ru-RU" dirty="0"/>
          </a:p>
          <a:p>
            <a:pPr marL="457200" indent="-457200">
              <a:buFont typeface="Wingdings" panose="05000000000000000000" pitchFamily="2" charset="2"/>
              <a:buChar char="ü"/>
            </a:pPr>
            <a:r>
              <a:rPr lang="en-US" dirty="0"/>
              <a:t>sale of alternative energy (electricity, heat, gas);</a:t>
            </a:r>
            <a:endParaRPr lang="ru-RU" dirty="0"/>
          </a:p>
          <a:p>
            <a:pPr marL="457200" indent="-457200">
              <a:buFont typeface="Wingdings" panose="05000000000000000000" pitchFamily="2" charset="2"/>
              <a:buChar char="ü"/>
            </a:pPr>
            <a:r>
              <a:rPr lang="en-US" dirty="0"/>
              <a:t>purchase and operation of power grids;</a:t>
            </a:r>
            <a:endParaRPr lang="ru-RU" dirty="0"/>
          </a:p>
          <a:p>
            <a:pPr marL="457200" indent="-457200">
              <a:buFont typeface="Wingdings" panose="05000000000000000000" pitchFamily="2" charset="2"/>
              <a:buChar char="ü"/>
            </a:pPr>
            <a:r>
              <a:rPr lang="en-US" dirty="0"/>
              <a:t>services aimed at efficient use of energy (consulting, energy saving of buildings, implementation of various energy efficiency projects), etc.</a:t>
            </a:r>
            <a:endParaRPr lang="ru-RU" dirty="0"/>
          </a:p>
        </p:txBody>
      </p:sp>
    </p:spTree>
    <p:extLst>
      <p:ext uri="{BB962C8B-B14F-4D97-AF65-F5344CB8AC3E}">
        <p14:creationId xmlns:p14="http://schemas.microsoft.com/office/powerpoint/2010/main" val="3310068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395536" y="476672"/>
            <a:ext cx="5472608" cy="1569660"/>
          </a:xfrm>
          <a:prstGeom prst="rect">
            <a:avLst/>
          </a:prstGeom>
          <a:noFill/>
        </p:spPr>
        <p:txBody>
          <a:bodyPr wrap="square" rtlCol="0">
            <a:spAutoFit/>
          </a:bodyPr>
          <a:lstStyle/>
          <a:p>
            <a:r>
              <a:rPr lang="en-US" sz="4800" b="1" dirty="0" smtClean="0">
                <a:solidFill>
                  <a:srgbClr val="003300"/>
                </a:solidFill>
                <a:latin typeface="Agency FB" panose="020B0503020202020204" pitchFamily="34" charset="0"/>
              </a:rPr>
              <a:t>Experience </a:t>
            </a:r>
            <a:r>
              <a:rPr lang="en-US" sz="4800" b="1" dirty="0">
                <a:solidFill>
                  <a:srgbClr val="003300"/>
                </a:solidFill>
                <a:latin typeface="Agency FB" panose="020B0503020202020204" pitchFamily="34" charset="0"/>
              </a:rPr>
              <a:t>of energy cooperatives in Ukraine</a:t>
            </a:r>
            <a:endParaRPr lang="ru-RU" sz="4800" b="1" dirty="0">
              <a:solidFill>
                <a:srgbClr val="003300"/>
              </a:solidFill>
            </a:endParaRPr>
          </a:p>
        </p:txBody>
      </p:sp>
    </p:spTree>
    <p:extLst>
      <p:ext uri="{BB962C8B-B14F-4D97-AF65-F5344CB8AC3E}">
        <p14:creationId xmlns:p14="http://schemas.microsoft.com/office/powerpoint/2010/main" val="1999235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47D147"/>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55575" y="130026"/>
            <a:ext cx="8664897" cy="646331"/>
          </a:xfrm>
          <a:prstGeom prst="rect">
            <a:avLst/>
          </a:prstGeom>
          <a:solidFill>
            <a:srgbClr val="BCEEBC"/>
          </a:solidFill>
          <a:ln>
            <a:solidFill>
              <a:srgbClr val="008E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3600" b="1" dirty="0">
                <a:solidFill>
                  <a:srgbClr val="003300"/>
                </a:solidFill>
                <a:latin typeface="Agency FB" panose="020B0503020202020204" pitchFamily="34" charset="0"/>
              </a:rPr>
              <a:t>Energy </a:t>
            </a:r>
            <a:r>
              <a:rPr lang="en-US" sz="3600" b="1" dirty="0" err="1">
                <a:solidFill>
                  <a:srgbClr val="003300"/>
                </a:solidFill>
                <a:latin typeface="Agency FB" panose="020B0503020202020204" pitchFamily="34" charset="0"/>
              </a:rPr>
              <a:t>Cooperative«Sunny</a:t>
            </a:r>
            <a:r>
              <a:rPr lang="en-US" sz="3600" b="1" dirty="0">
                <a:solidFill>
                  <a:srgbClr val="003300"/>
                </a:solidFill>
                <a:latin typeface="Agency FB" panose="020B0503020202020204" pitchFamily="34" charset="0"/>
              </a:rPr>
              <a:t> City </a:t>
            </a:r>
            <a:r>
              <a:rPr lang="en-US" sz="3600" b="1" dirty="0" smtClean="0">
                <a:solidFill>
                  <a:srgbClr val="003300"/>
                </a:solidFill>
                <a:latin typeface="Agency FB" panose="020B0503020202020204" pitchFamily="34" charset="0"/>
              </a:rPr>
              <a:t>» </a:t>
            </a:r>
            <a:r>
              <a:rPr lang="en-US" sz="3600" b="1" dirty="0">
                <a:solidFill>
                  <a:srgbClr val="003300"/>
                </a:solidFill>
                <a:latin typeface="Agency FB" panose="020B0503020202020204" pitchFamily="34" charset="0"/>
              </a:rPr>
              <a:t>in </a:t>
            </a:r>
            <a:r>
              <a:rPr lang="en-US" sz="3600" b="1" dirty="0" err="1">
                <a:solidFill>
                  <a:srgbClr val="003300"/>
                </a:solidFill>
                <a:latin typeface="Agency FB" panose="020B0503020202020204" pitchFamily="34" charset="0"/>
              </a:rPr>
              <a:t>Slavutych</a:t>
            </a:r>
            <a:r>
              <a:rPr lang="en-US" sz="3600" b="1" dirty="0">
                <a:solidFill>
                  <a:srgbClr val="003300"/>
                </a:solidFill>
                <a:latin typeface="Agency FB" panose="020B0503020202020204" pitchFamily="34" charset="0"/>
              </a:rPr>
              <a:t> (</a:t>
            </a:r>
            <a:r>
              <a:rPr lang="en-US" sz="3600" b="1" dirty="0" smtClean="0">
                <a:solidFill>
                  <a:srgbClr val="003300"/>
                </a:solidFill>
                <a:latin typeface="Agency FB" panose="020B0503020202020204" pitchFamily="34" charset="0"/>
              </a:rPr>
              <a:t>Kyiv)</a:t>
            </a:r>
            <a:endParaRPr lang="ru-RU" sz="3600" b="1" dirty="0">
              <a:solidFill>
                <a:srgbClr val="003300"/>
              </a:solidFill>
            </a:endParaRPr>
          </a:p>
        </p:txBody>
      </p:sp>
      <p:sp>
        <p:nvSpPr>
          <p:cNvPr id="3" name="TextBox 2"/>
          <p:cNvSpPr txBox="1"/>
          <p:nvPr/>
        </p:nvSpPr>
        <p:spPr>
          <a:xfrm>
            <a:off x="130062" y="838852"/>
            <a:ext cx="8808913" cy="1815882"/>
          </a:xfrm>
          <a:prstGeom prst="rect">
            <a:avLst/>
          </a:prstGeom>
          <a:noFill/>
        </p:spPr>
        <p:txBody>
          <a:bodyPr wrap="square" rtlCol="0">
            <a:spAutoFit/>
          </a:bodyPr>
          <a:lstStyle>
            <a:defPPr>
              <a:defRPr lang="ru-RU"/>
            </a:defPPr>
            <a:lvl1pPr indent="457200" algn="just">
              <a:defRPr sz="2800" b="1">
                <a:latin typeface="Adobe Devanagari" pitchFamily="18" charset="0"/>
                <a:cs typeface="Adobe Devanagari" pitchFamily="18" charset="0"/>
              </a:defRPr>
            </a:lvl1pPr>
          </a:lstStyle>
          <a:p>
            <a:r>
              <a:rPr lang="en-US" dirty="0"/>
              <a:t>The idea implemented by the cooperative is to install solar power plants on the roofs of budget and municipal buildings of the city, which will be rented from the city. The generated electricity will be sold to the grid at a green rate.</a:t>
            </a:r>
            <a:endParaRPr lang="ru-RU" dirty="0"/>
          </a:p>
        </p:txBody>
      </p:sp>
      <p:sp>
        <p:nvSpPr>
          <p:cNvPr id="4" name="AutoShape 2" descr="https://uaenergycoop.com/wp-content/uploads/2019/11/74357528_707720709738315_7832377114891386880_o-570x38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8" name="Picture 4" descr="https://uaenergycoop.com/wp-content/uploads/2019/11/74357528_707720709738315_7832377114891386880_o-570x3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492896"/>
            <a:ext cx="6547657" cy="4365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052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692696"/>
            <a:ext cx="7488832" cy="5755422"/>
          </a:xfrm>
          <a:prstGeom prst="rect">
            <a:avLst/>
          </a:prstGeom>
          <a:noFill/>
        </p:spPr>
        <p:txBody>
          <a:bodyPr wrap="square" rtlCol="0">
            <a:spAutoFit/>
          </a:bodyPr>
          <a:lstStyle>
            <a:defPPr>
              <a:defRPr lang="ru-RU"/>
            </a:defPPr>
            <a:lvl1pPr indent="457200" algn="just">
              <a:defRPr sz="2800" b="1">
                <a:latin typeface="Adobe Devanagari" pitchFamily="18" charset="0"/>
                <a:cs typeface="Adobe Devanagari" pitchFamily="18" charset="0"/>
              </a:defRPr>
            </a:lvl1pPr>
          </a:lstStyle>
          <a:p>
            <a:pPr algn="ctr"/>
            <a:r>
              <a:rPr lang="en-US" sz="3200" i="1" dirty="0">
                <a:solidFill>
                  <a:srgbClr val="003300"/>
                </a:solidFill>
              </a:rPr>
              <a:t>The main principles of the </a:t>
            </a:r>
            <a:r>
              <a:rPr lang="en-US" sz="3200" i="1" dirty="0" smtClean="0">
                <a:solidFill>
                  <a:srgbClr val="003300"/>
                </a:solidFill>
              </a:rPr>
              <a:t>cooperative</a:t>
            </a:r>
            <a:endParaRPr lang="ru-RU" sz="3200" i="1" dirty="0">
              <a:solidFill>
                <a:srgbClr val="003300"/>
              </a:solidFill>
            </a:endParaRPr>
          </a:p>
          <a:p>
            <a:pPr algn="ctr"/>
            <a:r>
              <a:rPr lang="en-US" u="sng" dirty="0"/>
              <a:t>Equality</a:t>
            </a:r>
            <a:endParaRPr lang="ru-RU" u="sng" dirty="0"/>
          </a:p>
          <a:p>
            <a:r>
              <a:rPr lang="en-US" dirty="0"/>
              <a:t>Each member of the cooperative has 1 vote. The profits are distributed according to the number of shares (investment size)</a:t>
            </a:r>
            <a:endParaRPr lang="ru-RU" dirty="0"/>
          </a:p>
          <a:p>
            <a:pPr algn="ctr"/>
            <a:r>
              <a:rPr lang="en-US" u="sng" dirty="0"/>
              <a:t>Manufacturability</a:t>
            </a:r>
            <a:endParaRPr lang="ru-RU" u="sng" dirty="0"/>
          </a:p>
          <a:p>
            <a:r>
              <a:rPr lang="en-US" dirty="0"/>
              <a:t>Less bureaucracy and paperwork. Fast decision-making and communication between members of the cooperative via the Internet</a:t>
            </a:r>
            <a:endParaRPr lang="ru-RU" dirty="0"/>
          </a:p>
          <a:p>
            <a:pPr algn="ctr"/>
            <a:r>
              <a:rPr lang="en-US" u="sng" dirty="0"/>
              <a:t>Together with the community</a:t>
            </a:r>
            <a:endParaRPr lang="ru-RU" u="sng" dirty="0"/>
          </a:p>
          <a:p>
            <a:r>
              <a:rPr lang="en-US" dirty="0"/>
              <a:t>5% of net profit goes to city projects under the </a:t>
            </a:r>
            <a:r>
              <a:rPr lang="en-US" dirty="0" err="1"/>
              <a:t>Slavutych</a:t>
            </a:r>
            <a:r>
              <a:rPr lang="en-US" dirty="0"/>
              <a:t> Sustainable Energy Action Plan</a:t>
            </a:r>
            <a:endParaRPr lang="ru-RU" dirty="0"/>
          </a:p>
          <a:p>
            <a:r>
              <a:rPr lang="en-US" dirty="0"/>
              <a:t>Anyone can become a member of the cooperative.</a:t>
            </a:r>
            <a:endParaRPr lang="ru-RU" dirty="0"/>
          </a:p>
        </p:txBody>
      </p:sp>
    </p:spTree>
    <p:extLst>
      <p:ext uri="{BB962C8B-B14F-4D97-AF65-F5344CB8AC3E}">
        <p14:creationId xmlns:p14="http://schemas.microsoft.com/office/powerpoint/2010/main" val="4279382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47D147"/>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559628" y="23761"/>
            <a:ext cx="8226660" cy="1200329"/>
          </a:xfrm>
          <a:prstGeom prst="rect">
            <a:avLst/>
          </a:prstGeom>
          <a:solidFill>
            <a:srgbClr val="BCEEBC"/>
          </a:solidFill>
          <a:ln>
            <a:solidFill>
              <a:srgbClr val="008E00"/>
            </a:solidFill>
          </a:ln>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ru-RU"/>
            </a:defPPr>
            <a:lvl1pPr algn="ctr">
              <a:defRPr sz="3600" b="1">
                <a:solidFill>
                  <a:srgbClr val="003300"/>
                </a:solidFill>
                <a:latin typeface="Agency FB" panose="020B0503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err="1"/>
              <a:t>Berezdivsky</a:t>
            </a:r>
            <a:r>
              <a:rPr lang="en-US" dirty="0"/>
              <a:t> Energy Cooperative in </a:t>
            </a:r>
            <a:r>
              <a:rPr lang="en-US" dirty="0" err="1"/>
              <a:t>Berezdiv</a:t>
            </a:r>
            <a:r>
              <a:rPr lang="en-US" dirty="0"/>
              <a:t> (</a:t>
            </a:r>
            <a:r>
              <a:rPr lang="en-US" dirty="0" err="1" smtClean="0"/>
              <a:t>Khmelnytsky</a:t>
            </a:r>
            <a:r>
              <a:rPr lang="en-US" dirty="0" smtClean="0"/>
              <a:t>)</a:t>
            </a:r>
            <a:endParaRPr lang="ru-RU" dirty="0"/>
          </a:p>
        </p:txBody>
      </p:sp>
      <p:pic>
        <p:nvPicPr>
          <p:cNvPr id="2050" name="Picture 2" descr="Паливні брикети в Кропивницько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412776"/>
            <a:ext cx="8819679"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195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584" y="836712"/>
            <a:ext cx="7488832" cy="4401205"/>
          </a:xfrm>
          <a:prstGeom prst="rect">
            <a:avLst/>
          </a:prstGeom>
          <a:noFill/>
        </p:spPr>
        <p:txBody>
          <a:bodyPr wrap="square" rtlCol="0">
            <a:spAutoFit/>
          </a:bodyPr>
          <a:lstStyle>
            <a:defPPr>
              <a:defRPr lang="ru-RU"/>
            </a:defPPr>
            <a:lvl1pPr indent="457200" algn="just">
              <a:defRPr sz="2800" b="1">
                <a:latin typeface="Adobe Devanagari" pitchFamily="18" charset="0"/>
                <a:cs typeface="Adobe Devanagari" pitchFamily="18" charset="0"/>
              </a:defRPr>
            </a:lvl1pPr>
          </a:lstStyle>
          <a:p>
            <a:r>
              <a:rPr lang="en-US" dirty="0"/>
              <a:t>The cooperative will produce fuel briquettes from straw, which will be bought from local farmers. Prior to the establishment of the cooperative, negotiations were held with local farms and an agreement was reached on the purchase of straw residues that had previously remained in the fields. The same farmers are members of the cooperative.</a:t>
            </a:r>
          </a:p>
          <a:p>
            <a:r>
              <a:rPr lang="en-US" dirty="0"/>
              <a:t>In the first stage, the briquettes will be used to heat one of the schools of the united territorial community.</a:t>
            </a:r>
            <a:endParaRPr lang="ru-RU" dirty="0"/>
          </a:p>
        </p:txBody>
      </p:sp>
    </p:spTree>
    <p:extLst>
      <p:ext uri="{BB962C8B-B14F-4D97-AF65-F5344CB8AC3E}">
        <p14:creationId xmlns:p14="http://schemas.microsoft.com/office/powerpoint/2010/main" val="3029784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124744"/>
            <a:ext cx="7416824" cy="4401205"/>
          </a:xfrm>
          <a:prstGeom prst="rect">
            <a:avLst/>
          </a:prstGeom>
          <a:noFill/>
        </p:spPr>
        <p:txBody>
          <a:bodyPr wrap="square" rtlCol="0">
            <a:spAutoFit/>
          </a:bodyPr>
          <a:lstStyle>
            <a:defPPr>
              <a:defRPr lang="ru-RU"/>
            </a:defPPr>
            <a:lvl1pPr indent="457200" algn="just">
              <a:defRPr sz="2800" b="1">
                <a:latin typeface="Adobe Devanagari" pitchFamily="18" charset="0"/>
                <a:cs typeface="Adobe Devanagari" pitchFamily="18" charset="0"/>
              </a:defRPr>
            </a:lvl1pPr>
          </a:lstStyle>
          <a:p>
            <a:r>
              <a:rPr lang="en-US" dirty="0" smtClean="0">
                <a:solidFill>
                  <a:srgbClr val="003300"/>
                </a:solidFill>
              </a:rPr>
              <a:t>Basic </a:t>
            </a:r>
            <a:r>
              <a:rPr lang="en-US" dirty="0">
                <a:solidFill>
                  <a:srgbClr val="003300"/>
                </a:solidFill>
              </a:rPr>
              <a:t>steps for those who want to establish an energy </a:t>
            </a:r>
            <a:r>
              <a:rPr lang="en-US" dirty="0" smtClean="0">
                <a:solidFill>
                  <a:srgbClr val="003300"/>
                </a:solidFill>
              </a:rPr>
              <a:t>cooperative</a:t>
            </a:r>
            <a:r>
              <a:rPr lang="ru-RU" dirty="0" smtClean="0">
                <a:solidFill>
                  <a:srgbClr val="003300"/>
                </a:solidFill>
              </a:rPr>
              <a:t>:</a:t>
            </a:r>
            <a:endParaRPr lang="en-US" dirty="0" smtClean="0">
              <a:solidFill>
                <a:srgbClr val="003300"/>
              </a:solidFill>
            </a:endParaRPr>
          </a:p>
          <a:p>
            <a:r>
              <a:rPr lang="en-US" u="sng" dirty="0" smtClean="0"/>
              <a:t>Step </a:t>
            </a:r>
            <a:r>
              <a:rPr lang="en-US" u="sng" dirty="0"/>
              <a:t>1.</a:t>
            </a:r>
            <a:r>
              <a:rPr lang="en-US" dirty="0"/>
              <a:t> Assess the potential of such a cooperative: analyze what resources are available for use in the selected community, potential participants and professionals</a:t>
            </a:r>
            <a:r>
              <a:rPr lang="en-US" dirty="0" smtClean="0"/>
              <a:t>.</a:t>
            </a:r>
          </a:p>
          <a:p>
            <a:r>
              <a:rPr lang="en-US" u="sng" dirty="0" smtClean="0"/>
              <a:t>Step </a:t>
            </a:r>
            <a:r>
              <a:rPr lang="en-US" u="sng" dirty="0"/>
              <a:t>2.</a:t>
            </a:r>
            <a:r>
              <a:rPr lang="en-US" dirty="0"/>
              <a:t> Select the technology to use these resources</a:t>
            </a:r>
            <a:r>
              <a:rPr lang="en-US" dirty="0" smtClean="0"/>
              <a:t>.</a:t>
            </a:r>
          </a:p>
          <a:p>
            <a:r>
              <a:rPr lang="en-US" u="sng" dirty="0" smtClean="0"/>
              <a:t>Step </a:t>
            </a:r>
            <a:r>
              <a:rPr lang="en-US" u="sng" dirty="0"/>
              <a:t>3.</a:t>
            </a:r>
            <a:r>
              <a:rPr lang="en-US" dirty="0"/>
              <a:t> The first economic and technical calculations</a:t>
            </a:r>
            <a:r>
              <a:rPr lang="en-US" dirty="0" smtClean="0"/>
              <a:t>.</a:t>
            </a:r>
          </a:p>
        </p:txBody>
      </p:sp>
    </p:spTree>
    <p:extLst>
      <p:ext uri="{BB962C8B-B14F-4D97-AF65-F5344CB8AC3E}">
        <p14:creationId xmlns:p14="http://schemas.microsoft.com/office/powerpoint/2010/main" val="164468665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798</Words>
  <Application>Microsoft Office PowerPoint</Application>
  <PresentationFormat>Экран (4:3)</PresentationFormat>
  <Paragraphs>47</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Юля</dc:creator>
  <cp:lastModifiedBy>DELL</cp:lastModifiedBy>
  <cp:revision>43</cp:revision>
  <dcterms:created xsi:type="dcterms:W3CDTF">2022-05-08T17:21:30Z</dcterms:created>
  <dcterms:modified xsi:type="dcterms:W3CDTF">2022-05-08T20:54:14Z</dcterms:modified>
</cp:coreProperties>
</file>