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custDataLst>
    <p:tags r:id="rId12"/>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9473896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66114856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30980603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18416425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27848119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23170D1-F034-4F5B-9C57-FCA6AA833672}" type="datetimeFigureOut">
              <a:rPr lang="uk-UA" smtClean="0"/>
              <a:t>10.02.2022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9363081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23170D1-F034-4F5B-9C57-FCA6AA833672}" type="datetimeFigureOut">
              <a:rPr lang="uk-UA" smtClean="0"/>
              <a:t>10.02.2022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82469390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23170D1-F034-4F5B-9C57-FCA6AA833672}" type="datetimeFigureOut">
              <a:rPr lang="uk-UA" smtClean="0"/>
              <a:t>10.02.2022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21873432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323170D1-F034-4F5B-9C57-FCA6AA833672}" type="datetimeFigureOut">
              <a:rPr lang="uk-UA" smtClean="0"/>
              <a:t>10.02.2022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350835282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3170D1-F034-4F5B-9C57-FCA6AA833672}" type="datetimeFigureOut">
              <a:rPr lang="uk-UA" smtClean="0"/>
              <a:t>10.02.2022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3326082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3170D1-F034-4F5B-9C57-FCA6AA833672}" type="datetimeFigureOut">
              <a:rPr lang="uk-UA" smtClean="0"/>
              <a:t>10.02.2022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576A26A-1FA5-42D9-A887-7C02BA9599B9}" type="slidenum">
              <a:rPr lang="uk-UA" smtClean="0"/>
              <a:t>‹#›</a:t>
            </a:fld>
            <a:endParaRPr lang="uk-UA"/>
          </a:p>
        </p:txBody>
      </p:sp>
    </p:spTree>
    <p:extLst>
      <p:ext uri="{BB962C8B-B14F-4D97-AF65-F5344CB8AC3E}">
        <p14:creationId xmlns:p14="http://schemas.microsoft.com/office/powerpoint/2010/main" val="310605698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70D1-F034-4F5B-9C57-FCA6AA833672}" type="datetimeFigureOut">
              <a:rPr lang="uk-UA" smtClean="0"/>
              <a:t>10.02.2022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6A26A-1FA5-42D9-A887-7C02BA9599B9}" type="slidenum">
              <a:rPr lang="uk-UA" smtClean="0"/>
              <a:t>‹#›</a:t>
            </a:fld>
            <a:endParaRPr lang="uk-UA"/>
          </a:p>
        </p:txBody>
      </p:sp>
    </p:spTree>
    <p:extLst>
      <p:ext uri="{BB962C8B-B14F-4D97-AF65-F5344CB8AC3E}">
        <p14:creationId xmlns:p14="http://schemas.microsoft.com/office/powerpoint/2010/main" val="61400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microsoft.com/office/2007/relationships/hdphoto" Target="../media/image2.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 Id="rId3" Type="http://schemas.microsoft.com/office/2007/relationships/hdphoto" Target="../media/image20.wdp" /><Relationship Id="rId4" Type="http://schemas.openxmlformats.org/officeDocument/2006/relationships/hyperlink" Target="https://www.merriam-webster.com/dictionary/word" TargetMode="External" /><Relationship Id="rId5" Type="http://schemas.openxmlformats.org/officeDocument/2006/relationships/hyperlink" Target="https://plato.stanford.edu/entries/word-meaning/" TargetMode="External" /><Relationship Id="rId6" Type="http://schemas.openxmlformats.org/officeDocument/2006/relationships/hyperlink" Target="https://en.wikipedia.org/wiki/Word"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microsoft.com/office/2007/relationships/hdphoto" Target="../media/image4.wdp" /><Relationship Id="rId4"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7.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 Id="rId3" Type="http://schemas.microsoft.com/office/2007/relationships/hdphoto" Target="../media/image9.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microsoft.com/office/2007/relationships/hdphoto" Target="../media/image11.wdp" /><Relationship Id="rId4" Type="http://schemas.openxmlformats.org/officeDocument/2006/relationships/image" Target="../media/image12.png" /><Relationship Id="rId5" Type="http://schemas.microsoft.com/office/2007/relationships/hdphoto" Target="../media/image13.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microsoft.com/office/2007/relationships/hdphoto" Target="../media/image15.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9" name="Прямая соединительная линия 8"/>
          <p:cNvCxnSpPr/>
          <p:nvPr/>
        </p:nvCxnSpPr>
        <p:spPr>
          <a:xfrm flipH="1">
            <a:off x="5969000" y="3264630"/>
            <a:ext cx="0" cy="29456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6383382" y="2368673"/>
            <a:ext cx="5538942" cy="3916804"/>
          </a:xfrm>
          <a:prstGeom prst="rect">
            <a:avLst/>
          </a:prstGeom>
        </p:spPr>
      </p:pic>
      <p:sp>
        <p:nvSpPr>
          <p:cNvPr id="5" name="Прямоугольник 4"/>
          <p:cNvSpPr/>
          <p:nvPr/>
        </p:nvSpPr>
        <p:spPr>
          <a:xfrm>
            <a:off x="259183" y="309545"/>
            <a:ext cx="2501434" cy="830997"/>
          </a:xfrm>
          <a:prstGeom prst="rect">
            <a:avLst/>
          </a:prstGeom>
        </p:spPr>
        <p:txBody>
          <a:bodyPr wrap="square">
            <a:spAutoFit/>
          </a:bodyPr>
          <a:lstStyle/>
          <a:p>
            <a:r>
              <a:rPr lang="en-US" sz="4800">
                <a:latin typeface="Bahnschrift SemiBold SemiConden" panose="020b0502040204020203" pitchFamily="34" charset="0"/>
              </a:rPr>
              <a:t>Word</a:t>
            </a:r>
          </a:p>
        </p:txBody>
      </p:sp>
      <p:sp>
        <p:nvSpPr>
          <p:cNvPr id="6" name="TextBox 5"/>
          <p:cNvSpPr txBox="1"/>
          <p:nvPr/>
        </p:nvSpPr>
        <p:spPr>
          <a:xfrm>
            <a:off x="444137" y="1576250"/>
            <a:ext cx="3762103" cy="4524315"/>
          </a:xfrm>
          <a:prstGeom prst="rect">
            <a:avLst/>
          </a:prstGeom>
          <a:noFill/>
        </p:spPr>
        <p:txBody>
          <a:bodyPr wrap="square" rtlCol="0">
            <a:spAutoFit/>
          </a:bodyPr>
          <a:lstStyle/>
          <a:p>
            <a:r>
              <a:rPr lang="en-US">
                <a:solidFill>
                  <a:schemeClr val="tx1">
                    <a:lumMod val="95000"/>
                    <a:lumOff val="5000"/>
                  </a:schemeClr>
                </a:solidFill>
                <a:latin typeface="Bahnschrift Light SemiCondensed" panose="020b0502040204020203" pitchFamily="34" charset="0"/>
              </a:rPr>
              <a:t>In linguistics, a word of a spoken language can be defined as the smallest sequence of phonemes that can be uttered in isolation with objective or practical meaning. In many languages, words also correspond to sequences of graphemes ("letters") in their standard writing systems that are delimited by spaces wider than the normal inter-letter space, or by other graphical conventions</a:t>
            </a:r>
            <a:r>
              <a:rPr lang="en-US" smtClean="0">
                <a:solidFill>
                  <a:schemeClr val="tx1">
                    <a:lumMod val="95000"/>
                    <a:lumOff val="5000"/>
                  </a:schemeClr>
                </a:solidFill>
                <a:latin typeface="Bahnschrift Light SemiCondensed" panose="020b0502040204020203" pitchFamily="34" charset="0"/>
              </a:rPr>
              <a:t>. </a:t>
            </a:r>
            <a:r>
              <a:rPr lang="en-US">
                <a:solidFill>
                  <a:schemeClr val="tx1">
                    <a:lumMod val="95000"/>
                    <a:lumOff val="5000"/>
                  </a:schemeClr>
                </a:solidFill>
                <a:latin typeface="Bahnschrift Light SemiCondensed" panose="020b0502040204020203" pitchFamily="34" charset="0"/>
              </a:rPr>
              <a:t>The concept of "word" is usually distinguished from that of a morpheme, which is the smallest unit of word which has a meaning, even if it will not stand on its own together or in other small words.</a:t>
            </a:r>
          </a:p>
        </p:txBody>
      </p:sp>
      <p:cxnSp>
        <p:nvCxnSpPr>
          <p:cNvPr id="8" name="Прямая соединительная линия 7"/>
          <p:cNvCxnSpPr/>
          <p:nvPr/>
        </p:nvCxnSpPr>
        <p:spPr>
          <a:xfrm>
            <a:off x="4206240" y="725043"/>
            <a:ext cx="1915886" cy="40124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31170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Effect>
                      <a14:saturation sat="0"/>
                    </a14:imgEffect>
                  </a14:imgLayer>
                </a14:imgProps>
              </a:ext>
              <a:ext uri="{28A0092B-C50C-407E-A947-70E740481C1C}">
                <a14:useLocalDpi xmlns:a14="http://schemas.microsoft.com/office/drawing/2010/main" val="0"/>
              </a:ext>
            </a:extLst>
          </a:blip>
          <a:stretch>
            <a:fillRect/>
          </a:stretch>
        </p:blipFill>
        <p:spPr>
          <a:xfrm>
            <a:off x="4946469" y="1372492"/>
            <a:ext cx="6816634" cy="4665134"/>
          </a:xfrm>
          <a:prstGeom prst="rect">
            <a:avLst/>
          </a:prstGeom>
        </p:spPr>
      </p:pic>
      <p:sp>
        <p:nvSpPr>
          <p:cNvPr id="2" name="Заголовок 1"/>
          <p:cNvSpPr>
            <a:spLocks noGrp="1"/>
          </p:cNvSpPr>
          <p:nvPr>
            <p:ph type="title"/>
          </p:nvPr>
        </p:nvSpPr>
        <p:spPr/>
        <p:txBody>
          <a:bodyPr/>
          <a:lstStyle/>
          <a:p>
            <a:r>
              <a:rPr lang="en-US" smtClean="0"/>
              <a:t>links</a:t>
            </a:r>
            <a:endParaRPr lang="en-US"/>
          </a:p>
        </p:txBody>
      </p:sp>
      <p:sp>
        <p:nvSpPr>
          <p:cNvPr id="3" name="Объект 2"/>
          <p:cNvSpPr>
            <a:spLocks noGrp="1"/>
          </p:cNvSpPr>
          <p:nvPr>
            <p:ph idx="1"/>
          </p:nvPr>
        </p:nvSpPr>
        <p:spPr>
          <a:xfrm>
            <a:off x="524691" y="2525486"/>
            <a:ext cx="9681754" cy="3146380"/>
          </a:xfrm>
        </p:spPr>
        <p:txBody>
          <a:bodyPr>
            <a:normAutofit/>
          </a:bodyPr>
          <a:lstStyle/>
          <a:p>
            <a:r>
              <a:rPr lang="en-US" sz="1400" smtClean="0">
                <a:hlinkClick r:id="rId4"/>
              </a:rPr>
              <a:t>https://www.merriam-webster.com/dictionary/word</a:t>
            </a:r>
            <a:endParaRPr lang="en-US" sz="1400" smtClean="0"/>
          </a:p>
          <a:p>
            <a:r>
              <a:rPr lang="en-US" sz="1400" smtClean="0">
                <a:hlinkClick r:id="rId5"/>
              </a:rPr>
              <a:t>https://plato.stanford.edu/entries/word-meaning/</a:t>
            </a:r>
            <a:endParaRPr lang="en-US" sz="1400" smtClean="0"/>
          </a:p>
          <a:p>
            <a:r>
              <a:rPr lang="en-US" sz="1400" smtClean="0">
                <a:hlinkClick r:id="rId6"/>
              </a:rPr>
              <a:t>https://en.wikipedia.org/wiki/Word</a:t>
            </a:r>
            <a:endParaRPr lang="en-US" sz="1400"/>
          </a:p>
        </p:txBody>
      </p:sp>
    </p:spTree>
    <p:extLst>
      <p:ext uri="{BB962C8B-B14F-4D97-AF65-F5344CB8AC3E}">
        <p14:creationId xmlns:p14="http://schemas.microsoft.com/office/powerpoint/2010/main" val="261652155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Effect>
                      <a14:saturation sat="0"/>
                    </a14:imgEffect>
                  </a14:imgLayer>
                </a14:imgProps>
              </a:ext>
              <a:ext uri="{28A0092B-C50C-407E-A947-70E740481C1C}">
                <a14:useLocalDpi xmlns:a14="http://schemas.microsoft.com/office/drawing/2010/main" val="0"/>
              </a:ext>
            </a:extLst>
          </a:blip>
          <a:stretch>
            <a:fillRect/>
          </a:stretch>
        </p:blipFill>
        <p:spPr>
          <a:xfrm>
            <a:off x="4370188" y="2403565"/>
            <a:ext cx="7412508" cy="4154711"/>
          </a:xfrm>
          <a:prstGeom prst="rect">
            <a:avLst/>
          </a:prstGeom>
        </p:spPr>
      </p:pic>
      <p:sp>
        <p:nvSpPr>
          <p:cNvPr id="3" name="Прямоугольник 2"/>
          <p:cNvSpPr/>
          <p:nvPr/>
        </p:nvSpPr>
        <p:spPr>
          <a:xfrm>
            <a:off x="256541" y="467762"/>
            <a:ext cx="3178628" cy="5078313"/>
          </a:xfrm>
          <a:prstGeom prst="rect">
            <a:avLst/>
          </a:prstGeom>
          <a:ln w="19050">
            <a:noFill/>
          </a:ln>
        </p:spPr>
        <p:txBody>
          <a:bodyPr wrap="square">
            <a:spAutoFit/>
          </a:bodyPr>
          <a:lstStyle/>
          <a:p>
            <a:r>
              <a:rPr lang="en-US">
                <a:latin typeface="Bahnschrift Light Condensed" panose="020b0502040204020203" pitchFamily="34" charset="0"/>
              </a:rPr>
              <a:t>In many languages, the notion of what constitutes a "word" may be learned as part of learning the writing system</a:t>
            </a:r>
            <a:r>
              <a:rPr lang="en-US" smtClean="0">
                <a:latin typeface="Bahnschrift Light Condensed" panose="020b0502040204020203" pitchFamily="34" charset="0"/>
              </a:rPr>
              <a:t>. </a:t>
            </a:r>
            <a:r>
              <a:rPr lang="en-US">
                <a:latin typeface="Bahnschrift Light Condensed" panose="020b0502040204020203" pitchFamily="34" charset="0"/>
              </a:rPr>
              <a:t>This is the case for the English language, and for most languages that are written with alphabets derived from the ancient Latin or Greek alphabets.</a:t>
            </a:r>
          </a:p>
          <a:p>
            <a:endParaRPr lang="en-US">
              <a:latin typeface="Bahnschrift Light Condensed" panose="020b0502040204020203" pitchFamily="34" charset="0"/>
            </a:endParaRPr>
          </a:p>
          <a:p>
            <a:r>
              <a:rPr lang="en-US">
                <a:latin typeface="Bahnschrift Light Condensed" panose="020b0502040204020203" pitchFamily="34" charset="0"/>
              </a:rPr>
              <a:t>There still remains no consensus among linguists about the proper definition of "word" in a spoken language that is independent of its writing system, nor about the precise distinction between it and "morpheme</a:t>
            </a:r>
            <a:r>
              <a:rPr lang="en-US" smtClean="0">
                <a:latin typeface="Bahnschrift Light Condensed" panose="020b0502040204020203" pitchFamily="34" charset="0"/>
              </a:rPr>
              <a:t>". </a:t>
            </a:r>
            <a:r>
              <a:rPr lang="en-US">
                <a:latin typeface="Bahnschrift Light Condensed" panose="020b0502040204020203" pitchFamily="34" charset="0"/>
              </a:rPr>
              <a:t>This issue is particularly debated for Chinese and other languages of East Asia.</a:t>
            </a:r>
          </a:p>
        </p:txBody>
      </p:sp>
      <p:sp>
        <p:nvSpPr>
          <p:cNvPr id="4" name="Прямоугольник 3"/>
          <p:cNvSpPr/>
          <p:nvPr/>
        </p:nvSpPr>
        <p:spPr>
          <a:xfrm>
            <a:off x="5312228" y="4798422"/>
            <a:ext cx="1132115" cy="99749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4"/>
          <a:stretch>
            <a:fillRect/>
          </a:stretch>
        </p:blipFill>
        <p:spPr>
          <a:xfrm>
            <a:off x="9229730" y="4705197"/>
            <a:ext cx="1152244" cy="1155672"/>
          </a:xfrm>
          <a:prstGeom prst="rect">
            <a:avLst/>
          </a:prstGeom>
        </p:spPr>
      </p:pic>
    </p:spTree>
    <p:extLst>
      <p:ext uri="{BB962C8B-B14F-4D97-AF65-F5344CB8AC3E}">
        <p14:creationId xmlns:p14="http://schemas.microsoft.com/office/powerpoint/2010/main" val="427410076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Effect>
                      <a14:saturation sat="0"/>
                    </a14:imgEffect>
                  </a14:imgLayer>
                </a14:imgProps>
              </a:ext>
              <a:ext uri="{28A0092B-C50C-407E-A947-70E740481C1C}">
                <a14:useLocalDpi xmlns:a14="http://schemas.microsoft.com/office/drawing/2010/main" val="0"/>
              </a:ext>
            </a:extLst>
          </a:blip>
          <a:stretch>
            <a:fillRect/>
          </a:stretch>
        </p:blipFill>
        <p:spPr>
          <a:xfrm>
            <a:off x="949235" y="269966"/>
            <a:ext cx="9805852" cy="3926197"/>
          </a:xfrm>
          <a:prstGeom prst="rect">
            <a:avLst/>
          </a:prstGeom>
        </p:spPr>
      </p:pic>
      <p:sp>
        <p:nvSpPr>
          <p:cNvPr id="4" name="TextBox 3"/>
          <p:cNvSpPr txBox="1"/>
          <p:nvPr/>
        </p:nvSpPr>
        <p:spPr>
          <a:xfrm>
            <a:off x="121919" y="3965330"/>
            <a:ext cx="4493623" cy="461665"/>
          </a:xfrm>
          <a:prstGeom prst="rect">
            <a:avLst/>
          </a:prstGeom>
          <a:noFill/>
          <a:ln w="12700">
            <a:solidFill>
              <a:schemeClr val="accent2"/>
            </a:solidFill>
          </a:ln>
        </p:spPr>
        <p:txBody>
          <a:bodyPr wrap="square" rtlCol="0">
            <a:spAutoFit/>
          </a:bodyPr>
          <a:lstStyle/>
          <a:p>
            <a:r>
              <a:rPr lang="en-US" sz="2400">
                <a:latin typeface="Bahnschrift SemiLight Condensed" panose="020b0502040204020203" pitchFamily="34" charset="0"/>
              </a:rPr>
              <a:t>Semantic definition</a:t>
            </a:r>
          </a:p>
        </p:txBody>
      </p:sp>
      <p:sp>
        <p:nvSpPr>
          <p:cNvPr id="6" name="TextBox 5"/>
          <p:cNvSpPr txBox="1"/>
          <p:nvPr/>
        </p:nvSpPr>
        <p:spPr>
          <a:xfrm>
            <a:off x="235132" y="4644709"/>
            <a:ext cx="11678194" cy="1815882"/>
          </a:xfrm>
          <a:prstGeom prst="rect">
            <a:avLst/>
          </a:prstGeom>
          <a:noFill/>
        </p:spPr>
        <p:txBody>
          <a:bodyPr wrap="square" rtlCol="0">
            <a:spAutoFit/>
          </a:bodyPr>
          <a:lstStyle/>
          <a:p>
            <a:r>
              <a:rPr lang="en-US" sz="1600">
                <a:latin typeface="Bahnschrift Light Condensed" panose="020b0502040204020203" pitchFamily="34" charset="0"/>
              </a:rPr>
              <a:t>Leonard Bloomfield introduced the concept of "Minimal Free Forms" in 1928. Words are thought of as the smallest meaningful unit of speech that can stand by </a:t>
            </a:r>
            <a:r>
              <a:rPr lang="en-US" sz="1600" err="1" smtClean="0">
                <a:latin typeface="Bahnschrift Light Condensed" panose="020b0502040204020203" pitchFamily="34" charset="0"/>
              </a:rPr>
              <a:t>themselves.This </a:t>
            </a:r>
            <a:r>
              <a:rPr lang="en-US" sz="1600">
                <a:latin typeface="Bahnschrift Light Condensed" panose="020b0502040204020203" pitchFamily="34" charset="0"/>
              </a:rPr>
              <a:t>correlates phonemes (units of sound) to lexemes (units of meaning). However, some written words are not minimal free forms as they make no sense by themselves (for example, the and of</a:t>
            </a:r>
            <a:r>
              <a:rPr lang="en-US" sz="1600" smtClean="0">
                <a:latin typeface="Bahnschrift Light Condensed" panose="020b0502040204020203" pitchFamily="34" charset="0"/>
              </a:rPr>
              <a:t>).</a:t>
            </a:r>
            <a:endParaRPr lang="en-US" sz="1600">
              <a:latin typeface="Bahnschrift Light Condensed" panose="020b0502040204020203" pitchFamily="34" charset="0"/>
            </a:endParaRPr>
          </a:p>
          <a:p>
            <a:endParaRPr lang="en-US" sz="1600">
              <a:latin typeface="Bahnschrift Light Condensed" panose="020b0502040204020203" pitchFamily="34" charset="0"/>
            </a:endParaRPr>
          </a:p>
          <a:p>
            <a:r>
              <a:rPr lang="en-US" sz="1600">
                <a:latin typeface="Bahnschrift Light Condensed" panose="020b0502040204020203" pitchFamily="34" charset="0"/>
              </a:rPr>
              <a:t>Some semanticists have put forward a theory of so-called semantic primitives or semantic primes, indefinable words representing fundamental concepts that are intuitively meaningful. According to this theory, semantic primes serve as the basis for describing the meaning, without circularity, of other words and their associated conceptual denotations</a:t>
            </a:r>
            <a:r>
              <a:rPr lang="en-US" sz="1600" smtClean="0">
                <a:latin typeface="Bahnschrift Light Condensed" panose="020b0502040204020203" pitchFamily="34" charset="0"/>
              </a:rPr>
              <a:t>.</a:t>
            </a:r>
            <a:endParaRPr lang="en-US" sz="1600">
              <a:latin typeface="Bahnschrift Light Condensed" panose="020b0502040204020203" pitchFamily="34" charset="0"/>
            </a:endParaRPr>
          </a:p>
        </p:txBody>
      </p:sp>
    </p:spTree>
    <p:extLst>
      <p:ext uri="{BB962C8B-B14F-4D97-AF65-F5344CB8AC3E}">
        <p14:creationId xmlns:p14="http://schemas.microsoft.com/office/powerpoint/2010/main" val="281478214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Прямоугольник 4"/>
          <p:cNvSpPr/>
          <p:nvPr/>
        </p:nvSpPr>
        <p:spPr>
          <a:xfrm>
            <a:off x="9724464" y="134679"/>
            <a:ext cx="2243418" cy="461665"/>
          </a:xfrm>
          <a:prstGeom prst="rect">
            <a:avLst/>
          </a:prstGeom>
        </p:spPr>
        <p:txBody>
          <a:bodyPr wrap="square">
            <a:spAutoFit/>
          </a:bodyPr>
          <a:lstStyle/>
          <a:p>
            <a:r>
              <a:rPr lang="en-US" sz="2400">
                <a:latin typeface="Bahnschrift SemiLight Condensed" panose="020b0502040204020203" pitchFamily="34" charset="0"/>
              </a:rPr>
              <a:t>Word boundaries</a:t>
            </a:r>
            <a:endParaRPr lang="uk-UA" sz="2400">
              <a:latin typeface="Bahnschrift SemiLight Condensed" panose="020b0502040204020203" pitchFamily="34" charset="0"/>
            </a:endParaRPr>
          </a:p>
        </p:txBody>
      </p:sp>
      <p:pic>
        <p:nvPicPr>
          <p:cNvPr id="2" name="Рисунок 1"/>
          <p:cNvPicPr>
            <a:picLocks noChangeAspect="1"/>
          </p:cNvPicPr>
          <p:nvPr/>
        </p:nvPicPr>
        <p:blipFill>
          <a:blip r:embed="rId2">
            <a:biLevel thresh="25000"/>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348341" y="2176813"/>
            <a:ext cx="6234723" cy="4252018"/>
          </a:xfrm>
          <a:prstGeom prst="rect">
            <a:avLst/>
          </a:prstGeom>
        </p:spPr>
      </p:pic>
      <p:sp>
        <p:nvSpPr>
          <p:cNvPr id="3" name="TextBox 2"/>
          <p:cNvSpPr txBox="1"/>
          <p:nvPr/>
        </p:nvSpPr>
        <p:spPr>
          <a:xfrm>
            <a:off x="7612828" y="1039906"/>
            <a:ext cx="4518212" cy="2031325"/>
          </a:xfrm>
          <a:prstGeom prst="rect">
            <a:avLst/>
          </a:prstGeom>
          <a:noFill/>
        </p:spPr>
        <p:txBody>
          <a:bodyPr wrap="square" rtlCol="0">
            <a:spAutoFit/>
          </a:bodyPr>
          <a:lstStyle/>
          <a:p>
            <a:r>
              <a:rPr lang="en-US">
                <a:solidFill>
                  <a:schemeClr val="accent2"/>
                </a:solidFill>
                <a:latin typeface="Bahnschrift Light Condensed" panose="020b0502040204020203" pitchFamily="34" charset="0"/>
              </a:rPr>
              <a:t>Potential pause</a:t>
            </a:r>
            <a:r>
              <a:rPr lang="en-US">
                <a:latin typeface="Bahnschrift Light Condensed" panose="020b0502040204020203" pitchFamily="34" charset="0"/>
              </a:rPr>
              <a:t>: A speaker is told to repeat a given sentence slowly, allowing for pauses. The speaker will tend to insert pauses at the word boundaries. However, this method is not foolproof: the speaker could easily break up polysyllabic words, or fail to separate two or more closely linked words (e.g. "to a" in "He went to a house").</a:t>
            </a:r>
          </a:p>
        </p:txBody>
      </p:sp>
      <p:sp>
        <p:nvSpPr>
          <p:cNvPr id="4" name="TextBox 3"/>
          <p:cNvSpPr txBox="1"/>
          <p:nvPr/>
        </p:nvSpPr>
        <p:spPr>
          <a:xfrm>
            <a:off x="348341" y="1039906"/>
            <a:ext cx="6706883" cy="738664"/>
          </a:xfrm>
          <a:prstGeom prst="rect">
            <a:avLst/>
          </a:prstGeom>
          <a:noFill/>
        </p:spPr>
        <p:txBody>
          <a:bodyPr wrap="square" rtlCol="0">
            <a:spAutoFit/>
          </a:bodyPr>
          <a:lstStyle/>
          <a:p>
            <a:r>
              <a:rPr lang="en-US" sz="1400">
                <a:latin typeface="Bahnschrift Light Condensed" panose="020b0502040204020203" pitchFamily="34" charset="0"/>
              </a:rPr>
              <a:t>The task of defining what constitutes a "word" involves determining where one word ends and another word begins—in other words, identifying word boundaries. There are several ways to determine where the word boundaries of spoken language should be </a:t>
            </a:r>
            <a:r>
              <a:rPr lang="en-US" sz="1400" smtClean="0">
                <a:latin typeface="Bahnschrift Light Condensed" panose="020b0502040204020203" pitchFamily="34" charset="0"/>
              </a:rPr>
              <a:t>placed</a:t>
            </a:r>
            <a:endParaRPr lang="en-US"/>
          </a:p>
        </p:txBody>
      </p:sp>
      <p:sp>
        <p:nvSpPr>
          <p:cNvPr id="6" name="TextBox 5"/>
          <p:cNvSpPr txBox="1"/>
          <p:nvPr/>
        </p:nvSpPr>
        <p:spPr>
          <a:xfrm>
            <a:off x="6831521" y="3514793"/>
            <a:ext cx="4014652" cy="2800767"/>
          </a:xfrm>
          <a:prstGeom prst="rect">
            <a:avLst/>
          </a:prstGeom>
          <a:noFill/>
        </p:spPr>
        <p:txBody>
          <a:bodyPr wrap="square" rtlCol="0">
            <a:spAutoFit/>
          </a:bodyPr>
          <a:lstStyle/>
          <a:p>
            <a:r>
              <a:rPr lang="en-US" sz="1600">
                <a:solidFill>
                  <a:schemeClr val="accent2"/>
                </a:solidFill>
                <a:latin typeface="Bahnschrift Light Condensed" panose="020b0502040204020203" pitchFamily="34" charset="0"/>
              </a:rPr>
              <a:t>Indivisibility</a:t>
            </a:r>
            <a:r>
              <a:rPr lang="en-US" sz="1600">
                <a:latin typeface="Bahnschrift Light Condensed" panose="020b0502040204020203" pitchFamily="34" charset="0"/>
              </a:rPr>
              <a:t>: A speaker is told to say a sentence out loud, and then is told to say the sentence again with extra words added to it. Thus, I have lived in this village for ten years might become My family and I have lived in this little village for about ten or so years. These extra words will tend to be added in the word boundaries of the original sentence. However, some languages have infixes, which are put inside a word. Similarly, some have separable affixes: in the German sentence "Ich komme gut zu Hause an", the verb ankommen is separated.</a:t>
            </a:r>
          </a:p>
        </p:txBody>
      </p:sp>
    </p:spTree>
    <p:extLst>
      <p:ext uri="{BB962C8B-B14F-4D97-AF65-F5344CB8AC3E}">
        <p14:creationId xmlns:p14="http://schemas.microsoft.com/office/powerpoint/2010/main" val="89542133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biLevel thresh="25000"/>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142875" y="645274"/>
            <a:ext cx="5588000" cy="4596737"/>
          </a:xfrm>
          <a:prstGeom prst="rect">
            <a:avLst/>
          </a:prstGeom>
        </p:spPr>
      </p:pic>
      <p:pic>
        <p:nvPicPr>
          <p:cNvPr id="3" name="Рисунок 2"/>
          <p:cNvPicPr>
            <a:picLocks noChangeAspect="1"/>
          </p:cNvPicPr>
          <p:nvPr/>
        </p:nvPicPr>
        <p:blipFill>
          <a:blip r:embed="rId4">
            <a:biLevel thresh="5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9121238" y="3626023"/>
            <a:ext cx="3070762" cy="3231977"/>
          </a:xfrm>
          <a:prstGeom prst="rect">
            <a:avLst/>
          </a:prstGeom>
        </p:spPr>
      </p:pic>
      <p:sp>
        <p:nvSpPr>
          <p:cNvPr id="6" name="Прямоугольник 5"/>
          <p:cNvSpPr/>
          <p:nvPr/>
        </p:nvSpPr>
        <p:spPr>
          <a:xfrm>
            <a:off x="5820879" y="314897"/>
            <a:ext cx="2278092" cy="523220"/>
          </a:xfrm>
          <a:prstGeom prst="rect">
            <a:avLst/>
          </a:prstGeom>
        </p:spPr>
        <p:txBody>
          <a:bodyPr wrap="square">
            <a:spAutoFit/>
          </a:bodyPr>
          <a:lstStyle/>
          <a:p>
            <a:r>
              <a:rPr lang="en-US" sz="2800">
                <a:latin typeface="Bahnschrift SemiBold" panose="020b0502040204020203" pitchFamily="34" charset="0"/>
              </a:rPr>
              <a:t>Orthography</a:t>
            </a:r>
          </a:p>
        </p:txBody>
      </p:sp>
      <p:sp>
        <p:nvSpPr>
          <p:cNvPr id="7" name="TextBox 6"/>
          <p:cNvSpPr txBox="1"/>
          <p:nvPr/>
        </p:nvSpPr>
        <p:spPr>
          <a:xfrm>
            <a:off x="6238875" y="908599"/>
            <a:ext cx="4223657" cy="4801314"/>
          </a:xfrm>
          <a:prstGeom prst="rect">
            <a:avLst/>
          </a:prstGeom>
          <a:noFill/>
        </p:spPr>
        <p:txBody>
          <a:bodyPr wrap="square" rtlCol="0">
            <a:spAutoFit/>
          </a:bodyPr>
          <a:lstStyle/>
          <a:p>
            <a:r>
              <a:rPr lang="en-US">
                <a:latin typeface="Bahnschrift Light Condensed" panose="020b0502040204020203" pitchFamily="34" charset="0"/>
              </a:rPr>
              <a:t>In languages with a literary tradition, there is interrelation between orthography and the question of what is considered a single word. Word separators (typically spaces) are common in modern orthography of languages using alphabetic scripts, but these are (excepting isolated precedents) a relatively modern development (see also history of writing).</a:t>
            </a:r>
          </a:p>
          <a:p>
            <a:endParaRPr lang="en-US">
              <a:latin typeface="Bahnschrift Light Condensed" panose="020b0502040204020203" pitchFamily="34" charset="0"/>
            </a:endParaRPr>
          </a:p>
          <a:p>
            <a:r>
              <a:rPr lang="en-US">
                <a:latin typeface="Bahnschrift Light Condensed" panose="020b0502040204020203" pitchFamily="34" charset="0"/>
              </a:rPr>
              <a:t>In English orthography, compound expressions may contain spaces. For example, ice cream, air raid shelter and get up each are generally considered to consist of more than one word (as each of the components are free forms, with the possible exception of get), and so is no one, but the similarly compounded someone and nobody are considered single words.</a:t>
            </a:r>
          </a:p>
        </p:txBody>
      </p:sp>
      <p:sp>
        <p:nvSpPr>
          <p:cNvPr id="8" name="Прямоугольник 7"/>
          <p:cNvSpPr/>
          <p:nvPr/>
        </p:nvSpPr>
        <p:spPr>
          <a:xfrm>
            <a:off x="78377" y="5782798"/>
            <a:ext cx="6096000" cy="954107"/>
          </a:xfrm>
          <a:prstGeom prst="rect">
            <a:avLst/>
          </a:prstGeom>
        </p:spPr>
        <p:txBody>
          <a:bodyPr>
            <a:spAutoFit/>
          </a:bodyPr>
          <a:lstStyle/>
          <a:p>
            <a:r>
              <a:rPr lang="en-US" sz="1400" i="1">
                <a:latin typeface="Bahnschrift Light Condensed" panose="020b0502040204020203" pitchFamily="34" charset="0"/>
              </a:rPr>
              <a:t>Not all languages delimit words expressly. Mandarin Chinese is a very analytic language (with few inflectional affixes), making it unnecessary to delimit words orthographically. However, there are many multiple-morpheme compounds in Mandarin, as well as a variety of bound morphemes that make it difficult to clearly determine what constitutes a word.</a:t>
            </a:r>
          </a:p>
        </p:txBody>
      </p:sp>
    </p:spTree>
    <p:extLst>
      <p:ext uri="{BB962C8B-B14F-4D97-AF65-F5344CB8AC3E}">
        <p14:creationId xmlns:p14="http://schemas.microsoft.com/office/powerpoint/2010/main" val="369116181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artisticCutout/>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63040" y="2027646"/>
            <a:ext cx="7245531" cy="4830354"/>
          </a:xfrm>
          <a:prstGeom prst="rect">
            <a:avLst/>
          </a:prstGeom>
        </p:spPr>
      </p:pic>
      <p:sp>
        <p:nvSpPr>
          <p:cNvPr id="6" name="Прямоугольник 5"/>
          <p:cNvSpPr/>
          <p:nvPr/>
        </p:nvSpPr>
        <p:spPr>
          <a:xfrm>
            <a:off x="301743" y="300836"/>
            <a:ext cx="1475084" cy="523220"/>
          </a:xfrm>
          <a:prstGeom prst="rect">
            <a:avLst/>
          </a:prstGeom>
        </p:spPr>
        <p:txBody>
          <a:bodyPr wrap="none">
            <a:spAutoFit/>
          </a:bodyPr>
          <a:lstStyle/>
          <a:p>
            <a:r>
              <a:rPr lang="en-US" sz="2800">
                <a:latin typeface="Bahnschrift Light Condensed" panose="020b0502040204020203" pitchFamily="34" charset="0"/>
              </a:rPr>
              <a:t>Philosophy</a:t>
            </a:r>
          </a:p>
        </p:txBody>
      </p:sp>
      <p:sp>
        <p:nvSpPr>
          <p:cNvPr id="7" name="TextBox 6"/>
          <p:cNvSpPr txBox="1"/>
          <p:nvPr/>
        </p:nvSpPr>
        <p:spPr>
          <a:xfrm>
            <a:off x="583475" y="949234"/>
            <a:ext cx="3779520" cy="5355312"/>
          </a:xfrm>
          <a:prstGeom prst="rect">
            <a:avLst/>
          </a:prstGeom>
          <a:noFill/>
        </p:spPr>
        <p:txBody>
          <a:bodyPr wrap="square" rtlCol="0">
            <a:spAutoFit/>
          </a:bodyPr>
          <a:lstStyle/>
          <a:p>
            <a:r>
              <a:rPr lang="en-US">
                <a:latin typeface="Bahnschrift Light Condensed" panose="020b0502040204020203" pitchFamily="34" charset="0"/>
              </a:rPr>
              <a:t>Philosophers have found words objects of fascination since at least the 5th century BC, with the foundation of the philosophy of language. Plato analyzed words in terms of their origins and the sounds making them up, concluding that there was some connection between sound and meaning, though words change a great deal over time. John Locke wrote that the use of words "is to be sensible marks of ideas", though they are chosen "not by any natural connexion that there is between particular articulate sounds and certain ideas, for then there would be but one language amongst all men; but by a voluntary imposition, whereby such a word is made arbitrarily the mark of such an idea</a:t>
            </a:r>
            <a:r>
              <a:rPr lang="en-US" smtClean="0">
                <a:latin typeface="Bahnschrift Light Condensed" panose="020b0502040204020203" pitchFamily="34" charset="0"/>
              </a:rPr>
              <a:t>" </a:t>
            </a:r>
            <a:r>
              <a:rPr lang="en-US">
                <a:latin typeface="Bahnschrift Light Condensed" panose="020b0502040204020203" pitchFamily="34" charset="0"/>
              </a:rPr>
              <a:t>Wittgenstein's thought transitioned from a word as representation of meaning to "the meaning of a word is its use in the language.</a:t>
            </a:r>
          </a:p>
        </p:txBody>
      </p:sp>
      <p:sp>
        <p:nvSpPr>
          <p:cNvPr id="8" name="TextBox 7"/>
          <p:cNvSpPr txBox="1"/>
          <p:nvPr/>
        </p:nvSpPr>
        <p:spPr>
          <a:xfrm>
            <a:off x="9013372" y="300836"/>
            <a:ext cx="2760617" cy="523220"/>
          </a:xfrm>
          <a:prstGeom prst="rect">
            <a:avLst/>
          </a:prstGeom>
          <a:noFill/>
        </p:spPr>
        <p:txBody>
          <a:bodyPr wrap="square" rtlCol="0">
            <a:spAutoFit/>
          </a:bodyPr>
          <a:lstStyle/>
          <a:p>
            <a:pPr algn="r"/>
            <a:r>
              <a:rPr lang="en-US" sz="2800">
                <a:latin typeface="Bahnschrift Light Condensed" panose="020b0502040204020203" pitchFamily="34" charset="0"/>
              </a:rPr>
              <a:t>Classes</a:t>
            </a:r>
          </a:p>
        </p:txBody>
      </p:sp>
      <p:sp>
        <p:nvSpPr>
          <p:cNvPr id="9" name="TextBox 8"/>
          <p:cNvSpPr txBox="1"/>
          <p:nvPr/>
        </p:nvSpPr>
        <p:spPr>
          <a:xfrm>
            <a:off x="7093132" y="2960914"/>
            <a:ext cx="5155474" cy="3539430"/>
          </a:xfrm>
          <a:prstGeom prst="rect">
            <a:avLst/>
          </a:prstGeom>
          <a:noFill/>
        </p:spPr>
        <p:txBody>
          <a:bodyPr wrap="square" rtlCol="0">
            <a:spAutoFit/>
          </a:bodyPr>
          <a:lstStyle/>
          <a:p>
            <a:r>
              <a:rPr lang="en-US" sz="1600">
                <a:latin typeface="Bahnschrift Light Condensed" panose="020b0502040204020203" pitchFamily="34" charset="0"/>
              </a:rPr>
              <a:t>Grammar classifies a language's lexicon into several groups of words. The basic bipartite division that is possible for virtually every natural language is that of nouns vs verbs.</a:t>
            </a:r>
          </a:p>
          <a:p>
            <a:endParaRPr lang="en-US" sz="1600">
              <a:latin typeface="Bahnschrift Light Condensed" panose="020b0502040204020203" pitchFamily="34" charset="0"/>
            </a:endParaRPr>
          </a:p>
          <a:p>
            <a:r>
              <a:rPr lang="en-US" sz="1600">
                <a:latin typeface="Bahnschrift Light Condensed" panose="020b0502040204020203" pitchFamily="34" charset="0"/>
              </a:rPr>
              <a:t>The classification into such classes is in the tradition of Dionysius Thrax, who distinguished eight categories: noun, verb, adjective, pronoun, preposition, adverb, conjunction and interjection.</a:t>
            </a:r>
          </a:p>
          <a:p>
            <a:endParaRPr lang="en-US" sz="1600">
              <a:latin typeface="Bahnschrift Light Condensed" panose="020b0502040204020203" pitchFamily="34" charset="0"/>
            </a:endParaRPr>
          </a:p>
          <a:p>
            <a:r>
              <a:rPr lang="en-US" sz="1600">
                <a:latin typeface="Bahnschrift Light Condensed" panose="020b0502040204020203" pitchFamily="34" charset="0"/>
              </a:rPr>
              <a:t>In Indian grammatical tradition, Pāṇini introduced a similar fundamental classification into a nominal (nāma, suP) and a verbal (ākhyāta, tiN) class, based on the set of suffixes taken by the word. Some words can be controversial, such as slang in formal contexts; misnomers, due to them not meaning what they would imply; or polysemous words, due to the potential confusion between their various senses</a:t>
            </a:r>
          </a:p>
        </p:txBody>
      </p:sp>
      <p:cxnSp>
        <p:nvCxnSpPr>
          <p:cNvPr id="11" name="Соединительная линия уступом 10"/>
          <p:cNvCxnSpPr/>
          <p:nvPr/>
        </p:nvCxnSpPr>
        <p:spPr>
          <a:xfrm>
            <a:off x="4868091" y="1088571"/>
            <a:ext cx="3265715" cy="1410789"/>
          </a:xfrm>
          <a:prstGeom prst="bentConnector3">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089766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644434" y="566057"/>
            <a:ext cx="3657600" cy="523220"/>
          </a:xfrm>
          <a:prstGeom prst="rect">
            <a:avLst/>
          </a:prstGeom>
          <a:noFill/>
        </p:spPr>
        <p:txBody>
          <a:bodyPr wrap="square" rtlCol="0">
            <a:spAutoFit/>
          </a:bodyPr>
          <a:lstStyle/>
          <a:p>
            <a:r>
              <a:rPr lang="en-US" sz="2800">
                <a:latin typeface="Bahnschrift Light Condensed" panose="020b0502040204020203" pitchFamily="34" charset="0"/>
              </a:rPr>
              <a:t>Defining Words</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72" y="1600199"/>
            <a:ext cx="5046074" cy="5046074"/>
          </a:xfrm>
          <a:prstGeom prst="rect">
            <a:avLst/>
          </a:prstGeom>
        </p:spPr>
      </p:pic>
      <p:sp>
        <p:nvSpPr>
          <p:cNvPr id="4" name="TextBox 3"/>
          <p:cNvSpPr txBox="1"/>
          <p:nvPr/>
        </p:nvSpPr>
        <p:spPr>
          <a:xfrm>
            <a:off x="5155474" y="827667"/>
            <a:ext cx="3675017" cy="4278094"/>
          </a:xfrm>
          <a:prstGeom prst="rect">
            <a:avLst/>
          </a:prstGeom>
          <a:noFill/>
        </p:spPr>
        <p:txBody>
          <a:bodyPr wrap="square" rtlCol="0">
            <a:spAutoFit/>
          </a:bodyPr>
          <a:lstStyle/>
          <a:p>
            <a:r>
              <a:rPr lang="en-US" sz="1600">
                <a:latin typeface="Bahnschrift Light Condensed" panose="020b0502040204020203" pitchFamily="34" charset="0"/>
              </a:rPr>
              <a:t>Defining is a way to inform the audience any words or concepts one may not know or may not have a complete grasp on and there are three types of definitions. Some words or terms are defined quite literally, such as a formal definition from the dictionary. That is called a formal definition. Another type of a defining strategy would be an extended definition, where it clarifies terms or concepts through a series of examples and explicit details, which can also include pictures or diagrams. The third type of defining would be a stipulative definition, which is when a term has been given a specific meaning for the sake of one’s argument or purpose. In defining things, It’s important to keep in mind the purpose and audience in order to create a compelling and efficient argument.</a:t>
            </a:r>
          </a:p>
        </p:txBody>
      </p:sp>
      <p:sp>
        <p:nvSpPr>
          <p:cNvPr id="6" name="TextBox 5"/>
          <p:cNvSpPr txBox="1"/>
          <p:nvPr/>
        </p:nvSpPr>
        <p:spPr>
          <a:xfrm>
            <a:off x="4563290" y="5692166"/>
            <a:ext cx="7628710" cy="954107"/>
          </a:xfrm>
          <a:prstGeom prst="rect">
            <a:avLst/>
          </a:prstGeom>
          <a:noFill/>
        </p:spPr>
        <p:txBody>
          <a:bodyPr wrap="square" rtlCol="0">
            <a:spAutoFit/>
          </a:bodyPr>
          <a:lstStyle/>
          <a:p>
            <a:r>
              <a:rPr lang="en-US" sz="1400" i="1">
                <a:latin typeface="Bahnschrift Condensed" panose="020b0502040204020203" pitchFamily="34" charset="0"/>
              </a:rPr>
              <a:t>A formal definition is a definition which helps the reader understand what the speaker or author is talking about.  A term can be used in a specific way therefore the speaker/author needs to explain the meaning of that word based on the usage of that word in the sentence. There are three ways to distinguish a formal definition. First one, for a formal definition there has to be the use of easy words so the reader can understand. </a:t>
            </a:r>
          </a:p>
        </p:txBody>
      </p:sp>
      <p:sp>
        <p:nvSpPr>
          <p:cNvPr id="7" name="TextBox 6"/>
          <p:cNvSpPr txBox="1"/>
          <p:nvPr/>
        </p:nvSpPr>
        <p:spPr>
          <a:xfrm>
            <a:off x="8265796" y="3152194"/>
            <a:ext cx="3871504" cy="2246769"/>
          </a:xfrm>
          <a:prstGeom prst="rect">
            <a:avLst/>
          </a:prstGeom>
          <a:noFill/>
        </p:spPr>
        <p:txBody>
          <a:bodyPr wrap="square" rtlCol="0">
            <a:spAutoFit/>
          </a:bodyPr>
          <a:lstStyle/>
          <a:p>
            <a:pPr algn="r"/>
            <a:r>
              <a:rPr lang="en-US" sz="1400">
                <a:latin typeface="Bahnschrift Light Condensed" panose="020b0502040204020203" pitchFamily="34" charset="0"/>
              </a:rPr>
              <a:t>For example, Anne Curzan defines the words: “hangry” and “adorkable” in her Ted Talk. She states: “Over the years, I have learned some great new slang this way, including “hangry,” which — (Applause) — which is when you are cranky or angry because you are hungry, and “adorkable,” which is when you are adorable in kind of a dorky way, clearly, terrific words that fill important gaps in the English language.” (2:10). Furthermore, another example of a formal definition that was used by Anne Curzan was the definition of the word “multislacking”. </a:t>
            </a:r>
          </a:p>
        </p:txBody>
      </p:sp>
    </p:spTree>
    <p:extLst>
      <p:ext uri="{BB962C8B-B14F-4D97-AF65-F5344CB8AC3E}">
        <p14:creationId xmlns:p14="http://schemas.microsoft.com/office/powerpoint/2010/main" val="376474958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434" y="2229394"/>
            <a:ext cx="6736733" cy="4210458"/>
          </a:xfrm>
          <a:prstGeom prst="rect">
            <a:avLst/>
          </a:prstGeom>
        </p:spPr>
      </p:pic>
      <p:sp>
        <p:nvSpPr>
          <p:cNvPr id="3" name="TextBox 2"/>
          <p:cNvSpPr txBox="1"/>
          <p:nvPr/>
        </p:nvSpPr>
        <p:spPr>
          <a:xfrm>
            <a:off x="426720" y="653143"/>
            <a:ext cx="4049486" cy="3693319"/>
          </a:xfrm>
          <a:prstGeom prst="rect">
            <a:avLst/>
          </a:prstGeom>
          <a:noFill/>
        </p:spPr>
        <p:txBody>
          <a:bodyPr wrap="square" rtlCol="0">
            <a:spAutoFit/>
          </a:bodyPr>
          <a:lstStyle/>
          <a:p>
            <a:r>
              <a:rPr lang="en-US" err="1">
                <a:latin typeface="Bahnschrift Light Condensed" panose="020b0502040204020203" pitchFamily="34" charset="0"/>
              </a:rPr>
              <a:t>Stipulative definitions :- it’s type of definition where the definer  uses terms like ” this is how I’m defining X” it’s not available in dictionary and mostly central to the argument of writer. The word also doesn’t necessarily have to have meaning, it’s the author’s why of describing the word and thus it doesn’t have any right or wrong form. This type of definitions is very useful for intended purposes. Example:- Beauty ? Love ? Personal legend of life ?</a:t>
            </a:r>
          </a:p>
          <a:p>
            <a:endParaRPr lang="en-US">
              <a:latin typeface="Bahnschrift Light Condensed" panose="020b0502040204020203" pitchFamily="34" charset="0"/>
            </a:endParaRPr>
          </a:p>
          <a:p>
            <a:r>
              <a:rPr lang="en-US">
                <a:latin typeface="Bahnschrift Light Condensed" panose="020b0502040204020203" pitchFamily="34" charset="0"/>
              </a:rPr>
              <a:t>Example from the ted talk is around 10:23 minutes. When she talks about the note </a:t>
            </a:r>
            <a:r>
              <a:rPr lang="en-US" smtClean="0">
                <a:latin typeface="Bahnschrift Light Condensed" panose="020b0502040204020203" pitchFamily="34" charset="0"/>
              </a:rPr>
              <a:t>usage </a:t>
            </a:r>
            <a:r>
              <a:rPr lang="en-US">
                <a:latin typeface="Bahnschrift Light Condensed" panose="020b0502040204020203" pitchFamily="34" charset="0"/>
              </a:rPr>
              <a:t>and people who are qualified for picking word in dictionary.</a:t>
            </a:r>
          </a:p>
        </p:txBody>
      </p:sp>
    </p:spTree>
    <p:extLst>
      <p:ext uri="{BB962C8B-B14F-4D97-AF65-F5344CB8AC3E}">
        <p14:creationId xmlns:p14="http://schemas.microsoft.com/office/powerpoint/2010/main" val="368461798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214" y="3500846"/>
            <a:ext cx="1678577" cy="3357154"/>
          </a:xfrm>
          <a:prstGeom prst="rect">
            <a:avLst/>
          </a:prstGeom>
        </p:spPr>
      </p:pic>
      <p:sp>
        <p:nvSpPr>
          <p:cNvPr id="2" name="TextBox 1"/>
          <p:cNvSpPr txBox="1"/>
          <p:nvPr/>
        </p:nvSpPr>
        <p:spPr>
          <a:xfrm>
            <a:off x="357051" y="966651"/>
            <a:ext cx="4937760" cy="5355312"/>
          </a:xfrm>
          <a:prstGeom prst="rect">
            <a:avLst/>
          </a:prstGeom>
          <a:noFill/>
        </p:spPr>
        <p:txBody>
          <a:bodyPr wrap="square" rtlCol="0">
            <a:spAutoFit/>
          </a:bodyPr>
          <a:lstStyle/>
          <a:p>
            <a:r>
              <a:rPr lang="en-US">
                <a:latin typeface="Bahnschrift Light Condensed" panose="020b0502040204020203" pitchFamily="34" charset="0"/>
              </a:rPr>
              <a:t>What makes a word a real word?</a:t>
            </a:r>
          </a:p>
          <a:p>
            <a:r>
              <a:rPr lang="en-US">
                <a:latin typeface="Bahnschrift Light Condensed" panose="020b0502040204020203" pitchFamily="34" charset="0"/>
              </a:rPr>
              <a:t>The word word has a wide range of meanings and uses in English. Yet one of the most often looked for pieces of information regarding word is not something that would be found in its definition. Instead, it is some variant of the question, What makes a word a real word?</a:t>
            </a:r>
          </a:p>
          <a:p>
            <a:endParaRPr lang="en-US">
              <a:latin typeface="Bahnschrift Light Condensed" panose="020b0502040204020203" pitchFamily="34" charset="0"/>
            </a:endParaRPr>
          </a:p>
          <a:p>
            <a:r>
              <a:rPr lang="en-US">
                <a:latin typeface="Bahnschrift Light Condensed" panose="020b0502040204020203" pitchFamily="34" charset="0"/>
              </a:rPr>
              <a:t>One of the most prolific areas of change and variation in English is vocabulary; new words are constantly being coined to name or describe new inventions or innovations, or to better identify aspects of our rapidly changing world. Constraints of time, money, and staff would make it impossible for any dictionary, no matter how large, to capture a fully comprehensive account of all the words in the language. And even if such a leviathan reference was somehow fashioned, the dictionary would be obsolete the instant it was published as speakers and writers continued generating new terms to meet their constantly changing needs.</a:t>
            </a:r>
          </a:p>
        </p:txBody>
      </p:sp>
      <p:sp>
        <p:nvSpPr>
          <p:cNvPr id="3" name="TextBox 2"/>
          <p:cNvSpPr txBox="1"/>
          <p:nvPr/>
        </p:nvSpPr>
        <p:spPr>
          <a:xfrm>
            <a:off x="7106194" y="879566"/>
            <a:ext cx="4990011" cy="5355312"/>
          </a:xfrm>
          <a:prstGeom prst="rect">
            <a:avLst/>
          </a:prstGeom>
          <a:noFill/>
        </p:spPr>
        <p:txBody>
          <a:bodyPr wrap="square" rtlCol="0">
            <a:spAutoFit/>
          </a:bodyPr>
          <a:lstStyle/>
          <a:p>
            <a:pPr algn="r"/>
            <a:r>
              <a:rPr lang="en-US">
                <a:latin typeface="Bahnschrift Light Condensed" panose="020b0502040204020203" pitchFamily="34" charset="0"/>
              </a:rPr>
              <a:t>Most general English dictionaries are designed to include only those words that meet certain criteria of usage across wide areas and over extended periods of time (for more details about how words are chosen for dictionary entry, read "How does a word get into a Merriam-Webster dictionary?" in our FAQ). As a result, they may omit words that are still in the process of becoming established, those that are too highly specialized, or those that are so informal that they are rarely documented in professionally edited writing. But the words left out are as real as those that gain entry; the former simply haven't met the criteria for dictionary entry–at least not yet (newer ones may ultimately gain admission to the dictionary's pages if they gain sufficient use).</a:t>
            </a:r>
          </a:p>
          <a:p>
            <a:pPr algn="r"/>
            <a:endParaRPr lang="en-US">
              <a:latin typeface="Bahnschrift Light Condensed" panose="020b0502040204020203" pitchFamily="34" charset="0"/>
            </a:endParaRPr>
          </a:p>
          <a:p>
            <a:pPr algn="r"/>
            <a:r>
              <a:rPr lang="en-US">
                <a:latin typeface="Bahnschrift Light Condensed" panose="020b0502040204020203" pitchFamily="34" charset="0"/>
              </a:rPr>
              <a:t>However, in preparing your own writings, it is worth remembering that the dictionary encompasses the most widely used terms in English. Words that are left out may have usage limited to specific, isolated, or informal contexts, so they should be used carefully.</a:t>
            </a:r>
          </a:p>
        </p:txBody>
      </p:sp>
    </p:spTree>
    <p:extLst>
      <p:ext uri="{BB962C8B-B14F-4D97-AF65-F5344CB8AC3E}">
        <p14:creationId xmlns:p14="http://schemas.microsoft.com/office/powerpoint/2010/main" val="412215955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SPecialiST RePack</Company>
  <PresentationFormat>Широкоэкранный</PresentationFormat>
  <Paragraphs>36</Paragraphs>
  <Slides>10</Slides>
  <Notes>0</Notes>
  <TotalTime>203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10</vt:i4>
      </vt:variant>
    </vt:vector>
  </HeadingPairs>
  <TitlesOfParts>
    <vt:vector baseType="lpstr" size="20">
      <vt:lpstr>Arial</vt:lpstr>
      <vt:lpstr>Calibri Light</vt:lpstr>
      <vt:lpstr>Calibri</vt:lpstr>
      <vt:lpstr>Bahnschrift SemiBold SemiConden</vt:lpstr>
      <vt:lpstr>Bahnschrift Light SemiCondensed</vt:lpstr>
      <vt:lpstr>Bahnschrift Light Condensed</vt:lpstr>
      <vt:lpstr>Bahnschrift SemiLight Condensed</vt:lpstr>
      <vt:lpstr>Bahnschrift SemiBold</vt:lpstr>
      <vt:lpstr>Bahnschrift Condensed</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Пользователь Windows</dc:creator>
  <cp:lastModifiedBy>Lenovo ПК</cp:lastModifiedBy>
  <cp:revision>23</cp:revision>
  <dcterms:created xsi:type="dcterms:W3CDTF">2021-03-22T08:25:52Z</dcterms:created>
  <dcterms:modified xsi:type="dcterms:W3CDTF">2022-09-01T12:16:00Z</dcterms:modified>
</cp:coreProperties>
</file>