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9" r:id="rId2"/>
    <p:sldId id="294" r:id="rId3"/>
    <p:sldId id="290" r:id="rId4"/>
    <p:sldId id="276" r:id="rId5"/>
    <p:sldId id="277" r:id="rId6"/>
    <p:sldId id="261" r:id="rId7"/>
    <p:sldId id="262" r:id="rId8"/>
    <p:sldId id="265" r:id="rId9"/>
    <p:sldId id="268" r:id="rId10"/>
    <p:sldId id="273" r:id="rId11"/>
    <p:sldId id="280" r:id="rId12"/>
    <p:sldId id="281" r:id="rId13"/>
    <p:sldId id="282" r:id="rId14"/>
    <p:sldId id="284" r:id="rId15"/>
    <p:sldId id="291" r:id="rId16"/>
    <p:sldId id="295"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0" d="100"/>
          <a:sy n="120" d="100"/>
        </p:scale>
        <p:origin x="13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1B60546B-C482-48C7-A577-6788D973C877}"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79C8E520-3937-4952-8DFA-5E1053C982F4}" type="slidenum">
              <a:rPr lang="ru-RU" smtClean="0"/>
              <a:pPr>
                <a:defRPr/>
              </a:pPr>
              <a:t>‹#›</a:t>
            </a:fld>
            <a:endParaRPr lang="ru-RU"/>
          </a:p>
        </p:txBody>
      </p:sp>
    </p:spTree>
    <p:extLst>
      <p:ext uri="{BB962C8B-B14F-4D97-AF65-F5344CB8AC3E}">
        <p14:creationId xmlns:p14="http://schemas.microsoft.com/office/powerpoint/2010/main" val="33707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8B54BC46-364A-4CD6-A7E5-11CE0AFF11B9}"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BA396431-6D8D-4708-9756-EC81A41CCDC8}" type="slidenum">
              <a:rPr lang="ru-RU" smtClean="0"/>
              <a:pPr>
                <a:defRPr/>
              </a:pPr>
              <a:t>‹#›</a:t>
            </a:fld>
            <a:endParaRPr lang="ru-RU"/>
          </a:p>
        </p:txBody>
      </p:sp>
    </p:spTree>
    <p:extLst>
      <p:ext uri="{BB962C8B-B14F-4D97-AF65-F5344CB8AC3E}">
        <p14:creationId xmlns:p14="http://schemas.microsoft.com/office/powerpoint/2010/main" val="379596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8B54BC46-364A-4CD6-A7E5-11CE0AFF11B9}"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BA396431-6D8D-4708-9756-EC81A41CCDC8}" type="slidenum">
              <a:rPr lang="ru-RU" smtClean="0"/>
              <a:pPr>
                <a:defRPr/>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63147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a:defRPr/>
            </a:pPr>
            <a:fld id="{8B54BC46-364A-4CD6-A7E5-11CE0AFF11B9}" type="datetimeFigureOut">
              <a:rPr lang="ru-RU" smtClean="0"/>
              <a:pPr>
                <a:defRPr/>
              </a:pPr>
              <a:t>27.03.2023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BA396431-6D8D-4708-9756-EC81A41CCDC8}" type="slidenum">
              <a:rPr lang="ru-RU" smtClean="0"/>
              <a:pPr>
                <a:defRPr/>
              </a:pPr>
              <a:t>‹#›</a:t>
            </a:fld>
            <a:endParaRPr lang="ru-RU"/>
          </a:p>
        </p:txBody>
      </p:sp>
    </p:spTree>
    <p:extLst>
      <p:ext uri="{BB962C8B-B14F-4D97-AF65-F5344CB8AC3E}">
        <p14:creationId xmlns:p14="http://schemas.microsoft.com/office/powerpoint/2010/main" val="66637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a:defRPr/>
            </a:pPr>
            <a:fld id="{8B54BC46-364A-4CD6-A7E5-11CE0AFF11B9}" type="datetimeFigureOut">
              <a:rPr lang="ru-RU" smtClean="0"/>
              <a:pPr>
                <a:defRPr/>
              </a:pPr>
              <a:t>27.03.2023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BA396431-6D8D-4708-9756-EC81A41CCDC8}" type="slidenum">
              <a:rPr lang="ru-RU" smtClean="0"/>
              <a:pPr>
                <a:defRPr/>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93895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a:defRPr/>
            </a:pPr>
            <a:fld id="{8B54BC46-364A-4CD6-A7E5-11CE0AFF11B9}" type="datetimeFigureOut">
              <a:rPr lang="ru-RU" smtClean="0"/>
              <a:pPr>
                <a:defRPr/>
              </a:pPr>
              <a:t>27.03.2023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BA396431-6D8D-4708-9756-EC81A41CCDC8}" type="slidenum">
              <a:rPr lang="ru-RU" smtClean="0"/>
              <a:pPr>
                <a:defRPr/>
              </a:pPr>
              <a:t>‹#›</a:t>
            </a:fld>
            <a:endParaRPr lang="ru-RU"/>
          </a:p>
        </p:txBody>
      </p:sp>
    </p:spTree>
    <p:extLst>
      <p:ext uri="{BB962C8B-B14F-4D97-AF65-F5344CB8AC3E}">
        <p14:creationId xmlns:p14="http://schemas.microsoft.com/office/powerpoint/2010/main" val="4141055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A7C92DA1-0723-49BA-BC1C-4A1D4B4445AB}"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2F5746A4-0349-4A4D-88B9-C4CBC8DE9CC3}" type="slidenum">
              <a:rPr lang="ru-RU" smtClean="0"/>
              <a:pPr>
                <a:defRPr/>
              </a:pPr>
              <a:t>‹#›</a:t>
            </a:fld>
            <a:endParaRPr lang="ru-RU"/>
          </a:p>
        </p:txBody>
      </p:sp>
    </p:spTree>
    <p:extLst>
      <p:ext uri="{BB962C8B-B14F-4D97-AF65-F5344CB8AC3E}">
        <p14:creationId xmlns:p14="http://schemas.microsoft.com/office/powerpoint/2010/main" val="3747910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00A93EBC-F53D-465A-9773-621C3820B06E}"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7772C11C-A7C9-4D7A-ABEB-50E10D78DB8F}" type="slidenum">
              <a:rPr lang="ru-RU" smtClean="0"/>
              <a:pPr>
                <a:defRPr/>
              </a:pPr>
              <a:t>‹#›</a:t>
            </a:fld>
            <a:endParaRPr lang="ru-RU"/>
          </a:p>
        </p:txBody>
      </p:sp>
    </p:spTree>
    <p:extLst>
      <p:ext uri="{BB962C8B-B14F-4D97-AF65-F5344CB8AC3E}">
        <p14:creationId xmlns:p14="http://schemas.microsoft.com/office/powerpoint/2010/main" val="379409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3E518635-617B-4EB1-806E-B79CE038B4FE}"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BE2B9C17-5D0B-4D90-864E-F3DD15670646}" type="slidenum">
              <a:rPr lang="ru-RU" smtClean="0"/>
              <a:pPr>
                <a:defRPr/>
              </a:pPr>
              <a:t>‹#›</a:t>
            </a:fld>
            <a:endParaRPr lang="ru-RU"/>
          </a:p>
        </p:txBody>
      </p:sp>
    </p:spTree>
    <p:extLst>
      <p:ext uri="{BB962C8B-B14F-4D97-AF65-F5344CB8AC3E}">
        <p14:creationId xmlns:p14="http://schemas.microsoft.com/office/powerpoint/2010/main" val="267367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7587D606-45DE-4D99-BAF4-076F5602A79B}" type="datetimeFigureOut">
              <a:rPr lang="ru-RU" smtClean="0"/>
              <a:pPr>
                <a:defRPr/>
              </a:pPr>
              <a:t>27.03.2023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10AF6B4C-ECB1-49D4-A045-6B1ABD239DBE}" type="slidenum">
              <a:rPr lang="ru-RU" smtClean="0"/>
              <a:pPr>
                <a:defRPr/>
              </a:pPr>
              <a:t>‹#›</a:t>
            </a:fld>
            <a:endParaRPr lang="ru-RU"/>
          </a:p>
        </p:txBody>
      </p:sp>
    </p:spTree>
    <p:extLst>
      <p:ext uri="{BB962C8B-B14F-4D97-AF65-F5344CB8AC3E}">
        <p14:creationId xmlns:p14="http://schemas.microsoft.com/office/powerpoint/2010/main" val="20770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0E225D2A-2FE2-4C21-A264-9C22EB98A0F7}" type="datetimeFigureOut">
              <a:rPr lang="ru-RU" smtClean="0"/>
              <a:pPr>
                <a:defRPr/>
              </a:pPr>
              <a:t>27.03.2023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EADA0171-A86D-4BDE-A91F-0FA468FD586E}" type="slidenum">
              <a:rPr lang="ru-RU" smtClean="0"/>
              <a:pPr>
                <a:defRPr/>
              </a:pPr>
              <a:t>‹#›</a:t>
            </a:fld>
            <a:endParaRPr lang="ru-RU"/>
          </a:p>
        </p:txBody>
      </p:sp>
    </p:spTree>
    <p:extLst>
      <p:ext uri="{BB962C8B-B14F-4D97-AF65-F5344CB8AC3E}">
        <p14:creationId xmlns:p14="http://schemas.microsoft.com/office/powerpoint/2010/main" val="1022270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58D4760F-D3E3-4D54-8FAA-C1ED6C10D45C}" type="datetimeFigureOut">
              <a:rPr lang="ru-RU" smtClean="0"/>
              <a:pPr>
                <a:defRPr/>
              </a:pPr>
              <a:t>27.03.2023</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FC76D410-7E1E-4EF9-B416-9BB500566BE9}" type="slidenum">
              <a:rPr lang="ru-RU" smtClean="0"/>
              <a:pPr>
                <a:defRPr/>
              </a:pPr>
              <a:t>‹#›</a:t>
            </a:fld>
            <a:endParaRPr lang="ru-RU"/>
          </a:p>
        </p:txBody>
      </p:sp>
    </p:spTree>
    <p:extLst>
      <p:ext uri="{BB962C8B-B14F-4D97-AF65-F5344CB8AC3E}">
        <p14:creationId xmlns:p14="http://schemas.microsoft.com/office/powerpoint/2010/main" val="79563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76F23240-5FC0-49A5-8282-B668B511BD75}" type="datetimeFigureOut">
              <a:rPr lang="ru-RU" smtClean="0"/>
              <a:pPr>
                <a:defRPr/>
              </a:pPr>
              <a:t>27.03.2023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32E3A059-AE44-4C72-B5F5-FB5D1F040BE4}" type="slidenum">
              <a:rPr lang="ru-RU" smtClean="0"/>
              <a:pPr>
                <a:defRPr/>
              </a:pPr>
              <a:t>‹#›</a:t>
            </a:fld>
            <a:endParaRPr lang="ru-RU"/>
          </a:p>
        </p:txBody>
      </p:sp>
    </p:spTree>
    <p:extLst>
      <p:ext uri="{BB962C8B-B14F-4D97-AF65-F5344CB8AC3E}">
        <p14:creationId xmlns:p14="http://schemas.microsoft.com/office/powerpoint/2010/main" val="121864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BEE7A47-EF82-48A1-B2E2-1A25BBC98086}" type="datetimeFigureOut">
              <a:rPr lang="ru-RU" smtClean="0"/>
              <a:pPr>
                <a:defRPr/>
              </a:pPr>
              <a:t>27.03.2023</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5B4048B3-2E0A-4B53-9796-4546AC9EBFE2}" type="slidenum">
              <a:rPr lang="ru-RU" smtClean="0"/>
              <a:pPr>
                <a:defRPr/>
              </a:pPr>
              <a:t>‹#›</a:t>
            </a:fld>
            <a:endParaRPr lang="ru-RU"/>
          </a:p>
        </p:txBody>
      </p:sp>
    </p:spTree>
    <p:extLst>
      <p:ext uri="{BB962C8B-B14F-4D97-AF65-F5344CB8AC3E}">
        <p14:creationId xmlns:p14="http://schemas.microsoft.com/office/powerpoint/2010/main" val="555484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8E5FED5-9AE2-40A4-B931-1A4A1F33855E}" type="datetimeFigureOut">
              <a:rPr lang="ru-RU" smtClean="0"/>
              <a:pPr>
                <a:defRPr/>
              </a:pPr>
              <a:t>27.03.2023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5C1C76E5-F154-428C-BE2C-02FEE17B38A9}" type="slidenum">
              <a:rPr lang="ru-RU" smtClean="0"/>
              <a:pPr>
                <a:defRPr/>
              </a:pPr>
              <a:t>‹#›</a:t>
            </a:fld>
            <a:endParaRPr lang="ru-RU"/>
          </a:p>
        </p:txBody>
      </p:sp>
    </p:spTree>
    <p:extLst>
      <p:ext uri="{BB962C8B-B14F-4D97-AF65-F5344CB8AC3E}">
        <p14:creationId xmlns:p14="http://schemas.microsoft.com/office/powerpoint/2010/main" val="244506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8682CB04-266E-4580-B5A0-4A2A7D1FA726}" type="datetimeFigureOut">
              <a:rPr lang="ru-RU" smtClean="0"/>
              <a:pPr>
                <a:defRPr/>
              </a:pPr>
              <a:t>27.03.2023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8FAA634-2482-44DD-B2D3-1B495A037E84}" type="slidenum">
              <a:rPr lang="ru-RU" smtClean="0"/>
              <a:pPr>
                <a:defRPr/>
              </a:pPr>
              <a:t>‹#›</a:t>
            </a:fld>
            <a:endParaRPr lang="ru-RU"/>
          </a:p>
        </p:txBody>
      </p:sp>
    </p:spTree>
    <p:extLst>
      <p:ext uri="{BB962C8B-B14F-4D97-AF65-F5344CB8AC3E}">
        <p14:creationId xmlns:p14="http://schemas.microsoft.com/office/powerpoint/2010/main" val="1071623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B54BC46-364A-4CD6-A7E5-11CE0AFF11B9}" type="datetimeFigureOut">
              <a:rPr lang="ru-RU" smtClean="0"/>
              <a:pPr>
                <a:defRPr/>
              </a:pPr>
              <a:t>27.03.2023</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BA396431-6D8D-4708-9756-EC81A41CCDC8}" type="slidenum">
              <a:rPr lang="ru-RU" smtClean="0"/>
              <a:pPr>
                <a:defRPr/>
              </a:pPr>
              <a:t>‹#›</a:t>
            </a:fld>
            <a:endParaRPr lang="ru-RU"/>
          </a:p>
        </p:txBody>
      </p:sp>
    </p:spTree>
    <p:extLst>
      <p:ext uri="{BB962C8B-B14F-4D97-AF65-F5344CB8AC3E}">
        <p14:creationId xmlns:p14="http://schemas.microsoft.com/office/powerpoint/2010/main" val="151177235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098493"/>
            <a:ext cx="8064896" cy="1330507"/>
          </a:xfrm>
        </p:spPr>
        <p:txBody>
          <a:bodyPr vert="horz" wrap="square" lIns="91440" tIns="45720" rIns="91440" bIns="45720" numCol="1" anchorCtr="0" compatLnSpc="1">
            <a:prstTxWarp prst="textNoShape">
              <a:avLst/>
            </a:prstTxWarp>
            <a:noAutofit/>
          </a:bodyPr>
          <a:lstStyle/>
          <a:p>
            <a:pPr>
              <a:defRPr/>
            </a:pPr>
            <a:r>
              <a:rPr lang="uk-UA" sz="3600" b="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r>
            <a:br>
              <a:rPr lang="uk-UA" sz="3600" b="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br>
            <a:r>
              <a:rPr lang="uk-UA" sz="3600" b="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uk-UA" sz="2400" b="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на тему: </a:t>
            </a:r>
            <a:r>
              <a:rPr lang="ru-RU" sz="2400">
                <a:latin typeface="Times New Roman" panose="02020603050405020304" pitchFamily="18" charset="0"/>
                <a:cs typeface="Times New Roman" panose="02020603050405020304" pitchFamily="18" charset="0"/>
              </a:rPr>
              <a:t>Формування зв'язного мовлення дітей старшого дошкільного віку в сучасних ДНЗ України </a:t>
            </a:r>
            <a:r>
              <a:rPr lang="ru-RU" sz="3600"/>
              <a:t/>
            </a:r>
            <a:br>
              <a:rPr lang="ru-RU" sz="3600"/>
            </a:br>
            <a:endParaRPr lang="ru-RU" sz="36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771800" y="1268760"/>
            <a:ext cx="3816424" cy="122413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6300192" y="332656"/>
            <a:ext cx="2159298" cy="2123658"/>
          </a:xfrm>
          <a:prstGeom prst="rect">
            <a:avLst/>
          </a:prstGeom>
          <a:noFill/>
          <a:ln w="9525">
            <a:noFill/>
            <a:miter lim="800000"/>
            <a:headEnd/>
            <a:tailEnd/>
          </a:ln>
        </p:spPr>
        <p:txBody>
          <a:bodyPr wrap="square">
            <a:spAutoFit/>
          </a:bodyPr>
          <a:lstStyle/>
          <a:p>
            <a:endParaRPr lang="uk-UA"/>
          </a:p>
          <a:p>
            <a:endParaRPr lang="uk-UA"/>
          </a:p>
          <a:p>
            <a:pPr algn="ctr"/>
            <a:r>
              <a:rPr lang="uk-UA" sz="2800" b="1">
                <a:latin typeface="Times New Roman" panose="02020603050405020304" pitchFamily="18" charset="0"/>
                <a:cs typeface="Times New Roman" panose="02020603050405020304" pitchFamily="18" charset="0"/>
              </a:rPr>
              <a:t>Дебати</a:t>
            </a:r>
            <a:r>
              <a:rPr lang="ru-RU" sz="2800">
                <a:latin typeface="Times New Roman" panose="02020603050405020304" pitchFamily="18" charset="0"/>
                <a:cs typeface="Times New Roman" panose="02020603050405020304" pitchFamily="18" charset="0"/>
              </a:rPr>
              <a:t> </a:t>
            </a:r>
            <a:endParaRPr lang="uk-UA" sz="2800">
              <a:latin typeface="Times New Roman" panose="02020603050405020304" pitchFamily="18" charset="0"/>
              <a:cs typeface="Times New Roman" panose="02020603050405020304" pitchFamily="18" charset="0"/>
            </a:endParaRPr>
          </a:p>
          <a:p>
            <a:endParaRPr lang="uk-UA" sz="3200"/>
          </a:p>
          <a:p>
            <a:endParaRPr lang="ru-RU"/>
          </a:p>
          <a:p>
            <a:endParaRPr lang="ru-RU"/>
          </a:p>
        </p:txBody>
      </p:sp>
      <p:sp>
        <p:nvSpPr>
          <p:cNvPr id="21507" name="Rectangle 4"/>
          <p:cNvSpPr>
            <a:spLocks noChangeArrowheads="1"/>
          </p:cNvSpPr>
          <p:nvPr/>
        </p:nvSpPr>
        <p:spPr bwMode="auto">
          <a:xfrm>
            <a:off x="827584" y="2348880"/>
            <a:ext cx="7776666" cy="3046988"/>
          </a:xfrm>
          <a:prstGeom prst="rect">
            <a:avLst/>
          </a:prstGeom>
          <a:noFill/>
          <a:ln w="9525">
            <a:noFill/>
            <a:miter lim="800000"/>
            <a:headEnd/>
            <a:tailEnd/>
          </a:ln>
        </p:spPr>
        <p:txBody>
          <a:bodyPr wrap="square" anchor="ctr">
            <a:spAutoFit/>
          </a:bodyPr>
          <a:lstStyle/>
          <a:p>
            <a:pPr algn="just" eaLnBrk="0" hangingPunct="0"/>
            <a:r>
              <a:rPr lang="uk-UA" sz="2400">
                <a:latin typeface="Times New Roman" panose="02020603050405020304" pitchFamily="18" charset="0"/>
                <a:cs typeface="Times New Roman" panose="02020603050405020304" pitchFamily="18" charset="0"/>
              </a:rPr>
              <a:t>     Діти разом з вихователем  утворюють коло та,  передаючи один одному імітований або іграшковий мікрофон, </a:t>
            </a:r>
          </a:p>
          <a:p>
            <a:pPr algn="just" eaLnBrk="0" hangingPunct="0"/>
            <a:r>
              <a:rPr lang="uk-UA" sz="2400">
                <a:latin typeface="Times New Roman" panose="02020603050405020304" pitchFamily="18" charset="0"/>
                <a:cs typeface="Times New Roman" panose="02020603050405020304" pitchFamily="18" charset="0"/>
              </a:rPr>
              <a:t>висловлюють свої думки на задану тему - запропоновані до обговорення питання чи проблеми. </a:t>
            </a:r>
          </a:p>
          <a:p>
            <a:pPr algn="just" eaLnBrk="0" hangingPunct="0"/>
            <a:r>
              <a:rPr lang="uk-UA" sz="2400">
                <a:latin typeface="Times New Roman" panose="02020603050405020304" pitchFamily="18" charset="0"/>
                <a:cs typeface="Times New Roman" panose="02020603050405020304" pitchFamily="18" charset="0"/>
              </a:rPr>
              <a:t>     Висловлювання обговорюються: діти ставлять одне одному запитання, відповідають на них, шукаючи спосіб розв'язання проблеми.</a:t>
            </a:r>
            <a:r>
              <a:rPr lang="ru-RU" sz="240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idx="4294967295"/>
          </p:nvPr>
        </p:nvSpPr>
        <p:spPr bwMode="auto">
          <a:xfrm>
            <a:off x="6000750" y="476250"/>
            <a:ext cx="3143250" cy="1143000"/>
          </a:xfrm>
          <a:noFill/>
        </p:spPr>
        <p:txBody>
          <a:bodyPr vert="horz" wrap="square" lIns="91440" tIns="45720" rIns="91440" bIns="45720" numCol="1" anchorCtr="0" compatLnSpc="1">
            <a:prstTxWarp prst="textNoShape">
              <a:avLst/>
            </a:prstTxWarp>
          </a:bodyPr>
          <a:lstStyle/>
          <a:p>
            <a:r>
              <a:rPr lang="uk-UA" sz="2800" b="1" smtClean="0">
                <a:effectLst/>
                <a:latin typeface="Times New Roman" panose="02020603050405020304" pitchFamily="18" charset="0"/>
                <a:cs typeface="Times New Roman" panose="02020603050405020304" pitchFamily="18" charset="0"/>
              </a:rPr>
              <a:t>Ланцюжок</a:t>
            </a:r>
            <a:r>
              <a:rPr lang="uk-UA" sz="2800" smtClean="0">
                <a:effectLst/>
                <a:latin typeface="Times New Roman" panose="02020603050405020304" pitchFamily="18" charset="0"/>
                <a:cs typeface="Times New Roman" panose="02020603050405020304" pitchFamily="18" charset="0"/>
              </a:rPr>
              <a:t> </a:t>
            </a:r>
            <a:endParaRPr lang="ru-RU" sz="2800" smtClean="0">
              <a:effectLst/>
              <a:latin typeface="Times New Roman" panose="02020603050405020304" pitchFamily="18" charset="0"/>
              <a:cs typeface="Times New Roman" panose="02020603050405020304" pitchFamily="18" charset="0"/>
            </a:endParaRPr>
          </a:p>
        </p:txBody>
      </p:sp>
      <p:sp>
        <p:nvSpPr>
          <p:cNvPr id="23555" name="Rectangle 3"/>
          <p:cNvSpPr>
            <a:spLocks noGrp="1"/>
          </p:cNvSpPr>
          <p:nvPr>
            <p:ph type="body" idx="4294967295"/>
          </p:nvPr>
        </p:nvSpPr>
        <p:spPr>
          <a:xfrm>
            <a:off x="1644650" y="2636838"/>
            <a:ext cx="7499350" cy="3000375"/>
          </a:xfrm>
        </p:spPr>
        <p:txBody>
          <a:bodyPr>
            <a:normAutofit/>
          </a:bodyPr>
          <a:lstStyle/>
          <a:p>
            <a:pPr marL="0" indent="0" algn="just">
              <a:buNone/>
            </a:pPr>
            <a:r>
              <a:rPr lang="uk-UA" sz="2400" smtClean="0">
                <a:latin typeface="Times New Roman" panose="02020603050405020304" pitchFamily="18" charset="0"/>
                <a:cs typeface="Times New Roman" panose="02020603050405020304" pitchFamily="18" charset="0"/>
              </a:rPr>
              <a:t>	Діти </a:t>
            </a:r>
            <a:r>
              <a:rPr lang="uk-UA" sz="2400" smtClean="0">
                <a:latin typeface="Times New Roman" panose="02020603050405020304" pitchFamily="18" charset="0"/>
                <a:cs typeface="Times New Roman" panose="02020603050405020304" pitchFamily="18" charset="0"/>
              </a:rPr>
              <a:t>утворюють робочі пари, обговорюють завдання та вносять свої пропозиції в імітований ланцюжок - скажімо, у таблицю, де представлений хід казки у малюнках або умовних позначках, або самі утворюють «ланцюжок дій», «потяг» тощо </a:t>
            </a:r>
            <a:endParaRPr lang="ru-RU" sz="240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idx="4294967295"/>
          </p:nvPr>
        </p:nvSpPr>
        <p:spPr bwMode="auto">
          <a:xfrm>
            <a:off x="4741863" y="549275"/>
            <a:ext cx="4402137" cy="1143000"/>
          </a:xfrm>
          <a:noFill/>
        </p:spPr>
        <p:txBody>
          <a:bodyPr vert="horz" wrap="square" lIns="91440" tIns="45720" rIns="91440" bIns="45720" numCol="1" anchorCtr="0" compatLnSpc="1">
            <a:prstTxWarp prst="textNoShape">
              <a:avLst/>
            </a:prstTxWarp>
          </a:bodyPr>
          <a:lstStyle/>
          <a:p>
            <a:pPr algn="ctr"/>
            <a:r>
              <a:rPr lang="uk-UA" sz="2800" b="1" smtClean="0">
                <a:effectLst/>
                <a:latin typeface="Times New Roman" panose="02020603050405020304" pitchFamily="18" charset="0"/>
                <a:cs typeface="Times New Roman" panose="02020603050405020304" pitchFamily="18" charset="0"/>
              </a:rPr>
              <a:t>Снігова куля</a:t>
            </a:r>
            <a:endParaRPr lang="ru-RU" sz="2800" smtClean="0">
              <a:effectLst/>
              <a:latin typeface="Times New Roman" panose="02020603050405020304" pitchFamily="18" charset="0"/>
              <a:cs typeface="Times New Roman" panose="02020603050405020304" pitchFamily="18" charset="0"/>
            </a:endParaRPr>
          </a:p>
        </p:txBody>
      </p:sp>
      <p:sp>
        <p:nvSpPr>
          <p:cNvPr id="24579" name="Rectangle 3"/>
          <p:cNvSpPr>
            <a:spLocks noGrp="1"/>
          </p:cNvSpPr>
          <p:nvPr>
            <p:ph type="body" idx="4294967295"/>
          </p:nvPr>
        </p:nvSpPr>
        <p:spPr>
          <a:xfrm>
            <a:off x="1644650" y="2205038"/>
            <a:ext cx="7499350" cy="1655762"/>
          </a:xfrm>
        </p:spPr>
        <p:txBody>
          <a:bodyPr>
            <a:normAutofit/>
          </a:bodyPr>
          <a:lstStyle/>
          <a:p>
            <a:pPr marL="0" indent="0" algn="just">
              <a:buNone/>
            </a:pPr>
            <a:r>
              <a:rPr lang="uk-UA" sz="2400" smtClean="0">
                <a:latin typeface="Times New Roman" panose="02020603050405020304" pitchFamily="18" charset="0"/>
                <a:cs typeface="Times New Roman" panose="02020603050405020304" pitchFamily="18" charset="0"/>
              </a:rPr>
              <a:t>	Діти </a:t>
            </a:r>
            <a:r>
              <a:rPr lang="uk-UA" sz="2400" smtClean="0">
                <a:latin typeface="Times New Roman" panose="02020603050405020304" pitchFamily="18" charset="0"/>
                <a:cs typeface="Times New Roman" panose="02020603050405020304" pitchFamily="18" charset="0"/>
              </a:rPr>
              <a:t>об'єднуються у малі групи і обговорюють проблемне питання, ситуацію або виконують спільне завдання, домовившись про чітку послідовність дій кожного члена групи</a:t>
            </a:r>
            <a:endParaRPr lang="ru-RU" sz="240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idx="4294967295"/>
          </p:nvPr>
        </p:nvSpPr>
        <p:spPr bwMode="auto">
          <a:xfrm>
            <a:off x="6012160" y="692696"/>
            <a:ext cx="2736850" cy="647700"/>
          </a:xfrm>
          <a:noFill/>
        </p:spPr>
        <p:txBody>
          <a:bodyPr vert="horz" wrap="square" lIns="91440" tIns="45720" rIns="91440" bIns="45720" numCol="1" anchorCtr="0" compatLnSpc="1">
            <a:prstTxWarp prst="textNoShape">
              <a:avLst/>
            </a:prstTxWarp>
          </a:bodyPr>
          <a:lstStyle/>
          <a:p>
            <a:r>
              <a:rPr lang="uk-UA" sz="2800" b="1" smtClean="0">
                <a:effectLst/>
                <a:latin typeface="Times New Roman" panose="02020603050405020304" pitchFamily="18" charset="0"/>
                <a:cs typeface="Times New Roman" panose="02020603050405020304" pitchFamily="18" charset="0"/>
              </a:rPr>
              <a:t>Синтез думок</a:t>
            </a:r>
            <a:r>
              <a:rPr lang="uk-UA" sz="2800" smtClean="0">
                <a:effectLst/>
                <a:latin typeface="Times New Roman" panose="02020603050405020304" pitchFamily="18" charset="0"/>
                <a:cs typeface="Times New Roman" panose="02020603050405020304" pitchFamily="18" charset="0"/>
              </a:rPr>
              <a:t> </a:t>
            </a:r>
            <a:endParaRPr lang="ru-RU" sz="2800" smtClean="0">
              <a:effectLst/>
              <a:latin typeface="Times New Roman" panose="02020603050405020304" pitchFamily="18" charset="0"/>
              <a:cs typeface="Times New Roman" panose="02020603050405020304" pitchFamily="18" charset="0"/>
            </a:endParaRPr>
          </a:p>
        </p:txBody>
      </p:sp>
      <p:sp>
        <p:nvSpPr>
          <p:cNvPr id="25603" name="Rectangle 3"/>
          <p:cNvSpPr>
            <a:spLocks noGrp="1"/>
          </p:cNvSpPr>
          <p:nvPr>
            <p:ph type="body" idx="4294967295"/>
          </p:nvPr>
        </p:nvSpPr>
        <p:spPr>
          <a:xfrm>
            <a:off x="1644650" y="2276475"/>
            <a:ext cx="7499350" cy="1404938"/>
          </a:xfrm>
        </p:spPr>
        <p:txBody>
          <a:bodyPr>
            <a:noAutofit/>
          </a:bodyPr>
          <a:lstStyle/>
          <a:p>
            <a:pPr marL="0" indent="0" algn="just">
              <a:buNone/>
            </a:pPr>
            <a:r>
              <a:rPr lang="uk-UA" sz="2400" smtClean="0">
                <a:latin typeface="Times New Roman" panose="02020603050405020304" pitchFamily="18" charset="0"/>
                <a:cs typeface="Times New Roman" panose="02020603050405020304" pitchFamily="18" charset="0"/>
              </a:rPr>
              <a:t>	Діти </a:t>
            </a:r>
            <a:r>
              <a:rPr lang="uk-UA" sz="2400" smtClean="0">
                <a:latin typeface="Times New Roman" panose="02020603050405020304" pitchFamily="18" charset="0"/>
                <a:cs typeface="Times New Roman" panose="02020603050405020304" pitchFamily="18" charset="0"/>
              </a:rPr>
              <a:t>об'єднуються у малі групи, виконують певне завдання, наприклад малюнок на аркуші паперу, та передають його в іншу групу, учасники якої доопрацьовують виконане завдання </a:t>
            </a:r>
            <a:endParaRPr lang="ru-RU" sz="240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idx="4294967295"/>
          </p:nvPr>
        </p:nvSpPr>
        <p:spPr bwMode="auto">
          <a:xfrm>
            <a:off x="5184775" y="620713"/>
            <a:ext cx="3959225" cy="647700"/>
          </a:xfrm>
          <a:noFill/>
        </p:spPr>
        <p:txBody>
          <a:bodyPr vert="horz" wrap="square" lIns="91440" tIns="45720" rIns="91440" bIns="45720" numCol="1" anchorCtr="0" compatLnSpc="1">
            <a:prstTxWarp prst="textNoShape">
              <a:avLst/>
            </a:prstTxWarp>
          </a:bodyPr>
          <a:lstStyle/>
          <a:p>
            <a:r>
              <a:rPr lang="uk-UA" sz="2800" b="1" smtClean="0">
                <a:effectLst/>
                <a:latin typeface="Times New Roman" panose="02020603050405020304" pitchFamily="18" charset="0"/>
                <a:cs typeface="Times New Roman" panose="02020603050405020304" pitchFamily="18" charset="0"/>
              </a:rPr>
              <a:t>Асоціативна квітка</a:t>
            </a:r>
            <a:endParaRPr lang="ru-RU" sz="2800" smtClean="0">
              <a:effectLst/>
              <a:latin typeface="Times New Roman" panose="02020603050405020304" pitchFamily="18" charset="0"/>
              <a:cs typeface="Times New Roman" panose="02020603050405020304" pitchFamily="18" charset="0"/>
            </a:endParaRPr>
          </a:p>
        </p:txBody>
      </p:sp>
      <p:sp>
        <p:nvSpPr>
          <p:cNvPr id="27651" name="Rectangle 3"/>
          <p:cNvSpPr>
            <a:spLocks noGrp="1"/>
          </p:cNvSpPr>
          <p:nvPr>
            <p:ph type="body" idx="4294967295"/>
          </p:nvPr>
        </p:nvSpPr>
        <p:spPr>
          <a:xfrm>
            <a:off x="1644650" y="2420938"/>
            <a:ext cx="7499350" cy="2713037"/>
          </a:xfrm>
        </p:spPr>
        <p:txBody>
          <a:bodyPr>
            <a:normAutofit/>
          </a:bodyPr>
          <a:lstStyle/>
          <a:p>
            <a:pPr marL="0" indent="0">
              <a:buNone/>
            </a:pPr>
            <a:r>
              <a:rPr lang="uk-UA" sz="2400" smtClean="0">
                <a:latin typeface="Times New Roman" panose="02020603050405020304" pitchFamily="18" charset="0"/>
                <a:cs typeface="Times New Roman" panose="02020603050405020304" pitchFamily="18" charset="0"/>
              </a:rPr>
              <a:t>	Діти </a:t>
            </a:r>
            <a:r>
              <a:rPr lang="uk-UA" sz="2400" smtClean="0">
                <a:latin typeface="Times New Roman" panose="02020603050405020304" pitchFamily="18" charset="0"/>
                <a:cs typeface="Times New Roman" panose="02020603050405020304" pitchFamily="18" charset="0"/>
              </a:rPr>
              <a:t>об'єднуються у кілька груп. На дошці закріплюють «середину» квітки з зображенням певного поняття. Кожна група добирає слова-асоціації, картинки-асоціації до цього поняття</a:t>
            </a:r>
            <a:endParaRPr lang="ru-RU" sz="240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idx="4294967295"/>
          </p:nvPr>
        </p:nvSpPr>
        <p:spPr bwMode="auto">
          <a:xfrm>
            <a:off x="1644650" y="620713"/>
            <a:ext cx="6959798" cy="1143000"/>
          </a:xfrm>
          <a:noFill/>
        </p:spPr>
        <p:txBody>
          <a:bodyPr vert="horz" wrap="square" lIns="91440" tIns="45720" rIns="91440" bIns="45720" numCol="1" anchorCtr="0" compatLnSpc="1">
            <a:prstTxWarp prst="textNoShape">
              <a:avLst/>
            </a:prstTxWarp>
          </a:bodyPr>
          <a:lstStyle/>
          <a:p>
            <a:pPr algn="r"/>
            <a:r>
              <a:rPr lang="ru-RU" sz="2800" b="1" smtClean="0">
                <a:effectLst/>
                <a:latin typeface="Times New Roman" panose="02020603050405020304" pitchFamily="18" charset="0"/>
                <a:cs typeface="Times New Roman" panose="02020603050405020304" pitchFamily="18" charset="0"/>
              </a:rPr>
              <a:t>Метод «Фантазери»</a:t>
            </a:r>
          </a:p>
        </p:txBody>
      </p:sp>
      <p:sp>
        <p:nvSpPr>
          <p:cNvPr id="29699" name="Rectangle 3"/>
          <p:cNvSpPr>
            <a:spLocks noGrp="1"/>
          </p:cNvSpPr>
          <p:nvPr>
            <p:ph type="body" idx="4294967295"/>
          </p:nvPr>
        </p:nvSpPr>
        <p:spPr>
          <a:xfrm>
            <a:off x="781050" y="1557338"/>
            <a:ext cx="8362950" cy="4800600"/>
          </a:xfrm>
        </p:spPr>
        <p:txBody>
          <a:bodyPr>
            <a:noAutofit/>
          </a:bodyPr>
          <a:lstStyle/>
          <a:p>
            <a:pPr algn="just">
              <a:lnSpc>
                <a:spcPct val="80000"/>
              </a:lnSpc>
              <a:buFont typeface="Wingdings 2" pitchFamily="18" charset="2"/>
              <a:buNone/>
            </a:pPr>
            <a:r>
              <a:rPr lang="ru-RU" sz="2400" smtClean="0">
                <a:latin typeface="Times New Roman" panose="02020603050405020304" pitchFamily="18" charset="0"/>
                <a:cs typeface="Times New Roman" panose="02020603050405020304" pitchFamily="18" charset="0"/>
              </a:rPr>
              <a:t>Вихователь пропонує дітям:</a:t>
            </a:r>
          </a:p>
          <a:p>
            <a:pPr marL="0" indent="0" algn="just">
              <a:lnSpc>
                <a:spcPct val="80000"/>
              </a:lnSpc>
              <a:buNone/>
            </a:pPr>
            <a:r>
              <a:rPr lang="ru-RU" sz="2400" smtClean="0">
                <a:latin typeface="Times New Roman" panose="02020603050405020304" pitchFamily="18" charset="0"/>
                <a:cs typeface="Times New Roman" panose="02020603050405020304" pitchFamily="18" charset="0"/>
              </a:rPr>
              <a:t>	Діти</a:t>
            </a:r>
            <a:r>
              <a:rPr lang="ru-RU" sz="2400" smtClean="0">
                <a:latin typeface="Times New Roman" panose="02020603050405020304" pitchFamily="18" charset="0"/>
                <a:cs typeface="Times New Roman" panose="02020603050405020304" pitchFamily="18" charset="0"/>
              </a:rPr>
              <a:t>, уявіть себе справжніми дослідниками, яким подобається все вивчати, розглядати, слухати. Ваша рука легко може перетворитися на зорову (або слухову) трубу. її треба лише скласти так, щоб утворилася труба. Давайте спробуємо побачити крізь цю трубу та назвати тільки один предмет із зображених на картині.Після того, як діти розглянули всі об'єкти, зображені на картині, запропонувати низку творчих завдань, як-от:</a:t>
            </a:r>
          </a:p>
          <a:p>
            <a:pPr marL="0" indent="0" algn="just">
              <a:lnSpc>
                <a:spcPct val="80000"/>
              </a:lnSpc>
              <a:buNone/>
            </a:pPr>
            <a:r>
              <a:rPr lang="ru-RU" sz="2400" smtClean="0">
                <a:latin typeface="Times New Roman" panose="02020603050405020304" pitchFamily="18" charset="0"/>
                <a:cs typeface="Times New Roman" panose="02020603050405020304" pitchFamily="18" charset="0"/>
              </a:rPr>
              <a:t>	«</a:t>
            </a:r>
            <a:r>
              <a:rPr lang="ru-RU" sz="2400" smtClean="0">
                <a:latin typeface="Times New Roman" panose="02020603050405020304" pitchFamily="18" charset="0"/>
                <a:cs typeface="Times New Roman" panose="02020603050405020304" pitchFamily="18" charset="0"/>
              </a:rPr>
              <a:t>прослухати» звуки картини через спеціальні уявні навушники;</a:t>
            </a:r>
          </a:p>
          <a:p>
            <a:pPr marL="0" indent="0" algn="just">
              <a:lnSpc>
                <a:spcPct val="80000"/>
              </a:lnSpc>
              <a:buNone/>
            </a:pPr>
            <a:r>
              <a:rPr lang="ru-RU" sz="2400" smtClean="0">
                <a:latin typeface="Times New Roman" panose="02020603050405020304" pitchFamily="18" charset="0"/>
                <a:cs typeface="Times New Roman" panose="02020603050405020304" pitchFamily="18" charset="0"/>
              </a:rPr>
              <a:t>	вести </a:t>
            </a:r>
            <a:r>
              <a:rPr lang="ru-RU" sz="2400" smtClean="0">
                <a:latin typeface="Times New Roman" panose="02020603050405020304" pitchFamily="18" charset="0"/>
                <a:cs typeface="Times New Roman" panose="02020603050405020304" pitchFamily="18" charset="0"/>
              </a:rPr>
              <a:t>віртуальні діалоги від імені зображених персонажів;</a:t>
            </a:r>
          </a:p>
          <a:p>
            <a:pPr marL="0" indent="0" algn="just">
              <a:lnSpc>
                <a:spcPct val="80000"/>
              </a:lnSpc>
              <a:buNone/>
            </a:pPr>
            <a:r>
              <a:rPr lang="ru-RU" sz="2400" smtClean="0">
                <a:latin typeface="Times New Roman" panose="02020603050405020304" pitchFamily="18" charset="0"/>
                <a:cs typeface="Times New Roman" panose="02020603050405020304" pitchFamily="18" charset="0"/>
              </a:rPr>
              <a:t>	уявно </a:t>
            </a:r>
            <a:r>
              <a:rPr lang="ru-RU" sz="2400" smtClean="0">
                <a:latin typeface="Times New Roman" panose="02020603050405020304" pitchFamily="18" charset="0"/>
                <a:cs typeface="Times New Roman" panose="02020603050405020304" pitchFamily="18" charset="0"/>
              </a:rPr>
              <a:t>«торкнутися» до картини, визначаючи тепло чи холодно, яка поверхня різних об'єктів (гладенька, шорстка тощо</a:t>
            </a:r>
            <a:r>
              <a:rPr lang="ru-RU" sz="2400" smtClean="0">
                <a:latin typeface="Times New Roman" panose="02020603050405020304" pitchFamily="18" charset="0"/>
                <a:cs typeface="Times New Roman" panose="02020603050405020304" pitchFamily="18" charset="0"/>
              </a:rPr>
              <a:t>)</a:t>
            </a:r>
            <a:endParaRPr lang="ru-RU" sz="240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23928" y="3068960"/>
            <a:ext cx="3456384" cy="377253"/>
          </a:xfrm>
        </p:spPr>
        <p:txBody>
          <a:bodyPr>
            <a:normAutofit fontScale="90000"/>
          </a:bodyPr>
          <a:lstStyle/>
          <a:p>
            <a:r>
              <a:rPr lang="uk-UA" sz="2800" smtClean="0">
                <a:latin typeface="Times New Roman" panose="02020603050405020304" pitchFamily="18" charset="0"/>
                <a:cs typeface="Times New Roman" panose="02020603050405020304" pitchFamily="18" charset="0"/>
              </a:rPr>
              <a:t>Дякую за увагу!</a:t>
            </a:r>
            <a:endParaRPr lang="ru-RU"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3132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p:nvPr>
        </p:nvSpPr>
        <p:spPr bwMode="auto"/>
        <p:txBody>
          <a:bodyPr vert="horz" wrap="square" lIns="91440" tIns="45720" rIns="91440" bIns="45720" numCol="1" anchorCtr="0" compatLnSpc="1">
            <a:prstTxWarp prst="textNoShape">
              <a:avLst/>
            </a:prstTxWarp>
            <a:normAutofit fontScale="90000"/>
          </a:bodyPr>
          <a:lstStyle/>
          <a:p>
            <a:pPr>
              <a:defRPr/>
            </a:pPr>
            <a:r>
              <a:rPr lang="ru-RU" sz="2800" b="1" dirty="0" err="1" smtClean="0">
                <a:effectLst/>
                <a:latin typeface="Times New Roman" panose="02020603050405020304" pitchFamily="18" charset="0"/>
                <a:cs typeface="Times New Roman" panose="02020603050405020304" pitchFamily="18" charset="0"/>
              </a:rPr>
              <a:t>Чому</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інноваційні</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методи</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навчання</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успішні</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з</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дітьми</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дошкільного</a:t>
            </a:r>
            <a:r>
              <a:rPr lang="ru-RU" sz="2800" b="1" dirty="0" smtClean="0">
                <a:effectLst/>
                <a:latin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cs typeface="Times New Roman" panose="02020603050405020304" pitchFamily="18" charset="0"/>
              </a:rPr>
              <a:t>віку</a:t>
            </a:r>
            <a:r>
              <a:rPr lang="ru-RU" sz="2800" b="1" dirty="0" smtClean="0">
                <a:effectLst/>
                <a:latin typeface="Times New Roman" panose="02020603050405020304" pitchFamily="18" charset="0"/>
                <a:cs typeface="Times New Roman" panose="02020603050405020304" pitchFamily="18" charset="0"/>
              </a:rPr>
              <a:t>?</a:t>
            </a:r>
            <a:r>
              <a:rPr lang="ru-RU" sz="2800" dirty="0" smtClean="0">
                <a:effectLst/>
                <a:latin typeface="Times New Roman" panose="02020603050405020304" pitchFamily="18" charset="0"/>
                <a:cs typeface="Times New Roman" panose="02020603050405020304" pitchFamily="18" charset="0"/>
              </a:rPr>
              <a:t/>
            </a:r>
            <a:br>
              <a:rPr lang="ru-RU" sz="2800" dirty="0" smtClean="0">
                <a:effectLst/>
                <a:latin typeface="Times New Roman" panose="02020603050405020304" pitchFamily="18" charset="0"/>
                <a:cs typeface="Times New Roman" panose="02020603050405020304" pitchFamily="18" charset="0"/>
              </a:rPr>
            </a:br>
            <a:endParaRPr lang="ru-RU" sz="2800" dirty="0" smtClean="0">
              <a:effectLst/>
              <a:latin typeface="Times New Roman" panose="02020603050405020304" pitchFamily="18" charset="0"/>
              <a:cs typeface="Times New Roman" panose="02020603050405020304" pitchFamily="18" charset="0"/>
            </a:endParaRPr>
          </a:p>
        </p:txBody>
      </p:sp>
      <p:sp>
        <p:nvSpPr>
          <p:cNvPr id="10243" name="Rectangle 3"/>
          <p:cNvSpPr>
            <a:spLocks noGrp="1"/>
          </p:cNvSpPr>
          <p:nvPr>
            <p:ph idx="1"/>
          </p:nvPr>
        </p:nvSpPr>
        <p:spPr>
          <a:xfrm>
            <a:off x="827700" y="2052925"/>
            <a:ext cx="7920764" cy="4544427"/>
          </a:xfrm>
        </p:spPr>
        <p:txBody>
          <a:bodyPr>
            <a:noAutofit/>
          </a:bodyPr>
          <a:lstStyle/>
          <a:p>
            <a:pPr>
              <a:lnSpc>
                <a:spcPct val="80000"/>
              </a:lnSpc>
            </a:pPr>
            <a:r>
              <a:rPr lang="ru-RU" sz="2400" smtClean="0">
                <a:latin typeface="Times New Roman" panose="02020603050405020304" pitchFamily="18" charset="0"/>
                <a:cs typeface="Times New Roman" panose="02020603050405020304" pitchFamily="18" charset="0"/>
              </a:rPr>
              <a:t>Мала дитина, яка навчається у групах дошкільного закладу, задає дуже багато запитань. Для цього вона потребує слухача, хоча не завжди рахується з його потребами. Вихователям пропонується заохочувати та стимулювати цей потік запитань, бо саме він допомагає дитині природньо розвивати та поглиблювати свої знання.</a:t>
            </a:r>
          </a:p>
          <a:p>
            <a:pPr>
              <a:lnSpc>
                <a:spcPct val="80000"/>
              </a:lnSpc>
              <a:buFont typeface="Wingdings 2" pitchFamily="18" charset="2"/>
              <a:buNone/>
            </a:pPr>
            <a:endParaRPr lang="ru-RU" sz="2400" smtClean="0">
              <a:latin typeface="Times New Roman" panose="02020603050405020304" pitchFamily="18" charset="0"/>
              <a:cs typeface="Times New Roman" panose="02020603050405020304" pitchFamily="18" charset="0"/>
            </a:endParaRPr>
          </a:p>
          <a:p>
            <a:pPr>
              <a:lnSpc>
                <a:spcPct val="80000"/>
              </a:lnSpc>
            </a:pPr>
            <a:r>
              <a:rPr lang="ru-RU" sz="2400" smtClean="0">
                <a:latin typeface="Times New Roman" panose="02020603050405020304" pitchFamily="18" charset="0"/>
                <a:cs typeface="Times New Roman" panose="02020603050405020304" pitchFamily="18" charset="0"/>
              </a:rPr>
              <a:t>Найкращий спосіб розвивати в дитини дошкільного віку нові знання – це через діяльність різних інноваційних технологій. У них діти займаються парами, мікрогрупами або малими групами разом з вихователем. Важливо, щоб діяльність була рухливою, жвавою та енергійною.</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bwMode="auto">
          <a:xfrm>
            <a:off x="1907704" y="652395"/>
            <a:ext cx="7055380" cy="1400530"/>
          </a:xfrm>
          <a:noFill/>
        </p:spPr>
        <p:txBody>
          <a:bodyPr vert="horz" wrap="square" lIns="91440" tIns="45720" rIns="91440" bIns="45720" numCol="1" anchorCtr="0" compatLnSpc="1">
            <a:prstTxWarp prst="textNoShape">
              <a:avLst/>
            </a:prstTxWarp>
          </a:bodyPr>
          <a:lstStyle/>
          <a:p>
            <a:r>
              <a:rPr lang="ru-RU" sz="2800" b="1" smtClean="0">
                <a:effectLst/>
                <a:latin typeface="Times New Roman" panose="02020603050405020304" pitchFamily="18" charset="0"/>
                <a:cs typeface="Times New Roman" panose="02020603050405020304" pitchFamily="18" charset="0"/>
              </a:rPr>
              <a:t>Коментоване </a:t>
            </a:r>
            <a:r>
              <a:rPr lang="ru-RU" sz="2800" b="1" smtClean="0">
                <a:effectLst/>
                <a:latin typeface="Times New Roman" panose="02020603050405020304" pitchFamily="18" charset="0"/>
                <a:cs typeface="Times New Roman" panose="02020603050405020304" pitchFamily="18" charset="0"/>
              </a:rPr>
              <a:t>малювання</a:t>
            </a:r>
            <a:endParaRPr lang="ru-RU" sz="2800" b="1" smtClean="0">
              <a:effectLst/>
              <a:latin typeface="Times New Roman" panose="02020603050405020304" pitchFamily="18" charset="0"/>
              <a:cs typeface="Times New Roman" panose="02020603050405020304" pitchFamily="18" charset="0"/>
            </a:endParaRPr>
          </a:p>
        </p:txBody>
      </p:sp>
      <p:sp>
        <p:nvSpPr>
          <p:cNvPr id="11267" name="Rectangle 3"/>
          <p:cNvSpPr>
            <a:spLocks noGrp="1"/>
          </p:cNvSpPr>
          <p:nvPr>
            <p:ph idx="1"/>
          </p:nvPr>
        </p:nvSpPr>
        <p:spPr/>
        <p:txBody>
          <a:bodyPr/>
          <a:lstStyle/>
          <a:p>
            <a:r>
              <a:rPr lang="ru-RU" sz="2400" smtClean="0">
                <a:latin typeface="Times New Roman" panose="02020603050405020304" pitchFamily="18" charset="0"/>
                <a:cs typeface="Times New Roman" panose="02020603050405020304" pitchFamily="18" charset="0"/>
              </a:rPr>
              <a:t>Для того щоб активізувати мовлення дитини, педагог має створити таку ситуацію, в якій вона прагнутиме висловлюватися, ділитися враженнями. </a:t>
            </a:r>
          </a:p>
          <a:p>
            <a:r>
              <a:rPr lang="ru-RU" sz="2400" smtClean="0">
                <a:latin typeface="Times New Roman" panose="02020603050405020304" pitchFamily="18" charset="0"/>
                <a:cs typeface="Times New Roman" panose="02020603050405020304" pitchFamily="18" charset="0"/>
              </a:rPr>
              <a:t>Його суть полягає у тому, що вихователь бере великий аркуш паперу, фломастери і разом з дітьми починає фантазувати і замальовувати.</a:t>
            </a:r>
          </a:p>
          <a:p>
            <a:endParaRPr lang="ru-RU"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algn="ctr"/>
            <a:r>
              <a:rPr lang="ru-RU" sz="2800" b="1" smtClean="0">
                <a:effectLst/>
                <a:latin typeface="Times New Roman" panose="02020603050405020304" pitchFamily="18" charset="0"/>
                <a:cs typeface="Times New Roman" panose="02020603050405020304" pitchFamily="18" charset="0"/>
              </a:rPr>
              <a:t>Суміжне мовлення</a:t>
            </a:r>
          </a:p>
        </p:txBody>
      </p:sp>
      <p:sp>
        <p:nvSpPr>
          <p:cNvPr id="12291" name="Rectangle 3"/>
          <p:cNvSpPr>
            <a:spLocks noGrp="1"/>
          </p:cNvSpPr>
          <p:nvPr>
            <p:ph idx="1"/>
          </p:nvPr>
        </p:nvSpPr>
        <p:spPr/>
        <p:txBody>
          <a:bodyPr>
            <a:normAutofit lnSpcReduction="10000"/>
          </a:bodyPr>
          <a:lstStyle/>
          <a:p>
            <a:pPr marL="692150" indent="-609600"/>
            <a:r>
              <a:rPr lang="ru-RU" sz="2400" smtClean="0">
                <a:latin typeface="Times New Roman" panose="02020603050405020304" pitchFamily="18" charset="0"/>
                <a:cs typeface="Times New Roman" panose="02020603050405020304" pitchFamily="18" charset="0"/>
              </a:rPr>
              <a:t>Маленькі діти ще не впевнені у своїх силах, тому їм важливо відчувати підтримку дорослого. </a:t>
            </a:r>
          </a:p>
          <a:p>
            <a:pPr marL="692150" indent="-609600"/>
            <a:r>
              <a:rPr lang="ru-RU" sz="2400" smtClean="0">
                <a:latin typeface="Times New Roman" panose="02020603050405020304" pitchFamily="18" charset="0"/>
                <a:cs typeface="Times New Roman" panose="02020603050405020304" pitchFamily="18" charset="0"/>
              </a:rPr>
              <a:t>Для цього використовується такий спосіб  підтримки активного мовлення, як суміжне мовлення. </a:t>
            </a:r>
          </a:p>
          <a:p>
            <a:pPr marL="692150" indent="-609600"/>
            <a:r>
              <a:rPr lang="ru-RU" sz="2400" smtClean="0">
                <a:latin typeface="Times New Roman" panose="02020603050405020304" pitchFamily="18" charset="0"/>
                <a:cs typeface="Times New Roman" panose="02020603050405020304" pitchFamily="18" charset="0"/>
              </a:rPr>
              <a:t>Складаючи розповідь чи описуючи предмет, вихователь починає речення і дає можливість дитині його закінчити, допомагає навідними запитаннями. </a:t>
            </a:r>
          </a:p>
          <a:p>
            <a:pPr marL="692150" indent="-609600"/>
            <a:endParaRPr lang="uk-UA" sz="2400" smtClean="0">
              <a:latin typeface="Times New Roman" panose="02020603050405020304" pitchFamily="18" charset="0"/>
              <a:cs typeface="Times New Roman" panose="02020603050405020304" pitchFamily="18" charset="0"/>
            </a:endParaRPr>
          </a:p>
          <a:p>
            <a:pPr marL="692150" indent="-609600"/>
            <a:endParaRPr lang="ru-RU" sz="240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p:nvPr>
        </p:nvSpPr>
        <p:spPr bwMode="auto"/>
        <p:txBody>
          <a:bodyPr vert="horz" wrap="square" lIns="91440" tIns="45720" rIns="91440" bIns="45720" numCol="1" anchorCtr="0" compatLnSpc="1">
            <a:prstTxWarp prst="textNoShape">
              <a:avLst/>
            </a:prstTxWarp>
            <a:normAutofit/>
          </a:bodyPr>
          <a:lstStyle/>
          <a:p>
            <a:pPr>
              <a:defRPr/>
            </a:pPr>
            <a:r>
              <a:rPr lang="ru-RU" sz="2800" b="1" smtClean="0">
                <a:effectLst/>
                <a:latin typeface="Times New Roman" panose="02020603050405020304" pitchFamily="18" charset="0"/>
                <a:cs typeface="Times New Roman" panose="02020603050405020304" pitchFamily="18" charset="0"/>
              </a:rPr>
              <a:t>Складання описових та творчих розповідей за схемою.</a:t>
            </a:r>
            <a:r>
              <a:rPr lang="ru-RU" sz="2800" smtClean="0">
                <a:effectLst/>
                <a:latin typeface="Times New Roman" panose="02020603050405020304" pitchFamily="18" charset="0"/>
                <a:cs typeface="Times New Roman" panose="02020603050405020304" pitchFamily="18" charset="0"/>
              </a:rPr>
              <a:t> </a:t>
            </a:r>
          </a:p>
        </p:txBody>
      </p:sp>
      <p:pic>
        <p:nvPicPr>
          <p:cNvPr id="13315" name="Рисунок 124"/>
          <p:cNvPicPr>
            <a:picLocks noGrp="1" noChangeAspect="1" noChangeArrowheads="1"/>
          </p:cNvPicPr>
          <p:nvPr>
            <p:ph idx="1"/>
          </p:nvPr>
        </p:nvPicPr>
        <p:blipFill>
          <a:blip r:embed="rId2" cstate="print"/>
          <a:srcRect/>
          <a:stretch>
            <a:fillRect/>
          </a:stretch>
        </p:blipFill>
        <p:spPr>
          <a:xfrm>
            <a:off x="1187624" y="2348880"/>
            <a:ext cx="7200800" cy="3455715"/>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Box 1"/>
          <p:cNvSpPr txBox="1">
            <a:spLocks noChangeArrowheads="1"/>
          </p:cNvSpPr>
          <p:nvPr/>
        </p:nvSpPr>
        <p:spPr bwMode="auto">
          <a:xfrm>
            <a:off x="1979389" y="405011"/>
            <a:ext cx="5759450" cy="523220"/>
          </a:xfrm>
          <a:prstGeom prst="rect">
            <a:avLst/>
          </a:prstGeom>
          <a:noFill/>
          <a:ln w="9525">
            <a:noFill/>
            <a:miter lim="800000"/>
            <a:headEnd/>
            <a:tailEnd/>
          </a:ln>
        </p:spPr>
        <p:txBody>
          <a:bodyPr>
            <a:spAutoFit/>
          </a:bodyPr>
          <a:lstStyle/>
          <a:p>
            <a:pPr algn="ctr"/>
            <a:r>
              <a:rPr lang="uk-UA" sz="2800" b="1">
                <a:latin typeface="Times New Roman" panose="02020603050405020304" pitchFamily="18" charset="0"/>
                <a:cs typeface="Times New Roman" panose="02020603050405020304" pitchFamily="18" charset="0"/>
              </a:rPr>
              <a:t>МОВЛЕННЄВІ ПЕРЛИНКИ</a:t>
            </a:r>
            <a:endParaRPr lang="ru-RU" sz="2800" b="1">
              <a:latin typeface="Times New Roman" panose="02020603050405020304" pitchFamily="18" charset="0"/>
              <a:cs typeface="Times New Roman" panose="02020603050405020304" pitchFamily="18" charset="0"/>
            </a:endParaRPr>
          </a:p>
        </p:txBody>
      </p:sp>
      <p:sp>
        <p:nvSpPr>
          <p:cNvPr id="14340" name="TextBox 2"/>
          <p:cNvSpPr txBox="1">
            <a:spLocks noChangeArrowheads="1"/>
          </p:cNvSpPr>
          <p:nvPr/>
        </p:nvSpPr>
        <p:spPr bwMode="auto">
          <a:xfrm>
            <a:off x="1403127" y="1413073"/>
            <a:ext cx="6985000" cy="830263"/>
          </a:xfrm>
          <a:prstGeom prst="rect">
            <a:avLst/>
          </a:prstGeom>
          <a:noFill/>
          <a:ln w="9525">
            <a:noFill/>
            <a:miter lim="800000"/>
            <a:headEnd/>
            <a:tailEnd/>
          </a:ln>
        </p:spPr>
        <p:txBody>
          <a:bodyPr>
            <a:spAutoFit/>
          </a:bodyPr>
          <a:lstStyle/>
          <a:p>
            <a:r>
              <a:rPr lang="uk-UA" sz="2400">
                <a:latin typeface="Times New Roman" panose="02020603050405020304" pitchFamily="18" charset="0"/>
                <a:cs typeface="Times New Roman" panose="02020603050405020304" pitchFamily="18" charset="0"/>
              </a:rPr>
              <a:t>Справжнім багатством за своєю суттю і навчальною цінністю є приказки і прислів</a:t>
            </a:r>
            <a:r>
              <a:rPr lang="en-US" sz="2400">
                <a:latin typeface="Times New Roman" panose="02020603050405020304" pitchFamily="18" charset="0"/>
                <a:cs typeface="Times New Roman" panose="02020603050405020304" pitchFamily="18" charset="0"/>
              </a:rPr>
              <a:t>’</a:t>
            </a:r>
            <a:r>
              <a:rPr lang="uk-UA" sz="2400">
                <a:latin typeface="Times New Roman" panose="02020603050405020304" pitchFamily="18" charset="0"/>
                <a:cs typeface="Times New Roman" panose="02020603050405020304" pitchFamily="18" charset="0"/>
              </a:rPr>
              <a:t>я.</a:t>
            </a:r>
            <a:endParaRPr lang="ru-RU" sz="2400">
              <a:latin typeface="Times New Roman" panose="02020603050405020304" pitchFamily="18" charset="0"/>
              <a:cs typeface="Times New Roman" panose="02020603050405020304" pitchFamily="18" charset="0"/>
            </a:endParaRPr>
          </a:p>
        </p:txBody>
      </p:sp>
      <p:sp>
        <p:nvSpPr>
          <p:cNvPr id="14341" name="TextBox 3"/>
          <p:cNvSpPr txBox="1">
            <a:spLocks noChangeArrowheads="1"/>
          </p:cNvSpPr>
          <p:nvPr/>
        </p:nvSpPr>
        <p:spPr bwMode="auto">
          <a:xfrm>
            <a:off x="2339752" y="2852936"/>
            <a:ext cx="6480175" cy="2308225"/>
          </a:xfrm>
          <a:prstGeom prst="rect">
            <a:avLst/>
          </a:prstGeom>
          <a:noFill/>
          <a:ln w="9525">
            <a:noFill/>
            <a:miter lim="800000"/>
            <a:headEnd/>
            <a:tailEnd/>
          </a:ln>
        </p:spPr>
        <p:txBody>
          <a:bodyPr>
            <a:spAutoFit/>
          </a:bodyPr>
          <a:lstStyle/>
          <a:p>
            <a:r>
              <a:rPr lang="uk-UA" sz="2400">
                <a:latin typeface="Times New Roman" panose="02020603050405020304" pitchFamily="18" charset="0"/>
                <a:cs typeface="Times New Roman" panose="02020603050405020304" pitchFamily="18" charset="0"/>
              </a:rPr>
              <a:t>Невимушене спілкування з дошкільниками, що виникає під час обговорення, тлумачення цих “перлинок”, має велике значення для розвитку у дітей мовлення і пізнання ними світу, усвідомлення одвічних загальнолюдських цінностей.</a:t>
            </a:r>
            <a:endParaRPr lang="ru-RU" sz="2400">
              <a:latin typeface="Times New Roman" panose="02020603050405020304" pitchFamily="18" charset="0"/>
              <a:cs typeface="Times New Roman" panose="02020603050405020304" pitchFamily="18" charset="0"/>
            </a:endParaRPr>
          </a:p>
        </p:txBody>
      </p:sp>
      <p:pic>
        <p:nvPicPr>
          <p:cNvPr id="14342" name="Picture 2" descr="http://www.chl.kiev.ua/95/COUNTRY/JPG/Menu.jpg"/>
          <p:cNvPicPr>
            <a:picLocks noChangeAspect="1" noChangeArrowheads="1"/>
          </p:cNvPicPr>
          <p:nvPr/>
        </p:nvPicPr>
        <p:blipFill>
          <a:blip r:embed="rId2" cstate="print"/>
          <a:srcRect/>
          <a:stretch>
            <a:fillRect/>
          </a:stretch>
        </p:blipFill>
        <p:spPr bwMode="auto">
          <a:xfrm>
            <a:off x="395064" y="3357761"/>
            <a:ext cx="1925638"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1"/>
          <p:cNvSpPr txBox="1">
            <a:spLocks noChangeArrowheads="1"/>
          </p:cNvSpPr>
          <p:nvPr/>
        </p:nvSpPr>
        <p:spPr bwMode="auto">
          <a:xfrm>
            <a:off x="1208424" y="514647"/>
            <a:ext cx="6696075" cy="523220"/>
          </a:xfrm>
          <a:prstGeom prst="rect">
            <a:avLst/>
          </a:prstGeom>
          <a:noFill/>
          <a:ln w="9525">
            <a:noFill/>
            <a:miter lim="800000"/>
            <a:headEnd/>
            <a:tailEnd/>
          </a:ln>
        </p:spPr>
        <p:txBody>
          <a:bodyPr>
            <a:spAutoFit/>
          </a:bodyPr>
          <a:lstStyle/>
          <a:p>
            <a:pPr algn="ctr"/>
            <a:r>
              <a:rPr lang="uk-UA" sz="2800">
                <a:latin typeface="Times New Roman" panose="02020603050405020304" pitchFamily="18" charset="0"/>
                <a:cs typeface="Times New Roman" panose="02020603050405020304" pitchFamily="18" charset="0"/>
              </a:rPr>
              <a:t>МОВЛЕННЄВІ ЛОГІЧНІ ЗАДАЧІ</a:t>
            </a:r>
            <a:endParaRPr lang="ru-RU" sz="2800">
              <a:latin typeface="Times New Roman" panose="02020603050405020304" pitchFamily="18" charset="0"/>
              <a:cs typeface="Times New Roman" panose="02020603050405020304" pitchFamily="18" charset="0"/>
            </a:endParaRPr>
          </a:p>
        </p:txBody>
      </p:sp>
      <p:sp>
        <p:nvSpPr>
          <p:cNvPr id="16388" name="TextBox 2"/>
          <p:cNvSpPr txBox="1">
            <a:spLocks noChangeArrowheads="1"/>
          </p:cNvSpPr>
          <p:nvPr/>
        </p:nvSpPr>
        <p:spPr bwMode="auto">
          <a:xfrm>
            <a:off x="1187450" y="1773238"/>
            <a:ext cx="6985000" cy="1569660"/>
          </a:xfrm>
          <a:prstGeom prst="rect">
            <a:avLst/>
          </a:prstGeom>
          <a:noFill/>
          <a:ln w="9525">
            <a:noFill/>
            <a:miter lim="800000"/>
            <a:headEnd/>
            <a:tailEnd/>
          </a:ln>
        </p:spPr>
        <p:txBody>
          <a:bodyPr>
            <a:spAutoFit/>
          </a:bodyPr>
          <a:lstStyle/>
          <a:p>
            <a:r>
              <a:rPr lang="uk-UA" sz="2400">
                <a:latin typeface="Times New Roman" panose="02020603050405020304" pitchFamily="18" charset="0"/>
                <a:cs typeface="Times New Roman" panose="02020603050405020304" pitchFamily="18" charset="0"/>
              </a:rPr>
              <a:t> - це розповіді – загадки про природу, відповіді на які дитина може дати лише тоді, коли чітко усвідомлює закономірності та причино – наслідкові зв'язки між явищами та об'єктами в природі.</a:t>
            </a:r>
            <a:endParaRPr lang="ru-RU" sz="2400">
              <a:latin typeface="Times New Roman" panose="02020603050405020304" pitchFamily="18" charset="0"/>
              <a:cs typeface="Times New Roman" panose="02020603050405020304" pitchFamily="18" charset="0"/>
            </a:endParaRPr>
          </a:p>
        </p:txBody>
      </p:sp>
      <p:sp>
        <p:nvSpPr>
          <p:cNvPr id="16389" name="TextBox 3"/>
          <p:cNvSpPr txBox="1">
            <a:spLocks noChangeArrowheads="1"/>
          </p:cNvSpPr>
          <p:nvPr/>
        </p:nvSpPr>
        <p:spPr bwMode="auto">
          <a:xfrm>
            <a:off x="2520058" y="3997791"/>
            <a:ext cx="6623942" cy="1938992"/>
          </a:xfrm>
          <a:prstGeom prst="rect">
            <a:avLst/>
          </a:prstGeom>
          <a:noFill/>
          <a:ln w="9525">
            <a:noFill/>
            <a:miter lim="800000"/>
            <a:headEnd/>
            <a:tailEnd/>
          </a:ln>
        </p:spPr>
        <p:txBody>
          <a:bodyPr wrap="square">
            <a:spAutoFit/>
          </a:bodyPr>
          <a:lstStyle/>
          <a:p>
            <a:r>
              <a:rPr lang="uk-UA" sz="2400" smtClean="0">
                <a:latin typeface="Times New Roman" panose="02020603050405020304" pitchFamily="18" charset="0"/>
                <a:cs typeface="Times New Roman" panose="02020603050405020304" pitchFamily="18" charset="0"/>
              </a:rPr>
              <a:t>	Проблемні </a:t>
            </a:r>
            <a:r>
              <a:rPr lang="uk-UA" sz="2400">
                <a:latin typeface="Times New Roman" panose="02020603050405020304" pitchFamily="18" charset="0"/>
                <a:cs typeface="Times New Roman" panose="02020603050405020304" pitchFamily="18" charset="0"/>
              </a:rPr>
              <a:t>запитання спонукають до пізнання, розвивають логічне мислення, активізують мовлення: у дітей виникає бажання висловлюватися,говорити, ділитися своїми припущеннями, знаннями.</a:t>
            </a:r>
            <a:endParaRPr lang="ru-RU" sz="2400">
              <a:latin typeface="Times New Roman" panose="02020603050405020304" pitchFamily="18" charset="0"/>
              <a:cs typeface="Times New Roman" panose="02020603050405020304" pitchFamily="18" charset="0"/>
            </a:endParaRPr>
          </a:p>
        </p:txBody>
      </p:sp>
      <p:pic>
        <p:nvPicPr>
          <p:cNvPr id="16390" name="Picture 2" descr="http://shkolazhizni.ru/img/content/i34/34488_or.jpg"/>
          <p:cNvPicPr>
            <a:picLocks noChangeAspect="1" noChangeArrowheads="1"/>
          </p:cNvPicPr>
          <p:nvPr/>
        </p:nvPicPr>
        <p:blipFill>
          <a:blip r:embed="rId2" cstate="print">
            <a:clrChange>
              <a:clrFrom>
                <a:srgbClr val="FEFFFF"/>
              </a:clrFrom>
              <a:clrTo>
                <a:srgbClr val="FEFFFF">
                  <a:alpha val="0"/>
                </a:srgbClr>
              </a:clrTo>
            </a:clrChange>
          </a:blip>
          <a:srcRect/>
          <a:stretch>
            <a:fillRect/>
          </a:stretch>
        </p:blipFill>
        <p:spPr bwMode="auto">
          <a:xfrm>
            <a:off x="-252413" y="3860800"/>
            <a:ext cx="2952751" cy="221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1"/>
          <p:cNvSpPr txBox="1">
            <a:spLocks noChangeArrowheads="1"/>
          </p:cNvSpPr>
          <p:nvPr/>
        </p:nvSpPr>
        <p:spPr bwMode="auto">
          <a:xfrm>
            <a:off x="1403648" y="332656"/>
            <a:ext cx="7344866" cy="954088"/>
          </a:xfrm>
          <a:prstGeom prst="rect">
            <a:avLst/>
          </a:prstGeom>
          <a:noFill/>
          <a:ln w="9525">
            <a:noFill/>
            <a:miter lim="800000"/>
            <a:headEnd/>
            <a:tailEnd/>
          </a:ln>
        </p:spPr>
        <p:txBody>
          <a:bodyPr wrap="square">
            <a:spAutoFit/>
          </a:bodyPr>
          <a:lstStyle/>
          <a:p>
            <a:pPr algn="r"/>
            <a:r>
              <a:rPr lang="uk-UA" sz="2800" smtClean="0">
                <a:latin typeface="Times New Roman" panose="02020603050405020304" pitchFamily="18" charset="0"/>
                <a:cs typeface="Times New Roman" panose="02020603050405020304" pitchFamily="18" charset="0"/>
              </a:rPr>
              <a:t>Метод розв</a:t>
            </a:r>
            <a:r>
              <a:rPr lang="en-US" sz="2800" smtClean="0">
                <a:latin typeface="Times New Roman" panose="02020603050405020304" pitchFamily="18" charset="0"/>
                <a:cs typeface="Times New Roman" panose="02020603050405020304" pitchFamily="18" charset="0"/>
              </a:rPr>
              <a:t>’</a:t>
            </a:r>
            <a:r>
              <a:rPr lang="uk-UA" sz="2800" smtClean="0">
                <a:latin typeface="Times New Roman" panose="02020603050405020304" pitchFamily="18" charset="0"/>
                <a:cs typeface="Times New Roman" panose="02020603050405020304" pitchFamily="18" charset="0"/>
              </a:rPr>
              <a:t>язання проблем або </a:t>
            </a:r>
          </a:p>
          <a:p>
            <a:pPr algn="r"/>
            <a:r>
              <a:rPr lang="uk-UA" sz="2800" smtClean="0">
                <a:latin typeface="Times New Roman" panose="02020603050405020304" pitchFamily="18" charset="0"/>
                <a:cs typeface="Times New Roman" panose="02020603050405020304" pitchFamily="18" charset="0"/>
              </a:rPr>
              <a:t>«Дерево рішень»</a:t>
            </a:r>
            <a:endParaRPr lang="ru-RU" sz="2800">
              <a:latin typeface="Times New Roman" panose="02020603050405020304" pitchFamily="18" charset="0"/>
              <a:cs typeface="Times New Roman" panose="02020603050405020304" pitchFamily="18" charset="0"/>
            </a:endParaRPr>
          </a:p>
        </p:txBody>
      </p:sp>
      <p:sp>
        <p:nvSpPr>
          <p:cNvPr id="17412" name="TextBox 2"/>
          <p:cNvSpPr txBox="1">
            <a:spLocks noChangeArrowheads="1"/>
          </p:cNvSpPr>
          <p:nvPr/>
        </p:nvSpPr>
        <p:spPr bwMode="auto">
          <a:xfrm>
            <a:off x="1042789" y="1628800"/>
            <a:ext cx="7705725" cy="4893647"/>
          </a:xfrm>
          <a:prstGeom prst="rect">
            <a:avLst/>
          </a:prstGeom>
          <a:noFill/>
          <a:ln w="9525">
            <a:noFill/>
            <a:miter lim="800000"/>
            <a:headEnd/>
            <a:tailEnd/>
          </a:ln>
        </p:spPr>
        <p:txBody>
          <a:bodyPr>
            <a:spAutoFit/>
          </a:bodyPr>
          <a:lstStyle/>
          <a:p>
            <a:pPr algn="just"/>
            <a:r>
              <a:rPr lang="ru-RU" sz="2400" smtClean="0">
                <a:latin typeface="Times New Roman" panose="02020603050405020304" pitchFamily="18" charset="0"/>
                <a:cs typeface="Times New Roman" panose="02020603050405020304" pitchFamily="18" charset="0"/>
              </a:rPr>
              <a:t>	Містить </a:t>
            </a:r>
            <a:r>
              <a:rPr lang="ru-RU" sz="2400">
                <a:latin typeface="Times New Roman" panose="02020603050405020304" pitchFamily="18" charset="0"/>
                <a:cs typeface="Times New Roman" panose="02020603050405020304" pitchFamily="18" charset="0"/>
              </a:rPr>
              <a:t>декілька етапів. Спочатку треба обрати проблему, яка не має однозначного розв'язання (ситуації з життя, епізоди казок), скажімо:</a:t>
            </a:r>
          </a:p>
          <a:p>
            <a:pPr algn="just"/>
            <a:r>
              <a:rPr lang="ru-RU" sz="2400">
                <a:latin typeface="Times New Roman" panose="02020603050405020304" pitchFamily="18" charset="0"/>
                <a:cs typeface="Times New Roman" panose="02020603050405020304" pitchFamily="18" charset="0"/>
              </a:rPr>
              <a:t> </a:t>
            </a:r>
            <a:r>
              <a:rPr lang="ru-RU" sz="2400" smtClean="0">
                <a:latin typeface="Times New Roman" panose="02020603050405020304" pitchFamily="18" charset="0"/>
                <a:cs typeface="Times New Roman" panose="02020603050405020304" pitchFamily="18" charset="0"/>
              </a:rPr>
              <a:t>	«</a:t>
            </a:r>
            <a:r>
              <a:rPr lang="ru-RU" sz="2400">
                <a:latin typeface="Times New Roman" panose="02020603050405020304" pitchFamily="18" charset="0"/>
                <a:cs typeface="Times New Roman" panose="02020603050405020304" pitchFamily="18" charset="0"/>
              </a:rPr>
              <a:t>Що потрібно дереву для щастя?». Потім розглядаємо схему— «дерево рішень», у якій стовбур «дерева» — квадрат — позначає цю проблему, «гілки» — прямі лінії — шляхи її розв'язання, а «листочки» — кружечки — її рішення. Пропонуємо дітям, розбившись на підгрупи і спілкуючись між собою, знайти рішення обраної проблеми. Діти, досягнувши взаємної домовленості шляхом </a:t>
            </a:r>
            <a:r>
              <a:rPr lang="ru-RU" sz="2400" smtClean="0">
                <a:latin typeface="Times New Roman" panose="02020603050405020304" pitchFamily="18" charset="0"/>
                <a:cs typeface="Times New Roman" panose="02020603050405020304" pitchFamily="18" charset="0"/>
              </a:rPr>
              <a:t>обговорння</a:t>
            </a:r>
            <a:r>
              <a:rPr lang="ru-RU" sz="2400">
                <a:latin typeface="Times New Roman" panose="02020603050405020304" pitchFamily="18" charset="0"/>
                <a:cs typeface="Times New Roman" panose="02020603050405020304" pitchFamily="18" charset="0"/>
              </a:rPr>
              <a:t>, знаходять своє рішення і малюють його на аркуші паперу: гніздо, метелика, пташку, дощик тощо.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Box 1"/>
          <p:cNvSpPr txBox="1">
            <a:spLocks noChangeArrowheads="1"/>
          </p:cNvSpPr>
          <p:nvPr/>
        </p:nvSpPr>
        <p:spPr bwMode="auto">
          <a:xfrm>
            <a:off x="4139952" y="493500"/>
            <a:ext cx="5112568" cy="523220"/>
          </a:xfrm>
          <a:prstGeom prst="rect">
            <a:avLst/>
          </a:prstGeom>
          <a:noFill/>
          <a:ln w="9525">
            <a:noFill/>
            <a:miter lim="800000"/>
            <a:headEnd/>
            <a:tailEnd/>
          </a:ln>
        </p:spPr>
        <p:txBody>
          <a:bodyPr wrap="square">
            <a:spAutoFit/>
          </a:bodyPr>
          <a:lstStyle/>
          <a:p>
            <a:pPr algn="ctr"/>
            <a:r>
              <a:rPr lang="uk-UA" sz="2800" smtClean="0">
                <a:latin typeface="Times New Roman" panose="02020603050405020304" pitchFamily="18" charset="0"/>
                <a:cs typeface="Times New Roman" panose="02020603050405020304" pitchFamily="18" charset="0"/>
              </a:rPr>
              <a:t>Метод «Мікрофон»</a:t>
            </a:r>
            <a:endParaRPr lang="ru-RU" sz="2800">
              <a:latin typeface="Times New Roman" panose="02020603050405020304" pitchFamily="18" charset="0"/>
              <a:cs typeface="Times New Roman" panose="02020603050405020304" pitchFamily="18" charset="0"/>
            </a:endParaRPr>
          </a:p>
        </p:txBody>
      </p:sp>
      <p:sp>
        <p:nvSpPr>
          <p:cNvPr id="20484" name="TextBox 2"/>
          <p:cNvSpPr txBox="1">
            <a:spLocks noChangeArrowheads="1"/>
          </p:cNvSpPr>
          <p:nvPr/>
        </p:nvSpPr>
        <p:spPr bwMode="auto">
          <a:xfrm>
            <a:off x="755576" y="1628775"/>
            <a:ext cx="8280920" cy="1938992"/>
          </a:xfrm>
          <a:prstGeom prst="rect">
            <a:avLst/>
          </a:prstGeom>
          <a:noFill/>
          <a:ln w="9525">
            <a:noFill/>
            <a:miter lim="800000"/>
            <a:headEnd/>
            <a:tailEnd/>
          </a:ln>
        </p:spPr>
        <p:txBody>
          <a:bodyPr wrap="square">
            <a:spAutoFit/>
          </a:bodyPr>
          <a:lstStyle/>
          <a:p>
            <a:pPr algn="just"/>
            <a:r>
              <a:rPr lang="uk-UA" sz="2400">
                <a:latin typeface="Times New Roman" panose="02020603050405020304" pitchFamily="18" charset="0"/>
                <a:cs typeface="Times New Roman" panose="02020603050405020304" pitchFamily="18" charset="0"/>
              </a:rPr>
              <a:t>	</a:t>
            </a:r>
            <a:r>
              <a:rPr lang="uk-UA" sz="2400" smtClean="0">
                <a:latin typeface="Times New Roman" panose="02020603050405020304" pitchFamily="18" charset="0"/>
                <a:cs typeface="Times New Roman" panose="02020603050405020304" pitchFamily="18" charset="0"/>
              </a:rPr>
              <a:t>Діти </a:t>
            </a:r>
            <a:r>
              <a:rPr lang="uk-UA" sz="2400">
                <a:latin typeface="Times New Roman" panose="02020603050405020304" pitchFamily="18" charset="0"/>
                <a:cs typeface="Times New Roman" panose="02020603050405020304" pitchFamily="18" charset="0"/>
              </a:rPr>
              <a:t>разом з вихователем утворюють коло та, передаючи одне одному імітований або іграшковий мікрофон, висловлюють свої думки на задану тему - запропоновані до розгляду питання чи проблеми. Висловлювання не обговорюються.</a:t>
            </a:r>
            <a:r>
              <a:rPr lang="ru-RU" sz="2400">
                <a:latin typeface="Times New Roman" panose="02020603050405020304" pitchFamily="18" charset="0"/>
                <a:cs typeface="Times New Roman" panose="02020603050405020304" pitchFamily="18" charset="0"/>
              </a:rPr>
              <a:t> </a:t>
            </a:r>
          </a:p>
        </p:txBody>
      </p:sp>
      <p:sp>
        <p:nvSpPr>
          <p:cNvPr id="20485" name="TextBox 3"/>
          <p:cNvSpPr txBox="1">
            <a:spLocks noChangeArrowheads="1"/>
          </p:cNvSpPr>
          <p:nvPr/>
        </p:nvSpPr>
        <p:spPr bwMode="auto">
          <a:xfrm>
            <a:off x="834345" y="4268658"/>
            <a:ext cx="7345362" cy="1938992"/>
          </a:xfrm>
          <a:prstGeom prst="rect">
            <a:avLst/>
          </a:prstGeom>
          <a:noFill/>
          <a:ln w="9525">
            <a:noFill/>
            <a:miter lim="800000"/>
            <a:headEnd/>
            <a:tailEnd/>
          </a:ln>
        </p:spPr>
        <p:txBody>
          <a:bodyPr>
            <a:spAutoFit/>
          </a:bodyPr>
          <a:lstStyle/>
          <a:p>
            <a:r>
              <a:rPr lang="uk-UA" sz="2400" b="1">
                <a:latin typeface="Times New Roman" panose="02020603050405020304" pitchFamily="18" charset="0"/>
                <a:cs typeface="Times New Roman" panose="02020603050405020304" pitchFamily="18" charset="0"/>
              </a:rPr>
              <a:t>Правила:</a:t>
            </a:r>
          </a:p>
          <a:p>
            <a:pPr marL="342900" indent="-342900">
              <a:buFont typeface="Wingdings" panose="05000000000000000000" pitchFamily="2" charset="2"/>
              <a:buChar char="ü"/>
            </a:pPr>
            <a:r>
              <a:rPr lang="uk-UA" sz="2400">
                <a:latin typeface="Times New Roman" panose="02020603050405020304" pitchFamily="18" charset="0"/>
                <a:cs typeface="Times New Roman" panose="02020603050405020304" pitchFamily="18" charset="0"/>
              </a:rPr>
              <a:t>Говорити лише тоді, коли отримуєш уявний мікрофон;</a:t>
            </a:r>
          </a:p>
          <a:p>
            <a:pPr marL="342900" indent="-342900">
              <a:buFont typeface="Wingdings" panose="05000000000000000000" pitchFamily="2" charset="2"/>
              <a:buChar char="ü"/>
            </a:pPr>
            <a:r>
              <a:rPr lang="uk-UA" sz="2400">
                <a:latin typeface="Times New Roman" panose="02020603050405020304" pitchFamily="18" charset="0"/>
                <a:cs typeface="Times New Roman" panose="02020603050405020304" pitchFamily="18" charset="0"/>
              </a:rPr>
              <a:t>Говорити швидко і стисло;</a:t>
            </a:r>
          </a:p>
          <a:p>
            <a:pPr marL="342900" indent="-342900">
              <a:buFont typeface="Wingdings" panose="05000000000000000000" pitchFamily="2" charset="2"/>
              <a:buChar char="ü"/>
            </a:pPr>
            <a:r>
              <a:rPr lang="uk-UA" sz="2400">
                <a:latin typeface="Times New Roman" panose="02020603050405020304" pitchFamily="18" charset="0"/>
                <a:cs typeface="Times New Roman" panose="02020603050405020304" pitchFamily="18" charset="0"/>
              </a:rPr>
              <a:t>Не оцінювати висловлювання товаришів.</a:t>
            </a:r>
            <a:endParaRPr lang="ru-RU"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410</TotalTime>
  <Words>401</Words>
  <Application>Microsoft Office PowerPoint</Application>
  <PresentationFormat>Экран (4:3)</PresentationFormat>
  <Paragraphs>51</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Century Gothic</vt:lpstr>
      <vt:lpstr>Times New Roman</vt:lpstr>
      <vt:lpstr>Wingdings</vt:lpstr>
      <vt:lpstr>Wingdings 2</vt:lpstr>
      <vt:lpstr>Wingdings 3</vt:lpstr>
      <vt:lpstr>Легкий дым</vt:lpstr>
      <vt:lpstr>  на тему: Формування зв'язного мовлення дітей старшого дошкільного віку в сучасних ДНЗ України  </vt:lpstr>
      <vt:lpstr>Чому інноваційні методи навчання успішні з дітьми дошкільного віку? </vt:lpstr>
      <vt:lpstr>Коментоване малювання</vt:lpstr>
      <vt:lpstr>Суміжне мовлення</vt:lpstr>
      <vt:lpstr>Складання описових та творчих розповідей за схемою. </vt:lpstr>
      <vt:lpstr>Презентация PowerPoint</vt:lpstr>
      <vt:lpstr>Презентация PowerPoint</vt:lpstr>
      <vt:lpstr>Презентация PowerPoint</vt:lpstr>
      <vt:lpstr>Презентация PowerPoint</vt:lpstr>
      <vt:lpstr>Презентация PowerPoint</vt:lpstr>
      <vt:lpstr>Ланцюжок </vt:lpstr>
      <vt:lpstr>Снігова куля</vt:lpstr>
      <vt:lpstr>Синтез думок </vt:lpstr>
      <vt:lpstr>Асоціативна квітка</vt:lpstr>
      <vt:lpstr>Метод «Фантазери»</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47</cp:lastModifiedBy>
  <cp:revision>37</cp:revision>
  <dcterms:modified xsi:type="dcterms:W3CDTF">2023-03-27T10:35:36Z</dcterms:modified>
</cp:coreProperties>
</file>