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tif" ContentType="image/t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408" r:id="rId2"/>
    <p:sldId id="409" r:id="rId3"/>
    <p:sldId id="410" r:id="rId4"/>
    <p:sldId id="411" r:id="rId5"/>
    <p:sldId id="412" r:id="rId6"/>
    <p:sldId id="413" r:id="rId7"/>
    <p:sldId id="414" r:id="rId8"/>
    <p:sldId id="415" r:id="rId9"/>
    <p:sldId id="416" r:id="rId10"/>
    <p:sldId id="380" r:id="rId11"/>
    <p:sldId id="381" r:id="rId12"/>
    <p:sldId id="382" r:id="rId13"/>
    <p:sldId id="383" r:id="rId14"/>
    <p:sldId id="384" r:id="rId15"/>
    <p:sldId id="385" r:id="rId16"/>
    <p:sldId id="386" r:id="rId17"/>
    <p:sldId id="387" r:id="rId18"/>
    <p:sldId id="388" r:id="rId19"/>
    <p:sldId id="389" r:id="rId20"/>
    <p:sldId id="390" r:id="rId21"/>
    <p:sldId id="391" r:id="rId22"/>
    <p:sldId id="392" r:id="rId23"/>
    <p:sldId id="393" r:id="rId24"/>
    <p:sldId id="394" r:id="rId25"/>
    <p:sldId id="395" r:id="rId26"/>
    <p:sldId id="396" r:id="rId27"/>
    <p:sldId id="397" r:id="rId28"/>
    <p:sldId id="398" r:id="rId29"/>
    <p:sldId id="399" r:id="rId30"/>
    <p:sldId id="400" r:id="rId31"/>
    <p:sldId id="401" r:id="rId32"/>
    <p:sldId id="402" r:id="rId33"/>
    <p:sldId id="403" r:id="rId34"/>
    <p:sldId id="404" r:id="rId35"/>
    <p:sldId id="405" r:id="rId36"/>
    <p:sldId id="406" r:id="rId37"/>
    <p:sldId id="407" r:id="rId38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97F"/>
    <a:srgbClr val="FFCC00"/>
    <a:srgbClr val="CC99FF"/>
    <a:srgbClr val="99CCFF"/>
    <a:srgbClr val="CCFFCC"/>
    <a:srgbClr val="FFF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A107856-5554-42FB-B03E-39F5DBC370BA}" styleName="Средний стиль 4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8" d="100"/>
          <a:sy n="78" d="100"/>
        </p:scale>
        <p:origin x="336" y="-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32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100" Type="http://schemas.microsoft.com/office/2015/10/relationships/revisionInfo" Target="revisionInfo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&#1050;&#1085;&#1080;&#1075;&#1072;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Poids</a:t>
            </a:r>
            <a:r>
              <a:rPr lang="en-US" baseline="0"/>
              <a:t> des secteurs CA Pose</a:t>
            </a:r>
            <a:endParaRPr lang="ru-RU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5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1-BD0F-4C83-877C-53583B5171F5}"/>
              </c:ext>
            </c:extLst>
          </c:dPt>
          <c:dPt>
            <c:idx val="1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3-BD0F-4C83-877C-53583B5171F5}"/>
              </c:ext>
            </c:extLst>
          </c:dPt>
          <c:dPt>
            <c:idx val="2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5-BD0F-4C83-877C-53583B5171F5}"/>
              </c:ext>
            </c:extLst>
          </c:dPt>
          <c:dPt>
            <c:idx val="3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7-BD0F-4C83-877C-53583B5171F5}"/>
              </c:ext>
            </c:extLst>
          </c:dPt>
          <c:dPt>
            <c:idx val="4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9-BD0F-4C83-877C-53583B5171F5}"/>
              </c:ext>
            </c:extLst>
          </c:dPt>
          <c:dPt>
            <c:idx val="5"/>
            <c:bubble3D val="0"/>
            <c:spPr>
              <a:solidFill>
                <a:schemeClr val="accent6">
                  <a:lumMod val="60000"/>
                </a:schemeClr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  <a:sp3d/>
            </c:spPr>
            <c:extLst>
              <c:ext xmlns:c16="http://schemas.microsoft.com/office/drawing/2014/chart" uri="{C3380CC4-5D6E-409C-BE32-E72D297353CC}">
                <c16:uniqueId val="{0000000B-BD0F-4C83-877C-53583B5171F5}"/>
              </c:ext>
            </c:extLst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Лист1!$A$2:$A$7</c:f>
              <c:strCache>
                <c:ptCount val="6"/>
                <c:pt idx="0">
                  <c:v>Technique</c:v>
                </c:pt>
                <c:pt idx="1">
                  <c:v>Jardin</c:v>
                </c:pt>
                <c:pt idx="2">
                  <c:v>BoisBati</c:v>
                </c:pt>
                <c:pt idx="3">
                  <c:v>Amenagement</c:v>
                </c:pt>
                <c:pt idx="4">
                  <c:v>Decoration</c:v>
                </c:pt>
                <c:pt idx="5">
                  <c:v>Services</c:v>
                </c:pt>
              </c:strCache>
            </c:strRef>
          </c:cat>
          <c:val>
            <c:numRef>
              <c:f>Лист1!$B$2:$B$7</c:f>
              <c:numCache>
                <c:formatCode>0%</c:formatCode>
                <c:ptCount val="6"/>
                <c:pt idx="0">
                  <c:v>0.16</c:v>
                </c:pt>
                <c:pt idx="1">
                  <c:v>0.04</c:v>
                </c:pt>
                <c:pt idx="2">
                  <c:v>0.2</c:v>
                </c:pt>
                <c:pt idx="3">
                  <c:v>0.46</c:v>
                </c:pt>
                <c:pt idx="4">
                  <c:v>0.03</c:v>
                </c:pt>
                <c:pt idx="5">
                  <c:v>0.11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BD0F-4C83-877C-53583B5171F5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r"/>
      <c:layout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4">
  <cs:axisTitle>
    <cs:lnRef idx="0"/>
    <cs:fillRef idx="0"/>
    <cs:effectRef idx="0"/>
    <cs:fontRef idx="minor">
      <a:schemeClr val="dk1">
        <a:lumMod val="75000"/>
        <a:lumOff val="2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00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900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900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18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900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259C02-DE14-49A0-B43B-324A95F32A6F}" type="datetimeFigureOut">
              <a:rPr lang="" smtClean="0"/>
              <a:t>02/12/2019</a:t>
            </a:fld>
            <a:endParaRPr lang="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76CCEB-629D-43AE-9B57-BB6A687C3642}" type="slidenum">
              <a:rPr lang="" smtClean="0"/>
              <a:t>‹#›</a:t>
            </a:fld>
            <a:endParaRPr lang=""/>
          </a:p>
        </p:txBody>
      </p:sp>
    </p:spTree>
    <p:extLst>
      <p:ext uri="{BB962C8B-B14F-4D97-AF65-F5344CB8AC3E}">
        <p14:creationId xmlns:p14="http://schemas.microsoft.com/office/powerpoint/2010/main" val="1730420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Shape 450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1" name="Shape 451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0000"/>
                </a:solidFill>
              </a:defRPr>
            </a:lvl1pPr>
          </a:lstStyle>
          <a:p>
            <a:r>
              <a:t>En complément : rajouter que l’analyse est également disponible au détail article</a:t>
            </a:r>
          </a:p>
        </p:txBody>
      </p:sp>
    </p:spTree>
    <p:extLst>
      <p:ext uri="{BB962C8B-B14F-4D97-AF65-F5344CB8AC3E}">
        <p14:creationId xmlns:p14="http://schemas.microsoft.com/office/powerpoint/2010/main" val="1246283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Shape 457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58" name="Shape 458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0000"/>
                </a:solidFill>
              </a:defRPr>
            </a:lvl1pPr>
          </a:lstStyle>
          <a:p>
            <a:r>
              <a:t>En complément : rajouter que l’analyse est également disponible au détail article</a:t>
            </a:r>
          </a:p>
        </p:txBody>
      </p:sp>
    </p:spTree>
    <p:extLst>
      <p:ext uri="{BB962C8B-B14F-4D97-AF65-F5344CB8AC3E}">
        <p14:creationId xmlns:p14="http://schemas.microsoft.com/office/powerpoint/2010/main" val="18291889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Shape 486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487" name="Shape 487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t>Calcul des RFA à préciser</a:t>
            </a:r>
          </a:p>
        </p:txBody>
      </p:sp>
    </p:spTree>
    <p:extLst>
      <p:ext uri="{BB962C8B-B14F-4D97-AF65-F5344CB8AC3E}">
        <p14:creationId xmlns:p14="http://schemas.microsoft.com/office/powerpoint/2010/main" val="2202384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Shape 568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569" name="Shape 569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 b="1"/>
            </a:pPr>
            <a:r>
              <a:t>1/ Rajouter les autres types de démarque connue</a:t>
            </a:r>
          </a:p>
          <a:p>
            <a:pPr>
              <a:defRPr b="1"/>
            </a:pPr>
            <a:endParaRPr/>
          </a:p>
          <a:p>
            <a:pPr>
              <a:defRPr b="1"/>
            </a:pPr>
            <a:r>
              <a:t>2/ Intégrer les rituels de gestion avec fenêtre pop up</a:t>
            </a:r>
          </a:p>
        </p:txBody>
      </p:sp>
    </p:spTree>
    <p:extLst>
      <p:ext uri="{BB962C8B-B14F-4D97-AF65-F5344CB8AC3E}">
        <p14:creationId xmlns:p14="http://schemas.microsoft.com/office/powerpoint/2010/main" val="2775659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Shape 61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615" name="Shape 61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t>Et pour votre magasin ? Quel est le résultat de la DI de votre magasin ? </a:t>
            </a:r>
          </a:p>
        </p:txBody>
      </p:sp>
    </p:spTree>
    <p:extLst>
      <p:ext uri="{BB962C8B-B14F-4D97-AF65-F5344CB8AC3E}">
        <p14:creationId xmlns:p14="http://schemas.microsoft.com/office/powerpoint/2010/main" val="21193300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613BB324-CC4F-423A-A5A8-19E5812B107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994589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74B1D19-399D-40DA-A54A-D6A0D24CF4E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41120" y="1203960"/>
            <a:ext cx="2788920" cy="2788920"/>
          </a:xfrm>
          <a:custGeom>
            <a:avLst/>
            <a:gdLst>
              <a:gd name="connsiteX0" fmla="*/ 1394460 w 2788920"/>
              <a:gd name="connsiteY0" fmla="*/ 0 h 2788920"/>
              <a:gd name="connsiteX1" fmla="*/ 2788920 w 2788920"/>
              <a:gd name="connsiteY1" fmla="*/ 1394460 h 2788920"/>
              <a:gd name="connsiteX2" fmla="*/ 1394460 w 2788920"/>
              <a:gd name="connsiteY2" fmla="*/ 2788920 h 2788920"/>
              <a:gd name="connsiteX3" fmla="*/ 0 w 2788920"/>
              <a:gd name="connsiteY3" fmla="*/ 1394460 h 2788920"/>
              <a:gd name="connsiteX4" fmla="*/ 1394460 w 2788920"/>
              <a:gd name="connsiteY4" fmla="*/ 0 h 2788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88920" h="2788920">
                <a:moveTo>
                  <a:pt x="1394460" y="0"/>
                </a:moveTo>
                <a:cubicBezTo>
                  <a:pt x="2164599" y="0"/>
                  <a:pt x="2788920" y="624321"/>
                  <a:pt x="2788920" y="1394460"/>
                </a:cubicBezTo>
                <a:cubicBezTo>
                  <a:pt x="2788920" y="2164599"/>
                  <a:pt x="2164599" y="2788920"/>
                  <a:pt x="1394460" y="2788920"/>
                </a:cubicBezTo>
                <a:cubicBezTo>
                  <a:pt x="624321" y="2788920"/>
                  <a:pt x="0" y="2164599"/>
                  <a:pt x="0" y="1394460"/>
                </a:cubicBezTo>
                <a:cubicBezTo>
                  <a:pt x="0" y="624321"/>
                  <a:pt x="624321" y="0"/>
                  <a:pt x="1394460" y="0"/>
                </a:cubicBez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49244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C3032CB-0F9A-46C9-BF5E-84AAEA532A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753262" y="0"/>
            <a:ext cx="6687919" cy="3219450"/>
          </a:xfrm>
          <a:custGeom>
            <a:avLst/>
            <a:gdLst>
              <a:gd name="connsiteX0" fmla="*/ 0 w 6687919"/>
              <a:gd name="connsiteY0" fmla="*/ 0 h 3219450"/>
              <a:gd name="connsiteX1" fmla="*/ 3468437 w 6687919"/>
              <a:gd name="connsiteY1" fmla="*/ 0 h 3219450"/>
              <a:gd name="connsiteX2" fmla="*/ 6687919 w 6687919"/>
              <a:gd name="connsiteY2" fmla="*/ 3219450 h 3219450"/>
              <a:gd name="connsiteX3" fmla="*/ 3219482 w 6687919"/>
              <a:gd name="connsiteY3" fmla="*/ 321945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7919" h="3219450">
                <a:moveTo>
                  <a:pt x="0" y="0"/>
                </a:moveTo>
                <a:lnTo>
                  <a:pt x="3468437" y="0"/>
                </a:lnTo>
                <a:lnTo>
                  <a:pt x="6687919" y="3219450"/>
                </a:lnTo>
                <a:lnTo>
                  <a:pt x="3219482" y="3219450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9018E0B-BB5E-442E-A212-8330C9510BF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349291" y="0"/>
            <a:ext cx="6687919" cy="3219450"/>
          </a:xfrm>
          <a:custGeom>
            <a:avLst/>
            <a:gdLst>
              <a:gd name="connsiteX0" fmla="*/ 0 w 6687919"/>
              <a:gd name="connsiteY0" fmla="*/ 0 h 3219450"/>
              <a:gd name="connsiteX1" fmla="*/ 3468437 w 6687919"/>
              <a:gd name="connsiteY1" fmla="*/ 0 h 3219450"/>
              <a:gd name="connsiteX2" fmla="*/ 6687919 w 6687919"/>
              <a:gd name="connsiteY2" fmla="*/ 3219450 h 3219450"/>
              <a:gd name="connsiteX3" fmla="*/ 3219482 w 6687919"/>
              <a:gd name="connsiteY3" fmla="*/ 321945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7919" h="3219450">
                <a:moveTo>
                  <a:pt x="0" y="0"/>
                </a:moveTo>
                <a:lnTo>
                  <a:pt x="3468437" y="0"/>
                </a:lnTo>
                <a:lnTo>
                  <a:pt x="6687919" y="3219450"/>
                </a:lnTo>
                <a:lnTo>
                  <a:pt x="3219482" y="3219450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82D5114-9F18-401A-9BB0-5C925D91CA5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9945320" y="0"/>
            <a:ext cx="6687919" cy="3219450"/>
          </a:xfrm>
          <a:custGeom>
            <a:avLst/>
            <a:gdLst>
              <a:gd name="connsiteX0" fmla="*/ 0 w 6687919"/>
              <a:gd name="connsiteY0" fmla="*/ 0 h 3219450"/>
              <a:gd name="connsiteX1" fmla="*/ 3468437 w 6687919"/>
              <a:gd name="connsiteY1" fmla="*/ 0 h 3219450"/>
              <a:gd name="connsiteX2" fmla="*/ 6687919 w 6687919"/>
              <a:gd name="connsiteY2" fmla="*/ 3219450 h 3219450"/>
              <a:gd name="connsiteX3" fmla="*/ 3219482 w 6687919"/>
              <a:gd name="connsiteY3" fmla="*/ 3219450 h 3219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87919" h="3219450">
                <a:moveTo>
                  <a:pt x="0" y="0"/>
                </a:moveTo>
                <a:lnTo>
                  <a:pt x="3468437" y="0"/>
                </a:lnTo>
                <a:lnTo>
                  <a:pt x="6687919" y="3219450"/>
                </a:lnTo>
                <a:lnTo>
                  <a:pt x="3219482" y="3219450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57552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B841B28-C4FC-4E89-86B8-0B160E1B61A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7240060" cy="6858000"/>
          </a:xfrm>
          <a:custGeom>
            <a:avLst/>
            <a:gdLst>
              <a:gd name="connsiteX0" fmla="*/ 0 w 7240060"/>
              <a:gd name="connsiteY0" fmla="*/ 0 h 6858000"/>
              <a:gd name="connsiteX1" fmla="*/ 3811060 w 7240060"/>
              <a:gd name="connsiteY1" fmla="*/ 0 h 6858000"/>
              <a:gd name="connsiteX2" fmla="*/ 7240060 w 7240060"/>
              <a:gd name="connsiteY2" fmla="*/ 3429000 h 6858000"/>
              <a:gd name="connsiteX3" fmla="*/ 3811060 w 7240060"/>
              <a:gd name="connsiteY3" fmla="*/ 6858000 h 6858000"/>
              <a:gd name="connsiteX4" fmla="*/ 0 w 7240060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240060" h="6858000">
                <a:moveTo>
                  <a:pt x="0" y="0"/>
                </a:moveTo>
                <a:lnTo>
                  <a:pt x="3811060" y="0"/>
                </a:lnTo>
                <a:lnTo>
                  <a:pt x="7240060" y="3429000"/>
                </a:lnTo>
                <a:lnTo>
                  <a:pt x="381106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797674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98D1B33-86EB-417B-A7D6-2202E348EE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980246" y="2638425"/>
            <a:ext cx="1987666" cy="1578070"/>
          </a:xfrm>
          <a:custGeom>
            <a:avLst/>
            <a:gdLst>
              <a:gd name="connsiteX0" fmla="*/ 772055 w 1544111"/>
              <a:gd name="connsiteY0" fmla="*/ 462029 h 1225918"/>
              <a:gd name="connsiteX1" fmla="*/ 993087 w 1544111"/>
              <a:gd name="connsiteY1" fmla="*/ 680723 h 1225918"/>
              <a:gd name="connsiteX2" fmla="*/ 772055 w 1544111"/>
              <a:gd name="connsiteY2" fmla="*/ 899417 h 1225918"/>
              <a:gd name="connsiteX3" fmla="*/ 551023 w 1544111"/>
              <a:gd name="connsiteY3" fmla="*/ 680723 h 1225918"/>
              <a:gd name="connsiteX4" fmla="*/ 772055 w 1544111"/>
              <a:gd name="connsiteY4" fmla="*/ 462029 h 1225918"/>
              <a:gd name="connsiteX5" fmla="*/ 1323079 w 1544111"/>
              <a:gd name="connsiteY5" fmla="*/ 378864 h 1225918"/>
              <a:gd name="connsiteX6" fmla="*/ 1267043 w 1544111"/>
              <a:gd name="connsiteY6" fmla="*/ 434308 h 1225918"/>
              <a:gd name="connsiteX7" fmla="*/ 1323079 w 1544111"/>
              <a:gd name="connsiteY7" fmla="*/ 489751 h 1225918"/>
              <a:gd name="connsiteX8" fmla="*/ 1376002 w 1544111"/>
              <a:gd name="connsiteY8" fmla="*/ 434308 h 1225918"/>
              <a:gd name="connsiteX9" fmla="*/ 1323079 w 1544111"/>
              <a:gd name="connsiteY9" fmla="*/ 378864 h 1225918"/>
              <a:gd name="connsiteX10" fmla="*/ 772055 w 1544111"/>
              <a:gd name="connsiteY10" fmla="*/ 298779 h 1225918"/>
              <a:gd name="connsiteX11" fmla="*/ 382915 w 1544111"/>
              <a:gd name="connsiteY11" fmla="*/ 680723 h 1225918"/>
              <a:gd name="connsiteX12" fmla="*/ 772055 w 1544111"/>
              <a:gd name="connsiteY12" fmla="*/ 1062668 h 1225918"/>
              <a:gd name="connsiteX13" fmla="*/ 1158083 w 1544111"/>
              <a:gd name="connsiteY13" fmla="*/ 680723 h 1225918"/>
              <a:gd name="connsiteX14" fmla="*/ 772055 w 1544111"/>
              <a:gd name="connsiteY14" fmla="*/ 298779 h 1225918"/>
              <a:gd name="connsiteX15" fmla="*/ 494987 w 1544111"/>
              <a:gd name="connsiteY15" fmla="*/ 0 h 1225918"/>
              <a:gd name="connsiteX16" fmla="*/ 1017992 w 1544111"/>
              <a:gd name="connsiteY16" fmla="*/ 0 h 1225918"/>
              <a:gd name="connsiteX17" fmla="*/ 1102047 w 1544111"/>
              <a:gd name="connsiteY17" fmla="*/ 24642 h 1225918"/>
              <a:gd name="connsiteX18" fmla="*/ 1130065 w 1544111"/>
              <a:gd name="connsiteY18" fmla="*/ 187892 h 1225918"/>
              <a:gd name="connsiteX19" fmla="*/ 1211006 w 1544111"/>
              <a:gd name="connsiteY19" fmla="*/ 215614 h 1225918"/>
              <a:gd name="connsiteX20" fmla="*/ 1376002 w 1544111"/>
              <a:gd name="connsiteY20" fmla="*/ 215614 h 1225918"/>
              <a:gd name="connsiteX21" fmla="*/ 1544111 w 1544111"/>
              <a:gd name="connsiteY21" fmla="*/ 378864 h 1225918"/>
              <a:gd name="connsiteX22" fmla="*/ 1544111 w 1544111"/>
              <a:gd name="connsiteY22" fmla="*/ 1062668 h 1225918"/>
              <a:gd name="connsiteX23" fmla="*/ 1376002 w 1544111"/>
              <a:gd name="connsiteY23" fmla="*/ 1225918 h 1225918"/>
              <a:gd name="connsiteX24" fmla="*/ 164996 w 1544111"/>
              <a:gd name="connsiteY24" fmla="*/ 1225918 h 1225918"/>
              <a:gd name="connsiteX25" fmla="*/ 0 w 1544111"/>
              <a:gd name="connsiteY25" fmla="*/ 1062668 h 1225918"/>
              <a:gd name="connsiteX26" fmla="*/ 0 w 1544111"/>
              <a:gd name="connsiteY26" fmla="*/ 378864 h 1225918"/>
              <a:gd name="connsiteX27" fmla="*/ 164996 w 1544111"/>
              <a:gd name="connsiteY27" fmla="*/ 215614 h 1225918"/>
              <a:gd name="connsiteX28" fmla="*/ 329991 w 1544111"/>
              <a:gd name="connsiteY28" fmla="*/ 215614 h 1225918"/>
              <a:gd name="connsiteX29" fmla="*/ 382915 w 1544111"/>
              <a:gd name="connsiteY29" fmla="*/ 187892 h 1225918"/>
              <a:gd name="connsiteX30" fmla="*/ 442064 w 1544111"/>
              <a:gd name="connsiteY30" fmla="*/ 24642 h 1225918"/>
              <a:gd name="connsiteX31" fmla="*/ 494987 w 1544111"/>
              <a:gd name="connsiteY31" fmla="*/ 0 h 1225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544111" h="1225918">
                <a:moveTo>
                  <a:pt x="772055" y="462029"/>
                </a:moveTo>
                <a:cubicBezTo>
                  <a:pt x="909033" y="462029"/>
                  <a:pt x="993087" y="542115"/>
                  <a:pt x="993087" y="680723"/>
                </a:cubicBezTo>
                <a:cubicBezTo>
                  <a:pt x="993087" y="819332"/>
                  <a:pt x="909033" y="899417"/>
                  <a:pt x="772055" y="899417"/>
                </a:cubicBezTo>
                <a:cubicBezTo>
                  <a:pt x="631965" y="899417"/>
                  <a:pt x="551023" y="819332"/>
                  <a:pt x="551023" y="680723"/>
                </a:cubicBezTo>
                <a:cubicBezTo>
                  <a:pt x="551023" y="542115"/>
                  <a:pt x="631965" y="462029"/>
                  <a:pt x="772055" y="462029"/>
                </a:cubicBezTo>
                <a:close/>
                <a:moveTo>
                  <a:pt x="1323079" y="378864"/>
                </a:moveTo>
                <a:cubicBezTo>
                  <a:pt x="1295061" y="378864"/>
                  <a:pt x="1267043" y="406586"/>
                  <a:pt x="1267043" y="434308"/>
                </a:cubicBezTo>
                <a:cubicBezTo>
                  <a:pt x="1267043" y="462029"/>
                  <a:pt x="1295061" y="489751"/>
                  <a:pt x="1323079" y="489751"/>
                </a:cubicBezTo>
                <a:cubicBezTo>
                  <a:pt x="1347984" y="489751"/>
                  <a:pt x="1376002" y="462029"/>
                  <a:pt x="1376002" y="434308"/>
                </a:cubicBezTo>
                <a:cubicBezTo>
                  <a:pt x="1376002" y="406586"/>
                  <a:pt x="1347984" y="378864"/>
                  <a:pt x="1323079" y="378864"/>
                </a:cubicBezTo>
                <a:close/>
                <a:moveTo>
                  <a:pt x="772055" y="298779"/>
                </a:moveTo>
                <a:cubicBezTo>
                  <a:pt x="551023" y="298779"/>
                  <a:pt x="382915" y="462029"/>
                  <a:pt x="382915" y="680723"/>
                </a:cubicBezTo>
                <a:cubicBezTo>
                  <a:pt x="382915" y="899417"/>
                  <a:pt x="551023" y="1062668"/>
                  <a:pt x="772055" y="1062668"/>
                </a:cubicBezTo>
                <a:cubicBezTo>
                  <a:pt x="993087" y="1062668"/>
                  <a:pt x="1158083" y="899417"/>
                  <a:pt x="1158083" y="680723"/>
                </a:cubicBezTo>
                <a:cubicBezTo>
                  <a:pt x="1158083" y="462029"/>
                  <a:pt x="993087" y="298779"/>
                  <a:pt x="772055" y="298779"/>
                </a:cubicBezTo>
                <a:close/>
                <a:moveTo>
                  <a:pt x="494987" y="0"/>
                </a:moveTo>
                <a:cubicBezTo>
                  <a:pt x="494987" y="0"/>
                  <a:pt x="494987" y="0"/>
                  <a:pt x="1017992" y="0"/>
                </a:cubicBezTo>
                <a:cubicBezTo>
                  <a:pt x="1046011" y="0"/>
                  <a:pt x="1074029" y="24642"/>
                  <a:pt x="1102047" y="24642"/>
                </a:cubicBezTo>
                <a:cubicBezTo>
                  <a:pt x="1102047" y="24642"/>
                  <a:pt x="1102047" y="24642"/>
                  <a:pt x="1130065" y="187892"/>
                </a:cubicBezTo>
                <a:cubicBezTo>
                  <a:pt x="1158083" y="215614"/>
                  <a:pt x="1182988" y="215614"/>
                  <a:pt x="1211006" y="215614"/>
                </a:cubicBezTo>
                <a:cubicBezTo>
                  <a:pt x="1211006" y="215614"/>
                  <a:pt x="1211006" y="215614"/>
                  <a:pt x="1376002" y="215614"/>
                </a:cubicBezTo>
                <a:cubicBezTo>
                  <a:pt x="1463170" y="215614"/>
                  <a:pt x="1544111" y="298779"/>
                  <a:pt x="1544111" y="378864"/>
                </a:cubicBezTo>
                <a:cubicBezTo>
                  <a:pt x="1544111" y="378864"/>
                  <a:pt x="1544111" y="378864"/>
                  <a:pt x="1544111" y="1062668"/>
                </a:cubicBezTo>
                <a:cubicBezTo>
                  <a:pt x="1544111" y="1145833"/>
                  <a:pt x="1463170" y="1225918"/>
                  <a:pt x="1376002" y="1225918"/>
                </a:cubicBezTo>
                <a:cubicBezTo>
                  <a:pt x="1376002" y="1225918"/>
                  <a:pt x="1376002" y="1225918"/>
                  <a:pt x="164996" y="1225918"/>
                </a:cubicBezTo>
                <a:cubicBezTo>
                  <a:pt x="52923" y="1225918"/>
                  <a:pt x="0" y="1145833"/>
                  <a:pt x="0" y="1062668"/>
                </a:cubicBezTo>
                <a:cubicBezTo>
                  <a:pt x="0" y="1062668"/>
                  <a:pt x="0" y="1062668"/>
                  <a:pt x="0" y="378864"/>
                </a:cubicBezTo>
                <a:cubicBezTo>
                  <a:pt x="0" y="298779"/>
                  <a:pt x="52923" y="215614"/>
                  <a:pt x="164996" y="215614"/>
                </a:cubicBezTo>
                <a:cubicBezTo>
                  <a:pt x="164996" y="215614"/>
                  <a:pt x="164996" y="215614"/>
                  <a:pt x="329991" y="215614"/>
                </a:cubicBezTo>
                <a:cubicBezTo>
                  <a:pt x="358010" y="215614"/>
                  <a:pt x="382915" y="215614"/>
                  <a:pt x="382915" y="187892"/>
                </a:cubicBezTo>
                <a:cubicBezTo>
                  <a:pt x="382915" y="187892"/>
                  <a:pt x="382915" y="187892"/>
                  <a:pt x="442064" y="24642"/>
                </a:cubicBezTo>
                <a:cubicBezTo>
                  <a:pt x="466969" y="24642"/>
                  <a:pt x="494987" y="0"/>
                  <a:pt x="494987" y="0"/>
                </a:cubicBez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25113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FB1E281-01DB-4427-A41C-29CEBC618FC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92436" y="1565746"/>
            <a:ext cx="5053313" cy="2810096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innerShdw blurRad="50800">
              <a:schemeClr val="bg1">
                <a:lumMod val="50000"/>
              </a:schemeClr>
            </a:innerShdw>
          </a:effectLst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F76EA5DE-9497-4835-B21B-76009B5B95B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10190" y="3267074"/>
            <a:ext cx="1181100" cy="2100263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innerShdw blurRad="50800">
              <a:schemeClr val="bg1">
                <a:lumMod val="50000"/>
              </a:schemeClr>
            </a:innerShdw>
          </a:effectLst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23207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4DBC63A0-A8D6-430D-A5B8-788931015E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958840" cy="685800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8545346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bg>
      <p:bgPr>
        <a:gradFill>
          <a:gsLst>
            <a:gs pos="2000">
              <a:schemeClr val="accent1"/>
            </a:gs>
            <a:gs pos="100000">
              <a:schemeClr val="accent1">
                <a:lumMod val="75000"/>
              </a:schemeClr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644BBFA9-8D23-407F-B7F2-55BD257FD964}"/>
              </a:ext>
            </a:extLst>
          </p:cNvPr>
          <p:cNvSpPr/>
          <p:nvPr/>
        </p:nvSpPr>
        <p:spPr>
          <a:xfrm>
            <a:off x="381000" y="342900"/>
            <a:ext cx="11430000" cy="6172200"/>
          </a:xfrm>
          <a:prstGeom prst="rect">
            <a:avLst/>
          </a:prstGeom>
          <a:noFill/>
          <a:ln w="508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E2C49666-D0E5-429C-8FDF-2741CC37DD8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648929" y="540774"/>
            <a:ext cx="10894142" cy="5776454"/>
          </a:xfrm>
          <a:prstGeom prst="rect">
            <a:avLst/>
          </a:prstGeom>
          <a:noFill/>
          <a:effectLst>
            <a:outerShdw blurRad="1270000" sx="90000" sy="90000" algn="ctr" rotWithShape="0">
              <a:schemeClr val="tx1">
                <a:lumMod val="95000"/>
                <a:lumOff val="5000"/>
                <a:alpha val="62000"/>
              </a:schemeClr>
            </a:outerShdw>
          </a:effectLst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1800">
                <a:solidFill>
                  <a:schemeClr val="bg1"/>
                </a:solidFill>
                <a:effectLst>
                  <a:outerShdw dist="50800" dir="5400000" sx="1000" sy="1000" algn="ctr" rotWithShape="0">
                    <a:srgbClr val="000000"/>
                  </a:outerShdw>
                </a:effectLst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Drag and Drop Image Here</a:t>
            </a:r>
          </a:p>
        </p:txBody>
      </p:sp>
    </p:spTree>
    <p:extLst>
      <p:ext uri="{BB962C8B-B14F-4D97-AF65-F5344CB8AC3E}">
        <p14:creationId xmlns:p14="http://schemas.microsoft.com/office/powerpoint/2010/main" val="3700349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3519160-6382-442E-AF33-E066CE83A5C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548805" y="1545699"/>
            <a:ext cx="1094390" cy="1094390"/>
          </a:xfrm>
          <a:custGeom>
            <a:avLst/>
            <a:gdLst>
              <a:gd name="connsiteX0" fmla="*/ 647700 w 1295400"/>
              <a:gd name="connsiteY0" fmla="*/ 0 h 1295400"/>
              <a:gd name="connsiteX1" fmla="*/ 1295400 w 1295400"/>
              <a:gd name="connsiteY1" fmla="*/ 647700 h 1295400"/>
              <a:gd name="connsiteX2" fmla="*/ 647700 w 1295400"/>
              <a:gd name="connsiteY2" fmla="*/ 1295400 h 1295400"/>
              <a:gd name="connsiteX3" fmla="*/ 0 w 1295400"/>
              <a:gd name="connsiteY3" fmla="*/ 647700 h 1295400"/>
              <a:gd name="connsiteX4" fmla="*/ 647700 w 1295400"/>
              <a:gd name="connsiteY4" fmla="*/ 0 h 129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5400" h="1295400">
                <a:moveTo>
                  <a:pt x="647700" y="0"/>
                </a:moveTo>
                <a:cubicBezTo>
                  <a:pt x="1005415" y="0"/>
                  <a:pt x="1295400" y="289985"/>
                  <a:pt x="1295400" y="647700"/>
                </a:cubicBezTo>
                <a:cubicBezTo>
                  <a:pt x="1295400" y="1005415"/>
                  <a:pt x="1005415" y="1295400"/>
                  <a:pt x="647700" y="1295400"/>
                </a:cubicBezTo>
                <a:cubicBezTo>
                  <a:pt x="289985" y="1295400"/>
                  <a:pt x="0" y="1005415"/>
                  <a:pt x="0" y="647700"/>
                </a:cubicBezTo>
                <a:cubicBezTo>
                  <a:pt x="0" y="289985"/>
                  <a:pt x="289985" y="0"/>
                  <a:pt x="647700" y="0"/>
                </a:cubicBez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76678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98EAEF3-CF18-408F-BECC-107E510DCBD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529524" y="-2497079"/>
            <a:ext cx="5849288" cy="5849288"/>
          </a:xfrm>
          <a:custGeom>
            <a:avLst/>
            <a:gdLst>
              <a:gd name="connsiteX0" fmla="*/ 1413797 w 2827594"/>
              <a:gd name="connsiteY0" fmla="*/ 0 h 2827594"/>
              <a:gd name="connsiteX1" fmla="*/ 2827594 w 2827594"/>
              <a:gd name="connsiteY1" fmla="*/ 1413797 h 2827594"/>
              <a:gd name="connsiteX2" fmla="*/ 1413797 w 2827594"/>
              <a:gd name="connsiteY2" fmla="*/ 2827594 h 2827594"/>
              <a:gd name="connsiteX3" fmla="*/ 0 w 2827594"/>
              <a:gd name="connsiteY3" fmla="*/ 1413797 h 2827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7594" h="2827594">
                <a:moveTo>
                  <a:pt x="1413797" y="0"/>
                </a:moveTo>
                <a:lnTo>
                  <a:pt x="2827594" y="1413797"/>
                </a:lnTo>
                <a:lnTo>
                  <a:pt x="1413797" y="2827594"/>
                </a:lnTo>
                <a:lnTo>
                  <a:pt x="0" y="1413797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C33B9369-4EB0-44F5-BDB5-DF363B205FE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7529524" y="3505789"/>
            <a:ext cx="5849288" cy="5849288"/>
          </a:xfrm>
          <a:custGeom>
            <a:avLst/>
            <a:gdLst>
              <a:gd name="connsiteX0" fmla="*/ 1413797 w 2827594"/>
              <a:gd name="connsiteY0" fmla="*/ 0 h 2827594"/>
              <a:gd name="connsiteX1" fmla="*/ 2827594 w 2827594"/>
              <a:gd name="connsiteY1" fmla="*/ 1413797 h 2827594"/>
              <a:gd name="connsiteX2" fmla="*/ 1413797 w 2827594"/>
              <a:gd name="connsiteY2" fmla="*/ 2827594 h 2827594"/>
              <a:gd name="connsiteX3" fmla="*/ 0 w 2827594"/>
              <a:gd name="connsiteY3" fmla="*/ 1413797 h 2827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7594" h="2827594">
                <a:moveTo>
                  <a:pt x="1413797" y="0"/>
                </a:moveTo>
                <a:lnTo>
                  <a:pt x="2827594" y="1413797"/>
                </a:lnTo>
                <a:lnTo>
                  <a:pt x="1413797" y="2827594"/>
                </a:lnTo>
                <a:lnTo>
                  <a:pt x="0" y="1413797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F0208F8-AE06-43DA-8AEF-CD51AE27C5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520449" y="2011695"/>
            <a:ext cx="2827594" cy="2827594"/>
          </a:xfrm>
          <a:custGeom>
            <a:avLst/>
            <a:gdLst>
              <a:gd name="connsiteX0" fmla="*/ 1413797 w 2827594"/>
              <a:gd name="connsiteY0" fmla="*/ 0 h 2827594"/>
              <a:gd name="connsiteX1" fmla="*/ 2827594 w 2827594"/>
              <a:gd name="connsiteY1" fmla="*/ 1413797 h 2827594"/>
              <a:gd name="connsiteX2" fmla="*/ 1413797 w 2827594"/>
              <a:gd name="connsiteY2" fmla="*/ 2827594 h 2827594"/>
              <a:gd name="connsiteX3" fmla="*/ 0 w 2827594"/>
              <a:gd name="connsiteY3" fmla="*/ 1413797 h 2827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7594" h="2827594">
                <a:moveTo>
                  <a:pt x="1413797" y="0"/>
                </a:moveTo>
                <a:lnTo>
                  <a:pt x="2827594" y="1413797"/>
                </a:lnTo>
                <a:lnTo>
                  <a:pt x="1413797" y="2827594"/>
                </a:lnTo>
                <a:lnTo>
                  <a:pt x="0" y="1413797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20800153-A9BC-4519-86C5-05EC7B41193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529525" y="2011695"/>
            <a:ext cx="2827594" cy="2827594"/>
          </a:xfrm>
          <a:custGeom>
            <a:avLst/>
            <a:gdLst>
              <a:gd name="connsiteX0" fmla="*/ 1413797 w 2827594"/>
              <a:gd name="connsiteY0" fmla="*/ 0 h 2827594"/>
              <a:gd name="connsiteX1" fmla="*/ 2827594 w 2827594"/>
              <a:gd name="connsiteY1" fmla="*/ 1413797 h 2827594"/>
              <a:gd name="connsiteX2" fmla="*/ 1413797 w 2827594"/>
              <a:gd name="connsiteY2" fmla="*/ 2827594 h 2827594"/>
              <a:gd name="connsiteX3" fmla="*/ 0 w 2827594"/>
              <a:gd name="connsiteY3" fmla="*/ 1413797 h 2827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7594" h="2827594">
                <a:moveTo>
                  <a:pt x="1413797" y="0"/>
                </a:moveTo>
                <a:lnTo>
                  <a:pt x="2827594" y="1413797"/>
                </a:lnTo>
                <a:lnTo>
                  <a:pt x="1413797" y="2827594"/>
                </a:lnTo>
                <a:lnTo>
                  <a:pt x="0" y="1413797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198D22BE-687C-43CA-960B-9E23E89752C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24986" y="513129"/>
            <a:ext cx="2827594" cy="2827594"/>
          </a:xfrm>
          <a:custGeom>
            <a:avLst/>
            <a:gdLst>
              <a:gd name="connsiteX0" fmla="*/ 1413797 w 2827594"/>
              <a:gd name="connsiteY0" fmla="*/ 0 h 2827594"/>
              <a:gd name="connsiteX1" fmla="*/ 2827594 w 2827594"/>
              <a:gd name="connsiteY1" fmla="*/ 1413797 h 2827594"/>
              <a:gd name="connsiteX2" fmla="*/ 1413797 w 2827594"/>
              <a:gd name="connsiteY2" fmla="*/ 2827594 h 2827594"/>
              <a:gd name="connsiteX3" fmla="*/ 0 w 2827594"/>
              <a:gd name="connsiteY3" fmla="*/ 1413797 h 2827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7594" h="2827594">
                <a:moveTo>
                  <a:pt x="1413797" y="0"/>
                </a:moveTo>
                <a:lnTo>
                  <a:pt x="2827594" y="1413797"/>
                </a:lnTo>
                <a:lnTo>
                  <a:pt x="1413797" y="2827594"/>
                </a:lnTo>
                <a:lnTo>
                  <a:pt x="0" y="1413797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8A02737-9ED3-492C-B55D-CEB8F3510B1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024986" y="3534820"/>
            <a:ext cx="2827594" cy="2827594"/>
          </a:xfrm>
          <a:custGeom>
            <a:avLst/>
            <a:gdLst>
              <a:gd name="connsiteX0" fmla="*/ 1413797 w 2827594"/>
              <a:gd name="connsiteY0" fmla="*/ 0 h 2827594"/>
              <a:gd name="connsiteX1" fmla="*/ 2827594 w 2827594"/>
              <a:gd name="connsiteY1" fmla="*/ 1413797 h 2827594"/>
              <a:gd name="connsiteX2" fmla="*/ 1413797 w 2827594"/>
              <a:gd name="connsiteY2" fmla="*/ 2827594 h 2827594"/>
              <a:gd name="connsiteX3" fmla="*/ 0 w 2827594"/>
              <a:gd name="connsiteY3" fmla="*/ 1413797 h 2827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27594" h="2827594">
                <a:moveTo>
                  <a:pt x="1413797" y="0"/>
                </a:moveTo>
                <a:lnTo>
                  <a:pt x="2827594" y="1413797"/>
                </a:lnTo>
                <a:lnTo>
                  <a:pt x="1413797" y="2827594"/>
                </a:lnTo>
                <a:lnTo>
                  <a:pt x="0" y="1413797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4540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11" grpId="0" animBg="1"/>
          <p:bldP spid="12" grpId="0" animBg="1"/>
          <p:bldP spid="13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5" grpId="0" animBg="1"/>
          <p:bldP spid="16" grpId="0" animBg="1"/>
          <p:bldP spid="11" grpId="0" animBg="1"/>
          <p:bldP spid="12" grpId="0" animBg="1"/>
          <p:bldP spid="13" grpId="0" animBg="1"/>
          <p:bldP spid="14" grpId="0" animBg="1"/>
        </p:bldLst>
      </p:timing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E44CF010-99A4-4236-8A76-C1C80B41CD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62712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20622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683546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2E47B3A5-7887-4FA1-9169-A31FA1A7376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636180" y="1219200"/>
            <a:ext cx="3187020" cy="214528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832D4E3A-A129-42C0-91E6-E7F789ABE9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974466" y="1219200"/>
            <a:ext cx="3187020" cy="214528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E352646D-F5F7-43CD-871C-511BFAB75B43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636180" y="3493520"/>
            <a:ext cx="3187020" cy="214528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E3F52DD4-2431-480B-8405-C574F0591E2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74466" y="3493520"/>
            <a:ext cx="3187020" cy="214528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91496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36E31785-4B14-40BB-96DE-EDC6BD4C1B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659419" y="2816475"/>
            <a:ext cx="2140726" cy="2353908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81007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F3711550-C766-4ADA-A24F-F1B0FEBCE4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2680910"/>
            <a:ext cx="2443940" cy="2147543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CC64A88A-C3DF-4777-AD4C-294A529273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43938" y="2680910"/>
            <a:ext cx="2443939" cy="2147543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713EB6AF-5CC9-4AB6-BC27-EB4CB7253B8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87878" y="2680910"/>
            <a:ext cx="2437015" cy="2147543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D0672A28-1F3D-450B-9BBF-C9B579FCA3C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24893" y="2680910"/>
            <a:ext cx="2437016" cy="2147543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76A6CEFE-229A-4716-B92A-96236FA443C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761909" y="2680910"/>
            <a:ext cx="2430091" cy="2147543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5137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F796605E-55A7-4C25-9BB4-0A07843C3E6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5238750" y="0"/>
            <a:ext cx="6600826" cy="6858000"/>
          </a:xfrm>
          <a:prstGeom prst="rect">
            <a:avLst/>
          </a:prstGeom>
          <a:noFill/>
          <a:effectLst>
            <a:outerShdw blurRad="1270000" sx="90000" sy="90000" algn="ctr" rotWithShape="0">
              <a:schemeClr val="tx1">
                <a:lumMod val="95000"/>
                <a:lumOff val="5000"/>
                <a:alpha val="62000"/>
              </a:schemeClr>
            </a:outerShdw>
          </a:effectLst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1800">
                <a:solidFill>
                  <a:schemeClr val="bg1"/>
                </a:solidFill>
                <a:effectLst>
                  <a:outerShdw dist="50800" dir="5400000" sx="1000" sy="1000" algn="ctr" rotWithShape="0">
                    <a:srgbClr val="000000"/>
                  </a:outerShdw>
                </a:effectLst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Drag and Drop Image Here</a:t>
            </a:r>
          </a:p>
        </p:txBody>
      </p:sp>
    </p:spTree>
    <p:extLst>
      <p:ext uri="{BB962C8B-B14F-4D97-AF65-F5344CB8AC3E}">
        <p14:creationId xmlns:p14="http://schemas.microsoft.com/office/powerpoint/2010/main" val="3439396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6">
            <a:extLst>
              <a:ext uri="{FF2B5EF4-FFF2-40B4-BE49-F238E27FC236}">
                <a16:creationId xmlns:a16="http://schemas.microsoft.com/office/drawing/2014/main" id="{F796605E-55A7-4C25-9BB4-0A07843C3E6B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5466735" cy="6858000"/>
          </a:xfrm>
          <a:prstGeom prst="rect">
            <a:avLst/>
          </a:prstGeom>
          <a:noFill/>
          <a:effectLst>
            <a:outerShdw blurRad="1270000" sx="90000" sy="90000" algn="ctr" rotWithShape="0">
              <a:schemeClr val="tx1">
                <a:lumMod val="95000"/>
                <a:lumOff val="5000"/>
                <a:alpha val="62000"/>
              </a:schemeClr>
            </a:outerShdw>
          </a:effectLst>
        </p:spPr>
        <p:txBody>
          <a:bodyPr/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1800">
                <a:solidFill>
                  <a:schemeClr val="bg1"/>
                </a:solidFill>
                <a:effectLst>
                  <a:outerShdw dist="50800" dir="5400000" sx="1000" sy="1000" algn="ctr" rotWithShape="0">
                    <a:srgbClr val="000000"/>
                  </a:outerShdw>
                </a:effectLst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Drag and Drop Image Here</a:t>
            </a:r>
          </a:p>
        </p:txBody>
      </p:sp>
    </p:spTree>
    <p:extLst>
      <p:ext uri="{BB962C8B-B14F-4D97-AF65-F5344CB8AC3E}">
        <p14:creationId xmlns:p14="http://schemas.microsoft.com/office/powerpoint/2010/main" val="2753109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166113" cy="68580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3023640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1632155" y="2394157"/>
            <a:ext cx="8927690" cy="8927686"/>
          </a:xfrm>
          <a:custGeom>
            <a:avLst/>
            <a:gdLst>
              <a:gd name="connsiteX0" fmla="*/ 5560145 w 11120290"/>
              <a:gd name="connsiteY0" fmla="*/ 0 h 11120284"/>
              <a:gd name="connsiteX1" fmla="*/ 11120290 w 11120290"/>
              <a:gd name="connsiteY1" fmla="*/ 5560142 h 11120284"/>
              <a:gd name="connsiteX2" fmla="*/ 5560145 w 11120290"/>
              <a:gd name="connsiteY2" fmla="*/ 11120284 h 11120284"/>
              <a:gd name="connsiteX3" fmla="*/ 0 w 11120290"/>
              <a:gd name="connsiteY3" fmla="*/ 5560142 h 11120284"/>
              <a:gd name="connsiteX4" fmla="*/ 5560145 w 11120290"/>
              <a:gd name="connsiteY4" fmla="*/ 0 h 1112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0290" h="11120284">
                <a:moveTo>
                  <a:pt x="5560145" y="0"/>
                </a:moveTo>
                <a:cubicBezTo>
                  <a:pt x="8630928" y="0"/>
                  <a:pt x="11120290" y="2489360"/>
                  <a:pt x="11120290" y="5560142"/>
                </a:cubicBezTo>
                <a:cubicBezTo>
                  <a:pt x="11120290" y="8630924"/>
                  <a:pt x="8630928" y="11120284"/>
                  <a:pt x="5560145" y="11120284"/>
                </a:cubicBezTo>
                <a:cubicBezTo>
                  <a:pt x="2489362" y="11120284"/>
                  <a:pt x="0" y="8630924"/>
                  <a:pt x="0" y="5560142"/>
                </a:cubicBezTo>
                <a:cubicBezTo>
                  <a:pt x="0" y="2489360"/>
                  <a:pt x="2489362" y="0"/>
                  <a:pt x="55601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3263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 nodePh="1">
                                  <p:stCondLst>
                                    <p:cond delay="75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9E368A2-09EC-40FE-AEBF-99FDA9CC37FC}"/>
              </a:ext>
            </a:extLst>
          </p:cNvPr>
          <p:cNvSpPr/>
          <p:nvPr userDrawn="1"/>
        </p:nvSpPr>
        <p:spPr>
          <a:xfrm>
            <a:off x="0" y="1325880"/>
            <a:ext cx="9323882" cy="42062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arallelogram 2">
            <a:extLst>
              <a:ext uri="{FF2B5EF4-FFF2-40B4-BE49-F238E27FC236}">
                <a16:creationId xmlns:a16="http://schemas.microsoft.com/office/drawing/2014/main" id="{370B1F22-2C4D-4FA4-BB10-47D093B820BE}"/>
              </a:ext>
            </a:extLst>
          </p:cNvPr>
          <p:cNvSpPr/>
          <p:nvPr userDrawn="1"/>
        </p:nvSpPr>
        <p:spPr>
          <a:xfrm flipH="1">
            <a:off x="4324350" y="1181100"/>
            <a:ext cx="9429750" cy="4495800"/>
          </a:xfrm>
          <a:prstGeom prst="parallelogram">
            <a:avLst>
              <a:gd name="adj" fmla="val 99287"/>
            </a:avLst>
          </a:prstGeom>
          <a:gradFill flip="none" rotWithShape="1">
            <a:gsLst>
              <a:gs pos="2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266A746-06D6-44C9-B7FD-17FC7F9BEF8C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67050" y="676275"/>
            <a:ext cx="9429750" cy="4495800"/>
          </a:xfrm>
          <a:custGeom>
            <a:avLst/>
            <a:gdLst>
              <a:gd name="connsiteX0" fmla="*/ 0 w 9429750"/>
              <a:gd name="connsiteY0" fmla="*/ 0 h 4495800"/>
              <a:gd name="connsiteX1" fmla="*/ 4966005 w 9429750"/>
              <a:gd name="connsiteY1" fmla="*/ 0 h 4495800"/>
              <a:gd name="connsiteX2" fmla="*/ 9429750 w 9429750"/>
              <a:gd name="connsiteY2" fmla="*/ 4495800 h 4495800"/>
              <a:gd name="connsiteX3" fmla="*/ 4463745 w 9429750"/>
              <a:gd name="connsiteY3" fmla="*/ 4495800 h 4495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429750" h="4495800">
                <a:moveTo>
                  <a:pt x="0" y="0"/>
                </a:moveTo>
                <a:lnTo>
                  <a:pt x="4966005" y="0"/>
                </a:lnTo>
                <a:lnTo>
                  <a:pt x="9429750" y="4495800"/>
                </a:lnTo>
                <a:lnTo>
                  <a:pt x="4463745" y="4495800"/>
                </a:lnTo>
                <a:close/>
              </a:path>
            </a:pathLst>
          </a:custGeom>
          <a:solidFill>
            <a:schemeClr val="bg1"/>
          </a:solidFill>
          <a:effectLst>
            <a:outerShdw blurRad="1270000" dist="2159000" dir="1200000" sx="80000" sy="80000" algn="tl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1800">
                <a:solidFill>
                  <a:schemeClr val="bg1"/>
                </a:solidFill>
                <a:effectLst>
                  <a:outerShdw dist="50800" dir="5400000" sx="1000" sy="1000" algn="ctr" rotWithShape="0">
                    <a:srgbClr val="000000"/>
                  </a:outerShdw>
                </a:effectLst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Drag and Drop Image Here</a:t>
            </a:r>
          </a:p>
        </p:txBody>
      </p:sp>
    </p:spTree>
    <p:extLst>
      <p:ext uri="{BB962C8B-B14F-4D97-AF65-F5344CB8AC3E}">
        <p14:creationId xmlns:p14="http://schemas.microsoft.com/office/powerpoint/2010/main" val="41640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</p:bld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AFF281A-E64A-41D8-9B25-B8E48071184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800475" y="1450099"/>
            <a:ext cx="4591050" cy="3957802"/>
          </a:xfrm>
          <a:custGeom>
            <a:avLst/>
            <a:gdLst>
              <a:gd name="connsiteX0" fmla="*/ 2295525 w 4591050"/>
              <a:gd name="connsiteY0" fmla="*/ 0 h 3957802"/>
              <a:gd name="connsiteX1" fmla="*/ 4591050 w 4591050"/>
              <a:gd name="connsiteY1" fmla="*/ 3957802 h 3957802"/>
              <a:gd name="connsiteX2" fmla="*/ 0 w 4591050"/>
              <a:gd name="connsiteY2" fmla="*/ 3957802 h 395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91050" h="3957802">
                <a:moveTo>
                  <a:pt x="2295525" y="0"/>
                </a:moveTo>
                <a:lnTo>
                  <a:pt x="4591050" y="3957802"/>
                </a:lnTo>
                <a:lnTo>
                  <a:pt x="0" y="3957802"/>
                </a:lnTo>
                <a:close/>
              </a:path>
            </a:pathLst>
          </a:custGeom>
          <a:noFill/>
          <a:effectLst>
            <a:outerShdw blurRad="1270000" sx="80000" sy="80000" algn="ctr" rotWithShape="0">
              <a:schemeClr val="tx1">
                <a:lumMod val="95000"/>
                <a:lumOff val="5000"/>
                <a:alpha val="62000"/>
              </a:schemeClr>
            </a:outerShdw>
          </a:effectLst>
        </p:spPr>
        <p:txBody>
          <a:bodyPr wrap="square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+mj-lt"/>
              <a:buNone/>
              <a:tabLst/>
              <a:defRPr sz="1800">
                <a:solidFill>
                  <a:schemeClr val="bg1"/>
                </a:solidFill>
                <a:effectLst>
                  <a:outerShdw dist="50800" dir="5400000" sx="1000" sy="1000" algn="ctr" rotWithShape="0">
                    <a:srgbClr val="000000"/>
                  </a:outerShdw>
                </a:effectLst>
              </a:defRPr>
            </a:lvl1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Drag and Drop Image Here</a:t>
            </a:r>
          </a:p>
        </p:txBody>
      </p:sp>
    </p:spTree>
    <p:extLst>
      <p:ext uri="{BB962C8B-B14F-4D97-AF65-F5344CB8AC3E}">
        <p14:creationId xmlns:p14="http://schemas.microsoft.com/office/powerpoint/2010/main" val="290590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1632155" y="-4463843"/>
            <a:ext cx="8927690" cy="8927686"/>
          </a:xfrm>
          <a:custGeom>
            <a:avLst/>
            <a:gdLst>
              <a:gd name="connsiteX0" fmla="*/ 5560145 w 11120290"/>
              <a:gd name="connsiteY0" fmla="*/ 0 h 11120284"/>
              <a:gd name="connsiteX1" fmla="*/ 11120290 w 11120290"/>
              <a:gd name="connsiteY1" fmla="*/ 5560142 h 11120284"/>
              <a:gd name="connsiteX2" fmla="*/ 5560145 w 11120290"/>
              <a:gd name="connsiteY2" fmla="*/ 11120284 h 11120284"/>
              <a:gd name="connsiteX3" fmla="*/ 0 w 11120290"/>
              <a:gd name="connsiteY3" fmla="*/ 5560142 h 11120284"/>
              <a:gd name="connsiteX4" fmla="*/ 5560145 w 11120290"/>
              <a:gd name="connsiteY4" fmla="*/ 0 h 11120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120290" h="11120284">
                <a:moveTo>
                  <a:pt x="5560145" y="0"/>
                </a:moveTo>
                <a:cubicBezTo>
                  <a:pt x="8630928" y="0"/>
                  <a:pt x="11120290" y="2489360"/>
                  <a:pt x="11120290" y="5560142"/>
                </a:cubicBezTo>
                <a:cubicBezTo>
                  <a:pt x="11120290" y="8630924"/>
                  <a:pt x="8630928" y="11120284"/>
                  <a:pt x="5560145" y="11120284"/>
                </a:cubicBezTo>
                <a:cubicBezTo>
                  <a:pt x="2489362" y="11120284"/>
                  <a:pt x="0" y="8630924"/>
                  <a:pt x="0" y="5560142"/>
                </a:cubicBezTo>
                <a:cubicBezTo>
                  <a:pt x="0" y="2489360"/>
                  <a:pt x="2489362" y="0"/>
                  <a:pt x="5560145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207587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50F038A-3B94-4DA1-95B3-9860D12B050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489891" y="2101457"/>
            <a:ext cx="3104982" cy="3104982"/>
          </a:xfrm>
          <a:custGeom>
            <a:avLst/>
            <a:gdLst>
              <a:gd name="connsiteX0" fmla="*/ 0 w 3104982"/>
              <a:gd name="connsiteY0" fmla="*/ 0 h 3104982"/>
              <a:gd name="connsiteX1" fmla="*/ 3104982 w 3104982"/>
              <a:gd name="connsiteY1" fmla="*/ 3104982 h 3104982"/>
              <a:gd name="connsiteX2" fmla="*/ 0 w 3104982"/>
              <a:gd name="connsiteY2" fmla="*/ 3104982 h 310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4982" h="3104982">
                <a:moveTo>
                  <a:pt x="0" y="0"/>
                </a:moveTo>
                <a:lnTo>
                  <a:pt x="3104982" y="3104982"/>
                </a:lnTo>
                <a:lnTo>
                  <a:pt x="0" y="3104982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01771244-C33E-4509-9779-593317B0FB0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89891" y="1651561"/>
            <a:ext cx="3104982" cy="3104982"/>
          </a:xfrm>
          <a:custGeom>
            <a:avLst/>
            <a:gdLst>
              <a:gd name="connsiteX0" fmla="*/ 0 w 3104982"/>
              <a:gd name="connsiteY0" fmla="*/ 0 h 3104982"/>
              <a:gd name="connsiteX1" fmla="*/ 3104982 w 3104982"/>
              <a:gd name="connsiteY1" fmla="*/ 0 h 3104982"/>
              <a:gd name="connsiteX2" fmla="*/ 3104982 w 3104982"/>
              <a:gd name="connsiteY2" fmla="*/ 3104982 h 310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4982" h="3104982">
                <a:moveTo>
                  <a:pt x="0" y="0"/>
                </a:moveTo>
                <a:lnTo>
                  <a:pt x="3104982" y="0"/>
                </a:lnTo>
                <a:lnTo>
                  <a:pt x="3104982" y="3104982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2291213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5" grpId="0" animBg="1"/>
    </p:bld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25FC19FC-A8CF-454B-8EEB-6D93081FF29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4064001" cy="685800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CB72AF5D-96F4-4F62-8176-5A030E0F15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64000" y="0"/>
            <a:ext cx="4064001" cy="685800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47A3CA4B-FB51-4704-931E-06E64B296ED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27999" y="0"/>
            <a:ext cx="4064001" cy="685800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2657242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75CB65C6-26E8-496B-BF36-10E62F7B57E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78597" y="644867"/>
            <a:ext cx="1422598" cy="1422598"/>
          </a:xfrm>
          <a:custGeom>
            <a:avLst/>
            <a:gdLst>
              <a:gd name="connsiteX0" fmla="*/ 711299 w 1422598"/>
              <a:gd name="connsiteY0" fmla="*/ 0 h 1422598"/>
              <a:gd name="connsiteX1" fmla="*/ 1422598 w 1422598"/>
              <a:gd name="connsiteY1" fmla="*/ 711299 h 1422598"/>
              <a:gd name="connsiteX2" fmla="*/ 711299 w 1422598"/>
              <a:gd name="connsiteY2" fmla="*/ 1422598 h 1422598"/>
              <a:gd name="connsiteX3" fmla="*/ 0 w 1422598"/>
              <a:gd name="connsiteY3" fmla="*/ 711299 h 142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2598" h="1422598">
                <a:moveTo>
                  <a:pt x="711299" y="0"/>
                </a:moveTo>
                <a:lnTo>
                  <a:pt x="1422598" y="711299"/>
                </a:lnTo>
                <a:lnTo>
                  <a:pt x="711299" y="1422598"/>
                </a:lnTo>
                <a:lnTo>
                  <a:pt x="0" y="711299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339701A-914A-446A-A71B-80500B24FE2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390805" y="644867"/>
            <a:ext cx="1422598" cy="1422598"/>
          </a:xfrm>
          <a:custGeom>
            <a:avLst/>
            <a:gdLst>
              <a:gd name="connsiteX0" fmla="*/ 711299 w 1422598"/>
              <a:gd name="connsiteY0" fmla="*/ 0 h 1422598"/>
              <a:gd name="connsiteX1" fmla="*/ 1422598 w 1422598"/>
              <a:gd name="connsiteY1" fmla="*/ 711299 h 1422598"/>
              <a:gd name="connsiteX2" fmla="*/ 711299 w 1422598"/>
              <a:gd name="connsiteY2" fmla="*/ 1422598 h 1422598"/>
              <a:gd name="connsiteX3" fmla="*/ 0 w 1422598"/>
              <a:gd name="connsiteY3" fmla="*/ 711299 h 142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2598" h="1422598">
                <a:moveTo>
                  <a:pt x="711299" y="0"/>
                </a:moveTo>
                <a:lnTo>
                  <a:pt x="1422598" y="711299"/>
                </a:lnTo>
                <a:lnTo>
                  <a:pt x="711299" y="1422598"/>
                </a:lnTo>
                <a:lnTo>
                  <a:pt x="0" y="711299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18B2CA0-D4D4-4712-8B27-A20BD3CFD51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381649" y="2092894"/>
            <a:ext cx="1422598" cy="1422598"/>
          </a:xfrm>
          <a:custGeom>
            <a:avLst/>
            <a:gdLst>
              <a:gd name="connsiteX0" fmla="*/ 711299 w 1422598"/>
              <a:gd name="connsiteY0" fmla="*/ 0 h 1422598"/>
              <a:gd name="connsiteX1" fmla="*/ 1422598 w 1422598"/>
              <a:gd name="connsiteY1" fmla="*/ 711299 h 1422598"/>
              <a:gd name="connsiteX2" fmla="*/ 711299 w 1422598"/>
              <a:gd name="connsiteY2" fmla="*/ 1422598 h 1422598"/>
              <a:gd name="connsiteX3" fmla="*/ 0 w 1422598"/>
              <a:gd name="connsiteY3" fmla="*/ 711299 h 142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2598" h="1422598">
                <a:moveTo>
                  <a:pt x="711299" y="0"/>
                </a:moveTo>
                <a:lnTo>
                  <a:pt x="1422598" y="711299"/>
                </a:lnTo>
                <a:lnTo>
                  <a:pt x="711299" y="1422598"/>
                </a:lnTo>
                <a:lnTo>
                  <a:pt x="0" y="711299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96F4CD9-20F2-4337-812C-DD5FAA4EA8B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387753" y="2092894"/>
            <a:ext cx="1422598" cy="1422598"/>
          </a:xfrm>
          <a:custGeom>
            <a:avLst/>
            <a:gdLst>
              <a:gd name="connsiteX0" fmla="*/ 711299 w 1422598"/>
              <a:gd name="connsiteY0" fmla="*/ 0 h 1422598"/>
              <a:gd name="connsiteX1" fmla="*/ 1422598 w 1422598"/>
              <a:gd name="connsiteY1" fmla="*/ 711299 h 1422598"/>
              <a:gd name="connsiteX2" fmla="*/ 711299 w 1422598"/>
              <a:gd name="connsiteY2" fmla="*/ 1422598 h 1422598"/>
              <a:gd name="connsiteX3" fmla="*/ 0 w 1422598"/>
              <a:gd name="connsiteY3" fmla="*/ 711299 h 142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2598" h="1422598">
                <a:moveTo>
                  <a:pt x="711299" y="0"/>
                </a:moveTo>
                <a:lnTo>
                  <a:pt x="1422598" y="711299"/>
                </a:lnTo>
                <a:lnTo>
                  <a:pt x="711299" y="1422598"/>
                </a:lnTo>
                <a:lnTo>
                  <a:pt x="0" y="711299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314A6CA-49BE-4CBA-BA11-13C599ECFF8D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384701" y="3540920"/>
            <a:ext cx="1422598" cy="1422598"/>
          </a:xfrm>
          <a:custGeom>
            <a:avLst/>
            <a:gdLst>
              <a:gd name="connsiteX0" fmla="*/ 711299 w 1422598"/>
              <a:gd name="connsiteY0" fmla="*/ 0 h 1422598"/>
              <a:gd name="connsiteX1" fmla="*/ 1422598 w 1422598"/>
              <a:gd name="connsiteY1" fmla="*/ 711299 h 1422598"/>
              <a:gd name="connsiteX2" fmla="*/ 711299 w 1422598"/>
              <a:gd name="connsiteY2" fmla="*/ 1422598 h 1422598"/>
              <a:gd name="connsiteX3" fmla="*/ 0 w 1422598"/>
              <a:gd name="connsiteY3" fmla="*/ 711299 h 1422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422598" h="1422598">
                <a:moveTo>
                  <a:pt x="711299" y="0"/>
                </a:moveTo>
                <a:lnTo>
                  <a:pt x="1422598" y="711299"/>
                </a:lnTo>
                <a:lnTo>
                  <a:pt x="711299" y="1422598"/>
                </a:lnTo>
                <a:lnTo>
                  <a:pt x="0" y="711299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6173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3816E383-8DA9-4089-B7C4-5E319F8C3A35}"/>
              </a:ext>
            </a:extLst>
          </p:cNvPr>
          <p:cNvSpPr/>
          <p:nvPr userDrawn="1"/>
        </p:nvSpPr>
        <p:spPr>
          <a:xfrm>
            <a:off x="0" y="0"/>
            <a:ext cx="12192000" cy="3124200"/>
          </a:xfrm>
          <a:prstGeom prst="rect">
            <a:avLst/>
          </a:prstGeom>
          <a:gradFill>
            <a:gsLst>
              <a:gs pos="2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C89A547D-3D24-4484-8D97-90FA504288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0539" y="487680"/>
            <a:ext cx="11190922" cy="339852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  <a:effectLst>
            <a:outerShdw blurRad="1270000" dist="584200" dir="16200000" sx="90000" sy="90000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708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15CEF794-CF52-46F2-9477-286A6B28160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2019299"/>
            <a:ext cx="12192001" cy="2431537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  <a:effectLst/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684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4450018B-566B-490E-9BE3-129ADAB1ED9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4267201" cy="685800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416004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:a16="http://schemas.microsoft.com/office/drawing/2014/main" id="{80B22C0A-5467-4CE2-84BA-21C063A0E8A2}"/>
              </a:ext>
            </a:extLst>
          </p:cNvPr>
          <p:cNvSpPr/>
          <p:nvPr userDrawn="1"/>
        </p:nvSpPr>
        <p:spPr>
          <a:xfrm rot="5400000">
            <a:off x="0" y="1"/>
            <a:ext cx="11430000" cy="11430000"/>
          </a:xfrm>
          <a:prstGeom prst="rtTriangle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5" name="pasted-image.tiff">
            <a:extLst>
              <a:ext uri="{FF2B5EF4-FFF2-40B4-BE49-F238E27FC236}">
                <a16:creationId xmlns:a16="http://schemas.microsoft.com/office/drawing/2014/main" id="{939D67EC-8D7A-4882-A761-94CD26F49DD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/>
          </a:blip>
          <a:stretch>
            <a:fillRect/>
          </a:stretch>
        </p:blipFill>
        <p:spPr>
          <a:xfrm>
            <a:off x="4798466" y="1005042"/>
            <a:ext cx="8871599" cy="4847916"/>
          </a:xfrm>
          <a:prstGeom prst="rect">
            <a:avLst/>
          </a:prstGeom>
          <a:ln w="12700">
            <a:miter lim="400000"/>
          </a:ln>
          <a:effectLst>
            <a:outerShdw blurRad="1270000" dir="5400000" sx="90000" sy="-19000" rotWithShape="0">
              <a:prstClr val="black">
                <a:alpha val="40000"/>
              </a:prstClr>
            </a:outerShdw>
          </a:effectLst>
        </p:spPr>
      </p:pic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D8E78ED1-7539-464E-86E5-B87D155A823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50280" y="1295400"/>
            <a:ext cx="6370320" cy="399288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innerShdw blurRad="50800">
              <a:schemeClr val="bg1">
                <a:lumMod val="50000"/>
              </a:schemeClr>
            </a:innerShdw>
          </a:effectLst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15450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F336EAFE-03DE-42E4-BB61-D5A96EC88EC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1409700"/>
            <a:ext cx="5638800" cy="403860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1270000" dist="1549400" dir="10800000" sx="80000" sy="80000" algn="r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72143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 animBg="1"/>
        </p:bldLst>
      </p:timing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2_Title Slide">
    <p:bg>
      <p:bgPr>
        <a:gradFill>
          <a:gsLst>
            <a:gs pos="2000">
              <a:schemeClr val="accent1"/>
            </a:gs>
            <a:gs pos="100000">
              <a:schemeClr val="accent1">
                <a:lumMod val="75000"/>
              </a:schemeClr>
            </a:gs>
          </a:gsLst>
          <a:lin ang="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6B7FC67B-6CC2-49A7-945A-D299E78EC7BD}"/>
              </a:ext>
            </a:extLst>
          </p:cNvPr>
          <p:cNvGrpSpPr/>
          <p:nvPr userDrawn="1"/>
        </p:nvGrpSpPr>
        <p:grpSpPr>
          <a:xfrm flipH="1">
            <a:off x="-466633" y="6096001"/>
            <a:ext cx="5541517" cy="418280"/>
            <a:chOff x="8227640" y="6091084"/>
            <a:chExt cx="6447922" cy="486696"/>
          </a:xfrm>
        </p:grpSpPr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B408041D-3690-40FA-9FAF-A7120A6BCB38}"/>
                </a:ext>
              </a:extLst>
            </p:cNvPr>
            <p:cNvSpPr/>
            <p:nvPr/>
          </p:nvSpPr>
          <p:spPr>
            <a:xfrm>
              <a:off x="9365226" y="6091084"/>
              <a:ext cx="5310336" cy="486696"/>
            </a:xfrm>
            <a:prstGeom prst="parallelogram">
              <a:avLst>
                <a:gd name="adj" fmla="val 9928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4" name="Parallelogram 3">
              <a:extLst>
                <a:ext uri="{FF2B5EF4-FFF2-40B4-BE49-F238E27FC236}">
                  <a16:creationId xmlns:a16="http://schemas.microsoft.com/office/drawing/2014/main" id="{BFE2CC6E-D375-49AB-9819-468608F54BEB}"/>
                </a:ext>
              </a:extLst>
            </p:cNvPr>
            <p:cNvSpPr/>
            <p:nvPr/>
          </p:nvSpPr>
          <p:spPr>
            <a:xfrm>
              <a:off x="8986030" y="6091084"/>
              <a:ext cx="809800" cy="486696"/>
            </a:xfrm>
            <a:prstGeom prst="parallelogram">
              <a:avLst>
                <a:gd name="adj" fmla="val 99287"/>
              </a:avLst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" name="Parallelogram 4">
              <a:extLst>
                <a:ext uri="{FF2B5EF4-FFF2-40B4-BE49-F238E27FC236}">
                  <a16:creationId xmlns:a16="http://schemas.microsoft.com/office/drawing/2014/main" id="{B1CAFEDC-B4D3-417B-9B33-2F1FCF3A412C}"/>
                </a:ext>
              </a:extLst>
            </p:cNvPr>
            <p:cNvSpPr/>
            <p:nvPr/>
          </p:nvSpPr>
          <p:spPr>
            <a:xfrm>
              <a:off x="8606835" y="6091084"/>
              <a:ext cx="809800" cy="486696"/>
            </a:xfrm>
            <a:prstGeom prst="parallelogram">
              <a:avLst>
                <a:gd name="adj" fmla="val 99287"/>
              </a:avLst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" name="Parallelogram 5">
              <a:extLst>
                <a:ext uri="{FF2B5EF4-FFF2-40B4-BE49-F238E27FC236}">
                  <a16:creationId xmlns:a16="http://schemas.microsoft.com/office/drawing/2014/main" id="{DA35E327-4571-467F-B17B-CDEB993B8DBC}"/>
                </a:ext>
              </a:extLst>
            </p:cNvPr>
            <p:cNvSpPr/>
            <p:nvPr/>
          </p:nvSpPr>
          <p:spPr>
            <a:xfrm>
              <a:off x="8227640" y="6091084"/>
              <a:ext cx="809800" cy="486696"/>
            </a:xfrm>
            <a:prstGeom prst="parallelogram">
              <a:avLst>
                <a:gd name="adj" fmla="val 99287"/>
              </a:avLst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/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0C5A8AA5-D4B2-459D-BC8C-E2A308A83C82}"/>
              </a:ext>
            </a:extLst>
          </p:cNvPr>
          <p:cNvGrpSpPr/>
          <p:nvPr userDrawn="1"/>
        </p:nvGrpSpPr>
        <p:grpSpPr>
          <a:xfrm>
            <a:off x="1063363" y="6174336"/>
            <a:ext cx="2693388" cy="261610"/>
            <a:chOff x="9284908" y="6259815"/>
            <a:chExt cx="2693388" cy="261610"/>
          </a:xfrm>
        </p:grpSpPr>
        <p:sp>
          <p:nvSpPr>
            <p:cNvPr id="8" name="Freeform 62">
              <a:extLst>
                <a:ext uri="{FF2B5EF4-FFF2-40B4-BE49-F238E27FC236}">
                  <a16:creationId xmlns:a16="http://schemas.microsoft.com/office/drawing/2014/main" id="{F66DD738-A9FA-4E69-8BDD-7B190028952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284908" y="6330623"/>
              <a:ext cx="137698" cy="135382"/>
            </a:xfrm>
            <a:custGeom>
              <a:avLst/>
              <a:gdLst>
                <a:gd name="T0" fmla="*/ 92739 w 55"/>
                <a:gd name="T1" fmla="*/ 185737 h 54"/>
                <a:gd name="T2" fmla="*/ 0 w 55"/>
                <a:gd name="T3" fmla="*/ 92869 h 54"/>
                <a:gd name="T4" fmla="*/ 92739 w 55"/>
                <a:gd name="T5" fmla="*/ 0 h 54"/>
                <a:gd name="T6" fmla="*/ 188913 w 55"/>
                <a:gd name="T7" fmla="*/ 92869 h 54"/>
                <a:gd name="T8" fmla="*/ 92739 w 55"/>
                <a:gd name="T9" fmla="*/ 185737 h 54"/>
                <a:gd name="T10" fmla="*/ 13739 w 55"/>
                <a:gd name="T11" fmla="*/ 92869 h 54"/>
                <a:gd name="T12" fmla="*/ 92739 w 55"/>
                <a:gd name="T13" fmla="*/ 171979 h 54"/>
                <a:gd name="T14" fmla="*/ 171739 w 55"/>
                <a:gd name="T15" fmla="*/ 92869 h 54"/>
                <a:gd name="T16" fmla="*/ 92739 w 55"/>
                <a:gd name="T17" fmla="*/ 13758 h 54"/>
                <a:gd name="T18" fmla="*/ 13739 w 55"/>
                <a:gd name="T19" fmla="*/ 92869 h 54"/>
                <a:gd name="T20" fmla="*/ 140826 w 55"/>
                <a:gd name="T21" fmla="*/ 127264 h 54"/>
                <a:gd name="T22" fmla="*/ 96174 w 55"/>
                <a:gd name="T23" fmla="*/ 151341 h 54"/>
                <a:gd name="T24" fmla="*/ 37783 w 55"/>
                <a:gd name="T25" fmla="*/ 92869 h 54"/>
                <a:gd name="T26" fmla="*/ 96174 w 55"/>
                <a:gd name="T27" fmla="*/ 34396 h 54"/>
                <a:gd name="T28" fmla="*/ 137391 w 55"/>
                <a:gd name="T29" fmla="*/ 58473 h 54"/>
                <a:gd name="T30" fmla="*/ 137391 w 55"/>
                <a:gd name="T31" fmla="*/ 72231 h 54"/>
                <a:gd name="T32" fmla="*/ 137391 w 55"/>
                <a:gd name="T33" fmla="*/ 72231 h 54"/>
                <a:gd name="T34" fmla="*/ 123652 w 55"/>
                <a:gd name="T35" fmla="*/ 72231 h 54"/>
                <a:gd name="T36" fmla="*/ 120217 w 55"/>
                <a:gd name="T37" fmla="*/ 72231 h 54"/>
                <a:gd name="T38" fmla="*/ 120217 w 55"/>
                <a:gd name="T39" fmla="*/ 61912 h 54"/>
                <a:gd name="T40" fmla="*/ 96174 w 55"/>
                <a:gd name="T41" fmla="*/ 51594 h 54"/>
                <a:gd name="T42" fmla="*/ 54957 w 55"/>
                <a:gd name="T43" fmla="*/ 92869 h 54"/>
                <a:gd name="T44" fmla="*/ 96174 w 55"/>
                <a:gd name="T45" fmla="*/ 134143 h 54"/>
                <a:gd name="T46" fmla="*/ 120217 w 55"/>
                <a:gd name="T47" fmla="*/ 123825 h 54"/>
                <a:gd name="T48" fmla="*/ 120217 w 55"/>
                <a:gd name="T49" fmla="*/ 113506 h 54"/>
                <a:gd name="T50" fmla="*/ 123652 w 55"/>
                <a:gd name="T51" fmla="*/ 113506 h 54"/>
                <a:gd name="T52" fmla="*/ 137391 w 55"/>
                <a:gd name="T53" fmla="*/ 113506 h 54"/>
                <a:gd name="T54" fmla="*/ 140826 w 55"/>
                <a:gd name="T55" fmla="*/ 113506 h 54"/>
                <a:gd name="T56" fmla="*/ 140826 w 55"/>
                <a:gd name="T57" fmla="*/ 127264 h 54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55" h="54">
                  <a:moveTo>
                    <a:pt x="27" y="54"/>
                  </a:moveTo>
                  <a:cubicBezTo>
                    <a:pt x="12" y="54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4"/>
                    <a:pt x="27" y="54"/>
                  </a:cubicBezTo>
                  <a:close/>
                  <a:moveTo>
                    <a:pt x="4" y="27"/>
                  </a:moveTo>
                  <a:cubicBezTo>
                    <a:pt x="4" y="40"/>
                    <a:pt x="15" y="50"/>
                    <a:pt x="27" y="50"/>
                  </a:cubicBezTo>
                  <a:cubicBezTo>
                    <a:pt x="40" y="50"/>
                    <a:pt x="50" y="40"/>
                    <a:pt x="50" y="27"/>
                  </a:cubicBezTo>
                  <a:cubicBezTo>
                    <a:pt x="50" y="14"/>
                    <a:pt x="40" y="4"/>
                    <a:pt x="27" y="4"/>
                  </a:cubicBezTo>
                  <a:cubicBezTo>
                    <a:pt x="15" y="4"/>
                    <a:pt x="4" y="14"/>
                    <a:pt x="4" y="27"/>
                  </a:cubicBezTo>
                  <a:close/>
                  <a:moveTo>
                    <a:pt x="41" y="37"/>
                  </a:moveTo>
                  <a:cubicBezTo>
                    <a:pt x="41" y="42"/>
                    <a:pt x="33" y="44"/>
                    <a:pt x="28" y="44"/>
                  </a:cubicBezTo>
                  <a:cubicBezTo>
                    <a:pt x="18" y="44"/>
                    <a:pt x="11" y="37"/>
                    <a:pt x="11" y="27"/>
                  </a:cubicBezTo>
                  <a:cubicBezTo>
                    <a:pt x="11" y="17"/>
                    <a:pt x="18" y="10"/>
                    <a:pt x="28" y="10"/>
                  </a:cubicBezTo>
                  <a:cubicBezTo>
                    <a:pt x="31" y="10"/>
                    <a:pt x="40" y="11"/>
                    <a:pt x="40" y="1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35" y="18"/>
                    <a:pt x="35" y="18"/>
                    <a:pt x="35" y="18"/>
                  </a:cubicBezTo>
                  <a:cubicBezTo>
                    <a:pt x="35" y="16"/>
                    <a:pt x="31" y="15"/>
                    <a:pt x="28" y="15"/>
                  </a:cubicBezTo>
                  <a:cubicBezTo>
                    <a:pt x="21" y="15"/>
                    <a:pt x="16" y="20"/>
                    <a:pt x="16" y="27"/>
                  </a:cubicBezTo>
                  <a:cubicBezTo>
                    <a:pt x="16" y="34"/>
                    <a:pt x="21" y="39"/>
                    <a:pt x="28" y="39"/>
                  </a:cubicBezTo>
                  <a:cubicBezTo>
                    <a:pt x="31" y="39"/>
                    <a:pt x="35" y="38"/>
                    <a:pt x="35" y="36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6" y="33"/>
                    <a:pt x="36" y="33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41" y="33"/>
                    <a:pt x="41" y="33"/>
                    <a:pt x="41" y="33"/>
                  </a:cubicBezTo>
                  <a:lnTo>
                    <a:pt x="41" y="37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algn="l"/>
              <a:endParaRPr lang="en-US" sz="11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Walkway Black" panose="00000400000000000000" pitchFamily="2" charset="0"/>
                <a:ea typeface="Roboto Condensed" panose="02000000000000000000" pitchFamily="2" charset="0"/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CBE847B0-ECC7-4D5F-9F9D-7C150CB12607}"/>
                </a:ext>
              </a:extLst>
            </p:cNvPr>
            <p:cNvSpPr txBox="1"/>
            <p:nvPr/>
          </p:nvSpPr>
          <p:spPr>
            <a:xfrm>
              <a:off x="9523778" y="6259815"/>
              <a:ext cx="2454518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sz="1100" spc="6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Segoe UI" panose="020B0502040204020203" pitchFamily="34" charset="0"/>
                </a:rPr>
                <a:t>2017.ALL RIGHTS</a:t>
              </a:r>
              <a:endParaRPr lang="id-ID" sz="11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Segoe UI" panose="020B0502040204020203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59A8DD08-30FF-4362-9636-E8EA530737B2}"/>
              </a:ext>
            </a:extLst>
          </p:cNvPr>
          <p:cNvGrpSpPr/>
          <p:nvPr userDrawn="1"/>
        </p:nvGrpSpPr>
        <p:grpSpPr>
          <a:xfrm>
            <a:off x="10605280" y="6215258"/>
            <a:ext cx="977707" cy="179766"/>
            <a:chOff x="16154665" y="10189581"/>
            <a:chExt cx="1457228" cy="267933"/>
          </a:xfrm>
          <a:solidFill>
            <a:schemeClr val="bg1">
              <a:alpha val="40000"/>
            </a:schemeClr>
          </a:solidFill>
        </p:grpSpPr>
        <p:sp>
          <p:nvSpPr>
            <p:cNvPr id="11" name="Freeform 85">
              <a:extLst>
                <a:ext uri="{FF2B5EF4-FFF2-40B4-BE49-F238E27FC236}">
                  <a16:creationId xmlns:a16="http://schemas.microsoft.com/office/drawing/2014/main" id="{E68503E3-E45A-418E-B7D1-FBF597FC935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655090" y="10209366"/>
              <a:ext cx="284104" cy="228363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alpha val="70000"/>
                  </a:schemeClr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C86A3EBF-67B9-45A8-ACF1-3325BCF16950}"/>
                </a:ext>
              </a:extLst>
            </p:cNvPr>
            <p:cNvGrpSpPr/>
            <p:nvPr userDrawn="1"/>
          </p:nvGrpSpPr>
          <p:grpSpPr>
            <a:xfrm>
              <a:off x="17295349" y="10202688"/>
              <a:ext cx="316544" cy="241718"/>
              <a:chOff x="10541000" y="3240088"/>
              <a:chExt cx="1282701" cy="979487"/>
            </a:xfrm>
            <a:grpFill/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7648C2F2-3D36-4969-B07A-DD8E22FE85FF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541000" y="3240088"/>
                <a:ext cx="984250" cy="979487"/>
              </a:xfrm>
              <a:custGeom>
                <a:avLst/>
                <a:gdLst>
                  <a:gd name="T0" fmla="*/ 2709 w 2709"/>
                  <a:gd name="T1" fmla="*/ 1204 h 2709"/>
                  <a:gd name="T2" fmla="*/ 1445 w 2709"/>
                  <a:gd name="T3" fmla="*/ 1204 h 2709"/>
                  <a:gd name="T4" fmla="*/ 1445 w 2709"/>
                  <a:gd name="T5" fmla="*/ 1626 h 2709"/>
                  <a:gd name="T6" fmla="*/ 2216 w 2709"/>
                  <a:gd name="T7" fmla="*/ 1626 h 2709"/>
                  <a:gd name="T8" fmla="*/ 1355 w 2709"/>
                  <a:gd name="T9" fmla="*/ 2258 h 2709"/>
                  <a:gd name="T10" fmla="*/ 452 w 2709"/>
                  <a:gd name="T11" fmla="*/ 1355 h 2709"/>
                  <a:gd name="T12" fmla="*/ 1355 w 2709"/>
                  <a:gd name="T13" fmla="*/ 452 h 2709"/>
                  <a:gd name="T14" fmla="*/ 1997 w 2709"/>
                  <a:gd name="T15" fmla="*/ 720 h 2709"/>
                  <a:gd name="T16" fmla="*/ 2303 w 2709"/>
                  <a:gd name="T17" fmla="*/ 387 h 2709"/>
                  <a:gd name="T18" fmla="*/ 1355 w 2709"/>
                  <a:gd name="T19" fmla="*/ 0 h 2709"/>
                  <a:gd name="T20" fmla="*/ 0 w 2709"/>
                  <a:gd name="T21" fmla="*/ 1355 h 2709"/>
                  <a:gd name="T22" fmla="*/ 1355 w 2709"/>
                  <a:gd name="T23" fmla="*/ 2709 h 2709"/>
                  <a:gd name="T24" fmla="*/ 2709 w 2709"/>
                  <a:gd name="T25" fmla="*/ 1626 h 2709"/>
                  <a:gd name="T26" fmla="*/ 2709 w 2709"/>
                  <a:gd name="T27" fmla="*/ 1204 h 2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09" h="2709">
                    <a:moveTo>
                      <a:pt x="2709" y="1204"/>
                    </a:moveTo>
                    <a:lnTo>
                      <a:pt x="1445" y="1204"/>
                    </a:lnTo>
                    <a:lnTo>
                      <a:pt x="1445" y="1626"/>
                    </a:lnTo>
                    <a:lnTo>
                      <a:pt x="2216" y="1626"/>
                    </a:lnTo>
                    <a:cubicBezTo>
                      <a:pt x="2101" y="1992"/>
                      <a:pt x="1759" y="2258"/>
                      <a:pt x="1355" y="2258"/>
                    </a:cubicBezTo>
                    <a:cubicBezTo>
                      <a:pt x="856" y="2258"/>
                      <a:pt x="452" y="1854"/>
                      <a:pt x="452" y="1355"/>
                    </a:cubicBezTo>
                    <a:cubicBezTo>
                      <a:pt x="452" y="856"/>
                      <a:pt x="856" y="452"/>
                      <a:pt x="1355" y="452"/>
                    </a:cubicBezTo>
                    <a:cubicBezTo>
                      <a:pt x="1606" y="452"/>
                      <a:pt x="1833" y="554"/>
                      <a:pt x="1997" y="720"/>
                    </a:cubicBezTo>
                    <a:lnTo>
                      <a:pt x="2303" y="387"/>
                    </a:lnTo>
                    <a:cubicBezTo>
                      <a:pt x="2058" y="148"/>
                      <a:pt x="1724" y="0"/>
                      <a:pt x="1355" y="0"/>
                    </a:cubicBezTo>
                    <a:cubicBezTo>
                      <a:pt x="607" y="0"/>
                      <a:pt x="0" y="607"/>
                      <a:pt x="0" y="1355"/>
                    </a:cubicBezTo>
                    <a:cubicBezTo>
                      <a:pt x="0" y="2103"/>
                      <a:pt x="607" y="2709"/>
                      <a:pt x="1355" y="2709"/>
                    </a:cubicBezTo>
                    <a:cubicBezTo>
                      <a:pt x="2010" y="2709"/>
                      <a:pt x="2584" y="2244"/>
                      <a:pt x="2709" y="1626"/>
                    </a:cubicBezTo>
                    <a:lnTo>
                      <a:pt x="2709" y="1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86D7C1DD-517B-460D-93F8-078491F760EB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55413" y="3581400"/>
                <a:ext cx="268288" cy="268287"/>
              </a:xfrm>
              <a:custGeom>
                <a:avLst/>
                <a:gdLst>
                  <a:gd name="T0" fmla="*/ 739 w 739"/>
                  <a:gd name="T1" fmla="*/ 258 h 739"/>
                  <a:gd name="T2" fmla="*/ 480 w 739"/>
                  <a:gd name="T3" fmla="*/ 258 h 739"/>
                  <a:gd name="T4" fmla="*/ 480 w 739"/>
                  <a:gd name="T5" fmla="*/ 0 h 739"/>
                  <a:gd name="T6" fmla="*/ 258 w 739"/>
                  <a:gd name="T7" fmla="*/ 0 h 739"/>
                  <a:gd name="T8" fmla="*/ 258 w 739"/>
                  <a:gd name="T9" fmla="*/ 258 h 739"/>
                  <a:gd name="T10" fmla="*/ 0 w 739"/>
                  <a:gd name="T11" fmla="*/ 258 h 739"/>
                  <a:gd name="T12" fmla="*/ 0 w 739"/>
                  <a:gd name="T13" fmla="*/ 480 h 739"/>
                  <a:gd name="T14" fmla="*/ 258 w 739"/>
                  <a:gd name="T15" fmla="*/ 480 h 739"/>
                  <a:gd name="T16" fmla="*/ 258 w 739"/>
                  <a:gd name="T17" fmla="*/ 739 h 739"/>
                  <a:gd name="T18" fmla="*/ 480 w 739"/>
                  <a:gd name="T19" fmla="*/ 739 h 739"/>
                  <a:gd name="T20" fmla="*/ 480 w 739"/>
                  <a:gd name="T21" fmla="*/ 480 h 739"/>
                  <a:gd name="T22" fmla="*/ 739 w 739"/>
                  <a:gd name="T23" fmla="*/ 480 h 739"/>
                  <a:gd name="T24" fmla="*/ 739 w 739"/>
                  <a:gd name="T25" fmla="*/ 258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9" h="739">
                    <a:moveTo>
                      <a:pt x="739" y="258"/>
                    </a:moveTo>
                    <a:lnTo>
                      <a:pt x="480" y="258"/>
                    </a:lnTo>
                    <a:lnTo>
                      <a:pt x="480" y="0"/>
                    </a:lnTo>
                    <a:lnTo>
                      <a:pt x="258" y="0"/>
                    </a:lnTo>
                    <a:lnTo>
                      <a:pt x="258" y="258"/>
                    </a:lnTo>
                    <a:lnTo>
                      <a:pt x="0" y="258"/>
                    </a:lnTo>
                    <a:lnTo>
                      <a:pt x="0" y="480"/>
                    </a:lnTo>
                    <a:lnTo>
                      <a:pt x="258" y="480"/>
                    </a:lnTo>
                    <a:lnTo>
                      <a:pt x="258" y="739"/>
                    </a:lnTo>
                    <a:lnTo>
                      <a:pt x="480" y="739"/>
                    </a:lnTo>
                    <a:lnTo>
                      <a:pt x="480" y="480"/>
                    </a:lnTo>
                    <a:lnTo>
                      <a:pt x="739" y="480"/>
                    </a:lnTo>
                    <a:lnTo>
                      <a:pt x="739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</p:grpSp>
        <p:sp>
          <p:nvSpPr>
            <p:cNvPr id="13" name="Freeform 75">
              <a:extLst>
                <a:ext uri="{FF2B5EF4-FFF2-40B4-BE49-F238E27FC236}">
                  <a16:creationId xmlns:a16="http://schemas.microsoft.com/office/drawing/2014/main" id="{6DB93301-869F-4372-B509-6F82879D9025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154665" y="10189581"/>
              <a:ext cx="144271" cy="267933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196F5089-712A-4B63-8EF8-983CDFC1D09A}"/>
              </a:ext>
            </a:extLst>
          </p:cNvPr>
          <p:cNvSpPr txBox="1"/>
          <p:nvPr userDrawn="1"/>
        </p:nvSpPr>
        <p:spPr>
          <a:xfrm rot="16200000">
            <a:off x="-1386822" y="3298195"/>
            <a:ext cx="3794375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50" strike="noStrike" spc="600" dirty="0">
                <a:solidFill>
                  <a:schemeClr val="bg1">
                    <a:alpha val="4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WWW.WEBSITE.COM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1C1FEB19-CC00-41E9-AF00-D4610C9879A4}"/>
              </a:ext>
            </a:extLst>
          </p:cNvPr>
          <p:cNvSpPr txBox="1"/>
          <p:nvPr userDrawn="1"/>
        </p:nvSpPr>
        <p:spPr>
          <a:xfrm rot="10800000" flipV="1">
            <a:off x="10928555" y="413815"/>
            <a:ext cx="1165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3600" b="0" i="0" smtClean="0">
                <a:solidFill>
                  <a:schemeClr val="bg1">
                    <a:alpha val="4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pPr algn="ctr"/>
              <a:t>‹#›</a:t>
            </a:fld>
            <a:endParaRPr lang="id-ID" sz="11500" b="0" i="0" dirty="0">
              <a:solidFill>
                <a:schemeClr val="bg1">
                  <a:alpha val="40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5DCCED7-CBDE-4009-BECC-2738C1784443}"/>
              </a:ext>
            </a:extLst>
          </p:cNvPr>
          <p:cNvSpPr txBox="1"/>
          <p:nvPr userDrawn="1"/>
        </p:nvSpPr>
        <p:spPr>
          <a:xfrm>
            <a:off x="10503731" y="475371"/>
            <a:ext cx="8194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100" spc="300" dirty="0">
                <a:solidFill>
                  <a:schemeClr val="bg1">
                    <a:alpha val="40000"/>
                  </a:schemeClr>
                </a:solidFill>
                <a:latin typeface="Montserrat Light" panose="00000400000000000000" pitchFamily="50" charset="0"/>
                <a:ea typeface="Roboto Condensed" panose="02000000000000000000" pitchFamily="2" charset="0"/>
                <a:cs typeface="Segoe UI" panose="020B0502040204020203" pitchFamily="34" charset="0"/>
              </a:rPr>
              <a:t>PAGE/</a:t>
            </a:r>
            <a:endParaRPr lang="id-ID" sz="1100" spc="300" dirty="0">
              <a:solidFill>
                <a:schemeClr val="bg1">
                  <a:alpha val="40000"/>
                </a:schemeClr>
              </a:solidFill>
              <a:latin typeface="Montserrat Light" panose="00000400000000000000" pitchFamily="50" charset="0"/>
              <a:ea typeface="Roboto Condensed" panose="02000000000000000000" pitchFamily="2" charset="0"/>
              <a:cs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788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807632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58689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26F8D5-22CB-484E-B1C3-CD0DAD47DAA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334000" y="0"/>
            <a:ext cx="6858000" cy="6858000"/>
          </a:xfrm>
          <a:custGeom>
            <a:avLst/>
            <a:gdLst>
              <a:gd name="connsiteX0" fmla="*/ 0 w 3104982"/>
              <a:gd name="connsiteY0" fmla="*/ 0 h 3104982"/>
              <a:gd name="connsiteX1" fmla="*/ 3104982 w 3104982"/>
              <a:gd name="connsiteY1" fmla="*/ 0 h 3104982"/>
              <a:gd name="connsiteX2" fmla="*/ 3104982 w 3104982"/>
              <a:gd name="connsiteY2" fmla="*/ 3104982 h 3104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04982" h="3104982">
                <a:moveTo>
                  <a:pt x="0" y="0"/>
                </a:moveTo>
                <a:lnTo>
                  <a:pt x="3104982" y="0"/>
                </a:lnTo>
                <a:lnTo>
                  <a:pt x="3104982" y="3104982"/>
                </a:lnTo>
                <a:close/>
              </a:path>
            </a:pathLst>
          </a:custGeom>
          <a:solidFill>
            <a:schemeClr val="bg1">
              <a:lumMod val="95000"/>
              <a:alpha val="40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338847630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089433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371753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802521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0"/>
          <p:cNvSpPr>
            <a:spLocks noGrp="1"/>
          </p:cNvSpPr>
          <p:nvPr>
            <p:ph type="pic" sz="quarter" idx="10"/>
          </p:nvPr>
        </p:nvSpPr>
        <p:spPr bwMode="auto">
          <a:xfrm>
            <a:off x="-1" y="436460"/>
            <a:ext cx="12200213" cy="6421539"/>
          </a:xfrm>
          <a:custGeom>
            <a:avLst/>
            <a:gdLst>
              <a:gd name="T0" fmla="*/ 2752725 w 12192000"/>
              <a:gd name="T1" fmla="*/ 0 h 5448300"/>
              <a:gd name="T2" fmla="*/ 2752745 w 12192000"/>
              <a:gd name="T3" fmla="*/ 1 h 5448300"/>
              <a:gd name="T4" fmla="*/ 12192000 w 12192000"/>
              <a:gd name="T5" fmla="*/ 1 h 5448300"/>
              <a:gd name="T6" fmla="*/ 12192000 w 12192000"/>
              <a:gd name="T7" fmla="*/ 3562351 h 5448300"/>
              <a:gd name="T8" fmla="*/ 5371294 w 12192000"/>
              <a:gd name="T9" fmla="*/ 3562351 h 5448300"/>
              <a:gd name="T10" fmla="*/ 5289128 w 12192000"/>
              <a:gd name="T11" fmla="*/ 3784512 h 5448300"/>
              <a:gd name="T12" fmla="*/ 2752725 w 12192000"/>
              <a:gd name="T13" fmla="*/ 5448300 h 5448300"/>
              <a:gd name="T14" fmla="*/ 0 w 12192000"/>
              <a:gd name="T15" fmla="*/ 5448300 h 5448300"/>
              <a:gd name="T16" fmla="*/ 0 w 12192000"/>
              <a:gd name="T17" fmla="*/ 2724150 h 5448300"/>
              <a:gd name="T18" fmla="*/ 2471275 w 12192000"/>
              <a:gd name="T19" fmla="*/ 14064 h 5448300"/>
              <a:gd name="T20" fmla="*/ 2617977 w 12192000"/>
              <a:gd name="T21" fmla="*/ 6733 h 5448300"/>
              <a:gd name="T22" fmla="*/ 2617977 w 12192000"/>
              <a:gd name="T23" fmla="*/ 2 h 5448300"/>
              <a:gd name="T24" fmla="*/ 2724170 w 12192000"/>
              <a:gd name="T25" fmla="*/ 2 h 5448300"/>
              <a:gd name="T26" fmla="*/ 2724150 w 12192000"/>
              <a:gd name="T27" fmla="*/ 1 h 5448300"/>
              <a:gd name="T28" fmla="*/ 2752706 w 12192000"/>
              <a:gd name="T29" fmla="*/ 1 h 5448300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connsiteX0" fmla="*/ 2752725 w 12192000"/>
              <a:gd name="connsiteY0" fmla="*/ 0 h 5448300"/>
              <a:gd name="connsiteX1" fmla="*/ 2752745 w 12192000"/>
              <a:gd name="connsiteY1" fmla="*/ 1 h 5448300"/>
              <a:gd name="connsiteX2" fmla="*/ 10357111 w 12192000"/>
              <a:gd name="connsiteY2" fmla="*/ 7400 h 5448300"/>
              <a:gd name="connsiteX3" fmla="*/ 12192000 w 12192000"/>
              <a:gd name="connsiteY3" fmla="*/ 3562351 h 5448300"/>
              <a:gd name="connsiteX4" fmla="*/ 5371294 w 12192000"/>
              <a:gd name="connsiteY4" fmla="*/ 3562351 h 5448300"/>
              <a:gd name="connsiteX5" fmla="*/ 5289128 w 12192000"/>
              <a:gd name="connsiteY5" fmla="*/ 3784512 h 5448300"/>
              <a:gd name="connsiteX6" fmla="*/ 2752725 w 12192000"/>
              <a:gd name="connsiteY6" fmla="*/ 5448300 h 5448300"/>
              <a:gd name="connsiteX7" fmla="*/ 0 w 12192000"/>
              <a:gd name="connsiteY7" fmla="*/ 5448300 h 5448300"/>
              <a:gd name="connsiteX8" fmla="*/ 0 w 12192000"/>
              <a:gd name="connsiteY8" fmla="*/ 2724150 h 5448300"/>
              <a:gd name="connsiteX9" fmla="*/ 2471275 w 12192000"/>
              <a:gd name="connsiteY9" fmla="*/ 14064 h 5448300"/>
              <a:gd name="connsiteX10" fmla="*/ 2617977 w 12192000"/>
              <a:gd name="connsiteY10" fmla="*/ 6733 h 5448300"/>
              <a:gd name="connsiteX11" fmla="*/ 2617977 w 12192000"/>
              <a:gd name="connsiteY11" fmla="*/ 2 h 5448300"/>
              <a:gd name="connsiteX12" fmla="*/ 2724170 w 12192000"/>
              <a:gd name="connsiteY12" fmla="*/ 2 h 5448300"/>
              <a:gd name="connsiteX13" fmla="*/ 2724150 w 12192000"/>
              <a:gd name="connsiteY13" fmla="*/ 1 h 5448300"/>
              <a:gd name="connsiteX14" fmla="*/ 2752706 w 12192000"/>
              <a:gd name="connsiteY14" fmla="*/ 1 h 5448300"/>
              <a:gd name="connsiteX15" fmla="*/ 2752725 w 12192000"/>
              <a:gd name="connsiteY15" fmla="*/ 0 h 5448300"/>
              <a:gd name="connsiteX0" fmla="*/ 2752725 w 10364510"/>
              <a:gd name="connsiteY0" fmla="*/ 0 h 5448300"/>
              <a:gd name="connsiteX1" fmla="*/ 2752745 w 10364510"/>
              <a:gd name="connsiteY1" fmla="*/ 1 h 5448300"/>
              <a:gd name="connsiteX2" fmla="*/ 10357111 w 10364510"/>
              <a:gd name="connsiteY2" fmla="*/ 7400 h 5448300"/>
              <a:gd name="connsiteX3" fmla="*/ 10364510 w 10364510"/>
              <a:gd name="connsiteY3" fmla="*/ 3562351 h 5448300"/>
              <a:gd name="connsiteX4" fmla="*/ 5371294 w 10364510"/>
              <a:gd name="connsiteY4" fmla="*/ 3562351 h 5448300"/>
              <a:gd name="connsiteX5" fmla="*/ 5289128 w 10364510"/>
              <a:gd name="connsiteY5" fmla="*/ 3784512 h 5448300"/>
              <a:gd name="connsiteX6" fmla="*/ 2752725 w 10364510"/>
              <a:gd name="connsiteY6" fmla="*/ 5448300 h 5448300"/>
              <a:gd name="connsiteX7" fmla="*/ 0 w 10364510"/>
              <a:gd name="connsiteY7" fmla="*/ 5448300 h 5448300"/>
              <a:gd name="connsiteX8" fmla="*/ 0 w 10364510"/>
              <a:gd name="connsiteY8" fmla="*/ 2724150 h 5448300"/>
              <a:gd name="connsiteX9" fmla="*/ 2471275 w 10364510"/>
              <a:gd name="connsiteY9" fmla="*/ 14064 h 5448300"/>
              <a:gd name="connsiteX10" fmla="*/ 2617977 w 10364510"/>
              <a:gd name="connsiteY10" fmla="*/ 6733 h 5448300"/>
              <a:gd name="connsiteX11" fmla="*/ 2617977 w 10364510"/>
              <a:gd name="connsiteY11" fmla="*/ 2 h 5448300"/>
              <a:gd name="connsiteX12" fmla="*/ 2724170 w 10364510"/>
              <a:gd name="connsiteY12" fmla="*/ 2 h 5448300"/>
              <a:gd name="connsiteX13" fmla="*/ 2724150 w 10364510"/>
              <a:gd name="connsiteY13" fmla="*/ 1 h 5448300"/>
              <a:gd name="connsiteX14" fmla="*/ 2752706 w 10364510"/>
              <a:gd name="connsiteY14" fmla="*/ 1 h 5448300"/>
              <a:gd name="connsiteX15" fmla="*/ 2752725 w 10364510"/>
              <a:gd name="connsiteY15" fmla="*/ 0 h 5448300"/>
              <a:gd name="connsiteX0" fmla="*/ 2752725 w 10372235"/>
              <a:gd name="connsiteY0" fmla="*/ 7397 h 5455697"/>
              <a:gd name="connsiteX1" fmla="*/ 2752745 w 10372235"/>
              <a:gd name="connsiteY1" fmla="*/ 7398 h 5455697"/>
              <a:gd name="connsiteX2" fmla="*/ 10371908 w 10372235"/>
              <a:gd name="connsiteY2" fmla="*/ 0 h 5455697"/>
              <a:gd name="connsiteX3" fmla="*/ 10364510 w 10372235"/>
              <a:gd name="connsiteY3" fmla="*/ 3569748 h 5455697"/>
              <a:gd name="connsiteX4" fmla="*/ 5371294 w 10372235"/>
              <a:gd name="connsiteY4" fmla="*/ 3569748 h 5455697"/>
              <a:gd name="connsiteX5" fmla="*/ 5289128 w 10372235"/>
              <a:gd name="connsiteY5" fmla="*/ 3791909 h 5455697"/>
              <a:gd name="connsiteX6" fmla="*/ 2752725 w 10372235"/>
              <a:gd name="connsiteY6" fmla="*/ 5455697 h 5455697"/>
              <a:gd name="connsiteX7" fmla="*/ 0 w 10372235"/>
              <a:gd name="connsiteY7" fmla="*/ 5455697 h 5455697"/>
              <a:gd name="connsiteX8" fmla="*/ 0 w 10372235"/>
              <a:gd name="connsiteY8" fmla="*/ 2731547 h 5455697"/>
              <a:gd name="connsiteX9" fmla="*/ 2471275 w 10372235"/>
              <a:gd name="connsiteY9" fmla="*/ 21461 h 5455697"/>
              <a:gd name="connsiteX10" fmla="*/ 2617977 w 10372235"/>
              <a:gd name="connsiteY10" fmla="*/ 14130 h 5455697"/>
              <a:gd name="connsiteX11" fmla="*/ 2617977 w 10372235"/>
              <a:gd name="connsiteY11" fmla="*/ 7399 h 5455697"/>
              <a:gd name="connsiteX12" fmla="*/ 2724170 w 10372235"/>
              <a:gd name="connsiteY12" fmla="*/ 7399 h 5455697"/>
              <a:gd name="connsiteX13" fmla="*/ 2724150 w 10372235"/>
              <a:gd name="connsiteY13" fmla="*/ 7398 h 5455697"/>
              <a:gd name="connsiteX14" fmla="*/ 2752706 w 10372235"/>
              <a:gd name="connsiteY14" fmla="*/ 7398 h 5455697"/>
              <a:gd name="connsiteX15" fmla="*/ 2752725 w 10372235"/>
              <a:gd name="connsiteY15" fmla="*/ 7397 h 5455697"/>
              <a:gd name="connsiteX0" fmla="*/ 2752725 w 10365221"/>
              <a:gd name="connsiteY0" fmla="*/ 7397 h 5455697"/>
              <a:gd name="connsiteX1" fmla="*/ 2752745 w 10365221"/>
              <a:gd name="connsiteY1" fmla="*/ 7398 h 5455697"/>
              <a:gd name="connsiteX2" fmla="*/ 10364510 w 10365221"/>
              <a:gd name="connsiteY2" fmla="*/ 0 h 5455697"/>
              <a:gd name="connsiteX3" fmla="*/ 10364510 w 10365221"/>
              <a:gd name="connsiteY3" fmla="*/ 3569748 h 5455697"/>
              <a:gd name="connsiteX4" fmla="*/ 5371294 w 10365221"/>
              <a:gd name="connsiteY4" fmla="*/ 3569748 h 5455697"/>
              <a:gd name="connsiteX5" fmla="*/ 5289128 w 10365221"/>
              <a:gd name="connsiteY5" fmla="*/ 3791909 h 5455697"/>
              <a:gd name="connsiteX6" fmla="*/ 2752725 w 10365221"/>
              <a:gd name="connsiteY6" fmla="*/ 5455697 h 5455697"/>
              <a:gd name="connsiteX7" fmla="*/ 0 w 10365221"/>
              <a:gd name="connsiteY7" fmla="*/ 5455697 h 5455697"/>
              <a:gd name="connsiteX8" fmla="*/ 0 w 10365221"/>
              <a:gd name="connsiteY8" fmla="*/ 2731547 h 5455697"/>
              <a:gd name="connsiteX9" fmla="*/ 2471275 w 10365221"/>
              <a:gd name="connsiteY9" fmla="*/ 21461 h 5455697"/>
              <a:gd name="connsiteX10" fmla="*/ 2617977 w 10365221"/>
              <a:gd name="connsiteY10" fmla="*/ 14130 h 5455697"/>
              <a:gd name="connsiteX11" fmla="*/ 2617977 w 10365221"/>
              <a:gd name="connsiteY11" fmla="*/ 7399 h 5455697"/>
              <a:gd name="connsiteX12" fmla="*/ 2724170 w 10365221"/>
              <a:gd name="connsiteY12" fmla="*/ 7399 h 5455697"/>
              <a:gd name="connsiteX13" fmla="*/ 2724150 w 10365221"/>
              <a:gd name="connsiteY13" fmla="*/ 7398 h 5455697"/>
              <a:gd name="connsiteX14" fmla="*/ 2752706 w 10365221"/>
              <a:gd name="connsiteY14" fmla="*/ 7398 h 5455697"/>
              <a:gd name="connsiteX15" fmla="*/ 2752725 w 10365221"/>
              <a:gd name="connsiteY15" fmla="*/ 7397 h 5455697"/>
              <a:gd name="connsiteX0" fmla="*/ 2752725 w 10365221"/>
              <a:gd name="connsiteY0" fmla="*/ 7397 h 5455697"/>
              <a:gd name="connsiteX1" fmla="*/ 2752745 w 10365221"/>
              <a:gd name="connsiteY1" fmla="*/ 7398 h 5455697"/>
              <a:gd name="connsiteX2" fmla="*/ 10364510 w 10365221"/>
              <a:gd name="connsiteY2" fmla="*/ 0 h 5455697"/>
              <a:gd name="connsiteX3" fmla="*/ 10364510 w 10365221"/>
              <a:gd name="connsiteY3" fmla="*/ 4223549 h 5455697"/>
              <a:gd name="connsiteX4" fmla="*/ 5371294 w 10365221"/>
              <a:gd name="connsiteY4" fmla="*/ 3569748 h 5455697"/>
              <a:gd name="connsiteX5" fmla="*/ 5289128 w 10365221"/>
              <a:gd name="connsiteY5" fmla="*/ 3791909 h 5455697"/>
              <a:gd name="connsiteX6" fmla="*/ 2752725 w 10365221"/>
              <a:gd name="connsiteY6" fmla="*/ 5455697 h 5455697"/>
              <a:gd name="connsiteX7" fmla="*/ 0 w 10365221"/>
              <a:gd name="connsiteY7" fmla="*/ 5455697 h 5455697"/>
              <a:gd name="connsiteX8" fmla="*/ 0 w 10365221"/>
              <a:gd name="connsiteY8" fmla="*/ 2731547 h 5455697"/>
              <a:gd name="connsiteX9" fmla="*/ 2471275 w 10365221"/>
              <a:gd name="connsiteY9" fmla="*/ 21461 h 5455697"/>
              <a:gd name="connsiteX10" fmla="*/ 2617977 w 10365221"/>
              <a:gd name="connsiteY10" fmla="*/ 14130 h 5455697"/>
              <a:gd name="connsiteX11" fmla="*/ 2617977 w 10365221"/>
              <a:gd name="connsiteY11" fmla="*/ 7399 h 5455697"/>
              <a:gd name="connsiteX12" fmla="*/ 2724170 w 10365221"/>
              <a:gd name="connsiteY12" fmla="*/ 7399 h 5455697"/>
              <a:gd name="connsiteX13" fmla="*/ 2724150 w 10365221"/>
              <a:gd name="connsiteY13" fmla="*/ 7398 h 5455697"/>
              <a:gd name="connsiteX14" fmla="*/ 2752706 w 10365221"/>
              <a:gd name="connsiteY14" fmla="*/ 7398 h 5455697"/>
              <a:gd name="connsiteX15" fmla="*/ 2752725 w 10365221"/>
              <a:gd name="connsiteY15" fmla="*/ 7397 h 5455697"/>
              <a:gd name="connsiteX0" fmla="*/ 2752725 w 10365221"/>
              <a:gd name="connsiteY0" fmla="*/ 7397 h 5455697"/>
              <a:gd name="connsiteX1" fmla="*/ 2752745 w 10365221"/>
              <a:gd name="connsiteY1" fmla="*/ 7398 h 5455697"/>
              <a:gd name="connsiteX2" fmla="*/ 10364510 w 10365221"/>
              <a:gd name="connsiteY2" fmla="*/ 0 h 5455697"/>
              <a:gd name="connsiteX3" fmla="*/ 10364510 w 10365221"/>
              <a:gd name="connsiteY3" fmla="*/ 4223549 h 5455697"/>
              <a:gd name="connsiteX4" fmla="*/ 5371294 w 10365221"/>
              <a:gd name="connsiteY4" fmla="*/ 3569748 h 5455697"/>
              <a:gd name="connsiteX5" fmla="*/ 4935306 w 10365221"/>
              <a:gd name="connsiteY5" fmla="*/ 4376483 h 5455697"/>
              <a:gd name="connsiteX6" fmla="*/ 2752725 w 10365221"/>
              <a:gd name="connsiteY6" fmla="*/ 5455697 h 5455697"/>
              <a:gd name="connsiteX7" fmla="*/ 0 w 10365221"/>
              <a:gd name="connsiteY7" fmla="*/ 5455697 h 5455697"/>
              <a:gd name="connsiteX8" fmla="*/ 0 w 10365221"/>
              <a:gd name="connsiteY8" fmla="*/ 2731547 h 5455697"/>
              <a:gd name="connsiteX9" fmla="*/ 2471275 w 10365221"/>
              <a:gd name="connsiteY9" fmla="*/ 21461 h 5455697"/>
              <a:gd name="connsiteX10" fmla="*/ 2617977 w 10365221"/>
              <a:gd name="connsiteY10" fmla="*/ 14130 h 5455697"/>
              <a:gd name="connsiteX11" fmla="*/ 2617977 w 10365221"/>
              <a:gd name="connsiteY11" fmla="*/ 7399 h 5455697"/>
              <a:gd name="connsiteX12" fmla="*/ 2724170 w 10365221"/>
              <a:gd name="connsiteY12" fmla="*/ 7399 h 5455697"/>
              <a:gd name="connsiteX13" fmla="*/ 2724150 w 10365221"/>
              <a:gd name="connsiteY13" fmla="*/ 7398 h 5455697"/>
              <a:gd name="connsiteX14" fmla="*/ 2752706 w 10365221"/>
              <a:gd name="connsiteY14" fmla="*/ 7398 h 5455697"/>
              <a:gd name="connsiteX15" fmla="*/ 2752725 w 10365221"/>
              <a:gd name="connsiteY15" fmla="*/ 7397 h 5455697"/>
              <a:gd name="connsiteX0" fmla="*/ 2752725 w 10365221"/>
              <a:gd name="connsiteY0" fmla="*/ 7397 h 5455697"/>
              <a:gd name="connsiteX1" fmla="*/ 2752745 w 10365221"/>
              <a:gd name="connsiteY1" fmla="*/ 7398 h 5455697"/>
              <a:gd name="connsiteX2" fmla="*/ 10364510 w 10365221"/>
              <a:gd name="connsiteY2" fmla="*/ 0 h 5455697"/>
              <a:gd name="connsiteX3" fmla="*/ 10364510 w 10365221"/>
              <a:gd name="connsiteY3" fmla="*/ 4223549 h 5455697"/>
              <a:gd name="connsiteX4" fmla="*/ 5063625 w 10365221"/>
              <a:gd name="connsiteY4" fmla="*/ 4223548 h 5455697"/>
              <a:gd name="connsiteX5" fmla="*/ 4935306 w 10365221"/>
              <a:gd name="connsiteY5" fmla="*/ 4376483 h 5455697"/>
              <a:gd name="connsiteX6" fmla="*/ 2752725 w 10365221"/>
              <a:gd name="connsiteY6" fmla="*/ 5455697 h 5455697"/>
              <a:gd name="connsiteX7" fmla="*/ 0 w 10365221"/>
              <a:gd name="connsiteY7" fmla="*/ 5455697 h 5455697"/>
              <a:gd name="connsiteX8" fmla="*/ 0 w 10365221"/>
              <a:gd name="connsiteY8" fmla="*/ 2731547 h 5455697"/>
              <a:gd name="connsiteX9" fmla="*/ 2471275 w 10365221"/>
              <a:gd name="connsiteY9" fmla="*/ 21461 h 5455697"/>
              <a:gd name="connsiteX10" fmla="*/ 2617977 w 10365221"/>
              <a:gd name="connsiteY10" fmla="*/ 14130 h 5455697"/>
              <a:gd name="connsiteX11" fmla="*/ 2617977 w 10365221"/>
              <a:gd name="connsiteY11" fmla="*/ 7399 h 5455697"/>
              <a:gd name="connsiteX12" fmla="*/ 2724170 w 10365221"/>
              <a:gd name="connsiteY12" fmla="*/ 7399 h 5455697"/>
              <a:gd name="connsiteX13" fmla="*/ 2724150 w 10365221"/>
              <a:gd name="connsiteY13" fmla="*/ 7398 h 5455697"/>
              <a:gd name="connsiteX14" fmla="*/ 2752706 w 10365221"/>
              <a:gd name="connsiteY14" fmla="*/ 7398 h 5455697"/>
              <a:gd name="connsiteX15" fmla="*/ 2752725 w 10365221"/>
              <a:gd name="connsiteY15" fmla="*/ 7397 h 5455697"/>
              <a:gd name="connsiteX0" fmla="*/ 2752725 w 10365221"/>
              <a:gd name="connsiteY0" fmla="*/ 7397 h 5455697"/>
              <a:gd name="connsiteX1" fmla="*/ 2752745 w 10365221"/>
              <a:gd name="connsiteY1" fmla="*/ 7398 h 5455697"/>
              <a:gd name="connsiteX2" fmla="*/ 10364510 w 10365221"/>
              <a:gd name="connsiteY2" fmla="*/ 0 h 5455697"/>
              <a:gd name="connsiteX3" fmla="*/ 10364510 w 10365221"/>
              <a:gd name="connsiteY3" fmla="*/ 4223549 h 5455697"/>
              <a:gd name="connsiteX4" fmla="*/ 5063625 w 10365221"/>
              <a:gd name="connsiteY4" fmla="*/ 4223548 h 5455697"/>
              <a:gd name="connsiteX5" fmla="*/ 4935306 w 10365221"/>
              <a:gd name="connsiteY5" fmla="*/ 4376483 h 5455697"/>
              <a:gd name="connsiteX6" fmla="*/ 2752725 w 10365221"/>
              <a:gd name="connsiteY6" fmla="*/ 5455697 h 5455697"/>
              <a:gd name="connsiteX7" fmla="*/ 0 w 10365221"/>
              <a:gd name="connsiteY7" fmla="*/ 5455697 h 5455697"/>
              <a:gd name="connsiteX8" fmla="*/ 0 w 10365221"/>
              <a:gd name="connsiteY8" fmla="*/ 2731547 h 5455697"/>
              <a:gd name="connsiteX9" fmla="*/ 2471275 w 10365221"/>
              <a:gd name="connsiteY9" fmla="*/ 21461 h 5455697"/>
              <a:gd name="connsiteX10" fmla="*/ 2617977 w 10365221"/>
              <a:gd name="connsiteY10" fmla="*/ 14130 h 5455697"/>
              <a:gd name="connsiteX11" fmla="*/ 2617977 w 10365221"/>
              <a:gd name="connsiteY11" fmla="*/ 7399 h 5455697"/>
              <a:gd name="connsiteX12" fmla="*/ 2724170 w 10365221"/>
              <a:gd name="connsiteY12" fmla="*/ 7399 h 5455697"/>
              <a:gd name="connsiteX13" fmla="*/ 2724150 w 10365221"/>
              <a:gd name="connsiteY13" fmla="*/ 7398 h 5455697"/>
              <a:gd name="connsiteX14" fmla="*/ 2752706 w 10365221"/>
              <a:gd name="connsiteY14" fmla="*/ 7398 h 5455697"/>
              <a:gd name="connsiteX15" fmla="*/ 2752725 w 10365221"/>
              <a:gd name="connsiteY15" fmla="*/ 7397 h 5455697"/>
              <a:gd name="connsiteX0" fmla="*/ 2752725 w 10365221"/>
              <a:gd name="connsiteY0" fmla="*/ 7397 h 5455697"/>
              <a:gd name="connsiteX1" fmla="*/ 2752745 w 10365221"/>
              <a:gd name="connsiteY1" fmla="*/ 7398 h 5455697"/>
              <a:gd name="connsiteX2" fmla="*/ 10364510 w 10365221"/>
              <a:gd name="connsiteY2" fmla="*/ 0 h 5455697"/>
              <a:gd name="connsiteX3" fmla="*/ 10364510 w 10365221"/>
              <a:gd name="connsiteY3" fmla="*/ 4223549 h 5455697"/>
              <a:gd name="connsiteX4" fmla="*/ 5063625 w 10365221"/>
              <a:gd name="connsiteY4" fmla="*/ 4223548 h 5455697"/>
              <a:gd name="connsiteX5" fmla="*/ 4942998 w 10365221"/>
              <a:gd name="connsiteY5" fmla="*/ 4391867 h 5455697"/>
              <a:gd name="connsiteX6" fmla="*/ 2752725 w 10365221"/>
              <a:gd name="connsiteY6" fmla="*/ 5455697 h 5455697"/>
              <a:gd name="connsiteX7" fmla="*/ 0 w 10365221"/>
              <a:gd name="connsiteY7" fmla="*/ 5455697 h 5455697"/>
              <a:gd name="connsiteX8" fmla="*/ 0 w 10365221"/>
              <a:gd name="connsiteY8" fmla="*/ 2731547 h 5455697"/>
              <a:gd name="connsiteX9" fmla="*/ 2471275 w 10365221"/>
              <a:gd name="connsiteY9" fmla="*/ 21461 h 5455697"/>
              <a:gd name="connsiteX10" fmla="*/ 2617977 w 10365221"/>
              <a:gd name="connsiteY10" fmla="*/ 14130 h 5455697"/>
              <a:gd name="connsiteX11" fmla="*/ 2617977 w 10365221"/>
              <a:gd name="connsiteY11" fmla="*/ 7399 h 5455697"/>
              <a:gd name="connsiteX12" fmla="*/ 2724170 w 10365221"/>
              <a:gd name="connsiteY12" fmla="*/ 7399 h 5455697"/>
              <a:gd name="connsiteX13" fmla="*/ 2724150 w 10365221"/>
              <a:gd name="connsiteY13" fmla="*/ 7398 h 5455697"/>
              <a:gd name="connsiteX14" fmla="*/ 2752706 w 10365221"/>
              <a:gd name="connsiteY14" fmla="*/ 7398 h 5455697"/>
              <a:gd name="connsiteX15" fmla="*/ 2752725 w 10365221"/>
              <a:gd name="connsiteY15" fmla="*/ 7397 h 5455697"/>
              <a:gd name="connsiteX0" fmla="*/ 2752725 w 10365221"/>
              <a:gd name="connsiteY0" fmla="*/ 7397 h 5455697"/>
              <a:gd name="connsiteX1" fmla="*/ 2752745 w 10365221"/>
              <a:gd name="connsiteY1" fmla="*/ 7398 h 5455697"/>
              <a:gd name="connsiteX2" fmla="*/ 10364510 w 10365221"/>
              <a:gd name="connsiteY2" fmla="*/ 0 h 5455697"/>
              <a:gd name="connsiteX3" fmla="*/ 10364510 w 10365221"/>
              <a:gd name="connsiteY3" fmla="*/ 4223549 h 5455697"/>
              <a:gd name="connsiteX4" fmla="*/ 5063625 w 10365221"/>
              <a:gd name="connsiteY4" fmla="*/ 4223548 h 5455697"/>
              <a:gd name="connsiteX5" fmla="*/ 4942998 w 10365221"/>
              <a:gd name="connsiteY5" fmla="*/ 4391867 h 5455697"/>
              <a:gd name="connsiteX6" fmla="*/ 2752725 w 10365221"/>
              <a:gd name="connsiteY6" fmla="*/ 5455697 h 5455697"/>
              <a:gd name="connsiteX7" fmla="*/ 0 w 10365221"/>
              <a:gd name="connsiteY7" fmla="*/ 5455697 h 5455697"/>
              <a:gd name="connsiteX8" fmla="*/ 0 w 10365221"/>
              <a:gd name="connsiteY8" fmla="*/ 2731547 h 5455697"/>
              <a:gd name="connsiteX9" fmla="*/ 2471275 w 10365221"/>
              <a:gd name="connsiteY9" fmla="*/ 21461 h 5455697"/>
              <a:gd name="connsiteX10" fmla="*/ 2617977 w 10365221"/>
              <a:gd name="connsiteY10" fmla="*/ 14130 h 5455697"/>
              <a:gd name="connsiteX11" fmla="*/ 2617977 w 10365221"/>
              <a:gd name="connsiteY11" fmla="*/ 7399 h 5455697"/>
              <a:gd name="connsiteX12" fmla="*/ 2724170 w 10365221"/>
              <a:gd name="connsiteY12" fmla="*/ 7399 h 5455697"/>
              <a:gd name="connsiteX13" fmla="*/ 2724150 w 10365221"/>
              <a:gd name="connsiteY13" fmla="*/ 7398 h 5455697"/>
              <a:gd name="connsiteX14" fmla="*/ 2752706 w 10365221"/>
              <a:gd name="connsiteY14" fmla="*/ 7398 h 5455697"/>
              <a:gd name="connsiteX15" fmla="*/ 2752725 w 10365221"/>
              <a:gd name="connsiteY15" fmla="*/ 7397 h 54556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0365221" h="5455697">
                <a:moveTo>
                  <a:pt x="2752725" y="7397"/>
                </a:moveTo>
                <a:cubicBezTo>
                  <a:pt x="2752732" y="7397"/>
                  <a:pt x="2752738" y="7398"/>
                  <a:pt x="2752745" y="7398"/>
                </a:cubicBezTo>
                <a:lnTo>
                  <a:pt x="10364510" y="0"/>
                </a:lnTo>
                <a:cubicBezTo>
                  <a:pt x="10366976" y="1184984"/>
                  <a:pt x="10362044" y="3038565"/>
                  <a:pt x="10364510" y="4223549"/>
                </a:cubicBezTo>
                <a:lnTo>
                  <a:pt x="5063625" y="4223548"/>
                </a:lnTo>
                <a:lnTo>
                  <a:pt x="4942998" y="4391867"/>
                </a:lnTo>
                <a:cubicBezTo>
                  <a:pt x="4594339" y="4854259"/>
                  <a:pt x="3892942" y="5455697"/>
                  <a:pt x="2752725" y="5455697"/>
                </a:cubicBezTo>
                <a:lnTo>
                  <a:pt x="0" y="5455697"/>
                </a:lnTo>
                <a:lnTo>
                  <a:pt x="0" y="2731547"/>
                </a:lnTo>
                <a:cubicBezTo>
                  <a:pt x="0" y="1321072"/>
                  <a:pt x="1083196" y="160965"/>
                  <a:pt x="2471275" y="21461"/>
                </a:cubicBezTo>
                <a:lnTo>
                  <a:pt x="2617977" y="14130"/>
                </a:lnTo>
                <a:lnTo>
                  <a:pt x="2617977" y="7399"/>
                </a:lnTo>
                <a:lnTo>
                  <a:pt x="2724170" y="7399"/>
                </a:lnTo>
                <a:cubicBezTo>
                  <a:pt x="2724163" y="7399"/>
                  <a:pt x="2724157" y="7398"/>
                  <a:pt x="2724150" y="7398"/>
                </a:cubicBezTo>
                <a:lnTo>
                  <a:pt x="2752706" y="7398"/>
                </a:lnTo>
                <a:cubicBezTo>
                  <a:pt x="2752712" y="7398"/>
                  <a:pt x="2752719" y="7397"/>
                  <a:pt x="2752725" y="7397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7873086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F6B0349-F1E8-4AAA-B080-9E780C4D382F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7139493" y="0"/>
            <a:ext cx="4159045" cy="6858000"/>
          </a:xfrm>
          <a:custGeom>
            <a:avLst/>
            <a:gdLst>
              <a:gd name="connsiteX0" fmla="*/ 83597 w 4159045"/>
              <a:gd name="connsiteY0" fmla="*/ 0 h 4940710"/>
              <a:gd name="connsiteX1" fmla="*/ 4075448 w 4159045"/>
              <a:gd name="connsiteY1" fmla="*/ 0 h 4940710"/>
              <a:gd name="connsiteX2" fmla="*/ 4159045 w 4159045"/>
              <a:gd name="connsiteY2" fmla="*/ 83597 h 4940710"/>
              <a:gd name="connsiteX3" fmla="*/ 4159045 w 4159045"/>
              <a:gd name="connsiteY3" fmla="*/ 4857113 h 4940710"/>
              <a:gd name="connsiteX4" fmla="*/ 4075448 w 4159045"/>
              <a:gd name="connsiteY4" fmla="*/ 4940710 h 4940710"/>
              <a:gd name="connsiteX5" fmla="*/ 83597 w 4159045"/>
              <a:gd name="connsiteY5" fmla="*/ 4940710 h 4940710"/>
              <a:gd name="connsiteX6" fmla="*/ 0 w 4159045"/>
              <a:gd name="connsiteY6" fmla="*/ 4857113 h 4940710"/>
              <a:gd name="connsiteX7" fmla="*/ 0 w 4159045"/>
              <a:gd name="connsiteY7" fmla="*/ 83597 h 4940710"/>
              <a:gd name="connsiteX8" fmla="*/ 83597 w 4159045"/>
              <a:gd name="connsiteY8" fmla="*/ 0 h 4940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59045" h="4940710">
                <a:moveTo>
                  <a:pt x="83597" y="0"/>
                </a:moveTo>
                <a:lnTo>
                  <a:pt x="4075448" y="0"/>
                </a:lnTo>
                <a:cubicBezTo>
                  <a:pt x="4121617" y="0"/>
                  <a:pt x="4159045" y="37428"/>
                  <a:pt x="4159045" y="83597"/>
                </a:cubicBezTo>
                <a:lnTo>
                  <a:pt x="4159045" y="4857113"/>
                </a:lnTo>
                <a:cubicBezTo>
                  <a:pt x="4159045" y="4903282"/>
                  <a:pt x="4121617" y="4940710"/>
                  <a:pt x="4075448" y="4940710"/>
                </a:cubicBezTo>
                <a:lnTo>
                  <a:pt x="83597" y="4940710"/>
                </a:lnTo>
                <a:cubicBezTo>
                  <a:pt x="37428" y="4940710"/>
                  <a:pt x="0" y="4903282"/>
                  <a:pt x="0" y="4857113"/>
                </a:cubicBezTo>
                <a:lnTo>
                  <a:pt x="0" y="83597"/>
                </a:lnTo>
                <a:cubicBezTo>
                  <a:pt x="0" y="37428"/>
                  <a:pt x="37428" y="0"/>
                  <a:pt x="8359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762000" dist="3429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lang="en-US" sz="1200" dirty="0" smtClean="0"/>
            </a:lvl1pPr>
          </a:lstStyle>
          <a:p>
            <a:pPr marL="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/>
              <a:t>Image Placeholder</a:t>
            </a:r>
          </a:p>
          <a:p>
            <a:pPr marL="0" marR="0" lvl="0" indent="-22860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3468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D3A66622-3C49-4E9A-A653-B7D38D21BB7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255945" y="2000816"/>
            <a:ext cx="5936055" cy="4857183"/>
          </a:xfrm>
          <a:custGeom>
            <a:avLst/>
            <a:gdLst>
              <a:gd name="connsiteX0" fmla="*/ 5510316 w 5510316"/>
              <a:gd name="connsiteY0" fmla="*/ 0 h 5921828"/>
              <a:gd name="connsiteX1" fmla="*/ 5510316 w 5510316"/>
              <a:gd name="connsiteY1" fmla="*/ 5921828 h 5921828"/>
              <a:gd name="connsiteX2" fmla="*/ 0 w 5510316"/>
              <a:gd name="connsiteY2" fmla="*/ 5921828 h 5921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510316" h="5921828">
                <a:moveTo>
                  <a:pt x="5510316" y="0"/>
                </a:moveTo>
                <a:lnTo>
                  <a:pt x="5510316" y="5921828"/>
                </a:lnTo>
                <a:lnTo>
                  <a:pt x="0" y="59218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400"/>
            </a:lvl1pPr>
          </a:lstStyle>
          <a:p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5746300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Numéro de diapositive"/>
          <p:cNvSpPr txBox="1">
            <a:spLocks noGrp="1"/>
          </p:cNvSpPr>
          <p:nvPr>
            <p:ph type="sldNum" sz="quarter" idx="2"/>
          </p:nvPr>
        </p:nvSpPr>
        <p:spPr>
          <a:xfrm>
            <a:off x="11095176" y="6404292"/>
            <a:ext cx="258624" cy="2692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66194938"/>
      </p:ext>
    </p:extLst>
  </p:cSld>
  <p:clrMapOvr>
    <a:masterClrMapping/>
  </p:clrMapOvr>
  <p:transition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43964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D2573FB-43A6-49F7-8AF4-B12C51A9CDC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1219200"/>
            <a:ext cx="12192000" cy="441960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219397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FE9DE5F-2189-441B-86FD-930B0940628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051478" y="0"/>
            <a:ext cx="9558219" cy="4779110"/>
          </a:xfrm>
          <a:custGeom>
            <a:avLst/>
            <a:gdLst>
              <a:gd name="connsiteX0" fmla="*/ 0 w 9558219"/>
              <a:gd name="connsiteY0" fmla="*/ 0 h 4779110"/>
              <a:gd name="connsiteX1" fmla="*/ 9558219 w 9558219"/>
              <a:gd name="connsiteY1" fmla="*/ 0 h 4779110"/>
              <a:gd name="connsiteX2" fmla="*/ 4779109 w 9558219"/>
              <a:gd name="connsiteY2" fmla="*/ 4779110 h 477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558219" h="4779110">
                <a:moveTo>
                  <a:pt x="0" y="0"/>
                </a:moveTo>
                <a:lnTo>
                  <a:pt x="9558219" y="0"/>
                </a:lnTo>
                <a:lnTo>
                  <a:pt x="4779109" y="4779110"/>
                </a:lnTo>
                <a:close/>
              </a:path>
            </a:pathLst>
          </a:custGeom>
          <a:solidFill>
            <a:schemeClr val="bg1">
              <a:lumMod val="95000"/>
              <a:alpha val="17000"/>
            </a:schemeClr>
          </a:solidFill>
        </p:spPr>
        <p:txBody>
          <a:bodyPr wrap="square">
            <a:no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85616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461970D6-E71D-4F1E-80FA-64C7BBBAB32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903094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53974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885DCD30-DF58-4645-807E-4FEBED5E73F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94888" y="2400300"/>
            <a:ext cx="2369831" cy="164025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7" name="Picture Placeholder 3">
            <a:extLst>
              <a:ext uri="{FF2B5EF4-FFF2-40B4-BE49-F238E27FC236}">
                <a16:creationId xmlns:a16="http://schemas.microsoft.com/office/drawing/2014/main" id="{1839AA77-EC61-4092-AE53-B37589377E4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49816" y="2400300"/>
            <a:ext cx="2369831" cy="164025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8" name="Picture Placeholder 3">
            <a:extLst>
              <a:ext uri="{FF2B5EF4-FFF2-40B4-BE49-F238E27FC236}">
                <a16:creationId xmlns:a16="http://schemas.microsoft.com/office/drawing/2014/main" id="{B23DD051-3FED-4C37-A383-069C826BD8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672353" y="4138250"/>
            <a:ext cx="2369831" cy="164025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78B61D66-E163-4057-85A8-8999B3814FC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7280" y="4138250"/>
            <a:ext cx="2369831" cy="164025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697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 p14:presetBounceEnd="50000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" grpId="0" animBg="1"/>
          <p:bldP spid="7" grpId="0" animBg="1"/>
          <p:bldP spid="8" grpId="0" animBg="1"/>
          <p:bldP spid="9" grpId="0" animBg="1"/>
        </p:bldLst>
      </p:timing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FDD4FDA6-AB0C-4A67-88E6-774C5314DD4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bg1">
              <a:lumMod val="95000"/>
              <a:alpha val="17000"/>
            </a:schemeClr>
          </a:solidFill>
        </p:spPr>
        <p:txBody>
          <a:bodyPr/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447682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768A81EB-7778-4BFE-9BAF-5F3BCE3D6440}"/>
              </a:ext>
            </a:extLst>
          </p:cNvPr>
          <p:cNvGrpSpPr/>
          <p:nvPr userDrawn="1"/>
        </p:nvGrpSpPr>
        <p:grpSpPr>
          <a:xfrm>
            <a:off x="10793058" y="6482302"/>
            <a:ext cx="977707" cy="179766"/>
            <a:chOff x="16154665" y="10189581"/>
            <a:chExt cx="1457228" cy="267933"/>
          </a:xfrm>
          <a:solidFill>
            <a:schemeClr val="bg1">
              <a:lumMod val="85000"/>
            </a:schemeClr>
          </a:solidFill>
        </p:grpSpPr>
        <p:sp>
          <p:nvSpPr>
            <p:cNvPr id="11" name="Freeform 85">
              <a:extLst>
                <a:ext uri="{FF2B5EF4-FFF2-40B4-BE49-F238E27FC236}">
                  <a16:creationId xmlns:a16="http://schemas.microsoft.com/office/drawing/2014/main" id="{8E9B017C-A628-4EF0-8A35-04589E99C232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655090" y="10209366"/>
              <a:ext cx="284104" cy="228363"/>
            </a:xfrm>
            <a:custGeom>
              <a:avLst/>
              <a:gdLst>
                <a:gd name="T0" fmla="*/ 250282 w 462"/>
                <a:gd name="T1" fmla="*/ 24258 h 374"/>
                <a:gd name="T2" fmla="*/ 250282 w 462"/>
                <a:gd name="T3" fmla="*/ 24258 h 374"/>
                <a:gd name="T4" fmla="*/ 221508 w 462"/>
                <a:gd name="T5" fmla="*/ 33962 h 374"/>
                <a:gd name="T6" fmla="*/ 240510 w 462"/>
                <a:gd name="T7" fmla="*/ 5391 h 374"/>
                <a:gd name="T8" fmla="*/ 211192 w 462"/>
                <a:gd name="T9" fmla="*/ 19407 h 374"/>
                <a:gd name="T10" fmla="*/ 173189 w 462"/>
                <a:gd name="T11" fmla="*/ 0 h 374"/>
                <a:gd name="T12" fmla="*/ 119983 w 462"/>
                <a:gd name="T13" fmla="*/ 52829 h 374"/>
                <a:gd name="T14" fmla="*/ 124870 w 462"/>
                <a:gd name="T15" fmla="*/ 62532 h 374"/>
                <a:gd name="T16" fmla="*/ 19002 w 462"/>
                <a:gd name="T17" fmla="*/ 10242 h 374"/>
                <a:gd name="T18" fmla="*/ 9229 w 462"/>
                <a:gd name="T19" fmla="*/ 38813 h 374"/>
                <a:gd name="T20" fmla="*/ 33118 w 462"/>
                <a:gd name="T21" fmla="*/ 81400 h 374"/>
                <a:gd name="T22" fmla="*/ 9229 w 462"/>
                <a:gd name="T23" fmla="*/ 72236 h 374"/>
                <a:gd name="T24" fmla="*/ 9229 w 462"/>
                <a:gd name="T25" fmla="*/ 72236 h 374"/>
                <a:gd name="T26" fmla="*/ 53205 w 462"/>
                <a:gd name="T27" fmla="*/ 124526 h 374"/>
                <a:gd name="T28" fmla="*/ 38004 w 462"/>
                <a:gd name="T29" fmla="*/ 124526 h 374"/>
                <a:gd name="T30" fmla="*/ 28774 w 462"/>
                <a:gd name="T31" fmla="*/ 124526 h 374"/>
                <a:gd name="T32" fmla="*/ 77093 w 462"/>
                <a:gd name="T33" fmla="*/ 158487 h 374"/>
                <a:gd name="T34" fmla="*/ 14116 w 462"/>
                <a:gd name="T35" fmla="*/ 182206 h 374"/>
                <a:gd name="T36" fmla="*/ 0 w 462"/>
                <a:gd name="T37" fmla="*/ 182206 h 374"/>
                <a:gd name="T38" fmla="*/ 77093 w 462"/>
                <a:gd name="T39" fmla="*/ 201074 h 374"/>
                <a:gd name="T40" fmla="*/ 221508 w 462"/>
                <a:gd name="T41" fmla="*/ 57681 h 374"/>
                <a:gd name="T42" fmla="*/ 221508 w 462"/>
                <a:gd name="T43" fmla="*/ 52829 h 374"/>
                <a:gd name="T44" fmla="*/ 250282 w 462"/>
                <a:gd name="T45" fmla="*/ 24258 h 37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0" t="0" r="r" b="b"/>
              <a:pathLst>
                <a:path w="462" h="374">
                  <a:moveTo>
                    <a:pt x="461" y="45"/>
                  </a:moveTo>
                  <a:lnTo>
                    <a:pt x="461" y="45"/>
                  </a:lnTo>
                  <a:cubicBezTo>
                    <a:pt x="443" y="54"/>
                    <a:pt x="425" y="63"/>
                    <a:pt x="408" y="63"/>
                  </a:cubicBezTo>
                  <a:cubicBezTo>
                    <a:pt x="425" y="54"/>
                    <a:pt x="443" y="36"/>
                    <a:pt x="443" y="10"/>
                  </a:cubicBezTo>
                  <a:cubicBezTo>
                    <a:pt x="425" y="19"/>
                    <a:pt x="408" y="27"/>
                    <a:pt x="389" y="36"/>
                  </a:cubicBezTo>
                  <a:cubicBezTo>
                    <a:pt x="372" y="19"/>
                    <a:pt x="345" y="0"/>
                    <a:pt x="319" y="0"/>
                  </a:cubicBezTo>
                  <a:cubicBezTo>
                    <a:pt x="265" y="0"/>
                    <a:pt x="221" y="45"/>
                    <a:pt x="221" y="98"/>
                  </a:cubicBezTo>
                  <a:cubicBezTo>
                    <a:pt x="221" y="107"/>
                    <a:pt x="221" y="116"/>
                    <a:pt x="230" y="116"/>
                  </a:cubicBezTo>
                  <a:cubicBezTo>
                    <a:pt x="151" y="116"/>
                    <a:pt x="79" y="81"/>
                    <a:pt x="35" y="19"/>
                  </a:cubicBezTo>
                  <a:cubicBezTo>
                    <a:pt x="26" y="36"/>
                    <a:pt x="17" y="54"/>
                    <a:pt x="17" y="72"/>
                  </a:cubicBezTo>
                  <a:cubicBezTo>
                    <a:pt x="17" y="98"/>
                    <a:pt x="35" y="134"/>
                    <a:pt x="61" y="151"/>
                  </a:cubicBezTo>
                  <a:cubicBezTo>
                    <a:pt x="44" y="143"/>
                    <a:pt x="35" y="143"/>
                    <a:pt x="17" y="134"/>
                  </a:cubicBezTo>
                  <a:cubicBezTo>
                    <a:pt x="17" y="178"/>
                    <a:pt x="53" y="222"/>
                    <a:pt x="98" y="231"/>
                  </a:cubicBezTo>
                  <a:cubicBezTo>
                    <a:pt x="89" y="231"/>
                    <a:pt x="79" y="231"/>
                    <a:pt x="70" y="231"/>
                  </a:cubicBezTo>
                  <a:cubicBezTo>
                    <a:pt x="61" y="231"/>
                    <a:pt x="61" y="231"/>
                    <a:pt x="53" y="231"/>
                  </a:cubicBezTo>
                  <a:cubicBezTo>
                    <a:pt x="61" y="266"/>
                    <a:pt x="98" y="294"/>
                    <a:pt x="142" y="294"/>
                  </a:cubicBezTo>
                  <a:cubicBezTo>
                    <a:pt x="106" y="319"/>
                    <a:pt x="70" y="338"/>
                    <a:pt x="26" y="338"/>
                  </a:cubicBezTo>
                  <a:cubicBezTo>
                    <a:pt x="17" y="338"/>
                    <a:pt x="8" y="338"/>
                    <a:pt x="0" y="338"/>
                  </a:cubicBezTo>
                  <a:cubicBezTo>
                    <a:pt x="44" y="364"/>
                    <a:pt x="89" y="373"/>
                    <a:pt x="142" y="373"/>
                  </a:cubicBezTo>
                  <a:cubicBezTo>
                    <a:pt x="319" y="373"/>
                    <a:pt x="408" y="231"/>
                    <a:pt x="408" y="107"/>
                  </a:cubicBezTo>
                  <a:lnTo>
                    <a:pt x="408" y="98"/>
                  </a:lnTo>
                  <a:cubicBezTo>
                    <a:pt x="434" y="81"/>
                    <a:pt x="443" y="72"/>
                    <a:pt x="461" y="4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alpha val="70000"/>
                  </a:schemeClr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8709E5EC-E695-4E50-874E-1387599CB5BE}"/>
                </a:ext>
              </a:extLst>
            </p:cNvPr>
            <p:cNvGrpSpPr/>
            <p:nvPr userDrawn="1"/>
          </p:nvGrpSpPr>
          <p:grpSpPr>
            <a:xfrm>
              <a:off x="17295349" y="10202688"/>
              <a:ext cx="316544" cy="241718"/>
              <a:chOff x="10541000" y="3240088"/>
              <a:chExt cx="1282701" cy="979487"/>
            </a:xfrm>
            <a:grpFill/>
          </p:grpSpPr>
          <p:sp>
            <p:nvSpPr>
              <p:cNvPr id="14" name="Freeform 5">
                <a:extLst>
                  <a:ext uri="{FF2B5EF4-FFF2-40B4-BE49-F238E27FC236}">
                    <a16:creationId xmlns:a16="http://schemas.microsoft.com/office/drawing/2014/main" id="{D8446331-5AE9-4D23-AE77-C121AC59B58D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0541000" y="3240088"/>
                <a:ext cx="984250" cy="979487"/>
              </a:xfrm>
              <a:custGeom>
                <a:avLst/>
                <a:gdLst>
                  <a:gd name="T0" fmla="*/ 2709 w 2709"/>
                  <a:gd name="T1" fmla="*/ 1204 h 2709"/>
                  <a:gd name="T2" fmla="*/ 1445 w 2709"/>
                  <a:gd name="T3" fmla="*/ 1204 h 2709"/>
                  <a:gd name="T4" fmla="*/ 1445 w 2709"/>
                  <a:gd name="T5" fmla="*/ 1626 h 2709"/>
                  <a:gd name="T6" fmla="*/ 2216 w 2709"/>
                  <a:gd name="T7" fmla="*/ 1626 h 2709"/>
                  <a:gd name="T8" fmla="*/ 1355 w 2709"/>
                  <a:gd name="T9" fmla="*/ 2258 h 2709"/>
                  <a:gd name="T10" fmla="*/ 452 w 2709"/>
                  <a:gd name="T11" fmla="*/ 1355 h 2709"/>
                  <a:gd name="T12" fmla="*/ 1355 w 2709"/>
                  <a:gd name="T13" fmla="*/ 452 h 2709"/>
                  <a:gd name="T14" fmla="*/ 1997 w 2709"/>
                  <a:gd name="T15" fmla="*/ 720 h 2709"/>
                  <a:gd name="T16" fmla="*/ 2303 w 2709"/>
                  <a:gd name="T17" fmla="*/ 387 h 2709"/>
                  <a:gd name="T18" fmla="*/ 1355 w 2709"/>
                  <a:gd name="T19" fmla="*/ 0 h 2709"/>
                  <a:gd name="T20" fmla="*/ 0 w 2709"/>
                  <a:gd name="T21" fmla="*/ 1355 h 2709"/>
                  <a:gd name="T22" fmla="*/ 1355 w 2709"/>
                  <a:gd name="T23" fmla="*/ 2709 h 2709"/>
                  <a:gd name="T24" fmla="*/ 2709 w 2709"/>
                  <a:gd name="T25" fmla="*/ 1626 h 2709"/>
                  <a:gd name="T26" fmla="*/ 2709 w 2709"/>
                  <a:gd name="T27" fmla="*/ 1204 h 2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709" h="2709">
                    <a:moveTo>
                      <a:pt x="2709" y="1204"/>
                    </a:moveTo>
                    <a:lnTo>
                      <a:pt x="1445" y="1204"/>
                    </a:lnTo>
                    <a:lnTo>
                      <a:pt x="1445" y="1626"/>
                    </a:lnTo>
                    <a:lnTo>
                      <a:pt x="2216" y="1626"/>
                    </a:lnTo>
                    <a:cubicBezTo>
                      <a:pt x="2101" y="1992"/>
                      <a:pt x="1759" y="2258"/>
                      <a:pt x="1355" y="2258"/>
                    </a:cubicBezTo>
                    <a:cubicBezTo>
                      <a:pt x="856" y="2258"/>
                      <a:pt x="452" y="1854"/>
                      <a:pt x="452" y="1355"/>
                    </a:cubicBezTo>
                    <a:cubicBezTo>
                      <a:pt x="452" y="856"/>
                      <a:pt x="856" y="452"/>
                      <a:pt x="1355" y="452"/>
                    </a:cubicBezTo>
                    <a:cubicBezTo>
                      <a:pt x="1606" y="452"/>
                      <a:pt x="1833" y="554"/>
                      <a:pt x="1997" y="720"/>
                    </a:cubicBezTo>
                    <a:lnTo>
                      <a:pt x="2303" y="387"/>
                    </a:lnTo>
                    <a:cubicBezTo>
                      <a:pt x="2058" y="148"/>
                      <a:pt x="1724" y="0"/>
                      <a:pt x="1355" y="0"/>
                    </a:cubicBezTo>
                    <a:cubicBezTo>
                      <a:pt x="607" y="0"/>
                      <a:pt x="0" y="607"/>
                      <a:pt x="0" y="1355"/>
                    </a:cubicBezTo>
                    <a:cubicBezTo>
                      <a:pt x="0" y="2103"/>
                      <a:pt x="607" y="2709"/>
                      <a:pt x="1355" y="2709"/>
                    </a:cubicBezTo>
                    <a:cubicBezTo>
                      <a:pt x="2010" y="2709"/>
                      <a:pt x="2584" y="2244"/>
                      <a:pt x="2709" y="1626"/>
                    </a:cubicBezTo>
                    <a:lnTo>
                      <a:pt x="2709" y="120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  <p:sp>
            <p:nvSpPr>
              <p:cNvPr id="15" name="Freeform 6">
                <a:extLst>
                  <a:ext uri="{FF2B5EF4-FFF2-40B4-BE49-F238E27FC236}">
                    <a16:creationId xmlns:a16="http://schemas.microsoft.com/office/drawing/2014/main" id="{99F92439-7D9E-4E63-8ABA-D3CC5C381002}"/>
                  </a:ext>
                </a:extLst>
              </p:cNvPr>
              <p:cNvSpPr>
                <a:spLocks/>
              </p:cNvSpPr>
              <p:nvPr userDrawn="1"/>
            </p:nvSpPr>
            <p:spPr bwMode="auto">
              <a:xfrm>
                <a:off x="11555413" y="3581400"/>
                <a:ext cx="268288" cy="268287"/>
              </a:xfrm>
              <a:custGeom>
                <a:avLst/>
                <a:gdLst>
                  <a:gd name="T0" fmla="*/ 739 w 739"/>
                  <a:gd name="T1" fmla="*/ 258 h 739"/>
                  <a:gd name="T2" fmla="*/ 480 w 739"/>
                  <a:gd name="T3" fmla="*/ 258 h 739"/>
                  <a:gd name="T4" fmla="*/ 480 w 739"/>
                  <a:gd name="T5" fmla="*/ 0 h 739"/>
                  <a:gd name="T6" fmla="*/ 258 w 739"/>
                  <a:gd name="T7" fmla="*/ 0 h 739"/>
                  <a:gd name="T8" fmla="*/ 258 w 739"/>
                  <a:gd name="T9" fmla="*/ 258 h 739"/>
                  <a:gd name="T10" fmla="*/ 0 w 739"/>
                  <a:gd name="T11" fmla="*/ 258 h 739"/>
                  <a:gd name="T12" fmla="*/ 0 w 739"/>
                  <a:gd name="T13" fmla="*/ 480 h 739"/>
                  <a:gd name="T14" fmla="*/ 258 w 739"/>
                  <a:gd name="T15" fmla="*/ 480 h 739"/>
                  <a:gd name="T16" fmla="*/ 258 w 739"/>
                  <a:gd name="T17" fmla="*/ 739 h 739"/>
                  <a:gd name="T18" fmla="*/ 480 w 739"/>
                  <a:gd name="T19" fmla="*/ 739 h 739"/>
                  <a:gd name="T20" fmla="*/ 480 w 739"/>
                  <a:gd name="T21" fmla="*/ 480 h 739"/>
                  <a:gd name="T22" fmla="*/ 739 w 739"/>
                  <a:gd name="T23" fmla="*/ 480 h 739"/>
                  <a:gd name="T24" fmla="*/ 739 w 739"/>
                  <a:gd name="T25" fmla="*/ 258 h 7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9" h="739">
                    <a:moveTo>
                      <a:pt x="739" y="258"/>
                    </a:moveTo>
                    <a:lnTo>
                      <a:pt x="480" y="258"/>
                    </a:lnTo>
                    <a:lnTo>
                      <a:pt x="480" y="0"/>
                    </a:lnTo>
                    <a:lnTo>
                      <a:pt x="258" y="0"/>
                    </a:lnTo>
                    <a:lnTo>
                      <a:pt x="258" y="258"/>
                    </a:lnTo>
                    <a:lnTo>
                      <a:pt x="0" y="258"/>
                    </a:lnTo>
                    <a:lnTo>
                      <a:pt x="0" y="480"/>
                    </a:lnTo>
                    <a:lnTo>
                      <a:pt x="258" y="480"/>
                    </a:lnTo>
                    <a:lnTo>
                      <a:pt x="258" y="739"/>
                    </a:lnTo>
                    <a:lnTo>
                      <a:pt x="480" y="739"/>
                    </a:lnTo>
                    <a:lnTo>
                      <a:pt x="480" y="480"/>
                    </a:lnTo>
                    <a:lnTo>
                      <a:pt x="739" y="480"/>
                    </a:lnTo>
                    <a:lnTo>
                      <a:pt x="739" y="2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1400"/>
              </a:p>
            </p:txBody>
          </p:sp>
        </p:grpSp>
        <p:sp>
          <p:nvSpPr>
            <p:cNvPr id="13" name="Freeform 75">
              <a:extLst>
                <a:ext uri="{FF2B5EF4-FFF2-40B4-BE49-F238E27FC236}">
                  <a16:creationId xmlns:a16="http://schemas.microsoft.com/office/drawing/2014/main" id="{401F60C6-C086-4E3C-8326-EDBB4BDEE467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16154665" y="10189581"/>
              <a:ext cx="144271" cy="267933"/>
            </a:xfrm>
            <a:custGeom>
              <a:avLst/>
              <a:gdLst>
                <a:gd name="T0" fmla="*/ 132814 w 249"/>
                <a:gd name="T1" fmla="*/ 43735 h 453"/>
                <a:gd name="T2" fmla="*/ 132814 w 249"/>
                <a:gd name="T3" fmla="*/ 43735 h 453"/>
                <a:gd name="T4" fmla="*/ 94791 w 249"/>
                <a:gd name="T5" fmla="*/ 43735 h 453"/>
                <a:gd name="T6" fmla="*/ 85687 w 249"/>
                <a:gd name="T7" fmla="*/ 58496 h 453"/>
                <a:gd name="T8" fmla="*/ 85687 w 249"/>
                <a:gd name="T9" fmla="*/ 87470 h 453"/>
                <a:gd name="T10" fmla="*/ 132814 w 249"/>
                <a:gd name="T11" fmla="*/ 87470 h 453"/>
                <a:gd name="T12" fmla="*/ 132814 w 249"/>
                <a:gd name="T13" fmla="*/ 126285 h 453"/>
                <a:gd name="T14" fmla="*/ 85687 w 249"/>
                <a:gd name="T15" fmla="*/ 126285 h 453"/>
                <a:gd name="T16" fmla="*/ 85687 w 249"/>
                <a:gd name="T17" fmla="*/ 247103 h 453"/>
                <a:gd name="T18" fmla="*/ 42308 w 249"/>
                <a:gd name="T19" fmla="*/ 247103 h 453"/>
                <a:gd name="T20" fmla="*/ 42308 w 249"/>
                <a:gd name="T21" fmla="*/ 126285 h 453"/>
                <a:gd name="T22" fmla="*/ 0 w 249"/>
                <a:gd name="T23" fmla="*/ 126285 h 453"/>
                <a:gd name="T24" fmla="*/ 0 w 249"/>
                <a:gd name="T25" fmla="*/ 87470 h 453"/>
                <a:gd name="T26" fmla="*/ 42308 w 249"/>
                <a:gd name="T27" fmla="*/ 87470 h 453"/>
                <a:gd name="T28" fmla="*/ 42308 w 249"/>
                <a:gd name="T29" fmla="*/ 63416 h 453"/>
                <a:gd name="T30" fmla="*/ 94791 w 249"/>
                <a:gd name="T31" fmla="*/ 0 h 453"/>
                <a:gd name="T32" fmla="*/ 132814 w 249"/>
                <a:gd name="T33" fmla="*/ 0 h 453"/>
                <a:gd name="T34" fmla="*/ 132814 w 249"/>
                <a:gd name="T35" fmla="*/ 43735 h 4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249" h="453">
                  <a:moveTo>
                    <a:pt x="248" y="80"/>
                  </a:moveTo>
                  <a:lnTo>
                    <a:pt x="248" y="80"/>
                  </a:lnTo>
                  <a:cubicBezTo>
                    <a:pt x="177" y="80"/>
                    <a:pt x="177" y="80"/>
                    <a:pt x="177" y="80"/>
                  </a:cubicBezTo>
                  <a:cubicBezTo>
                    <a:pt x="169" y="80"/>
                    <a:pt x="160" y="89"/>
                    <a:pt x="160" y="107"/>
                  </a:cubicBezTo>
                  <a:cubicBezTo>
                    <a:pt x="160" y="160"/>
                    <a:pt x="160" y="160"/>
                    <a:pt x="160" y="160"/>
                  </a:cubicBezTo>
                  <a:cubicBezTo>
                    <a:pt x="248" y="160"/>
                    <a:pt x="248" y="160"/>
                    <a:pt x="248" y="160"/>
                  </a:cubicBezTo>
                  <a:cubicBezTo>
                    <a:pt x="248" y="231"/>
                    <a:pt x="248" y="231"/>
                    <a:pt x="248" y="231"/>
                  </a:cubicBezTo>
                  <a:cubicBezTo>
                    <a:pt x="160" y="231"/>
                    <a:pt x="160" y="231"/>
                    <a:pt x="160" y="231"/>
                  </a:cubicBezTo>
                  <a:cubicBezTo>
                    <a:pt x="160" y="452"/>
                    <a:pt x="160" y="452"/>
                    <a:pt x="160" y="452"/>
                  </a:cubicBezTo>
                  <a:cubicBezTo>
                    <a:pt x="79" y="452"/>
                    <a:pt x="79" y="452"/>
                    <a:pt x="79" y="452"/>
                  </a:cubicBezTo>
                  <a:cubicBezTo>
                    <a:pt x="79" y="231"/>
                    <a:pt x="79" y="231"/>
                    <a:pt x="79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160"/>
                    <a:pt x="0" y="160"/>
                    <a:pt x="0" y="160"/>
                  </a:cubicBezTo>
                  <a:cubicBezTo>
                    <a:pt x="79" y="160"/>
                    <a:pt x="79" y="160"/>
                    <a:pt x="79" y="160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54"/>
                    <a:pt x="115" y="0"/>
                    <a:pt x="177" y="0"/>
                  </a:cubicBezTo>
                  <a:cubicBezTo>
                    <a:pt x="248" y="0"/>
                    <a:pt x="248" y="0"/>
                    <a:pt x="248" y="0"/>
                  </a:cubicBezTo>
                  <a:lnTo>
                    <a:pt x="248" y="8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lIns="34290" tIns="17145" rIns="34290" bIns="17145" anchor="ctr"/>
            <a:lstStyle/>
            <a:p>
              <a:endParaRPr lang="en-US" sz="14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</p:grpSp>
      <p:sp>
        <p:nvSpPr>
          <p:cNvPr id="16" name="TextBox 15">
            <a:extLst>
              <a:ext uri="{FF2B5EF4-FFF2-40B4-BE49-F238E27FC236}">
                <a16:creationId xmlns:a16="http://schemas.microsoft.com/office/drawing/2014/main" id="{DB0681B6-1A81-4852-AF49-CAE29F04BB63}"/>
              </a:ext>
            </a:extLst>
          </p:cNvPr>
          <p:cNvSpPr txBox="1"/>
          <p:nvPr userDrawn="1"/>
        </p:nvSpPr>
        <p:spPr>
          <a:xfrm rot="16200000">
            <a:off x="-1386822" y="3302042"/>
            <a:ext cx="3794375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1050" strike="noStrike" spc="600" dirty="0" smtClean="0">
                <a:solidFill>
                  <a:schemeClr val="bg1">
                    <a:lumMod val="85000"/>
                  </a:schemeClr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t>www.castorama.fr</a:t>
            </a:r>
            <a:endParaRPr lang="id-ID" sz="1050" strike="noStrike" spc="600" dirty="0">
              <a:solidFill>
                <a:schemeClr val="bg1">
                  <a:lumMod val="85000"/>
                </a:schemeClr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ADF019C-7F6B-4699-A475-D61EDCD2FBD7}"/>
              </a:ext>
            </a:extLst>
          </p:cNvPr>
          <p:cNvSpPr txBox="1"/>
          <p:nvPr userDrawn="1"/>
        </p:nvSpPr>
        <p:spPr>
          <a:xfrm rot="10800000" flipV="1">
            <a:off x="10928555" y="413815"/>
            <a:ext cx="1165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60E2A6B-A809-4840-BF14-8648BC0BDF87}" type="slidenum">
              <a:rPr lang="id-ID" sz="3600" b="0" i="0" smtClean="0">
                <a:solidFill>
                  <a:schemeClr val="bg1">
                    <a:lumMod val="75000"/>
                  </a:schemeClr>
                </a:solidFill>
                <a:latin typeface="Arial" panose="020B0604020202020204" pitchFamily="34" charset="0"/>
                <a:ea typeface="Roboto Condensed" panose="02000000000000000000" pitchFamily="2" charset="0"/>
                <a:cs typeface="Arial" panose="020B0604020202020204" pitchFamily="34" charset="0"/>
              </a:rPr>
              <a:pPr algn="ctr"/>
              <a:t>‹#›</a:t>
            </a:fld>
            <a:endParaRPr lang="id-ID" sz="11500" b="0" i="0" dirty="0">
              <a:solidFill>
                <a:schemeClr val="bg1">
                  <a:lumMod val="75000"/>
                </a:schemeClr>
              </a:solidFill>
              <a:latin typeface="Arial" panose="020B0604020202020204" pitchFamily="34" charset="0"/>
              <a:ea typeface="Roboto Condensed" panose="02000000000000000000" pitchFamily="2" charset="0"/>
              <a:cs typeface="Arial" panose="020B0604020202020204" pitchFamily="34" charset="0"/>
            </a:endParaRPr>
          </a:p>
        </p:txBody>
      </p:sp>
      <p:grpSp>
        <p:nvGrpSpPr>
          <p:cNvPr id="19" name="Group 1">
            <a:extLst>
              <a:ext uri="{FF2B5EF4-FFF2-40B4-BE49-F238E27FC236}">
                <a16:creationId xmlns:a16="http://schemas.microsoft.com/office/drawing/2014/main" id="{4AD5FC17-F084-44D4-AA84-617FD160BEDA}"/>
              </a:ext>
            </a:extLst>
          </p:cNvPr>
          <p:cNvGrpSpPr/>
          <p:nvPr userDrawn="1"/>
        </p:nvGrpSpPr>
        <p:grpSpPr>
          <a:xfrm flipH="1">
            <a:off x="-196647" y="6363046"/>
            <a:ext cx="3864855" cy="418280"/>
            <a:chOff x="9764867" y="6091084"/>
            <a:chExt cx="4497015" cy="486696"/>
          </a:xfrm>
        </p:grpSpPr>
        <p:sp>
          <p:nvSpPr>
            <p:cNvPr id="20" name="Parallelogram 2">
              <a:extLst>
                <a:ext uri="{FF2B5EF4-FFF2-40B4-BE49-F238E27FC236}">
                  <a16:creationId xmlns:a16="http://schemas.microsoft.com/office/drawing/2014/main" id="{C046F5D1-8937-4CF7-9BDB-9A7D65B428C2}"/>
                </a:ext>
              </a:extLst>
            </p:cNvPr>
            <p:cNvSpPr/>
            <p:nvPr/>
          </p:nvSpPr>
          <p:spPr>
            <a:xfrm>
              <a:off x="10806854" y="6091084"/>
              <a:ext cx="3455028" cy="48669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2" name="Parallelogram 4">
              <a:extLst>
                <a:ext uri="{FF2B5EF4-FFF2-40B4-BE49-F238E27FC236}">
                  <a16:creationId xmlns:a16="http://schemas.microsoft.com/office/drawing/2014/main" id="{A0D64A16-749D-4A83-9801-C65B040115EE}"/>
                </a:ext>
              </a:extLst>
            </p:cNvPr>
            <p:cNvSpPr/>
            <p:nvPr/>
          </p:nvSpPr>
          <p:spPr>
            <a:xfrm>
              <a:off x="10285861" y="6091084"/>
              <a:ext cx="485905" cy="48669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24" name="Parallelogram 4">
              <a:extLst>
                <a:ext uri="{FF2B5EF4-FFF2-40B4-BE49-F238E27FC236}">
                  <a16:creationId xmlns:a16="http://schemas.microsoft.com/office/drawing/2014/main" id="{A0D64A16-749D-4A83-9801-C65B040115EE}"/>
                </a:ext>
              </a:extLst>
            </p:cNvPr>
            <p:cNvSpPr/>
            <p:nvPr userDrawn="1"/>
          </p:nvSpPr>
          <p:spPr>
            <a:xfrm>
              <a:off x="9764867" y="6091084"/>
              <a:ext cx="485905" cy="486696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pic>
        <p:nvPicPr>
          <p:cNvPr id="25" name="Рисунок 24"/>
          <p:cNvPicPr>
            <a:picLocks noChangeAspect="1"/>
          </p:cNvPicPr>
          <p:nvPr userDrawn="1"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171" y="6458843"/>
            <a:ext cx="1649765" cy="22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942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711" r:id="rId24"/>
    <p:sldLayoutId id="2147483712" r:id="rId25"/>
    <p:sldLayoutId id="2147483697" r:id="rId26"/>
    <p:sldLayoutId id="2147483672" r:id="rId27"/>
    <p:sldLayoutId id="2147483673" r:id="rId28"/>
    <p:sldLayoutId id="2147483698" r:id="rId29"/>
    <p:sldLayoutId id="2147483674" r:id="rId30"/>
    <p:sldLayoutId id="2147483675" r:id="rId31"/>
    <p:sldLayoutId id="2147483676" r:id="rId32"/>
    <p:sldLayoutId id="2147483677" r:id="rId33"/>
    <p:sldLayoutId id="2147483678" r:id="rId34"/>
    <p:sldLayoutId id="2147483679" r:id="rId35"/>
    <p:sldLayoutId id="2147483680" r:id="rId36"/>
    <p:sldLayoutId id="2147483681" r:id="rId37"/>
    <p:sldLayoutId id="2147483682" r:id="rId38"/>
    <p:sldLayoutId id="2147483683" r:id="rId39"/>
    <p:sldLayoutId id="2147483684" r:id="rId40"/>
    <p:sldLayoutId id="2147483685" r:id="rId41"/>
    <p:sldLayoutId id="2147483686" r:id="rId42"/>
    <p:sldLayoutId id="2147483717" r:id="rId43"/>
    <p:sldLayoutId id="2147483718" r:id="rId44"/>
    <p:sldLayoutId id="2147483719" r:id="rId45"/>
    <p:sldLayoutId id="2147483720" r:id="rId46"/>
    <p:sldLayoutId id="2147483721" r:id="rId47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app0441.gha.kfplc.com:6405/BOE/OpenDocument/opendoc/openDocument.jsp?sIDType=CUID&amp;iDocID=AUX8YCfQzr5JiL2Xho_ax58" TargetMode="External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app0441.gha.kfplc.com:6405/BOE/OpenDocument/opendoc/openDocument.jsp?sIDType=CUID&amp;iDocID=AUX8YCfQzr5JiL2Xho_ax58" TargetMode="External"/><Relationship Id="rId1" Type="http://schemas.openxmlformats.org/officeDocument/2006/relationships/slideLayout" Target="../slideLayouts/slideLayout4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Рисунок 10"/>
          <p:cNvSpPr>
            <a:spLocks noGrp="1"/>
          </p:cNvSpPr>
          <p:nvPr>
            <p:ph type="pic" sz="quarter" idx="10"/>
          </p:nvPr>
        </p:nvSpPr>
        <p:spPr/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5923269" y="763830"/>
          <a:ext cx="5097261" cy="5330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5406">
                  <a:extLst>
                    <a:ext uri="{9D8B030D-6E8A-4147-A177-3AD203B41FA5}">
                      <a16:colId xmlns:a16="http://schemas.microsoft.com/office/drawing/2014/main" val="2706821968"/>
                    </a:ext>
                  </a:extLst>
                </a:gridCol>
                <a:gridCol w="1218716">
                  <a:extLst>
                    <a:ext uri="{9D8B030D-6E8A-4147-A177-3AD203B41FA5}">
                      <a16:colId xmlns:a16="http://schemas.microsoft.com/office/drawing/2014/main" val="1300565837"/>
                    </a:ext>
                  </a:extLst>
                </a:gridCol>
                <a:gridCol w="1183139">
                  <a:extLst>
                    <a:ext uri="{9D8B030D-6E8A-4147-A177-3AD203B41FA5}">
                      <a16:colId xmlns:a16="http://schemas.microsoft.com/office/drawing/2014/main" val="569105154"/>
                    </a:ext>
                  </a:extLst>
                </a:gridCol>
              </a:tblGrid>
              <a:tr h="199133">
                <a:tc>
                  <a:txBody>
                    <a:bodyPr/>
                    <a:lstStyle/>
                    <a:p>
                      <a:pPr algn="l"/>
                      <a:endParaRPr lang="en-US" sz="1400" b="0" dirty="0"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 €</a:t>
                      </a:r>
                      <a:endParaRPr lang="en-US" sz="1400" b="0" dirty="0"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 err="1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</a:t>
                      </a:r>
                      <a:r>
                        <a:rPr lang="en-US" sz="1400" b="0" dirty="0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% du CA </a:t>
                      </a:r>
                      <a:endParaRPr lang="en-US" sz="1400" b="0" dirty="0"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851886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1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 HT NET</a:t>
                      </a:r>
                      <a:endParaRPr lang="en-US" sz="1400" b="1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20 000</a:t>
                      </a:r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687607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PRMP </a:t>
                      </a:r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Marchandises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- 16 304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77885003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Pose et transport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- 280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9424684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1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MARGE BRUTE</a:t>
                      </a:r>
                      <a:endParaRPr lang="en-US" sz="1400" b="1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92205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Remise</a:t>
                      </a:r>
                      <a:r>
                        <a:rPr lang="en-US" sz="1400" b="0" cap="none" spc="0" baseline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cap="none" spc="0" baseline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fournisseurs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2 144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Démarque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285750" indent="-285750" algn="ctr">
                        <a:buFontTx/>
                        <a:buChar char="-"/>
                      </a:pPr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340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Provision sur stock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- 126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1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MARGE NETTE</a:t>
                      </a:r>
                      <a:endParaRPr lang="en-US" sz="1400" b="1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Frais</a:t>
                      </a: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personnel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- 3 922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Coûts</a:t>
                      </a: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immobiliers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- 526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Autres</a:t>
                      </a: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coûts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- 747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Publicite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- 504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1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RESULTAT D’EXPLOITATION</a:t>
                      </a:r>
                      <a:endParaRPr lang="en-US" sz="1400" b="1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Coûts</a:t>
                      </a: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immobiliers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- 1 770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Autres</a:t>
                      </a: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coûts</a:t>
                      </a:r>
                      <a:endParaRPr lang="en-US" sz="1400" b="0" cap="none" spc="0" dirty="0" smtClean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- 336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Frais</a:t>
                      </a: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sentralisés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- 278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99133">
                <a:tc>
                  <a:txBody>
                    <a:bodyPr/>
                    <a:lstStyle/>
                    <a:p>
                      <a:pPr algn="l"/>
                      <a:r>
                        <a:rPr lang="en-US" sz="1400" b="1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RETAIL OPERATION PROFIT</a:t>
                      </a:r>
                      <a:endParaRPr lang="en-US" sz="1400" b="1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grpSp>
        <p:nvGrpSpPr>
          <p:cNvPr id="3" name="Группа 2"/>
          <p:cNvGrpSpPr/>
          <p:nvPr/>
        </p:nvGrpSpPr>
        <p:grpSpPr>
          <a:xfrm>
            <a:off x="727588" y="338551"/>
            <a:ext cx="4160936" cy="1281923"/>
            <a:chOff x="5791201" y="368047"/>
            <a:chExt cx="4160936" cy="1281923"/>
          </a:xfrm>
        </p:grpSpPr>
        <p:sp>
          <p:nvSpPr>
            <p:cNvPr id="4" name="Text Placeholder 2">
              <a:extLst>
                <a:ext uri="{FF2B5EF4-FFF2-40B4-BE49-F238E27FC236}">
                  <a16:creationId xmlns:a16="http://schemas.microsoft.com/office/drawing/2014/main" id="{76DEA4FE-8D91-4761-932D-957E006158F5}"/>
                </a:ext>
              </a:extLst>
            </p:cNvPr>
            <p:cNvSpPr txBox="1">
              <a:spLocks/>
            </p:cNvSpPr>
            <p:nvPr/>
          </p:nvSpPr>
          <p:spPr>
            <a:xfrm>
              <a:off x="5791201" y="368047"/>
              <a:ext cx="4160936" cy="47753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fr-F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Exercice 1: </a:t>
              </a:r>
              <a:endParaRPr lang="fr-FR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l">
                <a:lnSpc>
                  <a:spcPct val="100000"/>
                </a:lnSpc>
                <a:spcBef>
                  <a:spcPts val="0"/>
                </a:spcBef>
              </a:pPr>
              <a:r>
                <a:rPr lang="fr-FR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LE </a:t>
              </a:r>
              <a:r>
                <a:rPr lang="fr-F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P&amp;L Magasin</a:t>
              </a:r>
            </a:p>
          </p:txBody>
        </p:sp>
        <p:grpSp>
          <p:nvGrpSpPr>
            <p:cNvPr id="5" name="Группа 4"/>
            <p:cNvGrpSpPr/>
            <p:nvPr/>
          </p:nvGrpSpPr>
          <p:grpSpPr>
            <a:xfrm>
              <a:off x="5876778" y="1526131"/>
              <a:ext cx="438442" cy="123839"/>
              <a:chOff x="5517741" y="3394189"/>
              <a:chExt cx="1480892" cy="418280"/>
            </a:xfrm>
          </p:grpSpPr>
          <p:sp>
            <p:nvSpPr>
              <p:cNvPr id="6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049386" y="3394189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7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581034" y="3394189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9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5517741" y="3394189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sp>
        <p:nvSpPr>
          <p:cNvPr id="12" name="Rectangle 13">
            <a:extLst>
              <a:ext uri="{FF2B5EF4-FFF2-40B4-BE49-F238E27FC236}">
                <a16:creationId xmlns:a16="http://schemas.microsoft.com/office/drawing/2014/main" id="{92F95E2B-C80D-4FFF-B133-98CC697A5436}"/>
              </a:ext>
            </a:extLst>
          </p:cNvPr>
          <p:cNvSpPr/>
          <p:nvPr/>
        </p:nvSpPr>
        <p:spPr>
          <a:xfrm>
            <a:off x="727587" y="2035839"/>
            <a:ext cx="4121249" cy="951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trouverez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ci-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dessous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 P&amp;L (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compte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 </a:t>
            </a:r>
            <a:r>
              <a:rPr lang="en-US" sz="1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résulted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d’un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magasin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devez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completer les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cases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grisées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612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Rectangle 2"/>
          <p:cNvSpPr txBox="1"/>
          <p:nvPr/>
        </p:nvSpPr>
        <p:spPr>
          <a:xfrm>
            <a:off x="814386" y="381297"/>
            <a:ext cx="8843965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/>
              </a:defRPr>
            </a:lvl1pPr>
          </a:lstStyle>
          <a:p>
            <a:pPr>
              <a:defRPr u="none">
                <a:solidFill>
                  <a:srgbClr val="000000"/>
                </a:solidFill>
                <a:uFillTx/>
              </a:defRPr>
            </a:pPr>
            <a:r>
              <a: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/>
              </a:rPr>
              <a:t>Benchmark Cross Marketing</a:t>
            </a:r>
          </a:p>
        </p:txBody>
      </p:sp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6DEA4FE-8D91-4761-932D-957E006158F5}"/>
              </a:ext>
            </a:extLst>
          </p:cNvPr>
          <p:cNvSpPr txBox="1">
            <a:spLocks/>
          </p:cNvSpPr>
          <p:nvPr/>
        </p:nvSpPr>
        <p:spPr>
          <a:xfrm>
            <a:off x="-782542" y="792773"/>
            <a:ext cx="11928143" cy="477530"/>
          </a:xfrm>
          <a:prstGeom prst="rect">
            <a:avLst/>
          </a:prstGeom>
        </p:spPr>
        <p:txBody>
          <a:bodyPr anchor="t"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3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CASTORAMA      </a:t>
            </a:r>
            <a:r>
              <a:rPr lang="en-US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Cross Marketing – Total </a:t>
            </a:r>
            <a:r>
              <a:rPr lang="en-US" sz="3200" b="1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Secteurs</a:t>
            </a:r>
            <a:endParaRPr lang="en-US" sz="3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fr-FR" sz="3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3587721" y="1014442"/>
            <a:ext cx="313898" cy="136478"/>
          </a:xfrm>
          <a:prstGeom prst="flowChartAlternateProcess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6DEA4FE-8D91-4761-932D-957E006158F5}"/>
              </a:ext>
            </a:extLst>
          </p:cNvPr>
          <p:cNvSpPr txBox="1">
            <a:spLocks/>
          </p:cNvSpPr>
          <p:nvPr/>
        </p:nvSpPr>
        <p:spPr>
          <a:xfrm>
            <a:off x="814386" y="1482690"/>
            <a:ext cx="9477590" cy="1117634"/>
          </a:xfrm>
          <a:prstGeom prst="rect">
            <a:avLst/>
          </a:prstGeom>
          <a:solidFill>
            <a:schemeClr val="bg1"/>
          </a:solidFill>
        </p:spPr>
        <p:txBody>
          <a:bodyPr anchor="t"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 </a:t>
            </a:r>
            <a:r>
              <a:rPr lang="en-US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periode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Dates  </a:t>
            </a:r>
            <a:r>
              <a:rPr lang="en-US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Calendaires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Perimetre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Total Surface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Region: </a:t>
            </a:r>
            <a:r>
              <a:rPr lang="en-US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Toutes</a:t>
            </a:r>
            <a:endParaRPr lang="en-US" sz="16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Magasins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Tous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fr-FR" sz="3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7705557"/>
              </p:ext>
            </p:extLst>
          </p:nvPr>
        </p:nvGraphicFramePr>
        <p:xfrm>
          <a:off x="600073" y="2688800"/>
          <a:ext cx="7915278" cy="2757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9213">
                  <a:extLst>
                    <a:ext uri="{9D8B030D-6E8A-4147-A177-3AD203B41FA5}">
                      <a16:colId xmlns:a16="http://schemas.microsoft.com/office/drawing/2014/main" val="3656379969"/>
                    </a:ext>
                  </a:extLst>
                </a:gridCol>
                <a:gridCol w="1319213">
                  <a:extLst>
                    <a:ext uri="{9D8B030D-6E8A-4147-A177-3AD203B41FA5}">
                      <a16:colId xmlns:a16="http://schemas.microsoft.com/office/drawing/2014/main" val="905813790"/>
                    </a:ext>
                  </a:extLst>
                </a:gridCol>
                <a:gridCol w="622127">
                  <a:extLst>
                    <a:ext uri="{9D8B030D-6E8A-4147-A177-3AD203B41FA5}">
                      <a16:colId xmlns:a16="http://schemas.microsoft.com/office/drawing/2014/main" val="742279036"/>
                    </a:ext>
                  </a:extLst>
                </a:gridCol>
                <a:gridCol w="1089828">
                  <a:extLst>
                    <a:ext uri="{9D8B030D-6E8A-4147-A177-3AD203B41FA5}">
                      <a16:colId xmlns:a16="http://schemas.microsoft.com/office/drawing/2014/main" val="2270383721"/>
                    </a:ext>
                  </a:extLst>
                </a:gridCol>
                <a:gridCol w="2245684">
                  <a:extLst>
                    <a:ext uri="{9D8B030D-6E8A-4147-A177-3AD203B41FA5}">
                      <a16:colId xmlns:a16="http://schemas.microsoft.com/office/drawing/2014/main" val="666194250"/>
                    </a:ext>
                  </a:extLst>
                </a:gridCol>
                <a:gridCol w="1319213">
                  <a:extLst>
                    <a:ext uri="{9D8B030D-6E8A-4147-A177-3AD203B41FA5}">
                      <a16:colId xmlns:a16="http://schemas.microsoft.com/office/drawing/2014/main" val="1329570487"/>
                    </a:ext>
                  </a:extLst>
                </a:gridCol>
              </a:tblGrid>
              <a:tr h="928753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Secteur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Ss</a:t>
                      </a:r>
                      <a:endParaRPr lang="en-US" dirty="0" smtClean="0"/>
                    </a:p>
                    <a:p>
                      <a:pPr algn="ctr"/>
                      <a:r>
                        <a:rPr lang="en-US" dirty="0" err="1" smtClean="0"/>
                        <a:t>Secteur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Rg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Code</a:t>
                      </a:r>
                    </a:p>
                    <a:p>
                      <a:pPr algn="ctr"/>
                      <a:r>
                        <a:rPr lang="en-US" dirty="0" smtClean="0"/>
                        <a:t>Article</a:t>
                      </a:r>
                      <a:endParaRPr lang="ru-RU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Bef>
                          <a:spcPts val="2100"/>
                        </a:spcBef>
                        <a:spcAft>
                          <a:spcPts val="1500"/>
                        </a:spcAft>
                      </a:pPr>
                      <a:r>
                        <a:rPr lang="fr-FR" sz="1150" b="1" spc="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Cross Marketing </a:t>
                      </a:r>
                      <a:r>
                        <a:rPr lang="fr-FR" sz="1150" b="1" spc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Article</a:t>
                      </a:r>
                      <a:r>
                        <a:rPr lang="en-US" sz="1200" b="1" spc="0" dirty="0" smtClean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  <a:t/>
                      </a:r>
                      <a:br>
                        <a:rPr lang="en-US" sz="1200" b="1" spc="0" dirty="0" smtClean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+mn-cs"/>
                        </a:rPr>
                      </a:br>
                      <a:r>
                        <a:rPr lang="fr-FR" sz="1200" b="1" i="0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Nb Cross </a:t>
                      </a:r>
                      <a:r>
                        <a:rPr lang="fr-FR" sz="1200" b="0" i="0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fr-FR" sz="1200" b="1" i="0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545 Nb Cross En Stock </a:t>
                      </a:r>
                      <a:r>
                        <a:rPr lang="fr-FR" sz="1200" b="0" i="0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fr-FR" sz="1200" b="1" i="0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540 (99,08%)</a:t>
                      </a:r>
                      <a:endParaRPr lang="fr-FR" sz="1200" b="1" spc="0" dirty="0" smtClean="0">
                        <a:solidFill>
                          <a:srgbClr val="FFFFFF"/>
                        </a:solidFill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1800" b="1" i="0" u="none" strike="noStrike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Implant</a:t>
                      </a:r>
                      <a:endParaRPr lang="ru-RU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49502422"/>
                  </a:ext>
                </a:extLst>
              </a:tr>
              <a:tr h="340978">
                <a:tc gridSpan="6">
                  <a:txBody>
                    <a:bodyPr/>
                    <a:lstStyle/>
                    <a:p>
                      <a:pPr algn="r"/>
                      <a:r>
                        <a:rPr lang="fr-FR" sz="1800" b="1" i="0" u="none" strike="noStrike" kern="1200" dirty="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Total Secteurs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29142628"/>
                  </a:ext>
                </a:extLst>
              </a:tr>
              <a:tr h="340978">
                <a:tc>
                  <a:txBody>
                    <a:bodyPr/>
                    <a:lstStyle/>
                    <a:p>
                      <a:pPr algn="ctr"/>
                      <a:r>
                        <a:rPr lang="fr-FR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TECHNIQ</a:t>
                      </a:r>
                      <a:endParaRPr lang="ru-RU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40 </a:t>
                      </a:r>
                      <a:r>
                        <a:rPr lang="fr-FR" sz="1200" b="0" i="0" u="none" strike="noStrike" spc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QUINCAIL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fr-FR" sz="1150" b="1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607 174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KITPINCE /20CHEV /6ACCESSOIR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Cross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5151437"/>
                  </a:ext>
                </a:extLst>
              </a:tr>
              <a:tr h="340978">
                <a:tc>
                  <a:txBody>
                    <a:bodyPr/>
                    <a:lstStyle/>
                    <a:p>
                      <a:pPr algn="ctr"/>
                      <a:r>
                        <a:rPr lang="fr-FR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TECHNIQ</a:t>
                      </a:r>
                      <a:endParaRPr lang="ru-RU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40 </a:t>
                      </a:r>
                      <a:r>
                        <a:rPr lang="fr-FR" sz="1200" b="0" i="0" u="none" strike="noStrike" spc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QUINCAIL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fr-FR" sz="1150" b="1" i="0" u="none" strike="noStrike" spc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31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576 670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PISTOLET SCEL. CHIMIQUE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Cross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8714974"/>
                  </a:ext>
                </a:extLst>
              </a:tr>
              <a:tr h="340978">
                <a:tc>
                  <a:txBody>
                    <a:bodyPr/>
                    <a:lstStyle/>
                    <a:p>
                      <a:pPr algn="ctr"/>
                      <a:r>
                        <a:rPr lang="fr-FR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TECHNIQ</a:t>
                      </a:r>
                      <a:endParaRPr lang="ru-RU" dirty="0"/>
                    </a:p>
                  </a:txBody>
                  <a:tcPr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40 </a:t>
                      </a:r>
                      <a:r>
                        <a:rPr lang="fr-FR" sz="1200" b="0" i="0" u="none" strike="noStrike" spc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QUINCAIL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fr-FR" sz="1150" b="1" i="0" u="none" strike="noStrike" spc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56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726110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RESINE POLYESTER 300ML 1 PC: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Cross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0860814"/>
                  </a:ext>
                </a:extLst>
              </a:tr>
              <a:tr h="340978">
                <a:tc>
                  <a:txBody>
                    <a:bodyPr/>
                    <a:lstStyle/>
                    <a:p>
                      <a:pPr algn="ctr"/>
                      <a:r>
                        <a:rPr lang="fr-FR" sz="1800" b="0" i="0" u="none" strike="noStrike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 TECHNIQ</a:t>
                      </a:r>
                      <a:endParaRPr lang="ru-RU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40 </a:t>
                      </a:r>
                      <a:r>
                        <a:rPr lang="fr-FR" sz="1200" b="0" i="0" u="none" strike="noStrike" spc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QUINCAIL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fr-FR" sz="1150" b="1" i="0" u="none" strike="noStrike" spc="0" dirty="0" smtClean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 Unicode MS" panose="020B0604020202020204" pitchFamily="34" charset="-128"/>
                          <a:cs typeface="Arial" panose="020B0604020202020204" pitchFamily="34" charset="0"/>
                        </a:rPr>
                        <a:t>69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668 898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16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DEVIDOIR </a:t>
                      </a:r>
                      <a:r>
                        <a:rPr lang="en-US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ID SCRATCH </a:t>
                      </a: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2M NOIR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Cross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212171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9133976"/>
              </p:ext>
            </p:extLst>
          </p:nvPr>
        </p:nvGraphicFramePr>
        <p:xfrm>
          <a:off x="8629650" y="2688801"/>
          <a:ext cx="3429000" cy="26348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0">
                  <a:extLst>
                    <a:ext uri="{9D8B030D-6E8A-4147-A177-3AD203B41FA5}">
                      <a16:colId xmlns:a16="http://schemas.microsoft.com/office/drawing/2014/main" val="981338227"/>
                    </a:ext>
                  </a:extLst>
                </a:gridCol>
                <a:gridCol w="857250">
                  <a:extLst>
                    <a:ext uri="{9D8B030D-6E8A-4147-A177-3AD203B41FA5}">
                      <a16:colId xmlns:a16="http://schemas.microsoft.com/office/drawing/2014/main" val="107530875"/>
                    </a:ext>
                  </a:extLst>
                </a:gridCol>
                <a:gridCol w="857250">
                  <a:extLst>
                    <a:ext uri="{9D8B030D-6E8A-4147-A177-3AD203B41FA5}">
                      <a16:colId xmlns:a16="http://schemas.microsoft.com/office/drawing/2014/main" val="3190806618"/>
                    </a:ext>
                  </a:extLst>
                </a:gridCol>
                <a:gridCol w="857250">
                  <a:extLst>
                    <a:ext uri="{9D8B030D-6E8A-4147-A177-3AD203B41FA5}">
                      <a16:colId xmlns:a16="http://schemas.microsoft.com/office/drawing/2014/main" val="3742896484"/>
                    </a:ext>
                  </a:extLst>
                </a:gridCol>
              </a:tblGrid>
              <a:tr h="868787">
                <a:tc>
                  <a:txBody>
                    <a:bodyPr/>
                    <a:lstStyle/>
                    <a:p>
                      <a:pPr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fr-FR" sz="1150" b="1" i="0" u="none" strike="noStrike" spc="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CA TTC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R="317500"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fr-FR" sz="1000" b="1" i="0" u="none" strike="noStrike" spc="0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Prog </a:t>
                      </a:r>
                      <a:r>
                        <a:rPr lang="en-US" sz="1000" b="1" i="0" u="none" strike="noStrike" spc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Vs</a:t>
                      </a:r>
                    </a:p>
                    <a:p>
                      <a:pPr marR="317500"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fr-FR" sz="1000" b="1" i="0" u="none" strike="noStrike" spc="0" dirty="0" smtClean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N-1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75"/>
                        </a:lnSpc>
                        <a:spcAft>
                          <a:spcPts val="0"/>
                        </a:spcAft>
                      </a:pPr>
                      <a:r>
                        <a:rPr lang="fr-FR" sz="1000" b="1" i="0" u="none" strike="noStrike" spc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Ecart Vs N-1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/>
                </a:tc>
                <a:tc>
                  <a:txBody>
                    <a:bodyPr/>
                    <a:lstStyle/>
                    <a:p>
                      <a:pPr marL="114300"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fr-FR" sz="1000" b="1" i="0" u="none" strike="noStrike" spc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Poids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  <a:p>
                      <a:pPr marL="190500"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fr-FR" sz="1000" b="1" i="0" u="none" strike="noStrike" spc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Vs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  <a:p>
                      <a:pPr marL="190500" algn="ctr">
                        <a:lnSpc>
                          <a:spcPts val="1240"/>
                        </a:lnSpc>
                        <a:spcAft>
                          <a:spcPts val="0"/>
                        </a:spcAft>
                      </a:pPr>
                      <a:r>
                        <a:rPr lang="de-DE" sz="1000" b="1" i="0" u="none" strike="noStrike" spc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Tot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/>
                </a:tc>
                <a:extLst>
                  <a:ext uri="{0D108BD9-81ED-4DB2-BD59-A6C34878D82A}">
                    <a16:rowId xmlns:a16="http://schemas.microsoft.com/office/drawing/2014/main" val="1655585801"/>
                  </a:ext>
                </a:extLst>
              </a:tr>
              <a:tr h="356182">
                <a:tc>
                  <a:txBody>
                    <a:bodyPr/>
                    <a:lstStyle/>
                    <a:p>
                      <a:pPr marR="152400"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fr-FR" sz="1150" b="1" i="0" u="none" strike="noStrike" spc="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6 671 376</a:t>
                      </a:r>
                      <a:endParaRPr lang="ru-RU" sz="1200" dirty="0">
                        <a:solidFill>
                          <a:schemeClr val="accent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7800"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fr-FR" sz="1150" b="1" i="0" u="none" strike="noStrike" spc="0" dirty="0">
                          <a:solidFill>
                            <a:srgbClr val="92D05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13,8%</a:t>
                      </a:r>
                      <a:endParaRPr lang="ru-RU" sz="1200" dirty="0">
                        <a:solidFill>
                          <a:srgbClr val="92D05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00"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fr-FR" sz="1150" b="1" i="0" u="none" strike="noStrike" spc="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807 952</a:t>
                      </a:r>
                      <a:endParaRPr lang="ru-RU" sz="1200" dirty="0">
                        <a:solidFill>
                          <a:schemeClr val="accent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00" algn="ctr">
                        <a:lnSpc>
                          <a:spcPts val="1150"/>
                        </a:lnSpc>
                        <a:spcAft>
                          <a:spcPts val="0"/>
                        </a:spcAft>
                      </a:pPr>
                      <a:r>
                        <a:rPr lang="fr-FR" sz="1150" b="1" i="0" u="none" strike="noStrike" spc="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2,4%</a:t>
                      </a:r>
                      <a:endParaRPr lang="ru-RU" sz="1200" dirty="0">
                        <a:solidFill>
                          <a:schemeClr val="accent1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138502"/>
                  </a:ext>
                </a:extLst>
              </a:tr>
              <a:tr h="356182">
                <a:tc>
                  <a:txBody>
                    <a:bodyPr/>
                    <a:lstStyle/>
                    <a:p>
                      <a:pPr marR="1524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47 349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78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92D05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6,5%</a:t>
                      </a:r>
                      <a:endParaRPr lang="ru-RU" sz="1200" dirty="0">
                        <a:solidFill>
                          <a:srgbClr val="92D05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2 870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0,0%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4604616"/>
                  </a:ext>
                </a:extLst>
              </a:tr>
              <a:tr h="400704">
                <a:tc>
                  <a:txBody>
                    <a:bodyPr/>
                    <a:lstStyle/>
                    <a:p>
                      <a:pPr marR="1524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39 348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78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(38,5)%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(24 615)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0,0%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983489"/>
                  </a:ext>
                </a:extLst>
              </a:tr>
              <a:tr h="341341">
                <a:tc>
                  <a:txBody>
                    <a:bodyPr/>
                    <a:lstStyle/>
                    <a:p>
                      <a:pPr marR="1524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28 584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78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92D05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45,1%</a:t>
                      </a:r>
                      <a:endParaRPr lang="ru-RU" sz="1200" dirty="0">
                        <a:solidFill>
                          <a:srgbClr val="92D05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8 884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0,0%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491216"/>
                  </a:ext>
                </a:extLst>
              </a:tr>
              <a:tr h="311659">
                <a:tc>
                  <a:txBody>
                    <a:bodyPr/>
                    <a:lstStyle/>
                    <a:p>
                      <a:pPr marR="1524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24 459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778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(6,3)%</a:t>
                      </a:r>
                      <a:endParaRPr lang="ru-RU" sz="1200" dirty="0">
                        <a:solidFill>
                          <a:srgbClr val="FF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R="1270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(1 646)</a:t>
                      </a:r>
                      <a:endParaRPr lang="ru-RU" sz="120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90500" algn="ctr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fr-FR" sz="1200" b="0" i="0" u="none" strike="noStrike" spc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0,0%</a:t>
                      </a:r>
                      <a:endParaRPr lang="ru-RU" sz="1200" dirty="0">
                        <a:solidFill>
                          <a:srgbClr val="000000"/>
                        </a:solidFill>
                        <a:effectLst/>
                        <a:latin typeface="Arial Unicode MS" panose="020B0604020202020204" pitchFamily="34" charset="-128"/>
                        <a:ea typeface="Arial Unicode MS" panose="020B0604020202020204" pitchFamily="34" charset="-128"/>
                      </a:endParaRPr>
                    </a:p>
                  </a:txBody>
                  <a:tcPr marL="6350" marR="6350" marT="0" marB="0"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74403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635018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9" name="Rectangle à coins arrondis 3"/>
          <p:cNvGrpSpPr/>
          <p:nvPr/>
        </p:nvGrpSpPr>
        <p:grpSpPr>
          <a:xfrm>
            <a:off x="553454" y="151171"/>
            <a:ext cx="1633614" cy="359666"/>
            <a:chOff x="0" y="0"/>
            <a:chExt cx="2577314" cy="1411444"/>
          </a:xfrm>
        </p:grpSpPr>
        <p:sp>
          <p:nvSpPr>
            <p:cNvPr id="337" name="Rectangle aux angles arrondis"/>
            <p:cNvSpPr/>
            <p:nvPr/>
          </p:nvSpPr>
          <p:spPr>
            <a:xfrm>
              <a:off x="0" y="0"/>
              <a:ext cx="2577314" cy="141144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38" name="HCM"/>
            <p:cNvSpPr txBox="1"/>
            <p:nvPr/>
          </p:nvSpPr>
          <p:spPr>
            <a:xfrm>
              <a:off x="68901" y="375822"/>
              <a:ext cx="2439510" cy="6597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 sz="1100" dirty="0"/>
                <a:t>HCM</a:t>
              </a:r>
            </a:p>
          </p:txBody>
        </p:sp>
      </p:grp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76DEA4FE-8D91-4761-932D-957E006158F5}"/>
              </a:ext>
            </a:extLst>
          </p:cNvPr>
          <p:cNvSpPr txBox="1">
            <a:spLocks/>
          </p:cNvSpPr>
          <p:nvPr/>
        </p:nvSpPr>
        <p:spPr>
          <a:xfrm>
            <a:off x="2372074" y="62954"/>
            <a:ext cx="4309923" cy="536101"/>
          </a:xfrm>
          <a:prstGeom prst="rect">
            <a:avLst/>
          </a:prstGeom>
          <a:solidFill>
            <a:schemeClr val="bg1"/>
          </a:solidFill>
        </p:spPr>
        <p:txBody>
          <a:bodyPr anchor="t"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MAGASIN </a:t>
            </a:r>
            <a:r>
              <a:rPr lang="fr-FR" sz="1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(choix dans ie menu):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fr-FR" sz="1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PERIODE D’ANALYSE</a:t>
            </a:r>
            <a:r>
              <a:rPr lang="fr-FR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(choix dans ie menu):</a:t>
            </a:r>
            <a:endParaRPr lang="en-US" sz="10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3569621"/>
              </p:ext>
            </p:extLst>
          </p:nvPr>
        </p:nvGraphicFramePr>
        <p:xfrm>
          <a:off x="5483371" y="48297"/>
          <a:ext cx="1383632" cy="434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3632">
                  <a:extLst>
                    <a:ext uri="{9D8B030D-6E8A-4147-A177-3AD203B41FA5}">
                      <a16:colId xmlns:a16="http://schemas.microsoft.com/office/drawing/2014/main" val="3847885158"/>
                    </a:ext>
                  </a:extLst>
                </a:gridCol>
              </a:tblGrid>
              <a:tr h="138862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27490015"/>
                  </a:ext>
                </a:extLst>
              </a:tr>
              <a:tr h="190936">
                <a:tc>
                  <a:txBody>
                    <a:bodyPr/>
                    <a:lstStyle/>
                    <a:p>
                      <a:pPr algn="ctr"/>
                      <a:r>
                        <a:rPr lang="en-US" sz="1050" b="1" dirty="0" err="1" smtClean="0"/>
                        <a:t>Mensuel</a:t>
                      </a:r>
                      <a:endParaRPr lang="ru-RU" sz="1050" b="1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470742"/>
                  </a:ext>
                </a:extLst>
              </a:tr>
            </a:tbl>
          </a:graphicData>
        </a:graphic>
      </p:graphicFrame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6DEA4FE-8D91-4761-932D-957E006158F5}"/>
              </a:ext>
            </a:extLst>
          </p:cNvPr>
          <p:cNvSpPr txBox="1">
            <a:spLocks/>
          </p:cNvSpPr>
          <p:nvPr/>
        </p:nvSpPr>
        <p:spPr>
          <a:xfrm>
            <a:off x="2403635" y="600590"/>
            <a:ext cx="4309923" cy="398114"/>
          </a:xfrm>
          <a:prstGeom prst="rect">
            <a:avLst/>
          </a:prstGeom>
          <a:solidFill>
            <a:schemeClr val="bg1"/>
          </a:solidFill>
        </p:spPr>
        <p:txBody>
          <a:bodyPr anchor="t"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1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10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 101 magasins</a:t>
            </a:r>
            <a:endParaRPr lang="fr-FR" sz="10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553312"/>
              </p:ext>
            </p:extLst>
          </p:nvPr>
        </p:nvGraphicFramePr>
        <p:xfrm>
          <a:off x="6289373" y="599055"/>
          <a:ext cx="4670985" cy="3204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4197">
                  <a:extLst>
                    <a:ext uri="{9D8B030D-6E8A-4147-A177-3AD203B41FA5}">
                      <a16:colId xmlns:a16="http://schemas.microsoft.com/office/drawing/2014/main" val="2122921826"/>
                    </a:ext>
                  </a:extLst>
                </a:gridCol>
                <a:gridCol w="934197">
                  <a:extLst>
                    <a:ext uri="{9D8B030D-6E8A-4147-A177-3AD203B41FA5}">
                      <a16:colId xmlns:a16="http://schemas.microsoft.com/office/drawing/2014/main" val="1009735617"/>
                    </a:ext>
                  </a:extLst>
                </a:gridCol>
                <a:gridCol w="934197">
                  <a:extLst>
                    <a:ext uri="{9D8B030D-6E8A-4147-A177-3AD203B41FA5}">
                      <a16:colId xmlns:a16="http://schemas.microsoft.com/office/drawing/2014/main" val="3119691167"/>
                    </a:ext>
                  </a:extLst>
                </a:gridCol>
                <a:gridCol w="934197">
                  <a:extLst>
                    <a:ext uri="{9D8B030D-6E8A-4147-A177-3AD203B41FA5}">
                      <a16:colId xmlns:a16="http://schemas.microsoft.com/office/drawing/2014/main" val="1566740052"/>
                    </a:ext>
                  </a:extLst>
                </a:gridCol>
                <a:gridCol w="934197">
                  <a:extLst>
                    <a:ext uri="{9D8B030D-6E8A-4147-A177-3AD203B41FA5}">
                      <a16:colId xmlns:a16="http://schemas.microsoft.com/office/drawing/2014/main" val="1679205063"/>
                    </a:ext>
                  </a:extLst>
                </a:gridCol>
              </a:tblGrid>
              <a:tr h="320420"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/>
                        <a:t>Rang</a:t>
                      </a:r>
                      <a:endParaRPr lang="ru-RU" sz="7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err="1" smtClean="0"/>
                        <a:t>Ecart</a:t>
                      </a:r>
                      <a:endParaRPr lang="en-US" sz="700" dirty="0" smtClean="0"/>
                    </a:p>
                    <a:p>
                      <a:pPr algn="ctr"/>
                      <a:r>
                        <a:rPr lang="en-US" sz="700" dirty="0" err="1" smtClean="0"/>
                        <a:t>Rg</a:t>
                      </a:r>
                      <a:r>
                        <a:rPr lang="en-US" sz="700" dirty="0" smtClean="0"/>
                        <a:t>/n-1</a:t>
                      </a:r>
                      <a:endParaRPr lang="ru-RU" sz="7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/>
                        <a:t>CA</a:t>
                      </a:r>
                      <a:r>
                        <a:rPr lang="en-US" sz="700" baseline="0" dirty="0" smtClean="0"/>
                        <a:t> TTC</a:t>
                      </a:r>
                      <a:endParaRPr lang="ru-RU" sz="7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err="1" smtClean="0"/>
                        <a:t>Prog</a:t>
                      </a:r>
                      <a:endParaRPr lang="en-US" sz="700" dirty="0" smtClean="0"/>
                    </a:p>
                    <a:p>
                      <a:pPr algn="ctr"/>
                      <a:r>
                        <a:rPr lang="en-US" sz="700" dirty="0" smtClean="0"/>
                        <a:t>Mag</a:t>
                      </a:r>
                      <a:endParaRPr lang="ru-RU" sz="7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err="1" smtClean="0"/>
                        <a:t>Prog</a:t>
                      </a:r>
                      <a:endParaRPr lang="en-US" sz="700" dirty="0" smtClean="0"/>
                    </a:p>
                    <a:p>
                      <a:pPr algn="ctr"/>
                      <a:r>
                        <a:rPr lang="en-US" sz="700" dirty="0" smtClean="0"/>
                        <a:t>France</a:t>
                      </a:r>
                      <a:endParaRPr lang="ru-RU" sz="700" dirty="0"/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5012455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527200"/>
              </p:ext>
            </p:extLst>
          </p:nvPr>
        </p:nvGraphicFramePr>
        <p:xfrm>
          <a:off x="2403635" y="953247"/>
          <a:ext cx="8556723" cy="525827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37288">
                  <a:extLst>
                    <a:ext uri="{9D8B030D-6E8A-4147-A177-3AD203B41FA5}">
                      <a16:colId xmlns:a16="http://schemas.microsoft.com/office/drawing/2014/main" val="1287106395"/>
                    </a:ext>
                  </a:extLst>
                </a:gridCol>
                <a:gridCol w="949569">
                  <a:extLst>
                    <a:ext uri="{9D8B030D-6E8A-4147-A177-3AD203B41FA5}">
                      <a16:colId xmlns:a16="http://schemas.microsoft.com/office/drawing/2014/main" val="3108453991"/>
                    </a:ext>
                  </a:extLst>
                </a:gridCol>
                <a:gridCol w="1148862">
                  <a:extLst>
                    <a:ext uri="{9D8B030D-6E8A-4147-A177-3AD203B41FA5}">
                      <a16:colId xmlns:a16="http://schemas.microsoft.com/office/drawing/2014/main" val="3157090193"/>
                    </a:ext>
                  </a:extLst>
                </a:gridCol>
                <a:gridCol w="1307959">
                  <a:extLst>
                    <a:ext uri="{9D8B030D-6E8A-4147-A177-3AD203B41FA5}">
                      <a16:colId xmlns:a16="http://schemas.microsoft.com/office/drawing/2014/main" val="1246825578"/>
                    </a:ext>
                  </a:extLst>
                </a:gridCol>
                <a:gridCol w="1281404">
                  <a:extLst>
                    <a:ext uri="{9D8B030D-6E8A-4147-A177-3AD203B41FA5}">
                      <a16:colId xmlns:a16="http://schemas.microsoft.com/office/drawing/2014/main" val="3295390651"/>
                    </a:ext>
                  </a:extLst>
                </a:gridCol>
                <a:gridCol w="1231641">
                  <a:extLst>
                    <a:ext uri="{9D8B030D-6E8A-4147-A177-3AD203B41FA5}">
                      <a16:colId xmlns:a16="http://schemas.microsoft.com/office/drawing/2014/main" val="195420444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TOTMAG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1975289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-12,5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-13,6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53525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TECHNIQUE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530030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-10,3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-11,6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7026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SS0040 QUINCAILLERIE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78635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-13,6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-11,4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0507477"/>
                  </a:ext>
                </a:extLst>
              </a:tr>
              <a:tr h="127453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VISSERIE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7119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-21,1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-7,8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3230565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CLOUTERIE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-82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651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-43.9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-31.9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7848481"/>
                  </a:ext>
                </a:extLst>
              </a:tr>
              <a:tr h="162746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BOULONNERIE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3571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-33,4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-15,2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38525979"/>
                  </a:ext>
                </a:extLst>
              </a:tr>
              <a:tr h="124244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FIXATION ASSEMBLAGE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19266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-16,4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-15,1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01294060"/>
                  </a:ext>
                </a:extLst>
              </a:tr>
              <a:tr h="13387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CORDE SANGLE CHAINE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4970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-20,6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-9,8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64372504"/>
                  </a:ext>
                </a:extLst>
              </a:tr>
              <a:tr h="127453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PIETEMENT ROULEMENT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9623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-4,5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-0,5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66496267"/>
                  </a:ext>
                </a:extLst>
              </a:tr>
              <a:tr h="137078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OUINCAILLERIE DU BATIMENT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16525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-0,7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-10,7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4163277"/>
                  </a:ext>
                </a:extLst>
              </a:tr>
              <a:tr h="1306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OUINCAILLERIE DU MEUBLE</a:t>
                      </a:r>
                      <a:endParaRPr lang="ru-RU" sz="7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3072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-11,0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48030073"/>
                  </a:ext>
                </a:extLst>
              </a:tr>
              <a:tr h="124244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SERRURERIE</a:t>
                      </a:r>
                      <a:r>
                        <a:rPr lang="en-US" sz="7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SECURITE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13837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-15,8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-12.0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6748564"/>
                  </a:ext>
                </a:extLst>
              </a:tr>
              <a:tr h="149912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SS00040</a:t>
                      </a:r>
                      <a:r>
                        <a:rPr lang="en-US" sz="7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ELECTRICITE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92516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-14,1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-13,6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4502741"/>
                  </a:ext>
                </a:extLst>
              </a:tr>
              <a:tr h="127453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AUTOMATISME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7762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11,6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-15,0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72642538"/>
                  </a:ext>
                </a:extLst>
              </a:tr>
              <a:tr h="137078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BRANCEMENT TELEPHONIE ET INFORMATIOUE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-26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1215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-43,3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-13.1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1939383"/>
                  </a:ext>
                </a:extLst>
              </a:tr>
              <a:tr h="130661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PILE ACCU ET BOITIER D’ECLAIRAGE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8425</a:t>
                      </a:r>
                      <a:endParaRPr lang="ru-RU" sz="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-10,7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-19,2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17560472"/>
                  </a:ext>
                </a:extLst>
              </a:tr>
              <a:tr h="140287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RECEPTION TV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6156</a:t>
                      </a:r>
                      <a:endParaRPr lang="ru-RU" sz="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2,7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-14,0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07246621"/>
                  </a:ext>
                </a:extLst>
              </a:tr>
              <a:tr h="149912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SECURITE ACTIVE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7273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-25,6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-23,7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90447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SONNERIE CARILLON ET PORTIER DE VILLA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-23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3864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-38,0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-16,0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0171821"/>
                  </a:ext>
                </a:extLst>
              </a:tr>
              <a:tr h="121036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RACCORDEMENT</a:t>
                      </a:r>
                      <a:r>
                        <a:rPr lang="en-US" sz="700" b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ELECTRIOUE MOBILE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10657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-27,2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-20,2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72985860"/>
                  </a:ext>
                </a:extLst>
              </a:tr>
              <a:tr h="130661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INSTALLATION CABLAGE ET RACCORDEMENT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11574</a:t>
                      </a:r>
                      <a:endParaRPr lang="ru-RU" sz="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14,3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-6,1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065249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INSTALLATION COFFRET ET PROTECTION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-19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6731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-14.9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-13,5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67323211"/>
                  </a:ext>
                </a:extLst>
              </a:tr>
              <a:tr h="117828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INSTALLATION ENCASTREE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7204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-6,9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-4,8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83861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SS0040 OUTILLAGE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172705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-6,8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8533817"/>
                  </a:ext>
                </a:extLst>
              </a:tr>
              <a:tr h="137078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ACCESSOIRE ET CONSOMMABLE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26815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-15,4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-10,1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053600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APPAREIL NETTOYAGE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19123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36,9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5,5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84387078"/>
                  </a:ext>
                </a:extLst>
              </a:tr>
              <a:tr h="124244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ESCABEAU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4887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-2,6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-13,2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58832151"/>
                  </a:ext>
                </a:extLst>
              </a:tr>
              <a:tr h="13387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GROS OUTILLAGE FIXE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16742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19.1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-4,5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82445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RECIPIENT ET LUBRIFIANT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2369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-11,4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-6,8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87575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SOUDURE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-27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5437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-33,4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-8,4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07105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ETABLI ET RANGEMENT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13671</a:t>
                      </a:r>
                      <a:endParaRPr lang="ru-RU" sz="7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-18,7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540718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OUTILLAGE ELECTROPORTATIF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34640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-12,8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-1,5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83694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MESURE ET TRACAGE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6768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15,9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-3,9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4757512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OUTIL A MAIN COUPE ET SURFACASE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6059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-3,0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-18,8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11579422"/>
                  </a:ext>
                </a:extLst>
              </a:tr>
              <a:tr h="121036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OUTIL A MAIN D’ASSEMBLAGE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25097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33,4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-1,9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65305189"/>
                  </a:ext>
                </a:extLst>
              </a:tr>
              <a:tr h="162746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OUTIL DE BATIMENT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92D05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700" b="1" dirty="0">
                        <a:solidFill>
                          <a:srgbClr val="92D05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3826</a:t>
                      </a:r>
                      <a:endParaRPr lang="ru-RU" sz="7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8,8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</a:pPr>
                      <a:r>
                        <a:rPr lang="en-US" sz="700" b="1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14,5</a:t>
                      </a:r>
                      <a:endParaRPr lang="ru-RU" sz="700" b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824470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55803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5" name="Rectangle à coins arrondis 3"/>
          <p:cNvGrpSpPr/>
          <p:nvPr/>
        </p:nvGrpSpPr>
        <p:grpSpPr>
          <a:xfrm>
            <a:off x="800100" y="285750"/>
            <a:ext cx="10015539" cy="685800"/>
            <a:chOff x="0" y="0"/>
            <a:chExt cx="10015538" cy="685800"/>
          </a:xfrm>
        </p:grpSpPr>
        <p:sp>
          <p:nvSpPr>
            <p:cNvPr id="343" name="Rectangle aux angles arrondis"/>
            <p:cNvSpPr/>
            <p:nvPr/>
          </p:nvSpPr>
          <p:spPr>
            <a:xfrm>
              <a:off x="0" y="0"/>
              <a:ext cx="10015539" cy="68580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4" name="Cross et TC"/>
            <p:cNvSpPr txBox="1"/>
            <p:nvPr/>
          </p:nvSpPr>
          <p:spPr>
            <a:xfrm>
              <a:off x="33478" y="157480"/>
              <a:ext cx="9948582" cy="3708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Cross et TC</a:t>
              </a:r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593959"/>
              </p:ext>
            </p:extLst>
          </p:nvPr>
        </p:nvGraphicFramePr>
        <p:xfrm>
          <a:off x="833578" y="971550"/>
          <a:ext cx="3527407" cy="130663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27407">
                  <a:extLst>
                    <a:ext uri="{9D8B030D-6E8A-4147-A177-3AD203B41FA5}">
                      <a16:colId xmlns:a16="http://schemas.microsoft.com/office/drawing/2014/main" val="2509520982"/>
                    </a:ext>
                  </a:extLst>
                </a:gridCol>
              </a:tblGrid>
              <a:tr h="254293">
                <a:tc>
                  <a:txBody>
                    <a:bodyPr/>
                    <a:lstStyle/>
                    <a:p>
                      <a:r>
                        <a:rPr lang="en-US" sz="1000" dirty="0" err="1" smtClean="0"/>
                        <a:t>Libelle</a:t>
                      </a:r>
                      <a:r>
                        <a:rPr lang="en-US" sz="1000" dirty="0" smtClean="0"/>
                        <a:t> </a:t>
                      </a:r>
                      <a:r>
                        <a:rPr lang="en-US" sz="1000" dirty="0" err="1" smtClean="0"/>
                        <a:t>Arcticle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167465"/>
                  </a:ext>
                </a:extLst>
              </a:tr>
              <a:tr h="261327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GANTS BRICO TS TVX T9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3087733"/>
                  </a:ext>
                </a:extLst>
              </a:tr>
              <a:tr h="256638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HUILE 5EN1 AEROSOL 400ML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538631"/>
                  </a:ext>
                </a:extLst>
              </a:tr>
              <a:tr h="263672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</a:t>
                      </a:r>
                      <a:r>
                        <a:rPr lang="en-US" sz="1000" baseline="0" dirty="0" smtClean="0"/>
                        <a:t> TENDEURS 120CM CROCHET DO…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2936216"/>
                  </a:ext>
                </a:extLst>
              </a:tr>
              <a:tr h="2707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</a:t>
                      </a:r>
                      <a:r>
                        <a:rPr lang="en-US" sz="1000" baseline="0" dirty="0" smtClean="0"/>
                        <a:t> TENDEURS 80CM CROCHET DO…</a:t>
                      </a:r>
                      <a:endParaRPr lang="ru-RU" sz="10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5096905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5858395"/>
              </p:ext>
            </p:extLst>
          </p:nvPr>
        </p:nvGraphicFramePr>
        <p:xfrm>
          <a:off x="296985" y="2363051"/>
          <a:ext cx="11617511" cy="3740092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750179">
                  <a:extLst>
                    <a:ext uri="{9D8B030D-6E8A-4147-A177-3AD203B41FA5}">
                      <a16:colId xmlns:a16="http://schemas.microsoft.com/office/drawing/2014/main" val="3134243059"/>
                    </a:ext>
                  </a:extLst>
                </a:gridCol>
                <a:gridCol w="1344830">
                  <a:extLst>
                    <a:ext uri="{9D8B030D-6E8A-4147-A177-3AD203B41FA5}">
                      <a16:colId xmlns:a16="http://schemas.microsoft.com/office/drawing/2014/main" val="1812391163"/>
                    </a:ext>
                  </a:extLst>
                </a:gridCol>
                <a:gridCol w="1003986">
                  <a:extLst>
                    <a:ext uri="{9D8B030D-6E8A-4147-A177-3AD203B41FA5}">
                      <a16:colId xmlns:a16="http://schemas.microsoft.com/office/drawing/2014/main" val="3210614894"/>
                    </a:ext>
                  </a:extLst>
                </a:gridCol>
                <a:gridCol w="1035829">
                  <a:extLst>
                    <a:ext uri="{9D8B030D-6E8A-4147-A177-3AD203B41FA5}">
                      <a16:colId xmlns:a16="http://schemas.microsoft.com/office/drawing/2014/main" val="2960593531"/>
                    </a:ext>
                  </a:extLst>
                </a:gridCol>
                <a:gridCol w="1228298">
                  <a:extLst>
                    <a:ext uri="{9D8B030D-6E8A-4147-A177-3AD203B41FA5}">
                      <a16:colId xmlns:a16="http://schemas.microsoft.com/office/drawing/2014/main" val="3671781269"/>
                    </a:ext>
                  </a:extLst>
                </a:gridCol>
                <a:gridCol w="1255594">
                  <a:extLst>
                    <a:ext uri="{9D8B030D-6E8A-4147-A177-3AD203B41FA5}">
                      <a16:colId xmlns:a16="http://schemas.microsoft.com/office/drawing/2014/main" val="1578187239"/>
                    </a:ext>
                  </a:extLst>
                </a:gridCol>
                <a:gridCol w="1378424">
                  <a:extLst>
                    <a:ext uri="{9D8B030D-6E8A-4147-A177-3AD203B41FA5}">
                      <a16:colId xmlns:a16="http://schemas.microsoft.com/office/drawing/2014/main" val="2854014184"/>
                    </a:ext>
                  </a:extLst>
                </a:gridCol>
                <a:gridCol w="1323833">
                  <a:extLst>
                    <a:ext uri="{9D8B030D-6E8A-4147-A177-3AD203B41FA5}">
                      <a16:colId xmlns:a16="http://schemas.microsoft.com/office/drawing/2014/main" val="2262633358"/>
                    </a:ext>
                  </a:extLst>
                </a:gridCol>
                <a:gridCol w="1296538">
                  <a:extLst>
                    <a:ext uri="{9D8B030D-6E8A-4147-A177-3AD203B41FA5}">
                      <a16:colId xmlns:a16="http://schemas.microsoft.com/office/drawing/2014/main" val="848529657"/>
                    </a:ext>
                  </a:extLst>
                </a:gridCol>
              </a:tblGrid>
              <a:tr h="228796">
                <a:tc gridSpan="9"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Valeurs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26095144"/>
                  </a:ext>
                </a:extLst>
              </a:tr>
              <a:tr h="200135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Etab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Region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TTC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CA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Qte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Caisse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</a:rPr>
                        <a:t>Qte’s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Margo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Brute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Marge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PV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Moy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985625"/>
                  </a:ext>
                </a:extLst>
              </a:tr>
              <a:tr h="195708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ANTIBES 2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PROVENCE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2072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25,8%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833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25,8%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734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11,1%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2,5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5914506"/>
                  </a:ext>
                </a:extLst>
              </a:tr>
              <a:tr h="183758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PIERRELAYE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PARIS</a:t>
                      </a:r>
                      <a:r>
                        <a:rPr lang="en-US" sz="1200" baseline="0" dirty="0" smtClean="0"/>
                        <a:t> NORD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1571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-0,3%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630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-2,9%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508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-13,6%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2,5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9689076"/>
                  </a:ext>
                </a:extLst>
              </a:tr>
              <a:tr h="158606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VILLACOUBLAY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PARIS OUEST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1459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25,6%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586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25,8%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515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12,3%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2,5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19045675"/>
                  </a:ext>
                </a:extLst>
              </a:tr>
              <a:tr h="139076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CREIL2 ST MAXIM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PARIS NORD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1449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163,9%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582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164,5%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504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136,9%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2,5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2141319"/>
                  </a:ext>
                </a:extLst>
              </a:tr>
              <a:tr h="141237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LE CANNET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PROVENCE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1444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19,2%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580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19,3%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503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7,3%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2,5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56526413"/>
                  </a:ext>
                </a:extLst>
              </a:tr>
              <a:tr h="141106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TOULON LA GARD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PROVENCE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1408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32,5%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566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19,7%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486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25,5%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2,5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986036"/>
                  </a:ext>
                </a:extLst>
              </a:tr>
              <a:tr h="179514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CRETEIL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PARIS SUD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1363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70,0%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712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121,8%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256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-19,8%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1,9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81337222"/>
                  </a:ext>
                </a:extLst>
              </a:tr>
              <a:tr h="137237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SAVOIE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ALPES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1328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-37,9%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594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-38,4%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429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-44,2%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2,2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9974689"/>
                  </a:ext>
                </a:extLst>
              </a:tr>
              <a:tr h="154101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MELUN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PARIS SUD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1234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5,1%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495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5,1%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423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-11,6%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2,5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35804159"/>
                  </a:ext>
                </a:extLst>
              </a:tr>
              <a:tr h="161867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CHAMBOURCY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PARIS</a:t>
                      </a:r>
                      <a:r>
                        <a:rPr lang="en-US" sz="1200" baseline="0" dirty="0" smtClean="0"/>
                        <a:t> OUEST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1217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38,2%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488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37,9%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390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17,1%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2,5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1614551"/>
                  </a:ext>
                </a:extLst>
              </a:tr>
              <a:tr h="193743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MARSEILLE ST</a:t>
                      </a:r>
                      <a:r>
                        <a:rPr lang="en-US" sz="1200" baseline="0" dirty="0" smtClean="0"/>
                        <a:t> LO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PROVENCE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1204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8,4%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483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8,8%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425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-1,7%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2,5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0656375"/>
                  </a:ext>
                </a:extLst>
              </a:tr>
              <a:tr h="172394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VILLEMOMBLE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PARIS NORD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1161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-24,4%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466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-24,2%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406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-33,1%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2,5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5187470"/>
                  </a:ext>
                </a:extLst>
              </a:tr>
              <a:tr h="190993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LORRAINE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EST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1136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24,1%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456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-1.3%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395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44,9%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2,5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2804337"/>
                  </a:ext>
                </a:extLst>
              </a:tr>
              <a:tr h="168276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LA SAYNE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PROVENCE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1125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80,5%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452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80,8%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390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54,6%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2,5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6632697"/>
                  </a:ext>
                </a:extLst>
              </a:tr>
              <a:tr h="209089">
                <a:tc>
                  <a:txBody>
                    <a:bodyPr/>
                    <a:lstStyle/>
                    <a:p>
                      <a:pPr algn="l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AIX LES MILLES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PROVENCE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1108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148,3%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445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148,8%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379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93,8%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200" dirty="0" smtClean="0"/>
                        <a:t>2,5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44815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119533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0" name="Rectangle à coins arrondis 2"/>
          <p:cNvGrpSpPr/>
          <p:nvPr/>
        </p:nvGrpSpPr>
        <p:grpSpPr>
          <a:xfrm>
            <a:off x="876678" y="216018"/>
            <a:ext cx="10413646" cy="793916"/>
            <a:chOff x="0" y="0"/>
            <a:chExt cx="10525125" cy="885825"/>
          </a:xfrm>
        </p:grpSpPr>
        <p:sp>
          <p:nvSpPr>
            <p:cNvPr id="348" name="Rectangle aux angles arrondis"/>
            <p:cNvSpPr/>
            <p:nvPr/>
          </p:nvSpPr>
          <p:spPr>
            <a:xfrm>
              <a:off x="0" y="0"/>
              <a:ext cx="10525125" cy="885825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9" name="Cross et TC"/>
            <p:cNvSpPr txBox="1"/>
            <p:nvPr/>
          </p:nvSpPr>
          <p:spPr>
            <a:xfrm>
              <a:off x="43241" y="257492"/>
              <a:ext cx="10438643" cy="370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Cross et TC</a:t>
              </a:r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267991"/>
              </p:ext>
            </p:extLst>
          </p:nvPr>
        </p:nvGraphicFramePr>
        <p:xfrm>
          <a:off x="1035714" y="1116511"/>
          <a:ext cx="1734782" cy="615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4782">
                  <a:extLst>
                    <a:ext uri="{9D8B030D-6E8A-4147-A177-3AD203B41FA5}">
                      <a16:colId xmlns:a16="http://schemas.microsoft.com/office/drawing/2014/main" val="2828635605"/>
                    </a:ext>
                  </a:extLst>
                </a:gridCol>
              </a:tblGrid>
              <a:tr h="307693">
                <a:tc>
                  <a:txBody>
                    <a:bodyPr/>
                    <a:lstStyle/>
                    <a:p>
                      <a:r>
                        <a:rPr lang="en-US" sz="1400" b="0" dirty="0" err="1" smtClean="0"/>
                        <a:t>Libelle</a:t>
                      </a:r>
                      <a:r>
                        <a:rPr lang="en-US" sz="1400" b="0" baseline="0" dirty="0" smtClean="0"/>
                        <a:t> Region (</a:t>
                      </a:r>
                      <a:r>
                        <a:rPr lang="en-US" sz="1400" b="0" baseline="0" dirty="0" err="1" smtClean="0"/>
                        <a:t>Tous</a:t>
                      </a:r>
                      <a:r>
                        <a:rPr lang="en-US" sz="1400" b="0" baseline="0" dirty="0" smtClean="0"/>
                        <a:t>)</a:t>
                      </a:r>
                      <a:endParaRPr lang="ru-RU" sz="1400" b="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2062343"/>
                  </a:ext>
                </a:extLst>
              </a:tr>
              <a:tr h="307693"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Libelle</a:t>
                      </a:r>
                      <a:r>
                        <a:rPr lang="en-US" sz="1400" dirty="0" smtClean="0"/>
                        <a:t> </a:t>
                      </a:r>
                      <a:r>
                        <a:rPr lang="en-US" sz="1400" dirty="0" err="1" smtClean="0"/>
                        <a:t>Etab</a:t>
                      </a:r>
                      <a:r>
                        <a:rPr lang="en-US" sz="1400" dirty="0" smtClean="0"/>
                        <a:t> (</a:t>
                      </a:r>
                      <a:r>
                        <a:rPr lang="en-US" sz="1400" dirty="0" err="1" smtClean="0"/>
                        <a:t>Tous</a:t>
                      </a:r>
                      <a:r>
                        <a:rPr lang="en-US" sz="1400" dirty="0" smtClean="0"/>
                        <a:t>)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4815369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9354722"/>
              </p:ext>
            </p:extLst>
          </p:nvPr>
        </p:nvGraphicFramePr>
        <p:xfrm>
          <a:off x="711470" y="1951295"/>
          <a:ext cx="11203026" cy="30931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9784">
                  <a:extLst>
                    <a:ext uri="{9D8B030D-6E8A-4147-A177-3AD203B41FA5}">
                      <a16:colId xmlns:a16="http://schemas.microsoft.com/office/drawing/2014/main" val="296577249"/>
                    </a:ext>
                  </a:extLst>
                </a:gridCol>
                <a:gridCol w="1105468">
                  <a:extLst>
                    <a:ext uri="{9D8B030D-6E8A-4147-A177-3AD203B41FA5}">
                      <a16:colId xmlns:a16="http://schemas.microsoft.com/office/drawing/2014/main" val="2000137160"/>
                    </a:ext>
                  </a:extLst>
                </a:gridCol>
                <a:gridCol w="2183642">
                  <a:extLst>
                    <a:ext uri="{9D8B030D-6E8A-4147-A177-3AD203B41FA5}">
                      <a16:colId xmlns:a16="http://schemas.microsoft.com/office/drawing/2014/main" val="2390195800"/>
                    </a:ext>
                  </a:extLst>
                </a:gridCol>
                <a:gridCol w="670526">
                  <a:extLst>
                    <a:ext uri="{9D8B030D-6E8A-4147-A177-3AD203B41FA5}">
                      <a16:colId xmlns:a16="http://schemas.microsoft.com/office/drawing/2014/main" val="1339002475"/>
                    </a:ext>
                  </a:extLst>
                </a:gridCol>
                <a:gridCol w="639659">
                  <a:extLst>
                    <a:ext uri="{9D8B030D-6E8A-4147-A177-3AD203B41FA5}">
                      <a16:colId xmlns:a16="http://schemas.microsoft.com/office/drawing/2014/main" val="2461013153"/>
                    </a:ext>
                  </a:extLst>
                </a:gridCol>
                <a:gridCol w="723332">
                  <a:extLst>
                    <a:ext uri="{9D8B030D-6E8A-4147-A177-3AD203B41FA5}">
                      <a16:colId xmlns:a16="http://schemas.microsoft.com/office/drawing/2014/main" val="629338892"/>
                    </a:ext>
                  </a:extLst>
                </a:gridCol>
                <a:gridCol w="859809">
                  <a:extLst>
                    <a:ext uri="{9D8B030D-6E8A-4147-A177-3AD203B41FA5}">
                      <a16:colId xmlns:a16="http://schemas.microsoft.com/office/drawing/2014/main" val="1191976606"/>
                    </a:ext>
                  </a:extLst>
                </a:gridCol>
                <a:gridCol w="955343">
                  <a:extLst>
                    <a:ext uri="{9D8B030D-6E8A-4147-A177-3AD203B41FA5}">
                      <a16:colId xmlns:a16="http://schemas.microsoft.com/office/drawing/2014/main" val="344563958"/>
                    </a:ext>
                  </a:extLst>
                </a:gridCol>
                <a:gridCol w="982639">
                  <a:extLst>
                    <a:ext uri="{9D8B030D-6E8A-4147-A177-3AD203B41FA5}">
                      <a16:colId xmlns:a16="http://schemas.microsoft.com/office/drawing/2014/main" val="2842987913"/>
                    </a:ext>
                  </a:extLst>
                </a:gridCol>
                <a:gridCol w="559558">
                  <a:extLst>
                    <a:ext uri="{9D8B030D-6E8A-4147-A177-3AD203B41FA5}">
                      <a16:colId xmlns:a16="http://schemas.microsoft.com/office/drawing/2014/main" val="2275252358"/>
                    </a:ext>
                  </a:extLst>
                </a:gridCol>
                <a:gridCol w="518615">
                  <a:extLst>
                    <a:ext uri="{9D8B030D-6E8A-4147-A177-3AD203B41FA5}">
                      <a16:colId xmlns:a16="http://schemas.microsoft.com/office/drawing/2014/main" val="2793340109"/>
                    </a:ext>
                  </a:extLst>
                </a:gridCol>
                <a:gridCol w="573206">
                  <a:extLst>
                    <a:ext uri="{9D8B030D-6E8A-4147-A177-3AD203B41FA5}">
                      <a16:colId xmlns:a16="http://schemas.microsoft.com/office/drawing/2014/main" val="4114426129"/>
                    </a:ext>
                  </a:extLst>
                </a:gridCol>
                <a:gridCol w="641445">
                  <a:extLst>
                    <a:ext uri="{9D8B030D-6E8A-4147-A177-3AD203B41FA5}">
                      <a16:colId xmlns:a16="http://schemas.microsoft.com/office/drawing/2014/main" val="1288012818"/>
                    </a:ext>
                  </a:extLst>
                </a:gridCol>
              </a:tblGrid>
              <a:tr h="204791">
                <a:tc gridSpan="10"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err="1" smtClean="0">
                          <a:solidFill>
                            <a:schemeClr val="bg1"/>
                          </a:solidFill>
                        </a:rPr>
                        <a:t>Valeurs</a:t>
                      </a:r>
                      <a:endParaRPr lang="ru-RU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Rang</a:t>
                      </a:r>
                      <a:r>
                        <a:rPr lang="en-US" sz="1050" baseline="0" dirty="0" smtClean="0"/>
                        <a:t> Mag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Rang</a:t>
                      </a:r>
                      <a:r>
                        <a:rPr lang="en-US" sz="1050" baseline="0" dirty="0" smtClean="0"/>
                        <a:t> region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Rang</a:t>
                      </a:r>
                      <a:r>
                        <a:rPr lang="en-US" sz="1050" baseline="0" dirty="0" smtClean="0"/>
                        <a:t> Nations I</a:t>
                      </a:r>
                      <a:endParaRPr lang="ru-RU" sz="105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22493367"/>
                  </a:ext>
                </a:extLst>
              </a:tr>
              <a:tr h="247753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Code</a:t>
                      </a:r>
                      <a:r>
                        <a:rPr lang="en-US" sz="1050" baseline="0" dirty="0" smtClean="0">
                          <a:solidFill>
                            <a:schemeClr val="bg1"/>
                          </a:solidFill>
                        </a:rPr>
                        <a:t> Article</a:t>
                      </a:r>
                      <a:endParaRPr lang="ru-RU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Code EAN</a:t>
                      </a:r>
                      <a:endParaRPr lang="ru-RU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 Article</a:t>
                      </a:r>
                      <a:endParaRPr lang="ru-RU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CA</a:t>
                      </a:r>
                      <a:r>
                        <a:rPr lang="en-US" sz="1050" baseline="0" dirty="0" smtClean="0">
                          <a:solidFill>
                            <a:schemeClr val="bg1"/>
                          </a:solidFill>
                        </a:rPr>
                        <a:t> TTC</a:t>
                      </a:r>
                      <a:endParaRPr lang="ru-RU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r>
                        <a:rPr lang="en-US" sz="1050" baseline="0" dirty="0" smtClean="0">
                          <a:solidFill>
                            <a:schemeClr val="bg1"/>
                          </a:solidFill>
                        </a:rPr>
                        <a:t> CA</a:t>
                      </a:r>
                      <a:endParaRPr lang="ru-RU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err="1" smtClean="0">
                          <a:solidFill>
                            <a:schemeClr val="bg1"/>
                          </a:solidFill>
                        </a:rPr>
                        <a:t>Qte</a:t>
                      </a:r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050" dirty="0" err="1" smtClean="0">
                          <a:solidFill>
                            <a:schemeClr val="bg1"/>
                          </a:solidFill>
                        </a:rPr>
                        <a:t>Caisse</a:t>
                      </a:r>
                      <a:endParaRPr lang="ru-RU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r>
                        <a:rPr lang="en-US" sz="105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050" baseline="0" dirty="0" err="1" smtClean="0">
                          <a:solidFill>
                            <a:schemeClr val="bg1"/>
                          </a:solidFill>
                        </a:rPr>
                        <a:t>Qtes</a:t>
                      </a:r>
                      <a:endParaRPr lang="ru-RU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Marge</a:t>
                      </a:r>
                      <a:r>
                        <a:rPr lang="en-US" sz="1050" baseline="0" dirty="0" smtClean="0">
                          <a:solidFill>
                            <a:schemeClr val="bg1"/>
                          </a:solidFill>
                        </a:rPr>
                        <a:t> Brute</a:t>
                      </a:r>
                      <a:endParaRPr lang="ru-RU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r>
                        <a:rPr lang="en-US" sz="1050" baseline="0" dirty="0" smtClean="0">
                          <a:solidFill>
                            <a:schemeClr val="bg1"/>
                          </a:solidFill>
                        </a:rPr>
                        <a:t> Marge</a:t>
                      </a:r>
                      <a:endParaRPr lang="ru-RU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>
                          <a:solidFill>
                            <a:schemeClr val="bg1"/>
                          </a:solidFill>
                        </a:rPr>
                        <a:t>PV Moy</a:t>
                      </a:r>
                      <a:endParaRPr lang="ru-RU" sz="105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6099190"/>
                  </a:ext>
                </a:extLst>
              </a:tr>
              <a:tr h="288656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622011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5410091628840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SILICONE MULTI MAT WHITE 280 ml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602833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18,3%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59845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11,9%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172722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92,1%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10,1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</a:t>
                      </a:r>
                      <a:endParaRPr lang="ru-RU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97507954"/>
                  </a:ext>
                </a:extLst>
              </a:tr>
              <a:tr h="225409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638727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baseline="0" dirty="0" smtClean="0"/>
                        <a:t>3355145003797</a:t>
                      </a:r>
                      <a:endParaRPr lang="ru-RU" sz="1050" baseline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GANTS BRICO TS TVX T9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543049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1,9%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224165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1,3%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194292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-1,8%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2,4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</a:t>
                      </a:r>
                      <a:endParaRPr lang="ru-RU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29772989"/>
                  </a:ext>
                </a:extLst>
              </a:tr>
              <a:tr h="245660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622010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5410091628871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SILICONE MULTI MAT</a:t>
                      </a:r>
                      <a:r>
                        <a:rPr lang="en-US" sz="1050" baseline="0" dirty="0" smtClean="0"/>
                        <a:t> TRS280ML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535087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23,9%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53102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16,5%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153466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108,8%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10,1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2</a:t>
                      </a:r>
                      <a:endParaRPr lang="ru-RU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13396397"/>
                  </a:ext>
                </a:extLst>
              </a:tr>
              <a:tr h="232012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622002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5410091628888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MASTIC</a:t>
                      </a:r>
                      <a:r>
                        <a:rPr lang="en-US" sz="1050" baseline="0" dirty="0" smtClean="0"/>
                        <a:t> MUR FENETRE BLANC 280 ML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518799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15,9%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73817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26,5%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151467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21,2%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7,0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4</a:t>
                      </a:r>
                      <a:endParaRPr lang="ru-RU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0716971"/>
                  </a:ext>
                </a:extLst>
              </a:tr>
              <a:tr h="204716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506627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4003073923814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PASSAT</a:t>
                      </a:r>
                      <a:r>
                        <a:rPr lang="en-US" sz="1050" baseline="0" dirty="0" smtClean="0"/>
                        <a:t> 5+2GT CARRE MICROFIB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480364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16,4%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97443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16,4%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155225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14,7%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4,9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3</a:t>
                      </a:r>
                      <a:endParaRPr lang="ru-RU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38621524"/>
                  </a:ext>
                </a:extLst>
              </a:tr>
              <a:tr h="204455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589372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3178040679962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MOUSSE</a:t>
                      </a:r>
                      <a:r>
                        <a:rPr lang="en-US" sz="1050" baseline="0" dirty="0" smtClean="0"/>
                        <a:t> POWER RUBSON 500 ML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395627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-17,4%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37951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-25,7%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77632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46,7%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10,4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6</a:t>
                      </a:r>
                      <a:endParaRPr lang="ru-RU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76385251"/>
                  </a:ext>
                </a:extLst>
              </a:tr>
              <a:tr h="217841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525800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5032227330047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HUILE 5EN1 AEROSOL 400 ML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308839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5,1%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53544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5,0%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72022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1,2%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5,7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9</a:t>
                      </a:r>
                      <a:endParaRPr lang="ru-RU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95683997"/>
                  </a:ext>
                </a:extLst>
              </a:tr>
              <a:tr h="245660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700277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4008496659234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B8+4 PILE LR06 HIGH ENERGY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287235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-1,0%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32281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-1,8%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173594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0.7%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8,9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7</a:t>
                      </a:r>
                      <a:endParaRPr lang="ru-RU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9559364"/>
                  </a:ext>
                </a:extLst>
              </a:tr>
              <a:tr h="136477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576670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3553975325038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PISTOLET SCEL.</a:t>
                      </a:r>
                      <a:r>
                        <a:rPr lang="en-US" sz="1050" baseline="0" dirty="0" smtClean="0"/>
                        <a:t> CHIMIQUE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268902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-36,4%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15590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-39,5%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81323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-34,4%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17,2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13</a:t>
                      </a:r>
                      <a:endParaRPr lang="ru-RU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44642799"/>
                  </a:ext>
                </a:extLst>
              </a:tr>
              <a:tr h="218102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733554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3663602815235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CUTTER 18MM MAGNUSSON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249566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#DIV/0!</a:t>
                      </a:r>
                      <a:endParaRPr lang="ru-RU" sz="105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52159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dirty="0" smtClean="0"/>
                        <a:t>#DIV/0!</a:t>
                      </a:r>
                      <a:endParaRPr lang="ru-RU" sz="105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62448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#DIV/0!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4,8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12</a:t>
                      </a:r>
                      <a:endParaRPr lang="ru-RU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09312122"/>
                  </a:ext>
                </a:extLst>
              </a:tr>
              <a:tr h="136478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479601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3389974796018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CABAS ECHANGEABLE</a:t>
                      </a:r>
                      <a:r>
                        <a:rPr lang="en-US" sz="1050" baseline="0" dirty="0" smtClean="0"/>
                        <a:t> 49L 25KG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231543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12,3%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155807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11,5%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45261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10,4%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1,5</a:t>
                      </a:r>
                      <a:endParaRPr lang="ru-RU" sz="105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5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50" dirty="0" smtClean="0"/>
                        <a:t>20</a:t>
                      </a:r>
                      <a:endParaRPr lang="ru-RU" sz="105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13050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479847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5" name="Rectangle à coins arrondis 2"/>
          <p:cNvGrpSpPr/>
          <p:nvPr/>
        </p:nvGrpSpPr>
        <p:grpSpPr>
          <a:xfrm>
            <a:off x="928687" y="328613"/>
            <a:ext cx="8143876" cy="514351"/>
            <a:chOff x="0" y="0"/>
            <a:chExt cx="8143875" cy="514350"/>
          </a:xfrm>
        </p:grpSpPr>
        <p:sp>
          <p:nvSpPr>
            <p:cNvPr id="353" name="Rectangle aux angles arrondis"/>
            <p:cNvSpPr/>
            <p:nvPr/>
          </p:nvSpPr>
          <p:spPr>
            <a:xfrm>
              <a:off x="0" y="0"/>
              <a:ext cx="8143875" cy="51435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4" name="Produits associés à la pose"/>
            <p:cNvSpPr txBox="1"/>
            <p:nvPr/>
          </p:nvSpPr>
          <p:spPr>
            <a:xfrm>
              <a:off x="25107" y="71755"/>
              <a:ext cx="8093661" cy="3708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Produits associés à la pose</a:t>
              </a:r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823521"/>
              </p:ext>
            </p:extLst>
          </p:nvPr>
        </p:nvGraphicFramePr>
        <p:xfrm>
          <a:off x="3969982" y="942490"/>
          <a:ext cx="3577230" cy="1458803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175224">
                  <a:extLst>
                    <a:ext uri="{9D8B030D-6E8A-4147-A177-3AD203B41FA5}">
                      <a16:colId xmlns:a16="http://schemas.microsoft.com/office/drawing/2014/main" val="3069071337"/>
                    </a:ext>
                  </a:extLst>
                </a:gridCol>
                <a:gridCol w="1569493">
                  <a:extLst>
                    <a:ext uri="{9D8B030D-6E8A-4147-A177-3AD203B41FA5}">
                      <a16:colId xmlns:a16="http://schemas.microsoft.com/office/drawing/2014/main" val="3447005316"/>
                    </a:ext>
                  </a:extLst>
                </a:gridCol>
                <a:gridCol w="832513">
                  <a:extLst>
                    <a:ext uri="{9D8B030D-6E8A-4147-A177-3AD203B41FA5}">
                      <a16:colId xmlns:a16="http://schemas.microsoft.com/office/drawing/2014/main" val="33631351"/>
                    </a:ext>
                  </a:extLst>
                </a:gridCol>
              </a:tblGrid>
              <a:tr h="291579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Region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err="1" smtClean="0"/>
                        <a:t>jb</a:t>
                      </a:r>
                      <a:r>
                        <a:rPr lang="en-US" sz="1200" baseline="0" dirty="0" smtClean="0"/>
                        <a:t> mag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err="1" smtClean="0"/>
                        <a:t>Mois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9968292"/>
                  </a:ext>
                </a:extLst>
              </a:tr>
              <a:tr h="246086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OUEST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BALLAINVILLIERS 2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Avr-18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7612785"/>
                  </a:ext>
                </a:extLst>
              </a:tr>
              <a:tr h="268832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PARIS NORD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CRETEIL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Mai-18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7964605"/>
                  </a:ext>
                </a:extLst>
              </a:tr>
              <a:tr h="209692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PARIS OUEST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FRESNES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Juin-18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9921932"/>
                  </a:ext>
                </a:extLst>
              </a:tr>
              <a:tr h="259734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PROVENCE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LES ULIS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Juil-18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7690029"/>
                  </a:ext>
                </a:extLst>
              </a:tr>
              <a:tr h="173298"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PHONE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MELUM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50000"/>
                        </a:lnSpc>
                      </a:pPr>
                      <a:r>
                        <a:rPr lang="en-US" sz="1200" dirty="0" smtClean="0"/>
                        <a:t>Aout-18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171929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8059573"/>
              </p:ext>
            </p:extLst>
          </p:nvPr>
        </p:nvGraphicFramePr>
        <p:xfrm>
          <a:off x="3398931" y="2518218"/>
          <a:ext cx="5815496" cy="3769325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161609">
                  <a:extLst>
                    <a:ext uri="{9D8B030D-6E8A-4147-A177-3AD203B41FA5}">
                      <a16:colId xmlns:a16="http://schemas.microsoft.com/office/drawing/2014/main" val="1309864761"/>
                    </a:ext>
                  </a:extLst>
                </a:gridCol>
                <a:gridCol w="805218">
                  <a:extLst>
                    <a:ext uri="{9D8B030D-6E8A-4147-A177-3AD203B41FA5}">
                      <a16:colId xmlns:a16="http://schemas.microsoft.com/office/drawing/2014/main" val="3641912009"/>
                    </a:ext>
                  </a:extLst>
                </a:gridCol>
                <a:gridCol w="2565779">
                  <a:extLst>
                    <a:ext uri="{9D8B030D-6E8A-4147-A177-3AD203B41FA5}">
                      <a16:colId xmlns:a16="http://schemas.microsoft.com/office/drawing/2014/main" val="486760363"/>
                    </a:ext>
                  </a:extLst>
                </a:gridCol>
                <a:gridCol w="1282890">
                  <a:extLst>
                    <a:ext uri="{9D8B030D-6E8A-4147-A177-3AD203B41FA5}">
                      <a16:colId xmlns:a16="http://schemas.microsoft.com/office/drawing/2014/main" val="40400356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 HT</a:t>
                      </a:r>
                    </a:p>
                    <a:p>
                      <a:r>
                        <a:rPr lang="en-US" sz="1200" dirty="0" err="1" smtClean="0"/>
                        <a:t>Secteur</a:t>
                      </a:r>
                      <a:endParaRPr lang="ru-RU" sz="1200" dirty="0"/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Code</a:t>
                      </a:r>
                      <a:r>
                        <a:rPr lang="en-US" sz="1200" baseline="0" dirty="0" smtClean="0"/>
                        <a:t> art</a:t>
                      </a:r>
                      <a:endParaRPr lang="ru-RU" sz="1200" dirty="0"/>
                    </a:p>
                  </a:txBody>
                  <a:tcPr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Lib art</a:t>
                      </a:r>
                      <a:endParaRPr lang="ru-RU" sz="1200" dirty="0"/>
                    </a:p>
                  </a:txBody>
                  <a:tcPr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Type</a:t>
                      </a:r>
                      <a:r>
                        <a:rPr lang="en-US" sz="1200" baseline="0" dirty="0" smtClean="0"/>
                        <a:t> code</a:t>
                      </a:r>
                    </a:p>
                    <a:p>
                      <a:r>
                        <a:rPr lang="en-US" sz="1200" baseline="0" dirty="0" smtClean="0"/>
                        <a:t>Code </a:t>
                      </a:r>
                      <a:r>
                        <a:rPr lang="en-US" sz="1200" baseline="0" dirty="0" err="1" smtClean="0"/>
                        <a:t>pdt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associe</a:t>
                      </a:r>
                      <a:endParaRPr lang="ru-RU" sz="1200" dirty="0"/>
                    </a:p>
                  </a:txBody>
                  <a:tcPr anchor="b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5559891"/>
                  </a:ext>
                </a:extLst>
              </a:tr>
              <a:tr h="20362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AMENAGMT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596863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CDE S/M FORM ALU</a:t>
                      </a:r>
                      <a:r>
                        <a:rPr lang="en-US" sz="1200" baseline="0" dirty="0" smtClean="0"/>
                        <a:t> -40% COEF1,82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747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6984158"/>
                  </a:ext>
                </a:extLst>
              </a:tr>
              <a:tr h="29460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AMENAGMT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672128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 1T2C600 KADRAL SEIGLE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328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2688300"/>
                  </a:ext>
                </a:extLst>
              </a:tr>
              <a:tr h="23546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AMENAGMT</a:t>
                      </a:r>
                      <a:endParaRPr lang="ru-RU" sz="1200" dirty="0" smtClean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668931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TABLE INDUCTION ZONE FLEXIBLE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291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8036239"/>
                  </a:ext>
                </a:extLst>
              </a:tr>
              <a:tr h="2582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AMENAGMT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673648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PLAN CHENE TOPIA GRIS 3070x650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250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5903143"/>
                  </a:ext>
                </a:extLst>
              </a:tr>
              <a:tr h="21271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AMENAGMT</a:t>
                      </a:r>
                      <a:endParaRPr lang="ru-RU" sz="1200" dirty="0" smtClean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629598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PLAN HYD.CHENE</a:t>
                      </a:r>
                      <a:r>
                        <a:rPr lang="en-US" sz="1200" baseline="0" dirty="0" smtClean="0"/>
                        <a:t> QUEBEC 2050x650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250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116540"/>
                  </a:ext>
                </a:extLst>
              </a:tr>
              <a:tr h="26276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AMENAGMT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671751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F1P600 REL H432 GOSSIP SABLE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202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0325386"/>
                  </a:ext>
                </a:extLst>
              </a:tr>
              <a:tr h="25821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AMENAGMT</a:t>
                      </a:r>
                      <a:endParaRPr lang="ru-RU" sz="1200" dirty="0" smtClean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672129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F1T2C900 KADRAL SEIGLE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201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7258456"/>
                  </a:ext>
                </a:extLst>
              </a:tr>
              <a:tr h="2536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AMENAGMT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679124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CTE R HAUT H864 KAD SEI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184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321464"/>
                  </a:ext>
                </a:extLst>
              </a:tr>
              <a:tr h="15357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AMENAGMT</a:t>
                      </a:r>
                      <a:endParaRPr lang="ru-RU" sz="1200" dirty="0" smtClean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671765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CTE RPLT HT-HOTTE GOSSIP</a:t>
                      </a:r>
                      <a:r>
                        <a:rPr lang="en-US" sz="1200" baseline="0" dirty="0" smtClean="0"/>
                        <a:t> SABLE</a:t>
                      </a: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163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082385"/>
                  </a:ext>
                </a:extLst>
              </a:tr>
              <a:tr h="1626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AMENAGMT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604645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KIT SOCL_FIL</a:t>
                      </a:r>
                      <a:r>
                        <a:rPr lang="en-US" sz="1200" baseline="0" dirty="0" smtClean="0"/>
                        <a:t> GOS_ART_SIX_BLC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156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9918119"/>
                  </a:ext>
                </a:extLst>
              </a:tr>
              <a:tr h="1626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AMENAGMT</a:t>
                      </a:r>
                      <a:endParaRPr lang="ru-RU" sz="1200" dirty="0" smtClean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676302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FAÇADE 1P600 KADRAL SEIGLE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156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5206098"/>
                  </a:ext>
                </a:extLst>
              </a:tr>
              <a:tr h="1626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AMENAGMT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489523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CAISSON BAS 600 EP16 BLANC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140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05868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0819111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0" name="Rectangle à coins arrondis 2"/>
          <p:cNvGrpSpPr/>
          <p:nvPr/>
        </p:nvGrpSpPr>
        <p:grpSpPr>
          <a:xfrm>
            <a:off x="1042988" y="270380"/>
            <a:ext cx="10148176" cy="773780"/>
            <a:chOff x="0" y="0"/>
            <a:chExt cx="10471990" cy="773779"/>
          </a:xfrm>
        </p:grpSpPr>
        <p:sp>
          <p:nvSpPr>
            <p:cNvPr id="358" name="Rectangle aux angles arrondis"/>
            <p:cNvSpPr/>
            <p:nvPr/>
          </p:nvSpPr>
          <p:spPr>
            <a:xfrm>
              <a:off x="0" y="0"/>
              <a:ext cx="10471991" cy="77378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9" name="Pose"/>
            <p:cNvSpPr txBox="1"/>
            <p:nvPr/>
          </p:nvSpPr>
          <p:spPr>
            <a:xfrm>
              <a:off x="37772" y="201470"/>
              <a:ext cx="10396446" cy="370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Pose</a:t>
              </a:r>
            </a:p>
          </p:txBody>
        </p:sp>
      </p:grpSp>
      <p:grpSp>
        <p:nvGrpSpPr>
          <p:cNvPr id="6" name="Rectangle à coins arrondis 2"/>
          <p:cNvGrpSpPr/>
          <p:nvPr/>
        </p:nvGrpSpPr>
        <p:grpSpPr>
          <a:xfrm>
            <a:off x="840545" y="1245631"/>
            <a:ext cx="3663216" cy="215128"/>
            <a:chOff x="0" y="0"/>
            <a:chExt cx="10471990" cy="773779"/>
          </a:xfrm>
        </p:grpSpPr>
        <p:sp>
          <p:nvSpPr>
            <p:cNvPr id="7" name="Rectangle aux angles arrondis"/>
            <p:cNvSpPr/>
            <p:nvPr/>
          </p:nvSpPr>
          <p:spPr>
            <a:xfrm>
              <a:off x="0" y="0"/>
              <a:ext cx="10471991" cy="773780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" name="Pose"/>
            <p:cNvSpPr txBox="1"/>
            <p:nvPr/>
          </p:nvSpPr>
          <p:spPr>
            <a:xfrm>
              <a:off x="37772" y="201470"/>
              <a:ext cx="10396446" cy="370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 lang="en-US" dirty="0" smtClean="0"/>
                <a:t>REPORTING POSE aout-18</a:t>
              </a:r>
              <a:endParaRPr dirty="0"/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2494479"/>
              </p:ext>
            </p:extLst>
          </p:nvPr>
        </p:nvGraphicFramePr>
        <p:xfrm>
          <a:off x="853758" y="1728096"/>
          <a:ext cx="4341504" cy="2309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88320">
                  <a:extLst>
                    <a:ext uri="{9D8B030D-6E8A-4147-A177-3AD203B41FA5}">
                      <a16:colId xmlns:a16="http://schemas.microsoft.com/office/drawing/2014/main" val="3414580949"/>
                    </a:ext>
                  </a:extLst>
                </a:gridCol>
                <a:gridCol w="1023132">
                  <a:extLst>
                    <a:ext uri="{9D8B030D-6E8A-4147-A177-3AD203B41FA5}">
                      <a16:colId xmlns:a16="http://schemas.microsoft.com/office/drawing/2014/main" val="29025339"/>
                    </a:ext>
                  </a:extLst>
                </a:gridCol>
                <a:gridCol w="1050783">
                  <a:extLst>
                    <a:ext uri="{9D8B030D-6E8A-4147-A177-3AD203B41FA5}">
                      <a16:colId xmlns:a16="http://schemas.microsoft.com/office/drawing/2014/main" val="3667530291"/>
                    </a:ext>
                  </a:extLst>
                </a:gridCol>
                <a:gridCol w="579269">
                  <a:extLst>
                    <a:ext uri="{9D8B030D-6E8A-4147-A177-3AD203B41FA5}">
                      <a16:colId xmlns:a16="http://schemas.microsoft.com/office/drawing/2014/main" val="2860993657"/>
                    </a:ext>
                  </a:extLst>
                </a:gridCol>
              </a:tblGrid>
              <a:tr h="370840">
                <a:tc rowSpan="2"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ru-RU" sz="1200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HT POSE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2651668"/>
                  </a:ext>
                </a:extLst>
              </a:tr>
              <a:tr h="20863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N          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 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Rang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N-1         Rang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41767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CASTORANA</a:t>
                      </a:r>
                      <a:r>
                        <a:rPr lang="en-US" sz="1200" baseline="0" dirty="0" smtClean="0"/>
                        <a:t> FRANCE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en-US" sz="1200" baseline="0" dirty="0" smtClean="0"/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Region NORD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BONDUES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HELLEMMES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LEHAVRE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DARNETAL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DUNKERQUE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HENIN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BARENTIN 2</a:t>
                      </a:r>
                    </a:p>
                    <a:p>
                      <a:pPr algn="l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ENGLOS 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1362261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en-US" sz="1200" dirty="0" smtClean="0"/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71783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13559        38</a:t>
                      </a:r>
                    </a:p>
                    <a:p>
                      <a:pPr marL="228600" indent="-228600">
                        <a:lnSpc>
                          <a:spcPct val="80000"/>
                        </a:lnSpc>
                        <a:buAutoNum type="arabicPlain" startAt="19246"/>
                      </a:pPr>
                      <a:r>
                        <a:rPr lang="en-US" sz="1200" dirty="0" smtClean="0"/>
                        <a:t>        25</a:t>
                      </a:r>
                    </a:p>
                    <a:p>
                      <a:pPr marL="0" indent="0">
                        <a:lnSpc>
                          <a:spcPct val="80000"/>
                        </a:lnSpc>
                        <a:buNone/>
                      </a:pPr>
                      <a:r>
                        <a:rPr lang="en-US" sz="1200" dirty="0" smtClean="0"/>
                        <a:t>1849</a:t>
                      </a:r>
                      <a:r>
                        <a:rPr lang="en-US" sz="1200" baseline="0" dirty="0" smtClean="0"/>
                        <a:t>          92</a:t>
                      </a:r>
                    </a:p>
                    <a:p>
                      <a:pPr marL="0" indent="0">
                        <a:lnSpc>
                          <a:spcPct val="80000"/>
                        </a:lnSpc>
                        <a:buNone/>
                      </a:pPr>
                      <a:r>
                        <a:rPr lang="en-US" sz="1200" baseline="0" dirty="0" smtClean="0"/>
                        <a:t>38            100</a:t>
                      </a:r>
                    </a:p>
                    <a:p>
                      <a:pPr marL="0" indent="0">
                        <a:lnSpc>
                          <a:spcPct val="80000"/>
                        </a:lnSpc>
                        <a:buNone/>
                      </a:pPr>
                      <a:r>
                        <a:rPr lang="en-US" sz="1200" baseline="0" dirty="0" smtClean="0"/>
                        <a:t>3676          83</a:t>
                      </a:r>
                    </a:p>
                    <a:p>
                      <a:pPr marL="0" indent="0">
                        <a:lnSpc>
                          <a:spcPct val="80000"/>
                        </a:lnSpc>
                        <a:buNone/>
                      </a:pPr>
                      <a:r>
                        <a:rPr lang="en-US" sz="1200" baseline="0" dirty="0" smtClean="0"/>
                        <a:t>19948        21</a:t>
                      </a:r>
                    </a:p>
                    <a:p>
                      <a:pPr marL="0" indent="0">
                        <a:lnSpc>
                          <a:spcPct val="80000"/>
                        </a:lnSpc>
                        <a:buNone/>
                      </a:pPr>
                      <a:r>
                        <a:rPr lang="en-US" sz="1200" baseline="0" dirty="0" smtClean="0"/>
                        <a:t>11313        45</a:t>
                      </a:r>
                    </a:p>
                    <a:p>
                      <a:pPr marL="0" indent="0">
                        <a:lnSpc>
                          <a:spcPct val="80000"/>
                        </a:lnSpc>
                        <a:buNone/>
                      </a:pPr>
                      <a:r>
                        <a:rPr lang="en-US" sz="1200" baseline="0" dirty="0" smtClean="0"/>
                        <a:t>2155          89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#####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en-US" sz="1200" dirty="0" smtClean="0"/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91238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7113           68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6692           70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2339           93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0               101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10147        47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35647          2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10644        42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18656        22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13%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en-US" sz="1200" dirty="0" smtClean="0"/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-21%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91%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188%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-21%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-64%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-44%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6%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-88%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8822846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6128291"/>
              </p:ext>
            </p:extLst>
          </p:nvPr>
        </p:nvGraphicFramePr>
        <p:xfrm>
          <a:off x="5294229" y="1728096"/>
          <a:ext cx="1645693" cy="2309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929">
                  <a:extLst>
                    <a:ext uri="{9D8B030D-6E8A-4147-A177-3AD203B41FA5}">
                      <a16:colId xmlns:a16="http://schemas.microsoft.com/office/drawing/2014/main" val="948664266"/>
                    </a:ext>
                  </a:extLst>
                </a:gridCol>
                <a:gridCol w="504967">
                  <a:extLst>
                    <a:ext uri="{9D8B030D-6E8A-4147-A177-3AD203B41FA5}">
                      <a16:colId xmlns:a16="http://schemas.microsoft.com/office/drawing/2014/main" val="3126888898"/>
                    </a:ext>
                  </a:extLst>
                </a:gridCol>
                <a:gridCol w="627797">
                  <a:extLst>
                    <a:ext uri="{9D8B030D-6E8A-4147-A177-3AD203B41FA5}">
                      <a16:colId xmlns:a16="http://schemas.microsoft.com/office/drawing/2014/main" val="1921901357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Nombre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de Contacts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4657153"/>
                  </a:ext>
                </a:extLst>
              </a:tr>
              <a:tr h="208634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N 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N-1     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34329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2322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en-US" sz="1200" baseline="0" dirty="0" smtClean="0"/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138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18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16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1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18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9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22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38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2224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en-US" sz="1200" dirty="0" smtClean="0"/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182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17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13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4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11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37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49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51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4%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en-US" sz="1200" dirty="0" smtClean="0"/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-24%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6%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23%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-75%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-18%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-41%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-22%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-69%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7387422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6622316"/>
              </p:ext>
            </p:extLst>
          </p:nvPr>
        </p:nvGraphicFramePr>
        <p:xfrm>
          <a:off x="7038889" y="1728096"/>
          <a:ext cx="1645693" cy="2309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2929">
                  <a:extLst>
                    <a:ext uri="{9D8B030D-6E8A-4147-A177-3AD203B41FA5}">
                      <a16:colId xmlns:a16="http://schemas.microsoft.com/office/drawing/2014/main" val="591397254"/>
                    </a:ext>
                  </a:extLst>
                </a:gridCol>
                <a:gridCol w="504967">
                  <a:extLst>
                    <a:ext uri="{9D8B030D-6E8A-4147-A177-3AD203B41FA5}">
                      <a16:colId xmlns:a16="http://schemas.microsoft.com/office/drawing/2014/main" val="503550810"/>
                    </a:ext>
                  </a:extLst>
                </a:gridCol>
                <a:gridCol w="627797">
                  <a:extLst>
                    <a:ext uri="{9D8B030D-6E8A-4147-A177-3AD203B41FA5}">
                      <a16:colId xmlns:a16="http://schemas.microsoft.com/office/drawing/2014/main" val="2091458807"/>
                    </a:ext>
                  </a:extLst>
                </a:gridCol>
              </a:tblGrid>
              <a:tr h="370840">
                <a:tc gridSpan="3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Caddie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</a:rPr>
                        <a:t>Moyen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6423471"/>
                  </a:ext>
                </a:extLst>
              </a:tr>
              <a:tr h="208634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N 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N-1     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62614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704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en-US" sz="1200" baseline="0" dirty="0" smtClean="0"/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624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904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1443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2218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3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490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1088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357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aseline="0" dirty="0" smtClean="0"/>
                        <a:t>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652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en-US" sz="1200" dirty="0" smtClean="0"/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602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502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618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702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1107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1156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261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439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8%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endParaRPr lang="en-US" sz="1200" dirty="0" smtClean="0"/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4%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80%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134%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216%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-56%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-6%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37%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-63%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914901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0361535"/>
              </p:ext>
            </p:extLst>
          </p:nvPr>
        </p:nvGraphicFramePr>
        <p:xfrm>
          <a:off x="8911988" y="1728096"/>
          <a:ext cx="2893326" cy="230936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18615">
                  <a:extLst>
                    <a:ext uri="{9D8B030D-6E8A-4147-A177-3AD203B41FA5}">
                      <a16:colId xmlns:a16="http://schemas.microsoft.com/office/drawing/2014/main" val="1415671745"/>
                    </a:ext>
                  </a:extLst>
                </a:gridCol>
                <a:gridCol w="996287">
                  <a:extLst>
                    <a:ext uri="{9D8B030D-6E8A-4147-A177-3AD203B41FA5}">
                      <a16:colId xmlns:a16="http://schemas.microsoft.com/office/drawing/2014/main" val="968993481"/>
                    </a:ext>
                  </a:extLst>
                </a:gridCol>
                <a:gridCol w="757115">
                  <a:extLst>
                    <a:ext uri="{9D8B030D-6E8A-4147-A177-3AD203B41FA5}">
                      <a16:colId xmlns:a16="http://schemas.microsoft.com/office/drawing/2014/main" val="367494004"/>
                    </a:ext>
                  </a:extLst>
                </a:gridCol>
                <a:gridCol w="621309">
                  <a:extLst>
                    <a:ext uri="{9D8B030D-6E8A-4147-A177-3AD203B41FA5}">
                      <a16:colId xmlns:a16="http://schemas.microsoft.com/office/drawing/2014/main" val="3085808882"/>
                    </a:ext>
                  </a:extLst>
                </a:gridCol>
              </a:tblGrid>
              <a:tr h="222030">
                <a:tc gridSpan="4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TOP 10 2018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093574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ru-RU" sz="1200"/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Magasin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rg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17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05398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2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3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4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5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6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7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8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9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LE CANNET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ANTIBES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REIMS THILLC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METZ 2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FREJUS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NIMES 2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VILLABE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ORVAULT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LIMOGES</a:t>
                      </a:r>
                    </a:p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LES CLAYES S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56385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55974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49853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42084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37594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37035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34797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31833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30261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27700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4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84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9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30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20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25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14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24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55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4909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40942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5" name="Rectangle à coins arrondis 2"/>
          <p:cNvGrpSpPr/>
          <p:nvPr/>
        </p:nvGrpSpPr>
        <p:grpSpPr>
          <a:xfrm>
            <a:off x="1108954" y="52356"/>
            <a:ext cx="9791687" cy="223141"/>
            <a:chOff x="0" y="0"/>
            <a:chExt cx="10747960" cy="630153"/>
          </a:xfrm>
        </p:grpSpPr>
        <p:sp>
          <p:nvSpPr>
            <p:cNvPr id="363" name="Rectangle aux angles arrondis"/>
            <p:cNvSpPr/>
            <p:nvPr/>
          </p:nvSpPr>
          <p:spPr>
            <a:xfrm>
              <a:off x="0" y="0"/>
              <a:ext cx="10747961" cy="630154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4" name="Pose"/>
            <p:cNvSpPr txBox="1"/>
            <p:nvPr/>
          </p:nvSpPr>
          <p:spPr>
            <a:xfrm>
              <a:off x="30761" y="129657"/>
              <a:ext cx="10686438" cy="370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t>Pose</a:t>
              </a:r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885836"/>
              </p:ext>
            </p:extLst>
          </p:nvPr>
        </p:nvGraphicFramePr>
        <p:xfrm>
          <a:off x="2031997" y="347205"/>
          <a:ext cx="8135900" cy="228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35900">
                  <a:extLst>
                    <a:ext uri="{9D8B030D-6E8A-4147-A177-3AD203B41FA5}">
                      <a16:colId xmlns:a16="http://schemas.microsoft.com/office/drawing/2014/main" val="2715826718"/>
                    </a:ext>
                  </a:extLst>
                </a:gridCol>
              </a:tblGrid>
              <a:tr h="126494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Reporting pose</a:t>
                      </a:r>
                      <a:r>
                        <a:rPr lang="en-US" sz="900" baseline="0" dirty="0" smtClean="0">
                          <a:solidFill>
                            <a:schemeClr val="bg1"/>
                          </a:solidFill>
                        </a:rPr>
                        <a:t> par </a:t>
                      </a:r>
                      <a:r>
                        <a:rPr lang="en-US" sz="900" baseline="0" dirty="0" err="1" smtClean="0">
                          <a:solidFill>
                            <a:schemeClr val="bg1"/>
                          </a:solidFill>
                        </a:rPr>
                        <a:t>famille</a:t>
                      </a:r>
                      <a:endParaRPr lang="ru-RU" sz="9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186288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6954570"/>
              </p:ext>
            </p:extLst>
          </p:nvPr>
        </p:nvGraphicFramePr>
        <p:xfrm>
          <a:off x="690556" y="642003"/>
          <a:ext cx="4490091" cy="228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490091">
                  <a:extLst>
                    <a:ext uri="{9D8B030D-6E8A-4147-A177-3AD203B41FA5}">
                      <a16:colId xmlns:a16="http://schemas.microsoft.com/office/drawing/2014/main" val="271582671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l"/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                           </a:t>
                      </a:r>
                      <a:r>
                        <a:rPr lang="en-US" sz="900" dirty="0" err="1" smtClean="0">
                          <a:solidFill>
                            <a:schemeClr val="bg1"/>
                          </a:solidFill>
                        </a:rPr>
                        <a:t>Cumul</a:t>
                      </a:r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 fiscal a fin:         aout-18</a:t>
                      </a:r>
                      <a:endParaRPr lang="ru-RU" sz="9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186288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4980614"/>
              </p:ext>
            </p:extLst>
          </p:nvPr>
        </p:nvGraphicFramePr>
        <p:xfrm>
          <a:off x="2940898" y="877902"/>
          <a:ext cx="2239750" cy="243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9750">
                  <a:extLst>
                    <a:ext uri="{9D8B030D-6E8A-4147-A177-3AD203B41FA5}">
                      <a16:colId xmlns:a16="http://schemas.microsoft.com/office/drawing/2014/main" val="3001158811"/>
                    </a:ext>
                  </a:extLst>
                </a:gridCol>
              </a:tblGrid>
              <a:tr h="143302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CA HT 2018    CA HT 2017   </a:t>
                      </a:r>
                      <a:r>
                        <a:rPr lang="en-US" sz="1000" dirty="0" err="1" smtClean="0"/>
                        <a:t>Ecart</a:t>
                      </a:r>
                      <a:r>
                        <a:rPr lang="en-US" sz="1000" dirty="0" smtClean="0"/>
                        <a:t> vs N-1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3749112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8873526"/>
              </p:ext>
            </p:extLst>
          </p:nvPr>
        </p:nvGraphicFramePr>
        <p:xfrm>
          <a:off x="690664" y="1189969"/>
          <a:ext cx="2119450" cy="213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19450">
                  <a:extLst>
                    <a:ext uri="{9D8B030D-6E8A-4147-A177-3AD203B41FA5}">
                      <a16:colId xmlns:a16="http://schemas.microsoft.com/office/drawing/2014/main" val="632830594"/>
                    </a:ext>
                  </a:extLst>
                </a:gridCol>
              </a:tblGrid>
              <a:tr h="13299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TOTAL CASTROMA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046404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545363"/>
              </p:ext>
            </p:extLst>
          </p:nvPr>
        </p:nvGraphicFramePr>
        <p:xfrm>
          <a:off x="2940897" y="1170701"/>
          <a:ext cx="2239750" cy="245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9750">
                  <a:extLst>
                    <a:ext uri="{9D8B030D-6E8A-4147-A177-3AD203B41FA5}">
                      <a16:colId xmlns:a16="http://schemas.microsoft.com/office/drawing/2014/main" val="632830594"/>
                    </a:ext>
                  </a:extLst>
                </a:gridCol>
              </a:tblGrid>
              <a:tr h="245660">
                <a:tc>
                  <a:txBody>
                    <a:bodyPr/>
                    <a:lstStyle/>
                    <a:p>
                      <a:pPr algn="just"/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11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598 233                     9483                  22%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046404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669929"/>
              </p:ext>
            </p:extLst>
          </p:nvPr>
        </p:nvGraphicFramePr>
        <p:xfrm>
          <a:off x="680937" y="1432622"/>
          <a:ext cx="2116854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16854">
                  <a:extLst>
                    <a:ext uri="{9D8B030D-6E8A-4147-A177-3AD203B41FA5}">
                      <a16:colId xmlns:a16="http://schemas.microsoft.com/office/drawing/2014/main" val="813457764"/>
                    </a:ext>
                  </a:extLst>
                </a:gridCol>
              </a:tblGrid>
              <a:tr h="169552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DECORA TION</a:t>
                      </a:r>
                      <a:endParaRPr lang="ru-RU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73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PAPIER PEINT</a:t>
                      </a:r>
                    </a:p>
                    <a:p>
                      <a:r>
                        <a:rPr lang="en-US" sz="800" dirty="0" smtClean="0"/>
                        <a:t>DECO INT</a:t>
                      </a:r>
                    </a:p>
                    <a:p>
                      <a:r>
                        <a:rPr lang="en-US" sz="800" dirty="0" smtClean="0"/>
                        <a:t>DECO</a:t>
                      </a:r>
                      <a:r>
                        <a:rPr lang="en-US" sz="800" baseline="0" dirty="0" smtClean="0"/>
                        <a:t> SUR DEVIS</a:t>
                      </a:r>
                    </a:p>
                    <a:p>
                      <a:r>
                        <a:rPr lang="en-US" sz="800" baseline="0" dirty="0" smtClean="0"/>
                        <a:t>PEINTURE LISSE</a:t>
                      </a:r>
                    </a:p>
                    <a:p>
                      <a:r>
                        <a:rPr lang="en-US" sz="800" baseline="0" dirty="0" smtClean="0"/>
                        <a:t>PEINTURE A EFFET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729084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3587787"/>
              </p:ext>
            </p:extLst>
          </p:nvPr>
        </p:nvGraphicFramePr>
        <p:xfrm>
          <a:off x="2940897" y="1461915"/>
          <a:ext cx="223975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9750">
                  <a:extLst>
                    <a:ext uri="{9D8B030D-6E8A-4147-A177-3AD203B41FA5}">
                      <a16:colId xmlns:a16="http://schemas.microsoft.com/office/drawing/2014/main" val="813457764"/>
                    </a:ext>
                  </a:extLst>
                </a:gridCol>
              </a:tblGrid>
              <a:tr h="191682">
                <a:tc>
                  <a:txBody>
                    <a:bodyPr/>
                    <a:lstStyle/>
                    <a:p>
                      <a:pPr algn="just"/>
                      <a:r>
                        <a:rPr lang="en-US" sz="800" dirty="0" smtClean="0"/>
                        <a:t>398</a:t>
                      </a:r>
                      <a:r>
                        <a:rPr lang="en-US" sz="800" baseline="0" dirty="0" smtClean="0"/>
                        <a:t> 797                          261 118             53%</a:t>
                      </a:r>
                      <a:endParaRPr lang="ru-RU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73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10</a:t>
                      </a:r>
                      <a:r>
                        <a:rPr lang="en-US" sz="800" baseline="0" dirty="0" smtClean="0"/>
                        <a:t> 797                             16 817              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-36%</a:t>
                      </a:r>
                      <a:endParaRPr lang="en-US" sz="800" dirty="0" smtClean="0"/>
                    </a:p>
                    <a:p>
                      <a:r>
                        <a:rPr lang="en-US" sz="800" dirty="0" smtClean="0"/>
                        <a:t>8</a:t>
                      </a:r>
                      <a:r>
                        <a:rPr lang="en-US" sz="800" baseline="0" dirty="0" smtClean="0"/>
                        <a:t> 731                                5 610                  56%</a:t>
                      </a:r>
                      <a:endParaRPr lang="en-US" sz="800" dirty="0" smtClean="0"/>
                    </a:p>
                    <a:p>
                      <a:r>
                        <a:rPr lang="en-US" sz="800" baseline="0" dirty="0" smtClean="0"/>
                        <a:t>258 202                           147 727              75%</a:t>
                      </a:r>
                    </a:p>
                    <a:p>
                      <a:r>
                        <a:rPr lang="en-US" sz="800" baseline="0" dirty="0" smtClean="0"/>
                        <a:t>106 727                           77 867               37%</a:t>
                      </a:r>
                    </a:p>
                    <a:p>
                      <a:r>
                        <a:rPr lang="en-US" sz="800" baseline="0" dirty="0" smtClean="0"/>
                        <a:t>14 340                             13 098                 9%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729084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722292"/>
              </p:ext>
            </p:extLst>
          </p:nvPr>
        </p:nvGraphicFramePr>
        <p:xfrm>
          <a:off x="690556" y="2387643"/>
          <a:ext cx="2101282" cy="140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1282">
                  <a:extLst>
                    <a:ext uri="{9D8B030D-6E8A-4147-A177-3AD203B41FA5}">
                      <a16:colId xmlns:a16="http://schemas.microsoft.com/office/drawing/2014/main" val="813457764"/>
                    </a:ext>
                  </a:extLst>
                </a:gridCol>
              </a:tblGrid>
              <a:tr h="142433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A</a:t>
                      </a:r>
                      <a:r>
                        <a:rPr lang="en-US" sz="800" baseline="0" dirty="0" smtClean="0"/>
                        <a:t> MENA GEMENT</a:t>
                      </a:r>
                      <a:endParaRPr lang="ru-RU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73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CUISINE</a:t>
                      </a:r>
                    </a:p>
                    <a:p>
                      <a:r>
                        <a:rPr lang="en-US" sz="800" dirty="0" smtClean="0"/>
                        <a:t>PLACCARDS</a:t>
                      </a:r>
                      <a:r>
                        <a:rPr lang="en-US" sz="800" baseline="0" dirty="0" smtClean="0"/>
                        <a:t> ET AMENAGEMENT DE PLACARD</a:t>
                      </a:r>
                      <a:endParaRPr lang="en-US" sz="800" dirty="0" smtClean="0"/>
                    </a:p>
                    <a:p>
                      <a:r>
                        <a:rPr lang="en-US" sz="800" baseline="0" dirty="0" smtClean="0"/>
                        <a:t>SALLE DE BAINS</a:t>
                      </a:r>
                    </a:p>
                    <a:p>
                      <a:r>
                        <a:rPr lang="en-US" sz="800" baseline="0" dirty="0" smtClean="0"/>
                        <a:t>WC</a:t>
                      </a:r>
                    </a:p>
                    <a:p>
                      <a:r>
                        <a:rPr lang="en-US" sz="800" baseline="0" dirty="0" smtClean="0"/>
                        <a:t>PARQUET</a:t>
                      </a:r>
                    </a:p>
                    <a:p>
                      <a:r>
                        <a:rPr lang="en-US" sz="800" baseline="0" dirty="0" smtClean="0"/>
                        <a:t>CARRELAGE SOLS ET MURS</a:t>
                      </a:r>
                    </a:p>
                    <a:p>
                      <a:r>
                        <a:rPr lang="en-US" sz="800" baseline="0" dirty="0" smtClean="0"/>
                        <a:t>MOQUETTE</a:t>
                      </a:r>
                    </a:p>
                    <a:p>
                      <a:r>
                        <a:rPr lang="en-US" sz="800" baseline="0" dirty="0" smtClean="0"/>
                        <a:t>PVC</a:t>
                      </a:r>
                    </a:p>
                    <a:p>
                      <a:r>
                        <a:rPr lang="en-US" sz="800" dirty="0" smtClean="0"/>
                        <a:t>PVC A CLIPSTER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729084"/>
                  </a:ext>
                </a:extLst>
              </a:tr>
            </a:tbl>
          </a:graphicData>
        </a:graphic>
      </p:graphicFrame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7717092"/>
              </p:ext>
            </p:extLst>
          </p:nvPr>
        </p:nvGraphicFramePr>
        <p:xfrm>
          <a:off x="690556" y="3836981"/>
          <a:ext cx="2091555" cy="140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1555">
                  <a:extLst>
                    <a:ext uri="{9D8B030D-6E8A-4147-A177-3AD203B41FA5}">
                      <a16:colId xmlns:a16="http://schemas.microsoft.com/office/drawing/2014/main" val="813457764"/>
                    </a:ext>
                  </a:extLst>
                </a:gridCol>
              </a:tblGrid>
              <a:tr h="191682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BATI</a:t>
                      </a:r>
                      <a:endParaRPr lang="ru-RU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73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FENETRE</a:t>
                      </a:r>
                      <a:r>
                        <a:rPr lang="en-US" sz="800" baseline="0" dirty="0" smtClean="0"/>
                        <a:t> DE TOIT</a:t>
                      </a:r>
                      <a:endParaRPr lang="en-US" sz="800" dirty="0" smtClean="0"/>
                    </a:p>
                    <a:p>
                      <a:r>
                        <a:rPr lang="en-US" sz="800" dirty="0" smtClean="0"/>
                        <a:t>FENETRES</a:t>
                      </a:r>
                      <a:r>
                        <a:rPr lang="en-US" sz="800" baseline="0" dirty="0" smtClean="0"/>
                        <a:t> ET VOLETS</a:t>
                      </a:r>
                      <a:endParaRPr lang="en-US" sz="800" dirty="0" smtClean="0"/>
                    </a:p>
                    <a:p>
                      <a:r>
                        <a:rPr lang="en-US" sz="800" baseline="0" dirty="0" smtClean="0"/>
                        <a:t>ISOLATION</a:t>
                      </a:r>
                    </a:p>
                    <a:p>
                      <a:r>
                        <a:rPr lang="en-US" sz="800" baseline="0" dirty="0" smtClean="0"/>
                        <a:t>PORTAIL</a:t>
                      </a:r>
                    </a:p>
                    <a:p>
                      <a:r>
                        <a:rPr lang="en-US" sz="800" baseline="0" dirty="0" smtClean="0"/>
                        <a:t>PORTE DE GARAGE</a:t>
                      </a:r>
                    </a:p>
                    <a:p>
                      <a:r>
                        <a:rPr lang="en-US" sz="800" baseline="0" dirty="0" smtClean="0"/>
                        <a:t>PORTE INTERIEURE</a:t>
                      </a:r>
                    </a:p>
                    <a:p>
                      <a:r>
                        <a:rPr lang="en-US" sz="800" baseline="0" dirty="0" smtClean="0"/>
                        <a:t>PORTE EXTERIEURE</a:t>
                      </a:r>
                    </a:p>
                    <a:p>
                      <a:r>
                        <a:rPr lang="en-US" sz="800" baseline="0" dirty="0" smtClean="0"/>
                        <a:t>ESCALIERS</a:t>
                      </a:r>
                    </a:p>
                    <a:p>
                      <a:r>
                        <a:rPr lang="en-US" sz="800" dirty="0" smtClean="0"/>
                        <a:t>BATI SUR DEVIS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729084"/>
                  </a:ext>
                </a:extLst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631294"/>
              </p:ext>
            </p:extLst>
          </p:nvPr>
        </p:nvGraphicFramePr>
        <p:xfrm>
          <a:off x="690556" y="5282566"/>
          <a:ext cx="2107125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07125">
                  <a:extLst>
                    <a:ext uri="{9D8B030D-6E8A-4147-A177-3AD203B41FA5}">
                      <a16:colId xmlns:a16="http://schemas.microsoft.com/office/drawing/2014/main" val="813457764"/>
                    </a:ext>
                  </a:extLst>
                </a:gridCol>
              </a:tblGrid>
              <a:tr h="169552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JARDIN</a:t>
                      </a:r>
                      <a:endParaRPr lang="ru-RU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73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ABRI</a:t>
                      </a:r>
                      <a:r>
                        <a:rPr lang="en-US" sz="800" baseline="0" dirty="0" smtClean="0"/>
                        <a:t> DE JARDIN</a:t>
                      </a:r>
                      <a:endParaRPr lang="en-US" sz="800" dirty="0" smtClean="0"/>
                    </a:p>
                    <a:p>
                      <a:r>
                        <a:rPr lang="en-US" sz="800" dirty="0" smtClean="0"/>
                        <a:t>TERRASSE</a:t>
                      </a:r>
                      <a:r>
                        <a:rPr lang="en-US" sz="800" baseline="0" dirty="0" smtClean="0"/>
                        <a:t> EXT CARRELAGE OU BOIS</a:t>
                      </a:r>
                      <a:endParaRPr lang="en-US" sz="800" dirty="0" smtClean="0"/>
                    </a:p>
                    <a:p>
                      <a:r>
                        <a:rPr lang="en-US" sz="800" baseline="0" dirty="0" smtClean="0"/>
                        <a:t>CLOTURES</a:t>
                      </a:r>
                    </a:p>
                    <a:p>
                      <a:r>
                        <a:rPr lang="en-US" sz="800" baseline="0" dirty="0" smtClean="0"/>
                        <a:t>STORE BANNE</a:t>
                      </a:r>
                    </a:p>
                    <a:p>
                      <a:r>
                        <a:rPr lang="en-US" sz="800" baseline="0" dirty="0" smtClean="0"/>
                        <a:t>JARDIN SUR DEVIS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729084"/>
                  </a:ext>
                </a:extLst>
              </a:tr>
            </a:tbl>
          </a:graphicData>
        </a:graphic>
      </p:graphicFrame>
      <p:graphicFrame>
        <p:nvGraphicFramePr>
          <p:cNvPr id="17" name="Таблица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2192344"/>
              </p:ext>
            </p:extLst>
          </p:nvPr>
        </p:nvGraphicFramePr>
        <p:xfrm>
          <a:off x="2940897" y="2409779"/>
          <a:ext cx="2239750" cy="140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9750">
                  <a:extLst>
                    <a:ext uri="{9D8B030D-6E8A-4147-A177-3AD203B41FA5}">
                      <a16:colId xmlns:a16="http://schemas.microsoft.com/office/drawing/2014/main" val="813457764"/>
                    </a:ext>
                  </a:extLst>
                </a:gridCol>
              </a:tblGrid>
              <a:tr h="191682">
                <a:tc>
                  <a:txBody>
                    <a:bodyPr/>
                    <a:lstStyle/>
                    <a:p>
                      <a:pPr algn="just"/>
                      <a:r>
                        <a:rPr lang="en-US" sz="800" baseline="0" dirty="0" smtClean="0"/>
                        <a:t>5 368 187                         4 515 203            19%</a:t>
                      </a:r>
                      <a:endParaRPr lang="ru-RU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73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</a:t>
                      </a:r>
                      <a:r>
                        <a:rPr lang="en-US" sz="800" baseline="0" dirty="0" smtClean="0"/>
                        <a:t> 752 619                          1 637 534             7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%</a:t>
                      </a:r>
                      <a:endParaRPr lang="en-US" sz="8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800" baseline="0" dirty="0" smtClean="0"/>
                        <a:t>512 279                             446 588                15%</a:t>
                      </a:r>
                      <a:endParaRPr lang="en-US" sz="800" dirty="0" smtClean="0"/>
                    </a:p>
                    <a:p>
                      <a:r>
                        <a:rPr lang="en-US" sz="800" baseline="0" dirty="0" smtClean="0"/>
                        <a:t>1 638 266                          1 189 587             38%</a:t>
                      </a:r>
                    </a:p>
                    <a:p>
                      <a:r>
                        <a:rPr lang="en-US" sz="800" baseline="0" dirty="0" smtClean="0"/>
                        <a:t>78 761                                62 542                  26%</a:t>
                      </a:r>
                    </a:p>
                    <a:p>
                      <a:r>
                        <a:rPr lang="en-US" sz="800" baseline="0" dirty="0" smtClean="0"/>
                        <a:t>336 838                              320 965                5%</a:t>
                      </a:r>
                    </a:p>
                    <a:p>
                      <a:r>
                        <a:rPr lang="en-US" sz="800" baseline="0" dirty="0" smtClean="0"/>
                        <a:t>837 484                              671 754               25%</a:t>
                      </a:r>
                    </a:p>
                    <a:p>
                      <a:r>
                        <a:rPr lang="en-US" sz="800" baseline="0" dirty="0" smtClean="0"/>
                        <a:t>141 961                              106 454               33%</a:t>
                      </a:r>
                    </a:p>
                    <a:p>
                      <a:r>
                        <a:rPr lang="en-US" sz="800" baseline="0" dirty="0" smtClean="0"/>
                        <a:t>30 461                                 35 838               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-15%</a:t>
                      </a:r>
                    </a:p>
                    <a:p>
                      <a:r>
                        <a:rPr lang="en-US" sz="800" dirty="0" smtClean="0"/>
                        <a:t>39 517                                 43</a:t>
                      </a:r>
                      <a:r>
                        <a:rPr lang="en-US" sz="800" baseline="0" dirty="0" smtClean="0"/>
                        <a:t> 940               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-10%</a:t>
                      </a:r>
                      <a:endParaRPr lang="ru-RU" sz="8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729084"/>
                  </a:ext>
                </a:extLst>
              </a:tr>
            </a:tbl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9342217"/>
              </p:ext>
            </p:extLst>
          </p:nvPr>
        </p:nvGraphicFramePr>
        <p:xfrm>
          <a:off x="2940896" y="3845323"/>
          <a:ext cx="2239750" cy="1402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9750">
                  <a:extLst>
                    <a:ext uri="{9D8B030D-6E8A-4147-A177-3AD203B41FA5}">
                      <a16:colId xmlns:a16="http://schemas.microsoft.com/office/drawing/2014/main" val="813457764"/>
                    </a:ext>
                  </a:extLst>
                </a:gridCol>
              </a:tblGrid>
              <a:tr h="191682">
                <a:tc>
                  <a:txBody>
                    <a:bodyPr/>
                    <a:lstStyle/>
                    <a:p>
                      <a:pPr algn="just"/>
                      <a:r>
                        <a:rPr lang="en-US" sz="800" baseline="0" dirty="0" smtClean="0"/>
                        <a:t>2 291 304                       1 817 175             53%</a:t>
                      </a:r>
                      <a:endParaRPr lang="ru-RU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73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800" baseline="0" dirty="0" smtClean="0"/>
                        <a:t>498 188                           439 350              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13%</a:t>
                      </a:r>
                      <a:endParaRPr lang="en-US" sz="800" dirty="0" smtClean="0"/>
                    </a:p>
                    <a:p>
                      <a:r>
                        <a:rPr lang="en-US" sz="800" baseline="0" dirty="0" smtClean="0"/>
                        <a:t>793 184                           514 579               54%</a:t>
                      </a:r>
                      <a:endParaRPr lang="en-US" sz="800" dirty="0" smtClean="0"/>
                    </a:p>
                    <a:p>
                      <a:r>
                        <a:rPr lang="en-US" sz="800" baseline="0" dirty="0" smtClean="0"/>
                        <a:t>62 561                               29 458               112%</a:t>
                      </a:r>
                    </a:p>
                    <a:p>
                      <a:r>
                        <a:rPr lang="en-US" sz="800" baseline="0" dirty="0" smtClean="0"/>
                        <a:t>220 983                           280 223             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-21%</a:t>
                      </a:r>
                      <a:endParaRPr lang="en-US" sz="800" baseline="0" dirty="0" smtClean="0"/>
                    </a:p>
                    <a:p>
                      <a:r>
                        <a:rPr lang="en-US" sz="800" baseline="0" dirty="0" smtClean="0"/>
                        <a:t>241 019                           195 706               23%</a:t>
                      </a:r>
                    </a:p>
                    <a:p>
                      <a:r>
                        <a:rPr lang="en-US" sz="800" baseline="0" dirty="0" smtClean="0"/>
                        <a:t>23 746                               24 113               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-2%</a:t>
                      </a:r>
                      <a:endParaRPr lang="en-US" sz="800" baseline="0" dirty="0" smtClean="0"/>
                    </a:p>
                    <a:p>
                      <a:r>
                        <a:rPr lang="en-US" sz="800" baseline="0" dirty="0" smtClean="0"/>
                        <a:t>328 096                            256 885               28%</a:t>
                      </a:r>
                    </a:p>
                    <a:p>
                      <a:r>
                        <a:rPr lang="en-US" sz="800" baseline="0" dirty="0" smtClean="0"/>
                        <a:t>51 901                               40 965                 27%</a:t>
                      </a:r>
                    </a:p>
                    <a:p>
                      <a:r>
                        <a:rPr lang="en-US" sz="800" dirty="0" smtClean="0"/>
                        <a:t>71 627                                35 896</a:t>
                      </a:r>
                      <a:r>
                        <a:rPr lang="en-US" sz="800" baseline="0" dirty="0" smtClean="0"/>
                        <a:t>                100%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729084"/>
                  </a:ext>
                </a:extLst>
              </a:tr>
            </a:tbl>
          </a:graphicData>
        </a:graphic>
      </p:graphicFrame>
      <p:graphicFrame>
        <p:nvGraphicFramePr>
          <p:cNvPr id="19" name="Таблица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9841898"/>
              </p:ext>
            </p:extLst>
          </p:nvPr>
        </p:nvGraphicFramePr>
        <p:xfrm>
          <a:off x="2940896" y="5282566"/>
          <a:ext cx="223975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239750">
                  <a:extLst>
                    <a:ext uri="{9D8B030D-6E8A-4147-A177-3AD203B41FA5}">
                      <a16:colId xmlns:a16="http://schemas.microsoft.com/office/drawing/2014/main" val="813457764"/>
                    </a:ext>
                  </a:extLst>
                </a:gridCol>
              </a:tblGrid>
              <a:tr h="191682">
                <a:tc>
                  <a:txBody>
                    <a:bodyPr/>
                    <a:lstStyle/>
                    <a:p>
                      <a:pPr algn="just"/>
                      <a:r>
                        <a:rPr lang="en-US" sz="800" baseline="0" dirty="0" smtClean="0"/>
                        <a:t>483 227                         454 817                6%</a:t>
                      </a:r>
                      <a:endParaRPr lang="ru-RU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6737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800" baseline="0" dirty="0" smtClean="0"/>
                        <a:t>125 394                          122 568               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2%</a:t>
                      </a:r>
                      <a:endParaRPr lang="en-US" sz="800" dirty="0" smtClean="0"/>
                    </a:p>
                    <a:p>
                      <a:r>
                        <a:rPr lang="en-US" sz="800" baseline="0" dirty="0" smtClean="0"/>
                        <a:t>0                                       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0                 </a:t>
                      </a:r>
                      <a:endParaRPr lang="en-US" sz="800" dirty="0" smtClean="0"/>
                    </a:p>
                    <a:p>
                      <a:r>
                        <a:rPr lang="en-US" sz="800" baseline="0" dirty="0" smtClean="0"/>
                        <a:t>160 737                           133 685              20%</a:t>
                      </a:r>
                    </a:p>
                    <a:p>
                      <a:r>
                        <a:rPr lang="en-US" sz="800" baseline="0" dirty="0" smtClean="0"/>
                        <a:t>197 096                           198 564              </a:t>
                      </a:r>
                      <a:r>
                        <a:rPr lang="en-US" sz="800" baseline="0" dirty="0" smtClean="0">
                          <a:solidFill>
                            <a:srgbClr val="FF0000"/>
                          </a:solidFill>
                        </a:rPr>
                        <a:t> -1%</a:t>
                      </a:r>
                    </a:p>
                    <a:p>
                      <a:r>
                        <a:rPr lang="en-US" sz="800" baseline="0" dirty="0" smtClean="0"/>
                        <a:t>0                                         0                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729084"/>
                  </a:ext>
                </a:extLst>
              </a:tr>
            </a:tbl>
          </a:graphicData>
        </a:graphic>
      </p:graphicFrame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5041318"/>
              </p:ext>
            </p:extLst>
          </p:nvPr>
        </p:nvGraphicFramePr>
        <p:xfrm>
          <a:off x="5298094" y="640106"/>
          <a:ext cx="2803916" cy="228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803916">
                  <a:extLst>
                    <a:ext uri="{9D8B030D-6E8A-4147-A177-3AD203B41FA5}">
                      <a16:colId xmlns:a16="http://schemas.microsoft.com/office/drawing/2014/main" val="2715826718"/>
                    </a:ext>
                  </a:extLst>
                </a:gridCol>
              </a:tblGrid>
              <a:tr h="126494"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Top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familles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186288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6519401"/>
              </p:ext>
            </p:extLst>
          </p:nvPr>
        </p:nvGraphicFramePr>
        <p:xfrm>
          <a:off x="5298094" y="933007"/>
          <a:ext cx="4979354" cy="10363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89677">
                  <a:extLst>
                    <a:ext uri="{9D8B030D-6E8A-4147-A177-3AD203B41FA5}">
                      <a16:colId xmlns:a16="http://schemas.microsoft.com/office/drawing/2014/main" val="252005398"/>
                    </a:ext>
                  </a:extLst>
                </a:gridCol>
                <a:gridCol w="2489677">
                  <a:extLst>
                    <a:ext uri="{9D8B030D-6E8A-4147-A177-3AD203B41FA5}">
                      <a16:colId xmlns:a16="http://schemas.microsoft.com/office/drawing/2014/main" val="365664128"/>
                    </a:ext>
                  </a:extLst>
                </a:gridCol>
              </a:tblGrid>
              <a:tr h="181690"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poids</a:t>
                      </a:r>
                      <a:r>
                        <a:rPr lang="en-US" sz="800" dirty="0" smtClean="0"/>
                        <a:t>    CA</a:t>
                      </a:r>
                      <a:r>
                        <a:rPr lang="en-US" sz="800" baseline="0" dirty="0" smtClean="0"/>
                        <a:t> HT 2018        CA HT 2017        </a:t>
                      </a:r>
                      <a:r>
                        <a:rPr lang="en-US" sz="800" baseline="0" dirty="0" err="1" smtClean="0"/>
                        <a:t>Ecart</a:t>
                      </a:r>
                      <a:r>
                        <a:rPr lang="en-US" sz="800" baseline="0" dirty="0" smtClean="0"/>
                        <a:t> vs N-1</a:t>
                      </a:r>
                      <a:r>
                        <a:rPr lang="en-US" sz="800" dirty="0" smtClean="0"/>
                        <a:t> 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71016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15%       1 752 619 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€       1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637 534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€                  7%</a:t>
                      </a:r>
                      <a:endParaRPr lang="en-US" sz="800" dirty="0" smtClean="0"/>
                    </a:p>
                    <a:p>
                      <a:r>
                        <a:rPr lang="en-US" sz="800" dirty="0" smtClean="0"/>
                        <a:t>14%       1 638 266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r>
                        <a:rPr lang="en-US" sz="800" dirty="0" smtClean="0"/>
                        <a:t>        1 189 587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€                 38%</a:t>
                      </a:r>
                      <a:endParaRPr lang="en-US" sz="800" dirty="0" smtClean="0"/>
                    </a:p>
                    <a:p>
                      <a:r>
                        <a:rPr lang="en-US" sz="800" dirty="0" smtClean="0"/>
                        <a:t>9%         1 058  451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€           804 938 €                 31%</a:t>
                      </a:r>
                      <a:endParaRPr lang="en-US" sz="800" dirty="0" smtClean="0"/>
                    </a:p>
                    <a:p>
                      <a:r>
                        <a:rPr lang="en-US" sz="800" dirty="0" smtClean="0"/>
                        <a:t>8%            915 825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€            670 378 €                 37%</a:t>
                      </a:r>
                      <a:endParaRPr lang="en-US" sz="800" dirty="0" smtClean="0"/>
                    </a:p>
                    <a:p>
                      <a:r>
                        <a:rPr lang="en-US" sz="800" dirty="0" smtClean="0"/>
                        <a:t>7%            837 484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€            671 754 €                 25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%</a:t>
                      </a:r>
                      <a:endParaRPr lang="en-US" sz="800" dirty="0" smtClean="0"/>
                    </a:p>
                    <a:p>
                      <a:r>
                        <a:rPr lang="en-US" sz="800" dirty="0" smtClean="0"/>
                        <a:t>7%            793</a:t>
                      </a:r>
                      <a:r>
                        <a:rPr lang="en-US" sz="800" baseline="0" dirty="0" smtClean="0"/>
                        <a:t> 184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€            514 579 €                 54</a:t>
                      </a:r>
                      <a:r>
                        <a:rPr lang="en-US" sz="800" baseline="0" dirty="0" smtClean="0">
                          <a:solidFill>
                            <a:schemeClr val="tx1"/>
                          </a:solidFill>
                        </a:rPr>
                        <a:t> %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8196589"/>
                  </a:ext>
                </a:extLst>
              </a:tr>
            </a:tbl>
          </a:graphicData>
        </a:graphic>
      </p:graphicFrame>
      <p:graphicFrame>
        <p:nvGraphicFramePr>
          <p:cNvPr id="25" name="Таблица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961634"/>
              </p:ext>
            </p:extLst>
          </p:nvPr>
        </p:nvGraphicFramePr>
        <p:xfrm>
          <a:off x="7035454" y="2029450"/>
          <a:ext cx="3241994" cy="228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241994">
                  <a:extLst>
                    <a:ext uri="{9D8B030D-6E8A-4147-A177-3AD203B41FA5}">
                      <a16:colId xmlns:a16="http://schemas.microsoft.com/office/drawing/2014/main" val="2715826718"/>
                    </a:ext>
                  </a:extLst>
                </a:gridCol>
              </a:tblGrid>
              <a:tr h="126494">
                <a:tc>
                  <a:txBody>
                    <a:bodyPr/>
                    <a:lstStyle/>
                    <a:p>
                      <a:pPr algn="l"/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Top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900" baseline="0" dirty="0" err="1" smtClean="0">
                          <a:solidFill>
                            <a:schemeClr val="tx1"/>
                          </a:solidFill>
                        </a:rPr>
                        <a:t>familles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       60%     6 995 829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€     5</a:t>
                      </a:r>
                      <a:r>
                        <a:rPr lang="en-US" sz="900" baseline="0" dirty="0" smtClean="0">
                          <a:solidFill>
                            <a:schemeClr val="tx1"/>
                          </a:solidFill>
                        </a:rPr>
                        <a:t> 488 770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€             27%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186288"/>
                  </a:ext>
                </a:extLst>
              </a:tr>
            </a:tbl>
          </a:graphicData>
        </a:graphic>
      </p:graphicFrame>
      <p:graphicFrame>
        <p:nvGraphicFramePr>
          <p:cNvPr id="21" name="Таблица 2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43056"/>
              </p:ext>
            </p:extLst>
          </p:nvPr>
        </p:nvGraphicFramePr>
        <p:xfrm>
          <a:off x="6539870" y="5121496"/>
          <a:ext cx="2821844" cy="670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06850">
                  <a:extLst>
                    <a:ext uri="{9D8B030D-6E8A-4147-A177-3AD203B41FA5}">
                      <a16:colId xmlns:a16="http://schemas.microsoft.com/office/drawing/2014/main" val="1996865920"/>
                    </a:ext>
                  </a:extLst>
                </a:gridCol>
                <a:gridCol w="783771">
                  <a:extLst>
                    <a:ext uri="{9D8B030D-6E8A-4147-A177-3AD203B41FA5}">
                      <a16:colId xmlns:a16="http://schemas.microsoft.com/office/drawing/2014/main" val="579289443"/>
                    </a:ext>
                  </a:extLst>
                </a:gridCol>
                <a:gridCol w="531223">
                  <a:extLst>
                    <a:ext uri="{9D8B030D-6E8A-4147-A177-3AD203B41FA5}">
                      <a16:colId xmlns:a16="http://schemas.microsoft.com/office/drawing/2014/main" val="15466488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Suivl</a:t>
                      </a:r>
                      <a:r>
                        <a:rPr lang="en-US" sz="800" dirty="0" smtClean="0"/>
                        <a:t> des </a:t>
                      </a:r>
                      <a:r>
                        <a:rPr lang="en-US" sz="800" dirty="0" err="1" smtClean="0"/>
                        <a:t>forfaits</a:t>
                      </a:r>
                      <a:r>
                        <a:rPr lang="en-US" sz="800" dirty="0" smtClean="0"/>
                        <a:t> sans pre </a:t>
                      </a:r>
                      <a:r>
                        <a:rPr lang="en-US" sz="800" dirty="0" err="1" smtClean="0"/>
                        <a:t>visite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CA forfeit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Nombre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4235128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FF PETITS TVX AMENA</a:t>
                      </a:r>
                      <a:r>
                        <a:rPr lang="en-US" sz="800" baseline="0" dirty="0" smtClean="0"/>
                        <a:t> SS VISITE</a:t>
                      </a:r>
                    </a:p>
                    <a:p>
                      <a:r>
                        <a:rPr lang="en-US" sz="800" baseline="0" dirty="0" smtClean="0"/>
                        <a:t>FF PETITS TVX ELEC SANS VISITE</a:t>
                      </a:r>
                    </a:p>
                    <a:p>
                      <a:r>
                        <a:rPr lang="en-US" sz="800" baseline="0" dirty="0" smtClean="0"/>
                        <a:t>FF PETITS TVX PLOMB SS VISITE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3 103</a:t>
                      </a:r>
                      <a:r>
                        <a:rPr lang="en-US" sz="800" baseline="0" dirty="0" smtClean="0"/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</a:p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1 157 €</a:t>
                      </a:r>
                    </a:p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1 721 €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38</a:t>
                      </a:r>
                    </a:p>
                    <a:p>
                      <a:r>
                        <a:rPr lang="en-US" sz="800" dirty="0" smtClean="0"/>
                        <a:t>15</a:t>
                      </a:r>
                    </a:p>
                    <a:p>
                      <a:r>
                        <a:rPr lang="en-US" sz="800" dirty="0" smtClean="0"/>
                        <a:t>24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6304783"/>
                  </a:ext>
                </a:extLst>
              </a:tr>
            </a:tbl>
          </a:graphicData>
        </a:graphic>
      </p:graphicFrame>
      <p:graphicFrame>
        <p:nvGraphicFramePr>
          <p:cNvPr id="28" name="Диаграмма 2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4165038"/>
              </p:ext>
            </p:extLst>
          </p:nvPr>
        </p:nvGraphicFramePr>
        <p:xfrm>
          <a:off x="5595897" y="2318173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98502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0" name="Rectangle à coins arrondis 2"/>
          <p:cNvGrpSpPr/>
          <p:nvPr/>
        </p:nvGrpSpPr>
        <p:grpSpPr>
          <a:xfrm>
            <a:off x="691662" y="112102"/>
            <a:ext cx="10567429" cy="661621"/>
            <a:chOff x="0" y="0"/>
            <a:chExt cx="10636667" cy="842962"/>
          </a:xfrm>
        </p:grpSpPr>
        <p:sp>
          <p:nvSpPr>
            <p:cNvPr id="368" name="Rectangle aux angles arrondis"/>
            <p:cNvSpPr/>
            <p:nvPr/>
          </p:nvSpPr>
          <p:spPr>
            <a:xfrm>
              <a:off x="0" y="0"/>
              <a:ext cx="10636668" cy="842963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9" name="Location vehicule"/>
            <p:cNvSpPr txBox="1"/>
            <p:nvPr/>
          </p:nvSpPr>
          <p:spPr>
            <a:xfrm>
              <a:off x="41149" y="236061"/>
              <a:ext cx="10554369" cy="3708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Location </a:t>
              </a:r>
              <a:r>
                <a:rPr dirty="0" err="1"/>
                <a:t>vehicule</a:t>
              </a:r>
              <a:endParaRPr dirty="0"/>
            </a:p>
          </p:txBody>
        </p:sp>
      </p:grpSp>
      <p:sp>
        <p:nvSpPr>
          <p:cNvPr id="8" name="Location vehicule"/>
          <p:cNvSpPr txBox="1"/>
          <p:nvPr/>
        </p:nvSpPr>
        <p:spPr>
          <a:xfrm>
            <a:off x="691662" y="959003"/>
            <a:ext cx="2063261" cy="36933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 algn="l"/>
            <a:r>
              <a:rPr lang="en-US" dirty="0" smtClean="0">
                <a:solidFill>
                  <a:schemeClr val="tx1"/>
                </a:solidFill>
              </a:rPr>
              <a:t>Livraisons Mai 2018</a:t>
            </a:r>
            <a:endParaRPr dirty="0">
              <a:solidFill>
                <a:schemeClr val="tx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4846933"/>
              </p:ext>
            </p:extLst>
          </p:nvPr>
        </p:nvGraphicFramePr>
        <p:xfrm>
          <a:off x="691662" y="1328333"/>
          <a:ext cx="11278142" cy="4389120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162050">
                  <a:extLst>
                    <a:ext uri="{9D8B030D-6E8A-4147-A177-3AD203B41FA5}">
                      <a16:colId xmlns:a16="http://schemas.microsoft.com/office/drawing/2014/main" val="811976878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103291863"/>
                    </a:ext>
                  </a:extLst>
                </a:gridCol>
                <a:gridCol w="2190750">
                  <a:extLst>
                    <a:ext uri="{9D8B030D-6E8A-4147-A177-3AD203B41FA5}">
                      <a16:colId xmlns:a16="http://schemas.microsoft.com/office/drawing/2014/main" val="3787283357"/>
                    </a:ext>
                  </a:extLst>
                </a:gridCol>
                <a:gridCol w="895350">
                  <a:extLst>
                    <a:ext uri="{9D8B030D-6E8A-4147-A177-3AD203B41FA5}">
                      <a16:colId xmlns:a16="http://schemas.microsoft.com/office/drawing/2014/main" val="2829767665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433465042"/>
                    </a:ext>
                  </a:extLst>
                </a:gridCol>
                <a:gridCol w="1028700">
                  <a:extLst>
                    <a:ext uri="{9D8B030D-6E8A-4147-A177-3AD203B41FA5}">
                      <a16:colId xmlns:a16="http://schemas.microsoft.com/office/drawing/2014/main" val="1639492238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3665311513"/>
                    </a:ext>
                  </a:extLst>
                </a:gridCol>
                <a:gridCol w="666750">
                  <a:extLst>
                    <a:ext uri="{9D8B030D-6E8A-4147-A177-3AD203B41FA5}">
                      <a16:colId xmlns:a16="http://schemas.microsoft.com/office/drawing/2014/main" val="1599647912"/>
                    </a:ext>
                  </a:extLst>
                </a:gridCol>
                <a:gridCol w="819150">
                  <a:extLst>
                    <a:ext uri="{9D8B030D-6E8A-4147-A177-3AD203B41FA5}">
                      <a16:colId xmlns:a16="http://schemas.microsoft.com/office/drawing/2014/main" val="2599566194"/>
                    </a:ext>
                  </a:extLst>
                </a:gridCol>
                <a:gridCol w="849322">
                  <a:extLst>
                    <a:ext uri="{9D8B030D-6E8A-4147-A177-3AD203B41FA5}">
                      <a16:colId xmlns:a16="http://schemas.microsoft.com/office/drawing/2014/main" val="231490313"/>
                    </a:ext>
                  </a:extLst>
                </a:gridCol>
                <a:gridCol w="677333">
                  <a:extLst>
                    <a:ext uri="{9D8B030D-6E8A-4147-A177-3AD203B41FA5}">
                      <a16:colId xmlns:a16="http://schemas.microsoft.com/office/drawing/2014/main" val="2839303479"/>
                    </a:ext>
                  </a:extLst>
                </a:gridCol>
                <a:gridCol w="1026587">
                  <a:extLst>
                    <a:ext uri="{9D8B030D-6E8A-4147-A177-3AD203B41FA5}">
                      <a16:colId xmlns:a16="http://schemas.microsoft.com/office/drawing/2014/main" val="2869135758"/>
                    </a:ext>
                  </a:extLst>
                </a:gridCol>
              </a:tblGrid>
              <a:tr h="208882">
                <a:tc rowSpan="2" gridSpan="3">
                  <a:txBody>
                    <a:bodyPr/>
                    <a:lstStyle/>
                    <a:p>
                      <a:endParaRPr lang="ru-RU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Livraisons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Livralsons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6290210"/>
                  </a:ext>
                </a:extLst>
              </a:tr>
              <a:tr h="220312">
                <a:tc gridSpan="3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 TTC N-1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Qtes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N-1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PV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moy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N-1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 TTC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Qtes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PV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moy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N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 TTC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Qtes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PV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moy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N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92110875"/>
                  </a:ext>
                </a:extLst>
              </a:tr>
              <a:tr h="174592">
                <a:tc gridSpan="3">
                  <a:txBody>
                    <a:bodyPr/>
                    <a:lstStyle/>
                    <a:p>
                      <a:r>
                        <a:rPr lang="en-US" sz="1200" dirty="0" smtClean="0"/>
                        <a:t>Total France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625261</a:t>
                      </a:r>
                      <a:endParaRPr lang="ru-RU" sz="12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19109</a:t>
                      </a:r>
                      <a:endParaRPr lang="ru-RU" sz="12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32,7</a:t>
                      </a:r>
                      <a:endParaRPr lang="ru-RU" sz="12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611914</a:t>
                      </a:r>
                      <a:endParaRPr lang="ru-RU" sz="12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17812</a:t>
                      </a:r>
                      <a:endParaRPr lang="ru-RU" sz="12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34,4</a:t>
                      </a:r>
                      <a:endParaRPr lang="ru-RU" sz="12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-2,1%</a:t>
                      </a:r>
                      <a:endParaRPr lang="ru-RU" sz="12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-6,8%</a:t>
                      </a:r>
                      <a:endParaRPr lang="ru-RU" sz="12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5.0%</a:t>
                      </a:r>
                      <a:endParaRPr lang="ru-RU" sz="1200" dirty="0"/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979741"/>
                  </a:ext>
                </a:extLst>
              </a:tr>
              <a:tr h="18602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ALPES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1309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CASTROMA METZ TESSY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4 426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119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37,2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2 959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96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30,8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-33,1%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-19,3%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-17,1%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11151325"/>
                  </a:ext>
                </a:extLst>
              </a:tr>
              <a:tr h="1403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ALPES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1312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CASTROMA GRENOBLE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4 925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135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36,5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4 785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127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37,7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-2,8%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-5,9%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3,3%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26285346"/>
                  </a:ext>
                </a:extLst>
              </a:tr>
              <a:tr h="1898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ALPES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1314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CASTROMA BESANCON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6 869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157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43,8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3 565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95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37,5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-48,1%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-39,5%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-14,2%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6871761"/>
                  </a:ext>
                </a:extLst>
              </a:tr>
              <a:tr h="18221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ALPES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1323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CASTROMA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BOURG EN BRESSE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4 185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108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38,8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4 628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91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50,9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10,6%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-15,7%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31,2%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44974538"/>
                  </a:ext>
                </a:extLst>
              </a:tr>
              <a:tr h="1555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ALPES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2312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CASTROMA SAVOIE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8 147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152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53,6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8 320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187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44,5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2,1%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23,0%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-17,0%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2947928"/>
                  </a:ext>
                </a:extLst>
              </a:tr>
              <a:tr h="12887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ALPES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2327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CASTROMA CHALON SAONE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8 996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248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36,3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8 098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228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35,5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-10,0%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-8,1%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-2,1%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8751301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ALPES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2333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CASTROMA BOURGOIN JALLIEU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-942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300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-3,1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3 940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149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26,4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-518,4%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-50,3%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-942,2%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8697668"/>
                  </a:ext>
                </a:extLst>
              </a:tr>
              <a:tr h="132682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ALPES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2367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CASTROMA DUONZ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5 644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171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33,0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4 576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43,2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-18,9%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-38,0%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30,8%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2612229"/>
                  </a:ext>
                </a:extLst>
              </a:tr>
              <a:tr h="12506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ATLANTIQUE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553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CASTROMA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AGEN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5 052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139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36,3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4 029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142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28,2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-20,3%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2,2%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-21,9%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303923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ATLANTIQUE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554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CASTROMA MERJGNAC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3 792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58,3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3 466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54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64,2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-8,6%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-16,9%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10,0%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1847927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ATLANTIQUE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558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CASTROMA ANGLET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8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/>
                        <a:t>588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286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30,0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6 093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149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40,9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-29,1%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-47,9%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36,2%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1169"/>
                  </a:ext>
                </a:extLst>
              </a:tr>
              <a:tr h="17840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ATLANTIQUE</a:t>
                      </a:r>
                      <a:endParaRPr lang="ru-RU" sz="12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1512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CASTROMA PAU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6 604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211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31,3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2 002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165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12,1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-69,7%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-21,8%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-61,2%</a:t>
                      </a:r>
                      <a:endParaRPr lang="ru-RU" sz="12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46756234"/>
                  </a:ext>
                </a:extLst>
              </a:tr>
              <a:tr h="132682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ATLANTIQUE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1520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CASTROMA LIMOGES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5 514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139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39,7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6 667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171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39,0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20,9%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23,0%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-1,7%</a:t>
                      </a:r>
                      <a:endParaRPr lang="ru-RU" sz="12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57996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2507520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ocation vehicule"/>
          <p:cNvSpPr txBox="1"/>
          <p:nvPr/>
        </p:nvSpPr>
        <p:spPr>
          <a:xfrm>
            <a:off x="1028547" y="160164"/>
            <a:ext cx="9944253" cy="523218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lvl1pPr algn="ctr">
              <a:defRPr>
                <a:solidFill>
                  <a:srgbClr val="FFFFFF"/>
                </a:solidFill>
              </a:defRPr>
            </a:lvl1pPr>
          </a:lstStyle>
          <a:p>
            <a:pPr algn="l"/>
            <a:r>
              <a:rPr lang="en-US" sz="2800" b="1" dirty="0" err="1" smtClean="0">
                <a:solidFill>
                  <a:schemeClr val="accent1"/>
                </a:solidFill>
              </a:rPr>
              <a:t>Taux</a:t>
            </a:r>
            <a:r>
              <a:rPr lang="en-US" sz="2800" b="1" dirty="0" smtClean="0">
                <a:solidFill>
                  <a:schemeClr val="accent1"/>
                </a:solidFill>
              </a:rPr>
              <a:t> de </a:t>
            </a:r>
            <a:r>
              <a:rPr lang="en-US" sz="2800" b="1" dirty="0" err="1" smtClean="0">
                <a:solidFill>
                  <a:schemeClr val="accent1"/>
                </a:solidFill>
              </a:rPr>
              <a:t>Dispo</a:t>
            </a:r>
            <a:r>
              <a:rPr lang="en-US" sz="2800" b="1" dirty="0" smtClean="0">
                <a:solidFill>
                  <a:schemeClr val="accent1"/>
                </a:solidFill>
              </a:rPr>
              <a:t> par Region / </a:t>
            </a:r>
            <a:r>
              <a:rPr lang="en-US" sz="2800" b="1" dirty="0" err="1" smtClean="0">
                <a:solidFill>
                  <a:schemeClr val="accent1"/>
                </a:solidFill>
              </a:rPr>
              <a:t>Magasin</a:t>
            </a:r>
            <a:r>
              <a:rPr lang="en-US" sz="2800" b="1" dirty="0" smtClean="0">
                <a:solidFill>
                  <a:schemeClr val="accent1"/>
                </a:solidFill>
              </a:rPr>
              <a:t> / </a:t>
            </a:r>
            <a:r>
              <a:rPr lang="en-US" sz="2800" b="1" dirty="0" err="1" smtClean="0">
                <a:solidFill>
                  <a:schemeClr val="accent1"/>
                </a:solidFill>
              </a:rPr>
              <a:t>Categorie</a:t>
            </a:r>
            <a:r>
              <a:rPr lang="en-US" sz="2800" b="1" dirty="0" smtClean="0">
                <a:solidFill>
                  <a:schemeClr val="accent1"/>
                </a:solidFill>
              </a:rPr>
              <a:t> / Sous </a:t>
            </a:r>
            <a:r>
              <a:rPr lang="en-US" sz="2800" b="1" dirty="0" err="1" smtClean="0">
                <a:solidFill>
                  <a:schemeClr val="accent1"/>
                </a:solidFill>
              </a:rPr>
              <a:t>Categorie</a:t>
            </a:r>
            <a:endParaRPr sz="2800" b="1" dirty="0">
              <a:solidFill>
                <a:schemeClr val="accent1"/>
              </a:solidFill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0840078"/>
              </p:ext>
            </p:extLst>
          </p:nvPr>
        </p:nvGraphicFramePr>
        <p:xfrm>
          <a:off x="2019452" y="810662"/>
          <a:ext cx="7962441" cy="5445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374399">
                  <a:extLst>
                    <a:ext uri="{9D8B030D-6E8A-4147-A177-3AD203B41FA5}">
                      <a16:colId xmlns:a16="http://schemas.microsoft.com/office/drawing/2014/main" val="3484846153"/>
                    </a:ext>
                  </a:extLst>
                </a:gridCol>
                <a:gridCol w="1058779">
                  <a:extLst>
                    <a:ext uri="{9D8B030D-6E8A-4147-A177-3AD203B41FA5}">
                      <a16:colId xmlns:a16="http://schemas.microsoft.com/office/drawing/2014/main" val="2356036902"/>
                    </a:ext>
                  </a:extLst>
                </a:gridCol>
                <a:gridCol w="1058779">
                  <a:extLst>
                    <a:ext uri="{9D8B030D-6E8A-4147-A177-3AD203B41FA5}">
                      <a16:colId xmlns:a16="http://schemas.microsoft.com/office/drawing/2014/main" val="1630130260"/>
                    </a:ext>
                  </a:extLst>
                </a:gridCol>
                <a:gridCol w="1010443">
                  <a:extLst>
                    <a:ext uri="{9D8B030D-6E8A-4147-A177-3AD203B41FA5}">
                      <a16:colId xmlns:a16="http://schemas.microsoft.com/office/drawing/2014/main" val="2694908134"/>
                    </a:ext>
                  </a:extLst>
                </a:gridCol>
                <a:gridCol w="1460041">
                  <a:extLst>
                    <a:ext uri="{9D8B030D-6E8A-4147-A177-3AD203B41FA5}">
                      <a16:colId xmlns:a16="http://schemas.microsoft.com/office/drawing/2014/main" val="40389587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Semaine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170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2018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76842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32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33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34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47185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Region / Mag / Cat /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Ss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 Cat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Tx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dispo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Tx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dispo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Tx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n-US" sz="1400" baseline="0" dirty="0" err="1" smtClean="0">
                          <a:solidFill>
                            <a:schemeClr val="bg1"/>
                          </a:solidFill>
                        </a:rPr>
                        <a:t>dispo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Nb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 Articles/Mag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1901863"/>
                  </a:ext>
                </a:extLst>
              </a:tr>
              <a:tr h="258439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NATIONAL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96,60%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96,49%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96,06%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3 619 288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72281393"/>
                  </a:ext>
                </a:extLst>
              </a:tr>
              <a:tr h="24239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ALPES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96,72%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96,49%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96,05%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288 994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50734181"/>
                  </a:ext>
                </a:extLst>
              </a:tr>
              <a:tr h="2263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ATLANTIQUE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96,83%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96,66%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96,28%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293</a:t>
                      </a:r>
                      <a:r>
                        <a:rPr lang="en-US" sz="1400" baseline="0" dirty="0" smtClean="0"/>
                        <a:t> 887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4188854"/>
                  </a:ext>
                </a:extLst>
              </a:tr>
              <a:tr h="2263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CENTRE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96,82%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96,59%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96,18%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257 401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9461640"/>
                  </a:ext>
                </a:extLst>
              </a:tr>
              <a:tr h="2744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EST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96,63%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96,50%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96,08%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260 144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025363"/>
                  </a:ext>
                </a:extLst>
              </a:tr>
              <a:tr h="22635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LANGUEDOC MIDI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96,57%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96,53%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96,09%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335 369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691771"/>
                  </a:ext>
                </a:extLst>
              </a:tr>
              <a:tr h="21031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NORD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96,82%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96,84%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96,22%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272 712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2100570"/>
                  </a:ext>
                </a:extLst>
              </a:tr>
              <a:tr h="210313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OUEST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96,72%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96,38%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96,05%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353 090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9818841"/>
                  </a:ext>
                </a:extLst>
              </a:tr>
              <a:tr h="16218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PARIS</a:t>
                      </a:r>
                      <a:r>
                        <a:rPr lang="en-US" sz="1400" baseline="0" dirty="0" smtClean="0"/>
                        <a:t> NORD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96,70%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96,72%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96,32%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321 885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0509689"/>
                  </a:ext>
                </a:extLst>
              </a:tr>
              <a:tr h="242397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PARIS OUEST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96,37%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96,48%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96,06%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260 551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7083662"/>
                  </a:ext>
                </a:extLst>
              </a:tr>
              <a:tr h="27448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PARIS SUD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96,63%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96,64%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96,18%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327 553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72428014"/>
                  </a:ext>
                </a:extLst>
              </a:tr>
              <a:tr h="19427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PROVENCE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96,00%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95,90%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95,54%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394 405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267180"/>
                  </a:ext>
                </a:extLst>
              </a:tr>
              <a:tr h="19427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RHONE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96,54%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96,28%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95,77%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253 297</a:t>
                      </a:r>
                      <a:endParaRPr lang="ru-RU" sz="14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484282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013394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Espace réservé du texte 1"/>
          <p:cNvSpPr txBox="1"/>
          <p:nvPr/>
        </p:nvSpPr>
        <p:spPr>
          <a:xfrm>
            <a:off x="2358453" y="750887"/>
            <a:ext cx="7543801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rPr dirty="0"/>
              <a:t>RAPPORTS P&amp;L</a:t>
            </a:r>
          </a:p>
        </p:txBody>
      </p:sp>
      <p:sp>
        <p:nvSpPr>
          <p:cNvPr id="403" name="ZoneTexte 4"/>
          <p:cNvSpPr txBox="1"/>
          <p:nvPr/>
        </p:nvSpPr>
        <p:spPr>
          <a:xfrm>
            <a:off x="415635" y="384298"/>
            <a:ext cx="232756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LA MARGE BRUTE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361543"/>
              </p:ext>
            </p:extLst>
          </p:nvPr>
        </p:nvGraphicFramePr>
        <p:xfrm>
          <a:off x="581793" y="1445494"/>
          <a:ext cx="10920398" cy="333756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1279091">
                  <a:extLst>
                    <a:ext uri="{9D8B030D-6E8A-4147-A177-3AD203B41FA5}">
                      <a16:colId xmlns:a16="http://schemas.microsoft.com/office/drawing/2014/main" val="809054814"/>
                    </a:ext>
                  </a:extLst>
                </a:gridCol>
                <a:gridCol w="1716505">
                  <a:extLst>
                    <a:ext uri="{9D8B030D-6E8A-4147-A177-3AD203B41FA5}">
                      <a16:colId xmlns:a16="http://schemas.microsoft.com/office/drawing/2014/main" val="2992899987"/>
                    </a:ext>
                  </a:extLst>
                </a:gridCol>
                <a:gridCol w="1556085">
                  <a:extLst>
                    <a:ext uri="{9D8B030D-6E8A-4147-A177-3AD203B41FA5}">
                      <a16:colId xmlns:a16="http://schemas.microsoft.com/office/drawing/2014/main" val="3763369577"/>
                    </a:ext>
                  </a:extLst>
                </a:gridCol>
                <a:gridCol w="1187115">
                  <a:extLst>
                    <a:ext uri="{9D8B030D-6E8A-4147-A177-3AD203B41FA5}">
                      <a16:colId xmlns:a16="http://schemas.microsoft.com/office/drawing/2014/main" val="188466781"/>
                    </a:ext>
                  </a:extLst>
                </a:gridCol>
                <a:gridCol w="1010653">
                  <a:extLst>
                    <a:ext uri="{9D8B030D-6E8A-4147-A177-3AD203B41FA5}">
                      <a16:colId xmlns:a16="http://schemas.microsoft.com/office/drawing/2014/main" val="2573844997"/>
                    </a:ext>
                  </a:extLst>
                </a:gridCol>
                <a:gridCol w="4170949">
                  <a:extLst>
                    <a:ext uri="{9D8B030D-6E8A-4147-A177-3AD203B41FA5}">
                      <a16:colId xmlns:a16="http://schemas.microsoft.com/office/drawing/2014/main" val="105427882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Reel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% CA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bg1"/>
                          </a:solidFill>
                        </a:rPr>
                        <a:t>Ecart</a:t>
                      </a:r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dirty="0" err="1" smtClean="0">
                          <a:solidFill>
                            <a:schemeClr val="bg1"/>
                          </a:solidFill>
                        </a:rPr>
                        <a:t>Actu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% Real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bg1"/>
                          </a:solidFill>
                        </a:rPr>
                        <a:t>% </a:t>
                      </a:r>
                      <a:r>
                        <a:rPr lang="en-US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En</a:t>
                      </a:r>
                      <a:r>
                        <a:rPr lang="en-US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8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942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2 474</a:t>
                      </a:r>
                      <a:r>
                        <a:rPr lang="en-US" baseline="0" dirty="0" smtClean="0"/>
                        <a:t> 995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(218 505)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91,89%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-4,93%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Chiffres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d’Affalres</a:t>
                      </a:r>
                      <a:r>
                        <a:rPr lang="en-US" dirty="0" smtClean="0"/>
                        <a:t> (HT</a:t>
                      </a:r>
                      <a:r>
                        <a:rPr lang="en-US" baseline="0" dirty="0" smtClean="0"/>
                        <a:t> Net)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41614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2 449 670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98,98%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(212 008)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92,03%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-4,99%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Ventes</a:t>
                      </a:r>
                      <a:r>
                        <a:rPr lang="en-US" dirty="0" smtClean="0"/>
                        <a:t> de </a:t>
                      </a:r>
                      <a:r>
                        <a:rPr lang="en-US" dirty="0" err="1" smtClean="0"/>
                        <a:t>Marchandises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09063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30 083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1,22%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(6 840)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81,47%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-0,27%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Prestations</a:t>
                      </a:r>
                      <a:r>
                        <a:rPr lang="en-US" dirty="0" smtClean="0"/>
                        <a:t> de Services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65707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(4 758)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0,19%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342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93,29%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-8,00%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Remise </a:t>
                      </a:r>
                      <a:r>
                        <a:rPr lang="en-US" dirty="0" err="1" smtClean="0"/>
                        <a:t>Cllentele</a:t>
                      </a:r>
                      <a:r>
                        <a:rPr lang="en-US" dirty="0" smtClean="0"/>
                        <a:t> et Personnel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944595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(1 815 483)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73,35%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204 438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89,88%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-8,19%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Couts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d’achat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1091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(1 757 959)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71,03%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211 762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89,25%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-9,21%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Cout</a:t>
                      </a:r>
                      <a:r>
                        <a:rPr lang="en-US" dirty="0" smtClean="0"/>
                        <a:t> des </a:t>
                      </a:r>
                      <a:r>
                        <a:rPr lang="en-US" dirty="0" err="1" smtClean="0"/>
                        <a:t>Marchandises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53664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(57 515)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2,32%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mtClean="0"/>
                        <a:t>(7 325)</a:t>
                      </a:r>
                      <a:endParaRPr lang="ru-RU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115%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39,49%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Honoraires</a:t>
                      </a:r>
                      <a:r>
                        <a:rPr lang="en-US" dirty="0" smtClean="0"/>
                        <a:t> Pose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22209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659 512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26,65%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(14 067)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97,91%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5,37%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Marge Brute</a:t>
                      </a:r>
                      <a:endParaRPr lang="ru-RU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0553036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8747924"/>
              </p:ext>
            </p:extLst>
          </p:nvPr>
        </p:nvGraphicFramePr>
        <p:xfrm>
          <a:off x="581792" y="4411728"/>
          <a:ext cx="10920399" cy="365760"/>
        </p:xfrm>
        <a:graphic>
          <a:graphicData uri="http://schemas.openxmlformats.org/drawingml/2006/table">
            <a:tbl>
              <a:tblPr/>
              <a:tblGrid>
                <a:gridCol w="10920399">
                  <a:extLst>
                    <a:ext uri="{9D8B030D-6E8A-4147-A177-3AD203B41FA5}">
                      <a16:colId xmlns:a16="http://schemas.microsoft.com/office/drawing/2014/main" val="313659698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57150" cmpd="sng">
                      <a:solidFill>
                        <a:schemeClr val="tx1"/>
                      </a:solidFill>
                      <a:prstDash val="solid"/>
                    </a:lnL>
                    <a:lnR w="57150" cmpd="sng">
                      <a:solidFill>
                        <a:schemeClr val="tx1"/>
                      </a:solidFill>
                      <a:prstDash val="solid"/>
                    </a:lnR>
                    <a:lnT w="57150" cmpd="sng">
                      <a:solidFill>
                        <a:schemeClr val="tx1"/>
                      </a:solidFill>
                      <a:prstDash val="solid"/>
                    </a:lnT>
                    <a:lnB w="5715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588109"/>
                  </a:ext>
                </a:extLst>
              </a:tr>
            </a:tbl>
          </a:graphicData>
        </a:graphic>
      </p:graphicFrame>
      <p:sp>
        <p:nvSpPr>
          <p:cNvPr id="5" name="Скругленный прямоугольник 4"/>
          <p:cNvSpPr/>
          <p:nvPr/>
        </p:nvSpPr>
        <p:spPr>
          <a:xfrm>
            <a:off x="8758989" y="4411728"/>
            <a:ext cx="1315453" cy="365760"/>
          </a:xfrm>
          <a:prstGeom prst="round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929398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1124244" y="1659938"/>
          <a:ext cx="9933944" cy="167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3486">
                  <a:extLst>
                    <a:ext uri="{9D8B030D-6E8A-4147-A177-3AD203B41FA5}">
                      <a16:colId xmlns:a16="http://schemas.microsoft.com/office/drawing/2014/main" val="2706821968"/>
                    </a:ext>
                  </a:extLst>
                </a:gridCol>
                <a:gridCol w="2483486">
                  <a:extLst>
                    <a:ext uri="{9D8B030D-6E8A-4147-A177-3AD203B41FA5}">
                      <a16:colId xmlns:a16="http://schemas.microsoft.com/office/drawing/2014/main" val="1300565837"/>
                    </a:ext>
                  </a:extLst>
                </a:gridCol>
                <a:gridCol w="2483486">
                  <a:extLst>
                    <a:ext uri="{9D8B030D-6E8A-4147-A177-3AD203B41FA5}">
                      <a16:colId xmlns:a16="http://schemas.microsoft.com/office/drawing/2014/main" val="1450614653"/>
                    </a:ext>
                  </a:extLst>
                </a:gridCol>
                <a:gridCol w="2483486">
                  <a:extLst>
                    <a:ext uri="{9D8B030D-6E8A-4147-A177-3AD203B41FA5}">
                      <a16:colId xmlns:a16="http://schemas.microsoft.com/office/drawing/2014/main" val="2942311061"/>
                    </a:ext>
                  </a:extLst>
                </a:gridCol>
              </a:tblGrid>
              <a:tr h="151957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1" dirty="0" err="1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Produits</a:t>
                      </a:r>
                      <a:endParaRPr lang="en-US" sz="1200" b="1" dirty="0"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1" dirty="0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Passages </a:t>
                      </a:r>
                      <a:r>
                        <a:rPr lang="en-US" sz="1200" b="1" dirty="0" err="1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</a:t>
                      </a:r>
                      <a:r>
                        <a:rPr lang="en-US" sz="1200" b="1" dirty="0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dirty="0" err="1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caisse</a:t>
                      </a:r>
                      <a:endParaRPr lang="en-US" sz="1200" b="1" dirty="0"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1" dirty="0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Panier</a:t>
                      </a:r>
                      <a:r>
                        <a:rPr lang="en-US" sz="1200" b="1" baseline="0" dirty="0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baseline="0" dirty="0" err="1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moyen</a:t>
                      </a:r>
                      <a:endParaRPr lang="en-US" sz="1200" b="1" dirty="0"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1" dirty="0" err="1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Taux</a:t>
                      </a:r>
                      <a:r>
                        <a:rPr lang="en-US" sz="1200" b="1" dirty="0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TVA</a:t>
                      </a:r>
                      <a:endParaRPr lang="en-US" sz="1200" b="1" dirty="0"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851886"/>
                  </a:ext>
                </a:extLst>
              </a:tr>
              <a:tr h="151957"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</a:pPr>
                      <a:r>
                        <a:rPr lang="en-US" sz="1200" b="1" cap="none" spc="0" dirty="0" err="1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Marchandises</a:t>
                      </a: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cap="none" spc="0" dirty="0" err="1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magasin</a:t>
                      </a:r>
                      <a:endParaRPr lang="en-US" sz="1200" b="1" cap="none" spc="0" dirty="0">
                        <a:ln w="0"/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350</a:t>
                      </a: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</a:t>
                      </a: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687607"/>
                  </a:ext>
                </a:extLst>
              </a:tr>
              <a:tr h="151957"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</a:pPr>
                      <a:r>
                        <a:rPr lang="en-US" sz="1200" b="1" cap="none" spc="0" dirty="0" err="1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Marchandises</a:t>
                      </a: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cap="none" spc="0" dirty="0" err="1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magasin</a:t>
                      </a:r>
                      <a:endParaRPr lang="en-US" sz="1200" b="1" cap="none" spc="0" dirty="0">
                        <a:ln w="0"/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580</a:t>
                      </a: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885003"/>
                  </a:ext>
                </a:extLst>
              </a:tr>
              <a:tr h="151957"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</a:pPr>
                      <a:r>
                        <a:rPr lang="en-US" sz="1200" b="1" cap="none" spc="0" dirty="0" err="1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Marchandises</a:t>
                      </a: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web</a:t>
                      </a:r>
                      <a:endParaRPr lang="en-US" sz="1200" b="1" cap="none" spc="0" dirty="0">
                        <a:ln w="0"/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424684"/>
                  </a:ext>
                </a:extLst>
              </a:tr>
              <a:tr h="151957"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</a:pPr>
                      <a:r>
                        <a:rPr lang="en-US" sz="1200" b="1" cap="none" spc="0" dirty="0" err="1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Marchandises</a:t>
                      </a: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1" cap="none" spc="0" dirty="0" err="1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retrait</a:t>
                      </a: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2h</a:t>
                      </a:r>
                      <a:endParaRPr lang="en-US" sz="1200" b="1" cap="none" spc="0" dirty="0">
                        <a:ln w="0"/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130</a:t>
                      </a: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92205"/>
                  </a:ext>
                </a:extLst>
              </a:tr>
              <a:tr h="151957"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</a:pP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Pose</a:t>
                      </a:r>
                      <a:endParaRPr lang="en-US" sz="1200" b="1" cap="none" spc="0" dirty="0">
                        <a:ln w="0"/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440</a:t>
                      </a: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938177"/>
                  </a:ext>
                </a:extLst>
              </a:tr>
              <a:tr h="1519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Pose</a:t>
                      </a: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820</a:t>
                      </a: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51957"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</a:pP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Transport</a:t>
                      </a:r>
                      <a:endParaRPr lang="en-US" sz="1200" b="1" cap="none" spc="0" dirty="0">
                        <a:ln w="0"/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559760" y="415473"/>
            <a:ext cx="9072480" cy="770803"/>
            <a:chOff x="1559758" y="325328"/>
            <a:chExt cx="9072480" cy="770803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76DEA4FE-8D91-4761-932D-957E006158F5}"/>
                </a:ext>
              </a:extLst>
            </p:cNvPr>
            <p:cNvSpPr txBox="1">
              <a:spLocks/>
            </p:cNvSpPr>
            <p:nvPr/>
          </p:nvSpPr>
          <p:spPr>
            <a:xfrm>
              <a:off x="1559758" y="325328"/>
              <a:ext cx="9072480" cy="47753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fr-F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Exercice </a:t>
              </a:r>
              <a:r>
                <a:rPr lang="fr-FR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2: calculer le CA du P&amp;L Magasin</a:t>
              </a:r>
              <a:endParaRPr lang="fr-F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5876778" y="972292"/>
              <a:ext cx="438442" cy="123839"/>
              <a:chOff x="5517741" y="1523516"/>
              <a:chExt cx="1480892" cy="418280"/>
            </a:xfrm>
          </p:grpSpPr>
          <p:sp>
            <p:nvSpPr>
              <p:cNvPr id="9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049386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581034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5517741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sp>
        <p:nvSpPr>
          <p:cNvPr id="12" name="Rectangle 13">
            <a:extLst>
              <a:ext uri="{FF2B5EF4-FFF2-40B4-BE49-F238E27FC236}">
                <a16:creationId xmlns:a16="http://schemas.microsoft.com/office/drawing/2014/main" id="{92F95E2B-C80D-4FFF-B133-98CC697A5436}"/>
              </a:ext>
            </a:extLst>
          </p:cNvPr>
          <p:cNvSpPr/>
          <p:nvPr/>
        </p:nvSpPr>
        <p:spPr>
          <a:xfrm>
            <a:off x="1238882" y="1230122"/>
            <a:ext cx="9714236" cy="327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Vous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trouverez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ci-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dessous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relatives aux du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magasin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pour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journée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du 10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juillet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1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3" name="Table 1"/>
          <p:cNvGraphicFramePr>
            <a:graphicFrameLocks noGrp="1"/>
          </p:cNvGraphicFramePr>
          <p:nvPr>
            <p:extLst/>
          </p:nvPr>
        </p:nvGraphicFramePr>
        <p:xfrm>
          <a:off x="1129028" y="4467829"/>
          <a:ext cx="9933944" cy="1678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66904">
                  <a:extLst>
                    <a:ext uri="{9D8B030D-6E8A-4147-A177-3AD203B41FA5}">
                      <a16:colId xmlns:a16="http://schemas.microsoft.com/office/drawing/2014/main" val="2706821968"/>
                    </a:ext>
                  </a:extLst>
                </a:gridCol>
                <a:gridCol w="2910703">
                  <a:extLst>
                    <a:ext uri="{9D8B030D-6E8A-4147-A177-3AD203B41FA5}">
                      <a16:colId xmlns:a16="http://schemas.microsoft.com/office/drawing/2014/main" val="1300565837"/>
                    </a:ext>
                  </a:extLst>
                </a:gridCol>
                <a:gridCol w="2756337">
                  <a:extLst>
                    <a:ext uri="{9D8B030D-6E8A-4147-A177-3AD203B41FA5}">
                      <a16:colId xmlns:a16="http://schemas.microsoft.com/office/drawing/2014/main" val="145061465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1" dirty="0"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1" dirty="0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 TTC</a:t>
                      </a:r>
                      <a:endParaRPr lang="en-US" sz="1200" b="1" dirty="0"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1" dirty="0" smtClean="0"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 HT</a:t>
                      </a:r>
                      <a:endParaRPr lang="en-US" sz="1200" b="1" dirty="0"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851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</a:pP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Vents de </a:t>
                      </a:r>
                      <a:r>
                        <a:rPr lang="en-US" sz="1200" b="1" cap="none" spc="0" dirty="0" err="1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marchandises</a:t>
                      </a: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à TVA 20%</a:t>
                      </a:r>
                      <a:endParaRPr lang="en-US" sz="1200" b="1" cap="none" spc="0" dirty="0">
                        <a:ln w="0"/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6876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</a:pPr>
                      <a:r>
                        <a:rPr lang="fr-FR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Vents de marchandises à TVA 10%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885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</a:pP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Vents de services à TVA 20%</a:t>
                      </a:r>
                      <a:endParaRPr lang="en-US" sz="1200" b="1" cap="none" spc="0" dirty="0">
                        <a:ln w="0"/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424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000"/>
                        </a:lnSpc>
                      </a:pPr>
                      <a:r>
                        <a:rPr lang="fr-FR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Vents de services à TVA 10%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922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 Brut</a:t>
                      </a:r>
                      <a:endParaRPr lang="en-US" sz="1200" b="1" cap="none" spc="0" dirty="0">
                        <a:ln w="0"/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69381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Remises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r>
                        <a:rPr lang="en-US" sz="1200" b="1" cap="none" spc="0" dirty="0" smtClean="0">
                          <a:ln w="0"/>
                          <a:solidFill>
                            <a:schemeClr val="accent4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 Net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000"/>
                        </a:lnSpc>
                      </a:pPr>
                      <a:endParaRPr lang="en-US" sz="12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92F95E2B-C80D-4FFF-B133-98CC697A5436}"/>
              </a:ext>
            </a:extLst>
          </p:cNvPr>
          <p:cNvSpPr/>
          <p:nvPr/>
        </p:nvSpPr>
        <p:spPr>
          <a:xfrm>
            <a:off x="1124244" y="3423202"/>
            <a:ext cx="9933944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Les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ventes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ci-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dessus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gcnéré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l’émission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bons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d’achat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pour 600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€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TVA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20%) et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ont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fait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l’objet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remises clientele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personnei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d’une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valeur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 850€ (TVA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à 20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%).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Enfin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le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magasin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vendu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des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cartes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cadeau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pour 1500€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(TVA à 20%).</a:t>
            </a:r>
          </a:p>
        </p:txBody>
      </p:sp>
      <p:sp>
        <p:nvSpPr>
          <p:cNvPr id="15" name="Rectangle 13">
            <a:extLst>
              <a:ext uri="{FF2B5EF4-FFF2-40B4-BE49-F238E27FC236}">
                <a16:creationId xmlns:a16="http://schemas.microsoft.com/office/drawing/2014/main" id="{92F95E2B-C80D-4FFF-B133-98CC697A5436}"/>
              </a:ext>
            </a:extLst>
          </p:cNvPr>
          <p:cNvSpPr/>
          <p:nvPr/>
        </p:nvSpPr>
        <p:spPr>
          <a:xfrm>
            <a:off x="1124244" y="4032600"/>
            <a:ext cx="9933944" cy="35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Calculez</a:t>
            </a: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 CA du P&amp;L </a:t>
            </a:r>
            <a:r>
              <a:rPr lang="en-US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magasin</a:t>
            </a: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(le CA HT net) </a:t>
            </a:r>
            <a:r>
              <a:rPr lang="en-US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</a:t>
            </a: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utilisant</a:t>
            </a: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le tableau ci-</a:t>
            </a:r>
            <a:r>
              <a:rPr lang="en-US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dessous</a:t>
            </a:r>
            <a:r>
              <a:rPr 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18380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Espace réservé du texte 1"/>
          <p:cNvSpPr txBox="1"/>
          <p:nvPr/>
        </p:nvSpPr>
        <p:spPr>
          <a:xfrm>
            <a:off x="1877191" y="568964"/>
            <a:ext cx="7543801" cy="11468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lnSpc>
                <a:spcPct val="90000"/>
              </a:lnSpc>
              <a:spcBef>
                <a:spcPts val="1000"/>
              </a:spcBef>
              <a:defRPr sz="4000" b="1"/>
            </a:pPr>
            <a:r>
              <a:rPr dirty="0"/>
              <a:t>RAPPORTS BI : Benchmark mag</a:t>
            </a:r>
          </a:p>
          <a:p>
            <a:pPr algn="ctr">
              <a:lnSpc>
                <a:spcPct val="90000"/>
              </a:lnSpc>
              <a:spcBef>
                <a:spcPts val="1000"/>
              </a:spcBef>
              <a:defRPr sz="2400" b="1"/>
            </a:pPr>
            <a:r>
              <a:rPr dirty="0"/>
              <a:t>Marge </a:t>
            </a:r>
            <a:r>
              <a:rPr dirty="0" err="1"/>
              <a:t>commerciale</a:t>
            </a:r>
            <a:endParaRPr dirty="0"/>
          </a:p>
        </p:txBody>
      </p:sp>
      <p:sp>
        <p:nvSpPr>
          <p:cNvPr id="408" name="ZoneTexte 4"/>
          <p:cNvSpPr txBox="1"/>
          <p:nvPr/>
        </p:nvSpPr>
        <p:spPr>
          <a:xfrm>
            <a:off x="415635" y="384298"/>
            <a:ext cx="232756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LA MARGE BRUTE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708779"/>
              </p:ext>
            </p:extLst>
          </p:nvPr>
        </p:nvGraphicFramePr>
        <p:xfrm>
          <a:off x="0" y="2475750"/>
          <a:ext cx="2138946" cy="2468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8946">
                  <a:extLst>
                    <a:ext uri="{9D8B030D-6E8A-4147-A177-3AD203B41FA5}">
                      <a16:colId xmlns:a16="http://schemas.microsoft.com/office/drawing/2014/main" val="2419014674"/>
                    </a:ext>
                  </a:extLst>
                </a:gridCol>
              </a:tblGrid>
              <a:tr h="18766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Magasins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625860"/>
                  </a:ext>
                </a:extLst>
              </a:tr>
              <a:tr h="153974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Total </a:t>
                      </a:r>
                      <a:r>
                        <a:rPr lang="en-US" sz="1200" dirty="0" err="1" smtClean="0">
                          <a:solidFill>
                            <a:schemeClr val="accent1"/>
                          </a:solidFill>
                        </a:rPr>
                        <a:t>Magasin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3723087"/>
                  </a:ext>
                </a:extLst>
              </a:tr>
              <a:tr h="16841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CASTORAMA ANTIBES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5000518"/>
                  </a:ext>
                </a:extLst>
              </a:tr>
              <a:tr h="22681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CASTROMA TOULON LA SEYNE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9745043"/>
                  </a:ext>
                </a:extLst>
              </a:tr>
              <a:tr h="25890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CASTROMA BRON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9277509"/>
                  </a:ext>
                </a:extLst>
              </a:tr>
              <a:tr h="24286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CASTROMA DARDILLY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16237022"/>
                  </a:ext>
                </a:extLst>
              </a:tr>
              <a:tr h="17869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CASTROMA SAVOIE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53877637"/>
                  </a:ext>
                </a:extLst>
              </a:tr>
              <a:tr h="16265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CASTROMA GRENOBLE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4033547"/>
                  </a:ext>
                </a:extLst>
              </a:tr>
              <a:tr h="16265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CASTROMA CORMEILLES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6484808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416950"/>
              </p:ext>
            </p:extLst>
          </p:nvPr>
        </p:nvGraphicFramePr>
        <p:xfrm>
          <a:off x="2226643" y="2475750"/>
          <a:ext cx="7106652" cy="26915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0442">
                  <a:extLst>
                    <a:ext uri="{9D8B030D-6E8A-4147-A177-3AD203B41FA5}">
                      <a16:colId xmlns:a16="http://schemas.microsoft.com/office/drawing/2014/main" val="2358526487"/>
                    </a:ext>
                  </a:extLst>
                </a:gridCol>
                <a:gridCol w="401316">
                  <a:extLst>
                    <a:ext uri="{9D8B030D-6E8A-4147-A177-3AD203B41FA5}">
                      <a16:colId xmlns:a16="http://schemas.microsoft.com/office/drawing/2014/main" val="2721622368"/>
                    </a:ext>
                  </a:extLst>
                </a:gridCol>
                <a:gridCol w="946221">
                  <a:extLst>
                    <a:ext uri="{9D8B030D-6E8A-4147-A177-3AD203B41FA5}">
                      <a16:colId xmlns:a16="http://schemas.microsoft.com/office/drawing/2014/main" val="1807808063"/>
                    </a:ext>
                  </a:extLst>
                </a:gridCol>
                <a:gridCol w="657726">
                  <a:extLst>
                    <a:ext uri="{9D8B030D-6E8A-4147-A177-3AD203B41FA5}">
                      <a16:colId xmlns:a16="http://schemas.microsoft.com/office/drawing/2014/main" val="1365659418"/>
                    </a:ext>
                  </a:extLst>
                </a:gridCol>
                <a:gridCol w="705853">
                  <a:extLst>
                    <a:ext uri="{9D8B030D-6E8A-4147-A177-3AD203B41FA5}">
                      <a16:colId xmlns:a16="http://schemas.microsoft.com/office/drawing/2014/main" val="1513756040"/>
                    </a:ext>
                  </a:extLst>
                </a:gridCol>
                <a:gridCol w="657726">
                  <a:extLst>
                    <a:ext uri="{9D8B030D-6E8A-4147-A177-3AD203B41FA5}">
                      <a16:colId xmlns:a16="http://schemas.microsoft.com/office/drawing/2014/main" val="2354906695"/>
                    </a:ext>
                  </a:extLst>
                </a:gridCol>
                <a:gridCol w="529389">
                  <a:extLst>
                    <a:ext uri="{9D8B030D-6E8A-4147-A177-3AD203B41FA5}">
                      <a16:colId xmlns:a16="http://schemas.microsoft.com/office/drawing/2014/main" val="2953963064"/>
                    </a:ext>
                  </a:extLst>
                </a:gridCol>
                <a:gridCol w="737937">
                  <a:extLst>
                    <a:ext uri="{9D8B030D-6E8A-4147-A177-3AD203B41FA5}">
                      <a16:colId xmlns:a16="http://schemas.microsoft.com/office/drawing/2014/main" val="1400634559"/>
                    </a:ext>
                  </a:extLst>
                </a:gridCol>
                <a:gridCol w="673769">
                  <a:extLst>
                    <a:ext uri="{9D8B030D-6E8A-4147-A177-3AD203B41FA5}">
                      <a16:colId xmlns:a16="http://schemas.microsoft.com/office/drawing/2014/main" val="4211799366"/>
                    </a:ext>
                  </a:extLst>
                </a:gridCol>
                <a:gridCol w="866273">
                  <a:extLst>
                    <a:ext uri="{9D8B030D-6E8A-4147-A177-3AD203B41FA5}">
                      <a16:colId xmlns:a16="http://schemas.microsoft.com/office/drawing/2014/main" val="13622908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Marge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Mag + Web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RG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MAG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WEB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Home Delivery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Retrait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2H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Polds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Web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% Vs N-1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% Re al.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Bud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Ecart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Vs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Bud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448972"/>
                  </a:ext>
                </a:extLst>
              </a:tr>
              <a:tr h="254090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57 902 915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57 297 595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605320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243 871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1,0%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1,0%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rgbClr val="92D050"/>
                          </a:solidFill>
                        </a:rPr>
                        <a:t>1,3%</a:t>
                      </a:r>
                      <a:endParaRPr lang="ru-RU" sz="1200" b="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rgbClr val="92D050"/>
                          </a:solidFill>
                        </a:rPr>
                        <a:t>103,5%</a:t>
                      </a:r>
                      <a:endParaRPr lang="ru-RU" sz="1200" b="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b="0" dirty="0" smtClean="0">
                          <a:solidFill>
                            <a:srgbClr val="92D050"/>
                          </a:solidFill>
                        </a:rPr>
                        <a:t>1</a:t>
                      </a:r>
                      <a:r>
                        <a:rPr lang="en-US" sz="1200" b="0" baseline="0" dirty="0" smtClean="0">
                          <a:solidFill>
                            <a:srgbClr val="92D050"/>
                          </a:solidFill>
                        </a:rPr>
                        <a:t> 956 840</a:t>
                      </a:r>
                      <a:endParaRPr lang="ru-RU" sz="1200" b="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0911869"/>
                  </a:ext>
                </a:extLst>
              </a:tr>
              <a:tr h="254090"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1 274 519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1 257 171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17 348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7 314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10 033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1,4%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(1,7)%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102,7%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33</a:t>
                      </a:r>
                      <a:r>
                        <a:rPr lang="en-US" sz="1200" baseline="0" dirty="0" smtClean="0">
                          <a:solidFill>
                            <a:srgbClr val="92D050"/>
                          </a:solidFill>
                        </a:rPr>
                        <a:t> 780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15665062"/>
                  </a:ext>
                </a:extLst>
              </a:tr>
              <a:tr h="270132"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980 471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975 103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5 369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</a:t>
                      </a:r>
                      <a:r>
                        <a:rPr lang="en-US" sz="1200" baseline="0" dirty="0" smtClean="0"/>
                        <a:t> 582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3 787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0,5%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3,1%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105,3%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48</a:t>
                      </a:r>
                      <a:r>
                        <a:rPr lang="en-US" sz="1200" baseline="0" dirty="0" smtClean="0">
                          <a:solidFill>
                            <a:srgbClr val="92D050"/>
                          </a:solidFill>
                        </a:rPr>
                        <a:t> 952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8297707"/>
                  </a:ext>
                </a:extLst>
              </a:tr>
              <a:tr h="302216"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1 010 077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999 274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10 803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2</a:t>
                      </a:r>
                      <a:r>
                        <a:rPr lang="en-US" sz="1200" baseline="0" dirty="0" smtClean="0"/>
                        <a:t> 929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7 874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1,1%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3,7%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102,3%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22</a:t>
                      </a:r>
                      <a:r>
                        <a:rPr lang="en-US" sz="1200" baseline="0" dirty="0" smtClean="0">
                          <a:solidFill>
                            <a:srgbClr val="92D050"/>
                          </a:solidFill>
                        </a:rPr>
                        <a:t> 782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1869764"/>
                  </a:ext>
                </a:extLst>
              </a:tr>
              <a:tr h="254090"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1 007 771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993 895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13 876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3</a:t>
                      </a:r>
                      <a:r>
                        <a:rPr lang="en-US" sz="1200" baseline="0" dirty="0" smtClean="0"/>
                        <a:t> 092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10 784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1,4%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1,2%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102,0%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20</a:t>
                      </a:r>
                      <a:r>
                        <a:rPr lang="en-US" sz="1200" baseline="0" dirty="0" smtClean="0">
                          <a:solidFill>
                            <a:srgbClr val="92D050"/>
                          </a:solidFill>
                        </a:rPr>
                        <a:t> 072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7321436"/>
                  </a:ext>
                </a:extLst>
              </a:tr>
              <a:tr h="286174"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894 403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886 953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7 450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2</a:t>
                      </a:r>
                      <a:r>
                        <a:rPr lang="en-US" sz="1200" baseline="0" dirty="0" smtClean="0"/>
                        <a:t> 444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5 006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0,8%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2,6%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101,8%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15</a:t>
                      </a:r>
                      <a:r>
                        <a:rPr lang="en-US" sz="1200" baseline="0" dirty="0" smtClean="0">
                          <a:solidFill>
                            <a:srgbClr val="92D050"/>
                          </a:solidFill>
                        </a:rPr>
                        <a:t> 539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0279346"/>
                  </a:ext>
                </a:extLst>
              </a:tr>
              <a:tr h="254090"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910 771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898 027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12 744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5</a:t>
                      </a:r>
                      <a:r>
                        <a:rPr lang="en-US" sz="1200" baseline="0" dirty="0" smtClean="0"/>
                        <a:t> 696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7 048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1,4%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5,3%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103,1%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27 744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91233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827 078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820 254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6 825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1</a:t>
                      </a:r>
                      <a:r>
                        <a:rPr lang="en-US" sz="1200" baseline="0" dirty="0" smtClean="0"/>
                        <a:t> 252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5 572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0,8%</a:t>
                      </a:r>
                      <a:endParaRPr lang="ru-RU" sz="120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7.7%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107,8%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59 546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3804815"/>
                  </a:ext>
                </a:extLst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3705727" y="3256547"/>
            <a:ext cx="834190" cy="1910713"/>
          </a:xfrm>
          <a:prstGeom prst="roundRect">
            <a:avLst/>
          </a:prstGeom>
          <a:noFill/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17526"/>
              </p:ext>
            </p:extLst>
          </p:nvPr>
        </p:nvGraphicFramePr>
        <p:xfrm>
          <a:off x="9420992" y="2475750"/>
          <a:ext cx="2690797" cy="287589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5417">
                  <a:extLst>
                    <a:ext uri="{9D8B030D-6E8A-4147-A177-3AD203B41FA5}">
                      <a16:colId xmlns:a16="http://schemas.microsoft.com/office/drawing/2014/main" val="1626520882"/>
                    </a:ext>
                  </a:extLst>
                </a:gridCol>
                <a:gridCol w="786063">
                  <a:extLst>
                    <a:ext uri="{9D8B030D-6E8A-4147-A177-3AD203B41FA5}">
                      <a16:colId xmlns:a16="http://schemas.microsoft.com/office/drawing/2014/main" val="3535154599"/>
                    </a:ext>
                  </a:extLst>
                </a:gridCol>
                <a:gridCol w="595760">
                  <a:extLst>
                    <a:ext uri="{9D8B030D-6E8A-4147-A177-3AD203B41FA5}">
                      <a16:colId xmlns:a16="http://schemas.microsoft.com/office/drawing/2014/main" val="727536477"/>
                    </a:ext>
                  </a:extLst>
                </a:gridCol>
                <a:gridCol w="593557">
                  <a:extLst>
                    <a:ext uri="{9D8B030D-6E8A-4147-A177-3AD203B41FA5}">
                      <a16:colId xmlns:a16="http://schemas.microsoft.com/office/drawing/2014/main" val="2959500458"/>
                    </a:ext>
                  </a:extLst>
                </a:gridCol>
              </a:tblGrid>
              <a:tr h="38723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TM Mag + Web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Ctrul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Web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en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pts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TM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Bud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Ecart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en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Pts Vs N-1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8334695"/>
                  </a:ext>
                </a:extLst>
              </a:tr>
              <a:tr h="30113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33,3%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(0,2)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31,1%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3,3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36559864"/>
                  </a:ext>
                </a:extLst>
              </a:tr>
              <a:tr h="28875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33,6%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(0,2)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30,9%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3,6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8765541"/>
                  </a:ext>
                </a:extLst>
              </a:tr>
              <a:tr h="19250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32,6%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(0,1)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31,5%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3,0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5904331"/>
                  </a:ext>
                </a:extLst>
              </a:tr>
              <a:tr h="1909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33,8%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(0,2)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32,4%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3,1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73314883"/>
                  </a:ext>
                </a:extLst>
              </a:tr>
              <a:tr h="20533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34,2%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(0,3)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32,4%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2,9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81175837"/>
                  </a:ext>
                </a:extLst>
              </a:tr>
              <a:tr h="21977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33,1%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(0,1)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31.0%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3,4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74120099"/>
                  </a:ext>
                </a:extLst>
              </a:tr>
              <a:tr h="13796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34,5%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(0,3)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33,5%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3,0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34166692"/>
                  </a:ext>
                </a:extLst>
              </a:tr>
              <a:tr h="12031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32,8%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FF0000"/>
                          </a:solidFill>
                        </a:rPr>
                        <a:t>(0,1)</a:t>
                      </a:r>
                      <a:endParaRPr lang="ru-RU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30,5%</a:t>
                      </a:r>
                      <a:endParaRPr lang="ru-RU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rgbClr val="92D050"/>
                          </a:solidFill>
                        </a:rPr>
                        <a:t>3,0</a:t>
                      </a:r>
                      <a:endParaRPr lang="ru-RU" sz="1200" dirty="0">
                        <a:solidFill>
                          <a:srgbClr val="92D05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0066180"/>
                  </a:ext>
                </a:extLst>
              </a:tr>
            </a:tbl>
          </a:graphicData>
        </a:graphic>
      </p:graphicFrame>
      <p:sp>
        <p:nvSpPr>
          <p:cNvPr id="6" name="Скругленный прямоугольник 5"/>
          <p:cNvSpPr/>
          <p:nvPr/>
        </p:nvSpPr>
        <p:spPr>
          <a:xfrm>
            <a:off x="9420992" y="3465095"/>
            <a:ext cx="653450" cy="1886551"/>
          </a:xfrm>
          <a:prstGeom prst="round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77365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Espace réservé du texte 1"/>
          <p:cNvSpPr txBox="1"/>
          <p:nvPr/>
        </p:nvSpPr>
        <p:spPr>
          <a:xfrm>
            <a:off x="2324099" y="340881"/>
            <a:ext cx="7543801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rPr dirty="0" err="1"/>
              <a:t>Analyse</a:t>
            </a:r>
            <a:r>
              <a:rPr dirty="0"/>
              <a:t> de la marge </a:t>
            </a:r>
          </a:p>
        </p:txBody>
      </p:sp>
      <p:sp>
        <p:nvSpPr>
          <p:cNvPr id="437" name="ZoneTexte 4"/>
          <p:cNvSpPr txBox="1"/>
          <p:nvPr/>
        </p:nvSpPr>
        <p:spPr>
          <a:xfrm>
            <a:off x="415635" y="384298"/>
            <a:ext cx="232756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LA MARGE BRUTE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7171331"/>
              </p:ext>
            </p:extLst>
          </p:nvPr>
        </p:nvGraphicFramePr>
        <p:xfrm>
          <a:off x="630990" y="1050465"/>
          <a:ext cx="2657642" cy="24098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4337">
                  <a:extLst>
                    <a:ext uri="{9D8B030D-6E8A-4147-A177-3AD203B41FA5}">
                      <a16:colId xmlns:a16="http://schemas.microsoft.com/office/drawing/2014/main" val="3425962046"/>
                    </a:ext>
                  </a:extLst>
                </a:gridCol>
                <a:gridCol w="887662">
                  <a:extLst>
                    <a:ext uri="{9D8B030D-6E8A-4147-A177-3AD203B41FA5}">
                      <a16:colId xmlns:a16="http://schemas.microsoft.com/office/drawing/2014/main" val="887850232"/>
                    </a:ext>
                  </a:extLst>
                </a:gridCol>
                <a:gridCol w="625643">
                  <a:extLst>
                    <a:ext uri="{9D8B030D-6E8A-4147-A177-3AD203B41FA5}">
                      <a16:colId xmlns:a16="http://schemas.microsoft.com/office/drawing/2014/main" val="2109174954"/>
                    </a:ext>
                  </a:extLst>
                </a:gridCol>
              </a:tblGrid>
              <a:tr h="48957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Secterur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Marge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Theorique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4923715"/>
                  </a:ext>
                </a:extLst>
              </a:tr>
              <a:tr h="177088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Total </a:t>
                      </a:r>
                      <a:r>
                        <a:rPr lang="en-US" sz="1200" dirty="0" err="1" smtClean="0">
                          <a:solidFill>
                            <a:schemeClr val="accent1"/>
                          </a:solidFill>
                        </a:rPr>
                        <a:t>Secteurs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88 298 435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32,6%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458290"/>
                  </a:ext>
                </a:extLst>
              </a:tr>
              <a:tr h="1273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 SEVICES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2 215 467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95,9%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786725"/>
                  </a:ext>
                </a:extLst>
              </a:tr>
              <a:tr h="2059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 DECO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20 942 980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43,1%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9496452"/>
                  </a:ext>
                </a:extLst>
              </a:tr>
              <a:tr h="2043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 TECHNIQ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18 225 254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33,3%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874550"/>
                  </a:ext>
                </a:extLst>
              </a:tr>
              <a:tr h="20275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 AMENAGMT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21 489 358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33,2%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351772"/>
                  </a:ext>
                </a:extLst>
              </a:tr>
              <a:tr h="20115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 JARDIN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15 458 739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26,0%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5230993"/>
                  </a:ext>
                </a:extLst>
              </a:tr>
              <a:tr h="21558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 BOISBATI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9 966 638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2,2%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1861824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5618660"/>
              </p:ext>
            </p:extLst>
          </p:nvPr>
        </p:nvGraphicFramePr>
        <p:xfrm>
          <a:off x="3503603" y="1082842"/>
          <a:ext cx="5848944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0446">
                  <a:extLst>
                    <a:ext uri="{9D8B030D-6E8A-4147-A177-3AD203B41FA5}">
                      <a16:colId xmlns:a16="http://schemas.microsoft.com/office/drawing/2014/main" val="1751229193"/>
                    </a:ext>
                  </a:extLst>
                </a:gridCol>
                <a:gridCol w="988183">
                  <a:extLst>
                    <a:ext uri="{9D8B030D-6E8A-4147-A177-3AD203B41FA5}">
                      <a16:colId xmlns:a16="http://schemas.microsoft.com/office/drawing/2014/main" val="4200140629"/>
                    </a:ext>
                  </a:extLst>
                </a:gridCol>
                <a:gridCol w="786063">
                  <a:extLst>
                    <a:ext uri="{9D8B030D-6E8A-4147-A177-3AD203B41FA5}">
                      <a16:colId xmlns:a16="http://schemas.microsoft.com/office/drawing/2014/main" val="2278459860"/>
                    </a:ext>
                  </a:extLst>
                </a:gridCol>
                <a:gridCol w="1058779">
                  <a:extLst>
                    <a:ext uri="{9D8B030D-6E8A-4147-A177-3AD203B41FA5}">
                      <a16:colId xmlns:a16="http://schemas.microsoft.com/office/drawing/2014/main" val="4154155172"/>
                    </a:ext>
                  </a:extLst>
                </a:gridCol>
                <a:gridCol w="1074821">
                  <a:extLst>
                    <a:ext uri="{9D8B030D-6E8A-4147-A177-3AD203B41FA5}">
                      <a16:colId xmlns:a16="http://schemas.microsoft.com/office/drawing/2014/main" val="127494341"/>
                    </a:ext>
                  </a:extLst>
                </a:gridCol>
                <a:gridCol w="1010652">
                  <a:extLst>
                    <a:ext uri="{9D8B030D-6E8A-4147-A177-3AD203B41FA5}">
                      <a16:colId xmlns:a16="http://schemas.microsoft.com/office/drawing/2014/main" val="2236219496"/>
                    </a:ext>
                  </a:extLst>
                </a:gridCol>
              </a:tblGrid>
              <a:tr h="30517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Remises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Fld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5%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Remises Fid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10%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Stock HG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Stock &gt; 720j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Promo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Natlonale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Allgnement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Concurrence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989767"/>
                  </a:ext>
                </a:extLst>
              </a:tr>
              <a:tr h="2009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(0,2)%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(0,4)%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(0,4)%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(0,2)%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(1,4)%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(0,4)%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262883"/>
                  </a:ext>
                </a:extLst>
              </a:tr>
              <a:tr h="16721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749518"/>
                  </a:ext>
                </a:extLst>
              </a:tr>
              <a:tr h="13352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(0,9)%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(2,1)%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010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(0,4)%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(1,2)%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148979"/>
                  </a:ext>
                </a:extLst>
              </a:tr>
              <a:tr h="1463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(0,5)%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(0,4)%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(1,7)%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24733"/>
                  </a:ext>
                </a:extLst>
              </a:tr>
              <a:tr h="19287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(0,4)%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(0,4)%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23479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(0,6)%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(1,5)%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(2,8)%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4641277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118329"/>
              </p:ext>
            </p:extLst>
          </p:nvPr>
        </p:nvGraphicFramePr>
        <p:xfrm>
          <a:off x="686408" y="3682763"/>
          <a:ext cx="5457718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1175">
                  <a:extLst>
                    <a:ext uri="{9D8B030D-6E8A-4147-A177-3AD203B41FA5}">
                      <a16:colId xmlns:a16="http://schemas.microsoft.com/office/drawing/2014/main" val="2213429204"/>
                    </a:ext>
                  </a:extLst>
                </a:gridCol>
                <a:gridCol w="1026694">
                  <a:extLst>
                    <a:ext uri="{9D8B030D-6E8A-4147-A177-3AD203B41FA5}">
                      <a16:colId xmlns:a16="http://schemas.microsoft.com/office/drawing/2014/main" val="2731393023"/>
                    </a:ext>
                  </a:extLst>
                </a:gridCol>
                <a:gridCol w="962527">
                  <a:extLst>
                    <a:ext uri="{9D8B030D-6E8A-4147-A177-3AD203B41FA5}">
                      <a16:colId xmlns:a16="http://schemas.microsoft.com/office/drawing/2014/main" val="1851644538"/>
                    </a:ext>
                  </a:extLst>
                </a:gridCol>
                <a:gridCol w="898358">
                  <a:extLst>
                    <a:ext uri="{9D8B030D-6E8A-4147-A177-3AD203B41FA5}">
                      <a16:colId xmlns:a16="http://schemas.microsoft.com/office/drawing/2014/main" val="1781562818"/>
                    </a:ext>
                  </a:extLst>
                </a:gridCol>
                <a:gridCol w="721894">
                  <a:extLst>
                    <a:ext uri="{9D8B030D-6E8A-4147-A177-3AD203B41FA5}">
                      <a16:colId xmlns:a16="http://schemas.microsoft.com/office/drawing/2014/main" val="4060518355"/>
                    </a:ext>
                  </a:extLst>
                </a:gridCol>
                <a:gridCol w="737070">
                  <a:extLst>
                    <a:ext uri="{9D8B030D-6E8A-4147-A177-3AD203B41FA5}">
                      <a16:colId xmlns:a16="http://schemas.microsoft.com/office/drawing/2014/main" val="4032275288"/>
                    </a:ext>
                  </a:extLst>
                </a:gridCol>
              </a:tblGrid>
              <a:tr h="3818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Secteur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Promo Locale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Marge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Compensee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Remlses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BV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Remlses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</a:rPr>
                        <a:t>Calsse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Gratults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Caisse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019192"/>
                  </a:ext>
                </a:extLst>
              </a:tr>
              <a:tr h="19731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Total </a:t>
                      </a:r>
                      <a:r>
                        <a:rPr lang="en-US" sz="1200" dirty="0" err="1" smtClean="0">
                          <a:solidFill>
                            <a:schemeClr val="accent1"/>
                          </a:solidFill>
                        </a:rPr>
                        <a:t>Secteurs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(0,2)%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0,0%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(0,9)%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(0,3)%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(0,1)%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337855"/>
                  </a:ext>
                </a:extLst>
              </a:tr>
              <a:tr h="21175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 SERVICES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0,0%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6280032"/>
                  </a:ext>
                </a:extLst>
              </a:tr>
              <a:tr h="16202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 DECO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034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 TECHNIQ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(0,4)%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343880"/>
                  </a:ext>
                </a:extLst>
              </a:tr>
              <a:tr h="15881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 AMENAGMT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(1,5)%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783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 JARDIN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(1,2)%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(0,4)%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054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 BOISBATI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(1,5)%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(0,4)%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4918001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0157100"/>
              </p:ext>
            </p:extLst>
          </p:nvPr>
        </p:nvGraphicFramePr>
        <p:xfrm>
          <a:off x="6343055" y="3659144"/>
          <a:ext cx="1513306" cy="2376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06">
                  <a:extLst>
                    <a:ext uri="{9D8B030D-6E8A-4147-A177-3AD203B41FA5}">
                      <a16:colId xmlns:a16="http://schemas.microsoft.com/office/drawing/2014/main" val="1997639428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713878186"/>
                    </a:ext>
                  </a:extLst>
                </a:gridCol>
              </a:tblGrid>
              <a:tr h="4561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Marge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Reelle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549398"/>
                  </a:ext>
                </a:extLst>
              </a:tr>
              <a:tr h="208548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28,1%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71 464 325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773444"/>
                  </a:ext>
                </a:extLst>
              </a:tr>
              <a:tr h="23902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95,9%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2 210 483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989871"/>
                  </a:ext>
                </a:extLst>
              </a:tr>
              <a:tr h="12512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39,0%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17 688963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972026"/>
                  </a:ext>
                </a:extLst>
              </a:tr>
              <a:tr h="20373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30,0%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15 624 800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84236"/>
                  </a:ext>
                </a:extLst>
              </a:tr>
              <a:tr h="15400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28,1%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16 886 543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43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22,8%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12 798 156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31975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16,7%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6 255 381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381206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1536900"/>
              </p:ext>
            </p:extLst>
          </p:nvPr>
        </p:nvGraphicFramePr>
        <p:xfrm>
          <a:off x="8054212" y="3636181"/>
          <a:ext cx="1683346" cy="2376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06">
                  <a:extLst>
                    <a:ext uri="{9D8B030D-6E8A-4147-A177-3AD203B41FA5}">
                      <a16:colId xmlns:a16="http://schemas.microsoft.com/office/drawing/2014/main" val="1997639428"/>
                    </a:ext>
                  </a:extLst>
                </a:gridCol>
                <a:gridCol w="1084440">
                  <a:extLst>
                    <a:ext uri="{9D8B030D-6E8A-4147-A177-3AD203B41FA5}">
                      <a16:colId xmlns:a16="http://schemas.microsoft.com/office/drawing/2014/main" val="713878186"/>
                    </a:ext>
                  </a:extLst>
                </a:gridCol>
              </a:tblGrid>
              <a:tr h="4561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Ecart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Vs Margo Theo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549398"/>
                  </a:ext>
                </a:extLst>
              </a:tr>
              <a:tr h="208548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(4,5)%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(16 866 676)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773444"/>
                  </a:ext>
                </a:extLst>
              </a:tr>
              <a:tr h="23902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(614)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989871"/>
                  </a:ext>
                </a:extLst>
              </a:tr>
              <a:tr h="12512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(4,1)%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(3</a:t>
                      </a:r>
                      <a:r>
                        <a:rPr lang="en-US" sz="1200" baseline="0" dirty="0" smtClean="0"/>
                        <a:t> 253 804)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972026"/>
                  </a:ext>
                </a:extLst>
              </a:tr>
              <a:tr h="20373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(3,3)%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(2</a:t>
                      </a:r>
                      <a:r>
                        <a:rPr lang="en-US" sz="1200" baseline="0" dirty="0" smtClean="0"/>
                        <a:t> 601 492)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84236"/>
                  </a:ext>
                </a:extLst>
              </a:tr>
              <a:tr h="15400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(5,1)%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(4</a:t>
                      </a:r>
                      <a:r>
                        <a:rPr lang="en-US" sz="1200" baseline="0" dirty="0" smtClean="0"/>
                        <a:t> 624 174)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43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(3,5)%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(2</a:t>
                      </a:r>
                      <a:r>
                        <a:rPr lang="en-US" sz="1200" baseline="0" dirty="0" smtClean="0"/>
                        <a:t> 662 717)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31975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(7,5)%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(3</a:t>
                      </a:r>
                      <a:r>
                        <a:rPr lang="en-US" sz="1200" baseline="0" dirty="0" smtClean="0"/>
                        <a:t> 723 675)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3812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7139220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Espace réservé du texte 1"/>
          <p:cNvSpPr txBox="1"/>
          <p:nvPr/>
        </p:nvSpPr>
        <p:spPr>
          <a:xfrm>
            <a:off x="2324099" y="340881"/>
            <a:ext cx="7543801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t>Analyse de la marge  en valeur</a:t>
            </a:r>
          </a:p>
        </p:txBody>
      </p:sp>
      <p:sp>
        <p:nvSpPr>
          <p:cNvPr id="442" name="ZoneTexte 4"/>
          <p:cNvSpPr txBox="1"/>
          <p:nvPr/>
        </p:nvSpPr>
        <p:spPr>
          <a:xfrm>
            <a:off x="415635" y="384298"/>
            <a:ext cx="232756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LA MARGE BRUTE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3521622"/>
              </p:ext>
            </p:extLst>
          </p:nvPr>
        </p:nvGraphicFramePr>
        <p:xfrm>
          <a:off x="630990" y="1018381"/>
          <a:ext cx="2802021" cy="213549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4337">
                  <a:extLst>
                    <a:ext uri="{9D8B030D-6E8A-4147-A177-3AD203B41FA5}">
                      <a16:colId xmlns:a16="http://schemas.microsoft.com/office/drawing/2014/main" val="3425962046"/>
                    </a:ext>
                  </a:extLst>
                </a:gridCol>
                <a:gridCol w="679115">
                  <a:extLst>
                    <a:ext uri="{9D8B030D-6E8A-4147-A177-3AD203B41FA5}">
                      <a16:colId xmlns:a16="http://schemas.microsoft.com/office/drawing/2014/main" val="887850232"/>
                    </a:ext>
                  </a:extLst>
                </a:gridCol>
                <a:gridCol w="978569">
                  <a:extLst>
                    <a:ext uri="{9D8B030D-6E8A-4147-A177-3AD203B41FA5}">
                      <a16:colId xmlns:a16="http://schemas.microsoft.com/office/drawing/2014/main" val="2109174954"/>
                    </a:ext>
                  </a:extLst>
                </a:gridCol>
              </a:tblGrid>
              <a:tr h="48957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Secterur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Marge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Theorique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4923715"/>
                  </a:ext>
                </a:extLst>
              </a:tr>
              <a:tr h="177088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Total </a:t>
                      </a:r>
                      <a:r>
                        <a:rPr lang="en-US" sz="1200" dirty="0" err="1" smtClean="0">
                          <a:solidFill>
                            <a:schemeClr val="accent1"/>
                          </a:solidFill>
                        </a:rPr>
                        <a:t>Secteurs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32,6%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88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298 435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458290"/>
                  </a:ext>
                </a:extLst>
              </a:tr>
              <a:tr h="12735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 AMENAGMT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33,2%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21</a:t>
                      </a:r>
                      <a:r>
                        <a:rPr lang="en-US" sz="1200" baseline="0" dirty="0" smtClean="0"/>
                        <a:t> 489 358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786725"/>
                  </a:ext>
                </a:extLst>
              </a:tr>
              <a:tr h="2059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 DECO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43,1%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20</a:t>
                      </a:r>
                      <a:r>
                        <a:rPr lang="en-US" sz="1200" baseline="0" dirty="0" smtClean="0"/>
                        <a:t> 942 980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39496452"/>
                  </a:ext>
                </a:extLst>
              </a:tr>
              <a:tr h="2043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 TECHNIQ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33,3%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18</a:t>
                      </a:r>
                      <a:r>
                        <a:rPr lang="en-US" sz="1200" baseline="0" dirty="0" smtClean="0"/>
                        <a:t> 225 254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874550"/>
                  </a:ext>
                </a:extLst>
              </a:tr>
              <a:tr h="20115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 JARDIN</a:t>
                      </a:r>
                      <a:endParaRPr lang="ru-RU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26,0%</a:t>
                      </a:r>
                      <a:endParaRPr lang="ru-RU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</a:t>
                      </a:r>
                      <a:r>
                        <a:rPr lang="en-US" sz="1200" baseline="0" dirty="0" smtClean="0"/>
                        <a:t> 458 739</a:t>
                      </a:r>
                      <a:endParaRPr lang="ru-RU" sz="12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5230993"/>
                  </a:ext>
                </a:extLst>
              </a:tr>
              <a:tr h="21558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 BOISBATI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24,2%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</a:t>
                      </a:r>
                      <a:r>
                        <a:rPr lang="en-US" sz="1200" baseline="0" dirty="0" smtClean="0"/>
                        <a:t> 966 638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861824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8345818"/>
              </p:ext>
            </p:extLst>
          </p:nvPr>
        </p:nvGraphicFramePr>
        <p:xfrm>
          <a:off x="3567771" y="1018381"/>
          <a:ext cx="5993324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0446">
                  <a:extLst>
                    <a:ext uri="{9D8B030D-6E8A-4147-A177-3AD203B41FA5}">
                      <a16:colId xmlns:a16="http://schemas.microsoft.com/office/drawing/2014/main" val="1751229193"/>
                    </a:ext>
                  </a:extLst>
                </a:gridCol>
                <a:gridCol w="988183">
                  <a:extLst>
                    <a:ext uri="{9D8B030D-6E8A-4147-A177-3AD203B41FA5}">
                      <a16:colId xmlns:a16="http://schemas.microsoft.com/office/drawing/2014/main" val="4200140629"/>
                    </a:ext>
                  </a:extLst>
                </a:gridCol>
                <a:gridCol w="946484">
                  <a:extLst>
                    <a:ext uri="{9D8B030D-6E8A-4147-A177-3AD203B41FA5}">
                      <a16:colId xmlns:a16="http://schemas.microsoft.com/office/drawing/2014/main" val="2278459860"/>
                    </a:ext>
                  </a:extLst>
                </a:gridCol>
                <a:gridCol w="1106905">
                  <a:extLst>
                    <a:ext uri="{9D8B030D-6E8A-4147-A177-3AD203B41FA5}">
                      <a16:colId xmlns:a16="http://schemas.microsoft.com/office/drawing/2014/main" val="4154155172"/>
                    </a:ext>
                  </a:extLst>
                </a:gridCol>
                <a:gridCol w="978569">
                  <a:extLst>
                    <a:ext uri="{9D8B030D-6E8A-4147-A177-3AD203B41FA5}">
                      <a16:colId xmlns:a16="http://schemas.microsoft.com/office/drawing/2014/main" val="127494341"/>
                    </a:ext>
                  </a:extLst>
                </a:gridCol>
                <a:gridCol w="1042737">
                  <a:extLst>
                    <a:ext uri="{9D8B030D-6E8A-4147-A177-3AD203B41FA5}">
                      <a16:colId xmlns:a16="http://schemas.microsoft.com/office/drawing/2014/main" val="2236219496"/>
                    </a:ext>
                  </a:extLst>
                </a:gridCol>
              </a:tblGrid>
              <a:tr h="305174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Remises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Fld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5%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Remises Fid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10%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Stock HG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Stock &gt; 720j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Promo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Natlonale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Allgnement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Concurrence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989767"/>
                  </a:ext>
                </a:extLst>
              </a:tr>
              <a:tr h="2009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(717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303</a:t>
                      </a:r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(1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547 692</a:t>
                      </a:r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(1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691 429</a:t>
                      </a:r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(596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014</a:t>
                      </a:r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(5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284 533</a:t>
                      </a:r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(1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688 964</a:t>
                      </a:r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262883"/>
                  </a:ext>
                </a:extLst>
              </a:tr>
              <a:tr h="16721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(211</a:t>
                      </a:r>
                      <a:r>
                        <a:rPr lang="en-US" sz="1200" baseline="0" dirty="0" smtClean="0"/>
                        <a:t> 401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(488</a:t>
                      </a:r>
                      <a:r>
                        <a:rPr lang="en-US" sz="1200" baseline="0" dirty="0" smtClean="0"/>
                        <a:t> 923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(349</a:t>
                      </a:r>
                      <a:r>
                        <a:rPr lang="en-US" sz="1200" baseline="0" dirty="0" smtClean="0"/>
                        <a:t> 566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(151</a:t>
                      </a:r>
                      <a:r>
                        <a:rPr lang="en-US" sz="1200" baseline="0" dirty="0" smtClean="0"/>
                        <a:t> 213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</a:t>
                      </a:r>
                      <a:r>
                        <a:rPr lang="en-US" sz="1200" baseline="0" dirty="0" smtClean="0"/>
                        <a:t> 530 463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(65</a:t>
                      </a:r>
                      <a:r>
                        <a:rPr lang="en-US" sz="1200" baseline="0" dirty="0" smtClean="0"/>
                        <a:t> 084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749518"/>
                  </a:ext>
                </a:extLst>
              </a:tr>
              <a:tr h="13352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(82</a:t>
                      </a:r>
                      <a:r>
                        <a:rPr lang="en-US" sz="1200" baseline="0" dirty="0" smtClean="0"/>
                        <a:t> 178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(157</a:t>
                      </a:r>
                      <a:r>
                        <a:rPr lang="en-US" sz="1200" baseline="0" dirty="0" smtClean="0"/>
                        <a:t> 780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(739</a:t>
                      </a:r>
                      <a:r>
                        <a:rPr lang="en-US" sz="1200" baseline="0" dirty="0" smtClean="0"/>
                        <a:t> 197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(125</a:t>
                      </a:r>
                      <a:r>
                        <a:rPr lang="en-US" sz="1200" baseline="0" dirty="0" smtClean="0"/>
                        <a:t> 856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</a:t>
                      </a:r>
                      <a:r>
                        <a:rPr lang="en-US" sz="1200" baseline="0" dirty="0" smtClean="0"/>
                        <a:t> 707 514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(48</a:t>
                      </a:r>
                      <a:r>
                        <a:rPr lang="en-US" sz="1200" baseline="0" dirty="0" smtClean="0"/>
                        <a:t> 172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010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(152</a:t>
                      </a:r>
                      <a:r>
                        <a:rPr lang="en-US" sz="1200" baseline="0" dirty="0" smtClean="0"/>
                        <a:t> 546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(270</a:t>
                      </a:r>
                      <a:r>
                        <a:rPr lang="en-US" sz="1200" baseline="0" dirty="0" smtClean="0"/>
                        <a:t> 696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(321</a:t>
                      </a:r>
                      <a:r>
                        <a:rPr lang="en-US" sz="1200" baseline="0" dirty="0" smtClean="0"/>
                        <a:t> 534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(123</a:t>
                      </a:r>
                      <a:r>
                        <a:rPr lang="en-US" sz="1200" baseline="0" dirty="0" smtClean="0"/>
                        <a:t> 100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(958</a:t>
                      </a:r>
                      <a:r>
                        <a:rPr lang="en-US" sz="1200" baseline="0" dirty="0" smtClean="0"/>
                        <a:t> 379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(133</a:t>
                      </a:r>
                      <a:r>
                        <a:rPr lang="en-US" sz="1200" baseline="0" dirty="0" smtClean="0"/>
                        <a:t> 581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148979"/>
                  </a:ext>
                </a:extLst>
              </a:tr>
              <a:tr h="1463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(196</a:t>
                      </a:r>
                      <a:r>
                        <a:rPr lang="en-US" sz="1200" baseline="0" dirty="0" smtClean="0"/>
                        <a:t> 568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(342</a:t>
                      </a:r>
                      <a:r>
                        <a:rPr lang="en-US" sz="1200" baseline="0" dirty="0" smtClean="0"/>
                        <a:t> 789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(203</a:t>
                      </a:r>
                      <a:r>
                        <a:rPr lang="en-US" sz="1200" baseline="0" dirty="0" smtClean="0"/>
                        <a:t> 989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(121</a:t>
                      </a:r>
                      <a:r>
                        <a:rPr lang="en-US" sz="1200" baseline="0" dirty="0" smtClean="0"/>
                        <a:t> 946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(322</a:t>
                      </a:r>
                      <a:r>
                        <a:rPr lang="en-US" sz="1200" baseline="0" dirty="0" smtClean="0"/>
                        <a:t> 130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(72</a:t>
                      </a:r>
                      <a:r>
                        <a:rPr lang="en-US" sz="1200" baseline="0" dirty="0" smtClean="0"/>
                        <a:t> 048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24733"/>
                  </a:ext>
                </a:extLst>
              </a:tr>
              <a:tr h="19287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(74</a:t>
                      </a:r>
                      <a:r>
                        <a:rPr lang="en-US" sz="1200" baseline="0" dirty="0" smtClean="0"/>
                        <a:t> 504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(283</a:t>
                      </a:r>
                      <a:r>
                        <a:rPr lang="en-US" sz="1200" baseline="0" dirty="0" smtClean="0"/>
                        <a:t> 229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(77</a:t>
                      </a:r>
                      <a:r>
                        <a:rPr lang="en-US" sz="1200" baseline="0" dirty="0" smtClean="0"/>
                        <a:t> 143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(73</a:t>
                      </a:r>
                      <a:r>
                        <a:rPr lang="en-US" sz="1200" baseline="0" dirty="0" smtClean="0"/>
                        <a:t> 909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(766</a:t>
                      </a:r>
                      <a:r>
                        <a:rPr lang="en-US" sz="1200" baseline="0" dirty="0" smtClean="0"/>
                        <a:t> 046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(1 370 078)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234798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8214543"/>
              </p:ext>
            </p:extLst>
          </p:nvPr>
        </p:nvGraphicFramePr>
        <p:xfrm>
          <a:off x="638281" y="3417120"/>
          <a:ext cx="5778561" cy="21031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1175">
                  <a:extLst>
                    <a:ext uri="{9D8B030D-6E8A-4147-A177-3AD203B41FA5}">
                      <a16:colId xmlns:a16="http://schemas.microsoft.com/office/drawing/2014/main" val="2213429204"/>
                    </a:ext>
                  </a:extLst>
                </a:gridCol>
                <a:gridCol w="1026694">
                  <a:extLst>
                    <a:ext uri="{9D8B030D-6E8A-4147-A177-3AD203B41FA5}">
                      <a16:colId xmlns:a16="http://schemas.microsoft.com/office/drawing/2014/main" val="2731393023"/>
                    </a:ext>
                  </a:extLst>
                </a:gridCol>
                <a:gridCol w="962527">
                  <a:extLst>
                    <a:ext uri="{9D8B030D-6E8A-4147-A177-3AD203B41FA5}">
                      <a16:colId xmlns:a16="http://schemas.microsoft.com/office/drawing/2014/main" val="1851644538"/>
                    </a:ext>
                  </a:extLst>
                </a:gridCol>
                <a:gridCol w="898358">
                  <a:extLst>
                    <a:ext uri="{9D8B030D-6E8A-4147-A177-3AD203B41FA5}">
                      <a16:colId xmlns:a16="http://schemas.microsoft.com/office/drawing/2014/main" val="1781562818"/>
                    </a:ext>
                  </a:extLst>
                </a:gridCol>
                <a:gridCol w="929576">
                  <a:extLst>
                    <a:ext uri="{9D8B030D-6E8A-4147-A177-3AD203B41FA5}">
                      <a16:colId xmlns:a16="http://schemas.microsoft.com/office/drawing/2014/main" val="4060518355"/>
                    </a:ext>
                  </a:extLst>
                </a:gridCol>
                <a:gridCol w="850231">
                  <a:extLst>
                    <a:ext uri="{9D8B030D-6E8A-4147-A177-3AD203B41FA5}">
                      <a16:colId xmlns:a16="http://schemas.microsoft.com/office/drawing/2014/main" val="4032275288"/>
                    </a:ext>
                  </a:extLst>
                </a:gridCol>
              </a:tblGrid>
              <a:tr h="3818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Secteur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Promo Locale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Marge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Compensee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Remlses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BV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Remlses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</a:rPr>
                        <a:t>Calsse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Gratults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Caisse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019192"/>
                  </a:ext>
                </a:extLst>
              </a:tr>
              <a:tr h="19731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Total </a:t>
                      </a:r>
                      <a:r>
                        <a:rPr lang="en-US" sz="1200" dirty="0" err="1" smtClean="0">
                          <a:solidFill>
                            <a:schemeClr val="accent1"/>
                          </a:solidFill>
                        </a:rPr>
                        <a:t>Secteurs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(0673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474</a:t>
                      </a:r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20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806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(3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373 107</a:t>
                      </a:r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(1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047 718</a:t>
                      </a:r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(234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718</a:t>
                      </a:r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337855"/>
                  </a:ext>
                </a:extLst>
              </a:tr>
              <a:tr h="21175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 AMENAGMT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(207</a:t>
                      </a:r>
                      <a:r>
                        <a:rPr lang="en-US" sz="1200" baseline="0" dirty="0" smtClean="0"/>
                        <a:t> 277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540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(1</a:t>
                      </a:r>
                      <a:r>
                        <a:rPr lang="en-US" sz="1200" baseline="0" dirty="0" smtClean="0"/>
                        <a:t> 316 616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(164</a:t>
                      </a:r>
                      <a:r>
                        <a:rPr lang="en-US" sz="1200" baseline="0" dirty="0" smtClean="0"/>
                        <a:t> 311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(118 499)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6280032"/>
                  </a:ext>
                </a:extLst>
              </a:tr>
              <a:tr h="16202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 DECO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(104</a:t>
                      </a:r>
                      <a:r>
                        <a:rPr lang="en-US" sz="1200" baseline="0" dirty="0" smtClean="0"/>
                        <a:t> 302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517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(93</a:t>
                      </a:r>
                      <a:r>
                        <a:rPr lang="en-US" sz="1200" baseline="0" dirty="0" smtClean="0"/>
                        <a:t> 351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(188</a:t>
                      </a:r>
                      <a:r>
                        <a:rPr lang="en-US" sz="1200" baseline="0" dirty="0" smtClean="0"/>
                        <a:t> 586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(7</a:t>
                      </a:r>
                      <a:r>
                        <a:rPr lang="en-US" sz="1200" baseline="0" dirty="0" smtClean="0"/>
                        <a:t> 598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0034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 TECHNIQ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(114</a:t>
                      </a:r>
                      <a:r>
                        <a:rPr lang="en-US" sz="1200" baseline="0" dirty="0" smtClean="0"/>
                        <a:t> 256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2 467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(331</a:t>
                      </a:r>
                      <a:r>
                        <a:rPr lang="en-US" sz="1200" baseline="0" dirty="0" smtClean="0"/>
                        <a:t> 324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(182</a:t>
                      </a:r>
                      <a:r>
                        <a:rPr lang="en-US" sz="1200" baseline="0" dirty="0" smtClean="0"/>
                        <a:t> 284</a:t>
                      </a:r>
                      <a:r>
                        <a:rPr lang="en-US" sz="1200" dirty="0" smtClean="0"/>
                        <a:t>)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(15</a:t>
                      </a:r>
                      <a:r>
                        <a:rPr lang="en-US" sz="1200" baseline="0" dirty="0" smtClean="0"/>
                        <a:t> 220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343880"/>
                  </a:ext>
                </a:extLst>
              </a:tr>
              <a:tr h="15881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 JARDIN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(128</a:t>
                      </a:r>
                      <a:r>
                        <a:rPr lang="en-US" sz="1200" baseline="0" dirty="0" smtClean="0"/>
                        <a:t> 435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11</a:t>
                      </a:r>
                      <a:r>
                        <a:rPr lang="en-US" sz="1200" baseline="0" dirty="0" smtClean="0"/>
                        <a:t> 607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(910</a:t>
                      </a:r>
                      <a:r>
                        <a:rPr lang="en-US" sz="1200" baseline="0" dirty="0" smtClean="0"/>
                        <a:t> 843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(313</a:t>
                      </a:r>
                      <a:r>
                        <a:rPr lang="en-US" sz="1200" baseline="0" dirty="0" smtClean="0"/>
                        <a:t> 620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(59</a:t>
                      </a:r>
                      <a:r>
                        <a:rPr lang="en-US" sz="1200" baseline="0" dirty="0" smtClean="0"/>
                        <a:t> 823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783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5 BOISBATI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(119</a:t>
                      </a:r>
                      <a:r>
                        <a:rPr lang="en-US" sz="1200" baseline="0" dirty="0" smtClean="0"/>
                        <a:t> 204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5</a:t>
                      </a:r>
                      <a:r>
                        <a:rPr lang="en-US" sz="1200" baseline="0" dirty="0" smtClean="0"/>
                        <a:t> 675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(721</a:t>
                      </a:r>
                      <a:r>
                        <a:rPr lang="en-US" sz="1200" baseline="0" dirty="0" smtClean="0"/>
                        <a:t> 064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(198</a:t>
                      </a:r>
                      <a:r>
                        <a:rPr lang="en-US" sz="1200" baseline="0" dirty="0" smtClean="0"/>
                        <a:t> 861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200" dirty="0" smtClean="0"/>
                        <a:t>(32</a:t>
                      </a:r>
                      <a:r>
                        <a:rPr lang="en-US" sz="1200" baseline="0" dirty="0" smtClean="0"/>
                        <a:t> 892</a:t>
                      </a:r>
                      <a:r>
                        <a:rPr lang="en-US" sz="1200" dirty="0" smtClean="0"/>
                        <a:t>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054939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258334"/>
              </p:ext>
            </p:extLst>
          </p:nvPr>
        </p:nvGraphicFramePr>
        <p:xfrm>
          <a:off x="6673515" y="3417120"/>
          <a:ext cx="1513306" cy="2102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30443">
                  <a:extLst>
                    <a:ext uri="{9D8B030D-6E8A-4147-A177-3AD203B41FA5}">
                      <a16:colId xmlns:a16="http://schemas.microsoft.com/office/drawing/2014/main" val="1997639428"/>
                    </a:ext>
                  </a:extLst>
                </a:gridCol>
                <a:gridCol w="582863">
                  <a:extLst>
                    <a:ext uri="{9D8B030D-6E8A-4147-A177-3AD203B41FA5}">
                      <a16:colId xmlns:a16="http://schemas.microsoft.com/office/drawing/2014/main" val="713878186"/>
                    </a:ext>
                  </a:extLst>
                </a:gridCol>
              </a:tblGrid>
              <a:tr h="4561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Marge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Reelle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549398"/>
                  </a:ext>
                </a:extLst>
              </a:tr>
              <a:tr h="208548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71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464 325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28,1%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773444"/>
                  </a:ext>
                </a:extLst>
              </a:tr>
              <a:tr h="23902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</a:t>
                      </a:r>
                      <a:r>
                        <a:rPr lang="en-US" sz="1200" baseline="0" dirty="0" smtClean="0"/>
                        <a:t> 886 543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28,1%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989871"/>
                  </a:ext>
                </a:extLst>
              </a:tr>
              <a:tr h="12512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17</a:t>
                      </a:r>
                      <a:r>
                        <a:rPr lang="en-US" sz="1200" baseline="0" dirty="0" smtClean="0"/>
                        <a:t> 688 963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39,0%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972026"/>
                  </a:ext>
                </a:extLst>
              </a:tr>
              <a:tr h="20373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15</a:t>
                      </a:r>
                      <a:r>
                        <a:rPr lang="en-US" sz="1200" baseline="0" dirty="0" smtClean="0"/>
                        <a:t> 624 800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30,0%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84236"/>
                  </a:ext>
                </a:extLst>
              </a:tr>
              <a:tr h="15400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</a:t>
                      </a:r>
                      <a:r>
                        <a:rPr lang="en-US" sz="1200" baseline="0" dirty="0" smtClean="0"/>
                        <a:t> 798 156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22,6%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43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</a:t>
                      </a:r>
                      <a:r>
                        <a:rPr lang="en-US" sz="1200" baseline="0" dirty="0" smtClean="0"/>
                        <a:t> 255 381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16,7%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319759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6580478"/>
              </p:ext>
            </p:extLst>
          </p:nvPr>
        </p:nvGraphicFramePr>
        <p:xfrm>
          <a:off x="8443494" y="3417120"/>
          <a:ext cx="1683346" cy="21020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57180">
                  <a:extLst>
                    <a:ext uri="{9D8B030D-6E8A-4147-A177-3AD203B41FA5}">
                      <a16:colId xmlns:a16="http://schemas.microsoft.com/office/drawing/2014/main" val="1997639428"/>
                    </a:ext>
                  </a:extLst>
                </a:gridCol>
                <a:gridCol w="726166">
                  <a:extLst>
                    <a:ext uri="{9D8B030D-6E8A-4147-A177-3AD203B41FA5}">
                      <a16:colId xmlns:a16="http://schemas.microsoft.com/office/drawing/2014/main" val="713878186"/>
                    </a:ext>
                  </a:extLst>
                </a:gridCol>
              </a:tblGrid>
              <a:tr h="4561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Ecart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Vs Margo Theo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549398"/>
                  </a:ext>
                </a:extLst>
              </a:tr>
              <a:tr h="208548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(16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866 676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(4,5)%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773444"/>
                  </a:ext>
                </a:extLst>
              </a:tr>
              <a:tr h="23902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(4</a:t>
                      </a:r>
                      <a:r>
                        <a:rPr lang="en-US" sz="1200" baseline="0" dirty="0" smtClean="0"/>
                        <a:t> 624 174)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(5,1)%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989871"/>
                  </a:ext>
                </a:extLst>
              </a:tr>
              <a:tr h="12512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(3</a:t>
                      </a:r>
                      <a:r>
                        <a:rPr lang="en-US" sz="1200" baseline="0" dirty="0" smtClean="0"/>
                        <a:t> 253 804)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(4,1)%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972026"/>
                  </a:ext>
                </a:extLst>
              </a:tr>
              <a:tr h="20373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(2</a:t>
                      </a:r>
                      <a:r>
                        <a:rPr lang="en-US" sz="1200" baseline="0" dirty="0" smtClean="0"/>
                        <a:t> 601 492)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(3,3)%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84236"/>
                  </a:ext>
                </a:extLst>
              </a:tr>
              <a:tr h="15400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(2</a:t>
                      </a:r>
                      <a:r>
                        <a:rPr lang="en-US" sz="1200" baseline="0" dirty="0" smtClean="0"/>
                        <a:t> 662 717)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(3,5)%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43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(3</a:t>
                      </a:r>
                      <a:r>
                        <a:rPr lang="en-US" sz="1200" baseline="0" dirty="0" smtClean="0"/>
                        <a:t> 723 875)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(7,5)%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3197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171507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Espace réservé du texte 1"/>
          <p:cNvSpPr txBox="1"/>
          <p:nvPr/>
        </p:nvSpPr>
        <p:spPr>
          <a:xfrm>
            <a:off x="2324099" y="340881"/>
            <a:ext cx="7543801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t>Analyse de la marge (Ecart vs n-1) </a:t>
            </a:r>
          </a:p>
        </p:txBody>
      </p:sp>
      <p:sp>
        <p:nvSpPr>
          <p:cNvPr id="447" name="ZoneTexte 4"/>
          <p:cNvSpPr txBox="1"/>
          <p:nvPr/>
        </p:nvSpPr>
        <p:spPr>
          <a:xfrm>
            <a:off x="415635" y="384298"/>
            <a:ext cx="232756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LA MARGE BRUTE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050692"/>
              </p:ext>
            </p:extLst>
          </p:nvPr>
        </p:nvGraphicFramePr>
        <p:xfrm>
          <a:off x="630990" y="1050465"/>
          <a:ext cx="2657642" cy="24098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4337">
                  <a:extLst>
                    <a:ext uri="{9D8B030D-6E8A-4147-A177-3AD203B41FA5}">
                      <a16:colId xmlns:a16="http://schemas.microsoft.com/office/drawing/2014/main" val="3425962046"/>
                    </a:ext>
                  </a:extLst>
                </a:gridCol>
                <a:gridCol w="919747">
                  <a:extLst>
                    <a:ext uri="{9D8B030D-6E8A-4147-A177-3AD203B41FA5}">
                      <a16:colId xmlns:a16="http://schemas.microsoft.com/office/drawing/2014/main" val="887850232"/>
                    </a:ext>
                  </a:extLst>
                </a:gridCol>
                <a:gridCol w="593558">
                  <a:extLst>
                    <a:ext uri="{9D8B030D-6E8A-4147-A177-3AD203B41FA5}">
                      <a16:colId xmlns:a16="http://schemas.microsoft.com/office/drawing/2014/main" val="2109174954"/>
                    </a:ext>
                  </a:extLst>
                </a:gridCol>
              </a:tblGrid>
              <a:tr h="48957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Secterur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Marge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Theorique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4923715"/>
                  </a:ext>
                </a:extLst>
              </a:tr>
              <a:tr h="177088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Total </a:t>
                      </a:r>
                      <a:r>
                        <a:rPr lang="en-US" sz="1200" dirty="0" err="1" smtClean="0">
                          <a:solidFill>
                            <a:schemeClr val="accent1"/>
                          </a:solidFill>
                        </a:rPr>
                        <a:t>Secteurs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(5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825 904)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0,2%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458290"/>
                  </a:ext>
                </a:extLst>
              </a:tr>
              <a:tr h="1273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</a:t>
                      </a:r>
                      <a:r>
                        <a:rPr lang="en-US" sz="1200" baseline="0" dirty="0" smtClean="0"/>
                        <a:t> BOISBATI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(2</a:t>
                      </a:r>
                      <a:r>
                        <a:rPr lang="en-US" sz="1200" baseline="0" dirty="0" smtClean="0"/>
                        <a:t> 030 448)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(1,7)%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786725"/>
                  </a:ext>
                </a:extLst>
              </a:tr>
              <a:tr h="2059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r>
                        <a:rPr lang="en-US" sz="1200" baseline="0" dirty="0" smtClean="0"/>
                        <a:t> TECHNIQ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</a:t>
                      </a:r>
                      <a:r>
                        <a:rPr lang="en-US" sz="1200" baseline="0" dirty="0" smtClean="0"/>
                        <a:t> 228 067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(0,5)%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9496452"/>
                  </a:ext>
                </a:extLst>
              </a:tr>
              <a:tr h="2043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 JARDIN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(584</a:t>
                      </a:r>
                      <a:r>
                        <a:rPr lang="en-US" sz="1200" baseline="0" dirty="0" smtClean="0"/>
                        <a:t> 420)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874550"/>
                  </a:ext>
                </a:extLst>
              </a:tr>
              <a:tr h="20275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 AMENAGMT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</a:t>
                      </a:r>
                      <a:r>
                        <a:rPr lang="en-US" sz="1200" baseline="0" dirty="0" smtClean="0"/>
                        <a:t> 085 897)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0,3%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351772"/>
                  </a:ext>
                </a:extLst>
              </a:tr>
              <a:tr h="20115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</a:t>
                      </a:r>
                      <a:r>
                        <a:rPr lang="en-US" sz="1200" baseline="0" dirty="0" smtClean="0"/>
                        <a:t> SERVICES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181</a:t>
                      </a:r>
                      <a:r>
                        <a:rPr lang="en-US" sz="1200" baseline="0" dirty="0" smtClean="0"/>
                        <a:t> 444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0,7%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5230993"/>
                  </a:ext>
                </a:extLst>
              </a:tr>
              <a:tr h="21558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</a:t>
                      </a:r>
                      <a:r>
                        <a:rPr lang="en-US" sz="1200" baseline="0" dirty="0" smtClean="0"/>
                        <a:t> DECO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</a:t>
                      </a:r>
                      <a:r>
                        <a:rPr lang="en-US" sz="1200" baseline="0" dirty="0" smtClean="0"/>
                        <a:t> 078 516)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2,9%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861824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4681420"/>
              </p:ext>
            </p:extLst>
          </p:nvPr>
        </p:nvGraphicFramePr>
        <p:xfrm>
          <a:off x="3503003" y="1054622"/>
          <a:ext cx="6785810" cy="2423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0206">
                  <a:extLst>
                    <a:ext uri="{9D8B030D-6E8A-4147-A177-3AD203B41FA5}">
                      <a16:colId xmlns:a16="http://schemas.microsoft.com/office/drawing/2014/main" val="1751229193"/>
                    </a:ext>
                  </a:extLst>
                </a:gridCol>
                <a:gridCol w="964847">
                  <a:extLst>
                    <a:ext uri="{9D8B030D-6E8A-4147-A177-3AD203B41FA5}">
                      <a16:colId xmlns:a16="http://schemas.microsoft.com/office/drawing/2014/main" val="4200140629"/>
                    </a:ext>
                  </a:extLst>
                </a:gridCol>
                <a:gridCol w="786063">
                  <a:extLst>
                    <a:ext uri="{9D8B030D-6E8A-4147-A177-3AD203B41FA5}">
                      <a16:colId xmlns:a16="http://schemas.microsoft.com/office/drawing/2014/main" val="2278459860"/>
                    </a:ext>
                  </a:extLst>
                </a:gridCol>
                <a:gridCol w="946484">
                  <a:extLst>
                    <a:ext uri="{9D8B030D-6E8A-4147-A177-3AD203B41FA5}">
                      <a16:colId xmlns:a16="http://schemas.microsoft.com/office/drawing/2014/main" val="4154155172"/>
                    </a:ext>
                  </a:extLst>
                </a:gridCol>
                <a:gridCol w="898358">
                  <a:extLst>
                    <a:ext uri="{9D8B030D-6E8A-4147-A177-3AD203B41FA5}">
                      <a16:colId xmlns:a16="http://schemas.microsoft.com/office/drawing/2014/main" val="127494341"/>
                    </a:ext>
                  </a:extLst>
                </a:gridCol>
                <a:gridCol w="1010652">
                  <a:extLst>
                    <a:ext uri="{9D8B030D-6E8A-4147-A177-3AD203B41FA5}">
                      <a16:colId xmlns:a16="http://schemas.microsoft.com/office/drawing/2014/main" val="223621949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772991895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Remises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Fld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5%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Remises Fid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10%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Stock HG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Stock &gt; 720j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Promo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Natlonale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Allgnement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Concurrence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Promo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Locale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989767"/>
                  </a:ext>
                </a:extLst>
              </a:tr>
              <a:tr h="32084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(0,0)%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(0,1)%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(0,0)%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(0,0)%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(0,3)%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(0,4)%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0,3%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262883"/>
                  </a:ext>
                </a:extLst>
              </a:tr>
              <a:tr h="16844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(0,5)%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(0,8)%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0,1%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749518"/>
                  </a:ext>
                </a:extLst>
              </a:tr>
              <a:tr h="13352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(0,5)%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(0,6)%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0,2%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010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(0,5)%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0,3%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148979"/>
                  </a:ext>
                </a:extLst>
              </a:tr>
              <a:tr h="1463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(0,4)%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0,2%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624733"/>
                  </a:ext>
                </a:extLst>
              </a:tr>
              <a:tr h="19287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0,0%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23479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(0,9)%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0,6%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641277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161522"/>
              </p:ext>
            </p:extLst>
          </p:nvPr>
        </p:nvGraphicFramePr>
        <p:xfrm>
          <a:off x="686408" y="3682763"/>
          <a:ext cx="4431024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1175">
                  <a:extLst>
                    <a:ext uri="{9D8B030D-6E8A-4147-A177-3AD203B41FA5}">
                      <a16:colId xmlns:a16="http://schemas.microsoft.com/office/drawing/2014/main" val="2213429204"/>
                    </a:ext>
                  </a:extLst>
                </a:gridCol>
                <a:gridCol w="962527">
                  <a:extLst>
                    <a:ext uri="{9D8B030D-6E8A-4147-A177-3AD203B41FA5}">
                      <a16:colId xmlns:a16="http://schemas.microsoft.com/office/drawing/2014/main" val="1851644538"/>
                    </a:ext>
                  </a:extLst>
                </a:gridCol>
                <a:gridCol w="898358">
                  <a:extLst>
                    <a:ext uri="{9D8B030D-6E8A-4147-A177-3AD203B41FA5}">
                      <a16:colId xmlns:a16="http://schemas.microsoft.com/office/drawing/2014/main" val="1781562818"/>
                    </a:ext>
                  </a:extLst>
                </a:gridCol>
                <a:gridCol w="721894">
                  <a:extLst>
                    <a:ext uri="{9D8B030D-6E8A-4147-A177-3AD203B41FA5}">
                      <a16:colId xmlns:a16="http://schemas.microsoft.com/office/drawing/2014/main" val="4060518355"/>
                    </a:ext>
                  </a:extLst>
                </a:gridCol>
                <a:gridCol w="737070">
                  <a:extLst>
                    <a:ext uri="{9D8B030D-6E8A-4147-A177-3AD203B41FA5}">
                      <a16:colId xmlns:a16="http://schemas.microsoft.com/office/drawing/2014/main" val="4032275288"/>
                    </a:ext>
                  </a:extLst>
                </a:gridCol>
              </a:tblGrid>
              <a:tr h="3818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Secteur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Marge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Compensee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Remlses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BV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Remlses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</a:rPr>
                        <a:t>Calsse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Gratults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Caisse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019192"/>
                  </a:ext>
                </a:extLst>
              </a:tr>
              <a:tr h="19731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Total </a:t>
                      </a:r>
                      <a:r>
                        <a:rPr lang="en-US" sz="1200" dirty="0" err="1" smtClean="0">
                          <a:solidFill>
                            <a:schemeClr val="accent1"/>
                          </a:solidFill>
                        </a:rPr>
                        <a:t>Secteurs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0,0%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(0,2)%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(0,1)%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(0,1)%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337855"/>
                  </a:ext>
                </a:extLst>
              </a:tr>
              <a:tr h="2117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5 BOISBATI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0,0%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6280032"/>
                  </a:ext>
                </a:extLst>
              </a:tr>
              <a:tr h="1620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 TECHNIQ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0034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6 JARDIN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343880"/>
                  </a:ext>
                </a:extLst>
              </a:tr>
              <a:tr h="15881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 AMENAGMT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(0,9)%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8783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7 SERVICES</a:t>
                      </a:r>
                      <a:endParaRPr lang="en-US" sz="12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054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 DECO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918001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0767003"/>
              </p:ext>
            </p:extLst>
          </p:nvPr>
        </p:nvGraphicFramePr>
        <p:xfrm>
          <a:off x="5382602" y="3683863"/>
          <a:ext cx="1513306" cy="2376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06">
                  <a:extLst>
                    <a:ext uri="{9D8B030D-6E8A-4147-A177-3AD203B41FA5}">
                      <a16:colId xmlns:a16="http://schemas.microsoft.com/office/drawing/2014/main" val="1997639428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713878186"/>
                    </a:ext>
                  </a:extLst>
                </a:gridCol>
              </a:tblGrid>
              <a:tr h="4561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Marge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Reelle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549398"/>
                  </a:ext>
                </a:extLst>
              </a:tr>
              <a:tr h="208548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0,7%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(2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878 195)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773444"/>
                  </a:ext>
                </a:extLst>
              </a:tr>
              <a:tr h="23902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(1,4)%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</a:t>
                      </a:r>
                      <a:r>
                        <a:rPr lang="en-US" sz="1200" baseline="0" dirty="0" smtClean="0"/>
                        <a:t> 332 431)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989871"/>
                  </a:ext>
                </a:extLst>
              </a:tr>
              <a:tr h="12512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0,1%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(654</a:t>
                      </a:r>
                      <a:r>
                        <a:rPr lang="en-US" sz="1200" baseline="0" dirty="0" smtClean="0"/>
                        <a:t> 469)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972026"/>
                  </a:ext>
                </a:extLst>
              </a:tr>
              <a:tr h="20373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0,2%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(143</a:t>
                      </a:r>
                      <a:r>
                        <a:rPr lang="en-US" sz="1200" baseline="0" dirty="0" smtClean="0"/>
                        <a:t> 209)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84236"/>
                  </a:ext>
                </a:extLst>
              </a:tr>
              <a:tr h="15400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1,3%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19</a:t>
                      </a:r>
                      <a:r>
                        <a:rPr lang="en-US" sz="1200" baseline="0" dirty="0" smtClean="0"/>
                        <a:t> 758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43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0,7%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179</a:t>
                      </a:r>
                      <a:r>
                        <a:rPr lang="en-US" sz="1200" baseline="0" dirty="0" smtClean="0"/>
                        <a:t> 694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31975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2,7%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(947</a:t>
                      </a:r>
                      <a:r>
                        <a:rPr lang="en-US" sz="1200" baseline="0" dirty="0" smtClean="0"/>
                        <a:t> 539)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381206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8083534"/>
              </p:ext>
            </p:extLst>
          </p:nvPr>
        </p:nvGraphicFramePr>
        <p:xfrm>
          <a:off x="7161078" y="3682763"/>
          <a:ext cx="1683346" cy="2376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06">
                  <a:extLst>
                    <a:ext uri="{9D8B030D-6E8A-4147-A177-3AD203B41FA5}">
                      <a16:colId xmlns:a16="http://schemas.microsoft.com/office/drawing/2014/main" val="1997639428"/>
                    </a:ext>
                  </a:extLst>
                </a:gridCol>
                <a:gridCol w="1084440">
                  <a:extLst>
                    <a:ext uri="{9D8B030D-6E8A-4147-A177-3AD203B41FA5}">
                      <a16:colId xmlns:a16="http://schemas.microsoft.com/office/drawing/2014/main" val="713878186"/>
                    </a:ext>
                  </a:extLst>
                </a:gridCol>
              </a:tblGrid>
              <a:tr h="4561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Ecart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Vs Margo Theo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549398"/>
                  </a:ext>
                </a:extLst>
              </a:tr>
              <a:tr h="208548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0,5%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2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937 044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773444"/>
                  </a:ext>
                </a:extLst>
              </a:tr>
              <a:tr h="23902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692 169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989871"/>
                  </a:ext>
                </a:extLst>
              </a:tr>
              <a:tr h="12512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(0,5)%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573</a:t>
                      </a:r>
                      <a:r>
                        <a:rPr lang="en-US" sz="1200" baseline="0" dirty="0" smtClean="0"/>
                        <a:t> 080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972026"/>
                  </a:ext>
                </a:extLst>
              </a:tr>
              <a:tr h="20373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(0,5)%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441</a:t>
                      </a:r>
                      <a:r>
                        <a:rPr lang="en-US" sz="1200" baseline="0" dirty="0" smtClean="0"/>
                        <a:t> 851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84236"/>
                  </a:ext>
                </a:extLst>
              </a:tr>
              <a:tr h="15400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r>
                        <a:rPr lang="en-US" sz="1200" baseline="0" dirty="0" smtClean="0"/>
                        <a:t> 098 608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43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93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31975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131</a:t>
                      </a:r>
                      <a:r>
                        <a:rPr lang="en-US" sz="1200" baseline="0" dirty="0" smtClean="0"/>
                        <a:t> 244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3812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756944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Espace réservé du texte 1"/>
          <p:cNvSpPr txBox="1"/>
          <p:nvPr/>
        </p:nvSpPr>
        <p:spPr>
          <a:xfrm>
            <a:off x="2324099" y="340881"/>
            <a:ext cx="7543801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t>Analyse de la marge (Ecart vs n-1) </a:t>
            </a:r>
          </a:p>
        </p:txBody>
      </p:sp>
      <p:sp>
        <p:nvSpPr>
          <p:cNvPr id="454" name="ZoneTexte 4"/>
          <p:cNvSpPr txBox="1"/>
          <p:nvPr/>
        </p:nvSpPr>
        <p:spPr>
          <a:xfrm>
            <a:off x="415635" y="384298"/>
            <a:ext cx="232756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LA MARGE BRUTE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3892351"/>
              </p:ext>
            </p:extLst>
          </p:nvPr>
        </p:nvGraphicFramePr>
        <p:xfrm>
          <a:off x="630990" y="1050465"/>
          <a:ext cx="2657642" cy="24098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4337">
                  <a:extLst>
                    <a:ext uri="{9D8B030D-6E8A-4147-A177-3AD203B41FA5}">
                      <a16:colId xmlns:a16="http://schemas.microsoft.com/office/drawing/2014/main" val="3425962046"/>
                    </a:ext>
                  </a:extLst>
                </a:gridCol>
                <a:gridCol w="919747">
                  <a:extLst>
                    <a:ext uri="{9D8B030D-6E8A-4147-A177-3AD203B41FA5}">
                      <a16:colId xmlns:a16="http://schemas.microsoft.com/office/drawing/2014/main" val="887850232"/>
                    </a:ext>
                  </a:extLst>
                </a:gridCol>
                <a:gridCol w="593558">
                  <a:extLst>
                    <a:ext uri="{9D8B030D-6E8A-4147-A177-3AD203B41FA5}">
                      <a16:colId xmlns:a16="http://schemas.microsoft.com/office/drawing/2014/main" val="2109174954"/>
                    </a:ext>
                  </a:extLst>
                </a:gridCol>
              </a:tblGrid>
              <a:tr h="48957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Secterur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Marge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Theorique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4923715"/>
                  </a:ext>
                </a:extLst>
              </a:tr>
              <a:tr h="177088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Total </a:t>
                      </a:r>
                      <a:r>
                        <a:rPr lang="en-US" sz="1200" dirty="0" err="1" smtClean="0">
                          <a:solidFill>
                            <a:schemeClr val="accent1"/>
                          </a:solidFill>
                        </a:rPr>
                        <a:t>Secteurs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(5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825 904)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0,2%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5458290"/>
                  </a:ext>
                </a:extLst>
              </a:tr>
              <a:tr h="1273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</a:t>
                      </a:r>
                      <a:r>
                        <a:rPr lang="en-US" sz="1200" baseline="0" dirty="0" smtClean="0"/>
                        <a:t> BOISBATI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(2</a:t>
                      </a:r>
                      <a:r>
                        <a:rPr lang="en-US" sz="1200" baseline="0" dirty="0" smtClean="0"/>
                        <a:t> 030 448)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(1,7)%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3786725"/>
                  </a:ext>
                </a:extLst>
              </a:tr>
              <a:tr h="20596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</a:t>
                      </a:r>
                      <a:r>
                        <a:rPr lang="en-US" sz="1200" baseline="0" dirty="0" smtClean="0"/>
                        <a:t> TECHNIQ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</a:t>
                      </a:r>
                      <a:r>
                        <a:rPr lang="en-US" sz="1200" baseline="0" dirty="0" smtClean="0"/>
                        <a:t> 228 067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(0,5)%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9496452"/>
                  </a:ext>
                </a:extLst>
              </a:tr>
              <a:tr h="20435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 JARDIN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(584</a:t>
                      </a:r>
                      <a:r>
                        <a:rPr lang="en-US" sz="1200" baseline="0" dirty="0" smtClean="0"/>
                        <a:t> 420)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0874550"/>
                  </a:ext>
                </a:extLst>
              </a:tr>
              <a:tr h="20275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 AMENAGMT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</a:t>
                      </a:r>
                      <a:r>
                        <a:rPr lang="en-US" sz="1200" baseline="0" dirty="0" smtClean="0"/>
                        <a:t> 085 897)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0,3%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6351772"/>
                  </a:ext>
                </a:extLst>
              </a:tr>
              <a:tr h="20115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</a:t>
                      </a:r>
                      <a:r>
                        <a:rPr lang="en-US" sz="1200" baseline="0" dirty="0" smtClean="0"/>
                        <a:t> SERVICES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181</a:t>
                      </a:r>
                      <a:r>
                        <a:rPr lang="en-US" sz="1200" baseline="0" dirty="0" smtClean="0"/>
                        <a:t> 444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0,7%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85230993"/>
                  </a:ext>
                </a:extLst>
              </a:tr>
              <a:tr h="21558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</a:t>
                      </a:r>
                      <a:r>
                        <a:rPr lang="en-US" sz="1200" baseline="0" dirty="0" smtClean="0"/>
                        <a:t> DECO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</a:t>
                      </a:r>
                      <a:r>
                        <a:rPr lang="en-US" sz="1200" baseline="0" dirty="0" smtClean="0"/>
                        <a:t> 078 516)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2,9%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1861824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585963"/>
              </p:ext>
            </p:extLst>
          </p:nvPr>
        </p:nvGraphicFramePr>
        <p:xfrm>
          <a:off x="3503003" y="1054622"/>
          <a:ext cx="6785810" cy="24239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60206">
                  <a:extLst>
                    <a:ext uri="{9D8B030D-6E8A-4147-A177-3AD203B41FA5}">
                      <a16:colId xmlns:a16="http://schemas.microsoft.com/office/drawing/2014/main" val="1751229193"/>
                    </a:ext>
                  </a:extLst>
                </a:gridCol>
                <a:gridCol w="964847">
                  <a:extLst>
                    <a:ext uri="{9D8B030D-6E8A-4147-A177-3AD203B41FA5}">
                      <a16:colId xmlns:a16="http://schemas.microsoft.com/office/drawing/2014/main" val="4200140629"/>
                    </a:ext>
                  </a:extLst>
                </a:gridCol>
                <a:gridCol w="786063">
                  <a:extLst>
                    <a:ext uri="{9D8B030D-6E8A-4147-A177-3AD203B41FA5}">
                      <a16:colId xmlns:a16="http://schemas.microsoft.com/office/drawing/2014/main" val="2278459860"/>
                    </a:ext>
                  </a:extLst>
                </a:gridCol>
                <a:gridCol w="946484">
                  <a:extLst>
                    <a:ext uri="{9D8B030D-6E8A-4147-A177-3AD203B41FA5}">
                      <a16:colId xmlns:a16="http://schemas.microsoft.com/office/drawing/2014/main" val="4154155172"/>
                    </a:ext>
                  </a:extLst>
                </a:gridCol>
                <a:gridCol w="898358">
                  <a:extLst>
                    <a:ext uri="{9D8B030D-6E8A-4147-A177-3AD203B41FA5}">
                      <a16:colId xmlns:a16="http://schemas.microsoft.com/office/drawing/2014/main" val="127494341"/>
                    </a:ext>
                  </a:extLst>
                </a:gridCol>
                <a:gridCol w="1010652">
                  <a:extLst>
                    <a:ext uri="{9D8B030D-6E8A-4147-A177-3AD203B41FA5}">
                      <a16:colId xmlns:a16="http://schemas.microsoft.com/office/drawing/2014/main" val="2236219496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772991895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Remises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Fld</a:t>
                      </a:r>
                      <a:endParaRPr lang="en-US" sz="12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5%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Remises Fid</a:t>
                      </a:r>
                    </a:p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10%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Stock HG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Stock &gt; 720j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Promo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Natlonale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Allgnement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Concurrence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Promo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Locale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9989767"/>
                  </a:ext>
                </a:extLst>
              </a:tr>
              <a:tr h="32084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(0,0)%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(0,1)%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(0,0)%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(0,0)%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(0,3)%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(0,4)%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0,3%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262883"/>
                  </a:ext>
                </a:extLst>
              </a:tr>
              <a:tr h="16844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(0,5)%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(0,8)%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0,1%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749518"/>
                  </a:ext>
                </a:extLst>
              </a:tr>
              <a:tr h="13352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(0,5)%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(0,6)%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0,2%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01096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(0,5)%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0,3%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3148979"/>
                  </a:ext>
                </a:extLst>
              </a:tr>
              <a:tr h="14635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(0,4)%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0,2%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1624733"/>
                  </a:ext>
                </a:extLst>
              </a:tr>
              <a:tr h="19287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0,0%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023479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(0,9)%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0,6%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4641277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438686"/>
              </p:ext>
            </p:extLst>
          </p:nvPr>
        </p:nvGraphicFramePr>
        <p:xfrm>
          <a:off x="686408" y="3682763"/>
          <a:ext cx="4431024" cy="2377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11175">
                  <a:extLst>
                    <a:ext uri="{9D8B030D-6E8A-4147-A177-3AD203B41FA5}">
                      <a16:colId xmlns:a16="http://schemas.microsoft.com/office/drawing/2014/main" val="2213429204"/>
                    </a:ext>
                  </a:extLst>
                </a:gridCol>
                <a:gridCol w="962527">
                  <a:extLst>
                    <a:ext uri="{9D8B030D-6E8A-4147-A177-3AD203B41FA5}">
                      <a16:colId xmlns:a16="http://schemas.microsoft.com/office/drawing/2014/main" val="1851644538"/>
                    </a:ext>
                  </a:extLst>
                </a:gridCol>
                <a:gridCol w="898358">
                  <a:extLst>
                    <a:ext uri="{9D8B030D-6E8A-4147-A177-3AD203B41FA5}">
                      <a16:colId xmlns:a16="http://schemas.microsoft.com/office/drawing/2014/main" val="1781562818"/>
                    </a:ext>
                  </a:extLst>
                </a:gridCol>
                <a:gridCol w="721894">
                  <a:extLst>
                    <a:ext uri="{9D8B030D-6E8A-4147-A177-3AD203B41FA5}">
                      <a16:colId xmlns:a16="http://schemas.microsoft.com/office/drawing/2014/main" val="4060518355"/>
                    </a:ext>
                  </a:extLst>
                </a:gridCol>
                <a:gridCol w="737070">
                  <a:extLst>
                    <a:ext uri="{9D8B030D-6E8A-4147-A177-3AD203B41FA5}">
                      <a16:colId xmlns:a16="http://schemas.microsoft.com/office/drawing/2014/main" val="4032275288"/>
                    </a:ext>
                  </a:extLst>
                </a:gridCol>
              </a:tblGrid>
              <a:tr h="381801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Secteur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Marge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Compensee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Remlses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BV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Remlses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</a:rPr>
                        <a:t>Calsse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Gratults</a:t>
                      </a: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Caisse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83019192"/>
                  </a:ext>
                </a:extLst>
              </a:tr>
              <a:tr h="197317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Total </a:t>
                      </a:r>
                      <a:r>
                        <a:rPr lang="en-US" sz="1200" dirty="0" err="1" smtClean="0">
                          <a:solidFill>
                            <a:schemeClr val="accent1"/>
                          </a:solidFill>
                        </a:rPr>
                        <a:t>Secteurs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0,0%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(0,2)%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(0,1)%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(0,1)%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27337855"/>
                  </a:ext>
                </a:extLst>
              </a:tr>
              <a:tr h="2117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5 BOISBATI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0,0%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6280032"/>
                  </a:ext>
                </a:extLst>
              </a:tr>
              <a:tr h="1620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 TECHNIQ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0003404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6 JARDIN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(0,2)%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5343880"/>
                  </a:ext>
                </a:extLst>
              </a:tr>
              <a:tr h="15881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 AMENAGMT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(0,9)%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8783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7 SERVICES</a:t>
                      </a:r>
                      <a:endParaRPr lang="en-US" sz="1200" dirty="0" smtClean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05493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 DECO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0,0%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4918001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8351491"/>
              </p:ext>
            </p:extLst>
          </p:nvPr>
        </p:nvGraphicFramePr>
        <p:xfrm>
          <a:off x="5382602" y="3683863"/>
          <a:ext cx="1513306" cy="2376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06">
                  <a:extLst>
                    <a:ext uri="{9D8B030D-6E8A-4147-A177-3AD203B41FA5}">
                      <a16:colId xmlns:a16="http://schemas.microsoft.com/office/drawing/2014/main" val="1997639428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713878186"/>
                    </a:ext>
                  </a:extLst>
                </a:gridCol>
              </a:tblGrid>
              <a:tr h="4561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Marge </a:t>
                      </a: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Reelle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549398"/>
                  </a:ext>
                </a:extLst>
              </a:tr>
              <a:tr h="208548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0,7%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(2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878 195)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773444"/>
                  </a:ext>
                </a:extLst>
              </a:tr>
              <a:tr h="23902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(1,4)%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</a:t>
                      </a:r>
                      <a:r>
                        <a:rPr lang="en-US" sz="1200" baseline="0" dirty="0" smtClean="0"/>
                        <a:t> 332 431)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989871"/>
                  </a:ext>
                </a:extLst>
              </a:tr>
              <a:tr h="12512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0,1%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(654</a:t>
                      </a:r>
                      <a:r>
                        <a:rPr lang="en-US" sz="1200" baseline="0" dirty="0" smtClean="0"/>
                        <a:t> 469)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972026"/>
                  </a:ext>
                </a:extLst>
              </a:tr>
              <a:tr h="20373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0,2%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(143</a:t>
                      </a:r>
                      <a:r>
                        <a:rPr lang="en-US" sz="1200" baseline="0" dirty="0" smtClean="0"/>
                        <a:t> 209)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84236"/>
                  </a:ext>
                </a:extLst>
              </a:tr>
              <a:tr h="15400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1,3%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19</a:t>
                      </a:r>
                      <a:r>
                        <a:rPr lang="en-US" sz="1200" baseline="0" dirty="0" smtClean="0"/>
                        <a:t> 758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43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0,7%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179</a:t>
                      </a:r>
                      <a:r>
                        <a:rPr lang="en-US" sz="1200" baseline="0" dirty="0" smtClean="0"/>
                        <a:t> 694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31975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2,7%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(947</a:t>
                      </a:r>
                      <a:r>
                        <a:rPr lang="en-US" sz="1200" baseline="0" dirty="0" smtClean="0"/>
                        <a:t> 539)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381206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7279613"/>
              </p:ext>
            </p:extLst>
          </p:nvPr>
        </p:nvGraphicFramePr>
        <p:xfrm>
          <a:off x="7161078" y="3682763"/>
          <a:ext cx="1683346" cy="23763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98906">
                  <a:extLst>
                    <a:ext uri="{9D8B030D-6E8A-4147-A177-3AD203B41FA5}">
                      <a16:colId xmlns:a16="http://schemas.microsoft.com/office/drawing/2014/main" val="1997639428"/>
                    </a:ext>
                  </a:extLst>
                </a:gridCol>
                <a:gridCol w="1084440">
                  <a:extLst>
                    <a:ext uri="{9D8B030D-6E8A-4147-A177-3AD203B41FA5}">
                      <a16:colId xmlns:a16="http://schemas.microsoft.com/office/drawing/2014/main" val="713878186"/>
                    </a:ext>
                  </a:extLst>
                </a:gridCol>
              </a:tblGrid>
              <a:tr h="4561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Ecart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Vs Margo Theo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549398"/>
                  </a:ext>
                </a:extLst>
              </a:tr>
              <a:tr h="208548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0,5%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accent1"/>
                          </a:solidFill>
                        </a:rPr>
                        <a:t>2</a:t>
                      </a:r>
                      <a:r>
                        <a:rPr lang="en-US" sz="1200" baseline="0" dirty="0" smtClean="0">
                          <a:solidFill>
                            <a:schemeClr val="accent1"/>
                          </a:solidFill>
                        </a:rPr>
                        <a:t> 937 044</a:t>
                      </a:r>
                      <a:endParaRPr lang="ru-RU" sz="12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2773444"/>
                  </a:ext>
                </a:extLst>
              </a:tr>
              <a:tr h="23902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(0,3)%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692 169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0989871"/>
                  </a:ext>
                </a:extLst>
              </a:tr>
              <a:tr h="125129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(0,5)%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573</a:t>
                      </a:r>
                      <a:r>
                        <a:rPr lang="en-US" sz="1200" baseline="0" dirty="0" smtClean="0"/>
                        <a:t> 080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972026"/>
                  </a:ext>
                </a:extLst>
              </a:tr>
              <a:tr h="20373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(0,5)%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441</a:t>
                      </a:r>
                      <a:r>
                        <a:rPr lang="en-US" sz="1200" baseline="0" dirty="0" smtClean="0"/>
                        <a:t> 851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4684236"/>
                  </a:ext>
                </a:extLst>
              </a:tr>
              <a:tr h="154004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(1,0)%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r>
                        <a:rPr lang="en-US" sz="1200" baseline="0" dirty="0" smtClean="0"/>
                        <a:t> 098 608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4390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(0,0)%</a:t>
                      </a:r>
                      <a:endParaRPr lang="ru-RU" sz="12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93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931975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(0,1)%</a:t>
                      </a:r>
                      <a:endParaRPr lang="ru-RU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131</a:t>
                      </a:r>
                      <a:r>
                        <a:rPr lang="en-US" sz="1200" baseline="0" dirty="0" smtClean="0"/>
                        <a:t> 244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83812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09193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Espace réservé du texte 1"/>
          <p:cNvSpPr txBox="1"/>
          <p:nvPr/>
        </p:nvSpPr>
        <p:spPr>
          <a:xfrm>
            <a:off x="2226977" y="396504"/>
            <a:ext cx="7543801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t>LES RFA</a:t>
            </a:r>
          </a:p>
        </p:txBody>
      </p:sp>
      <p:sp>
        <p:nvSpPr>
          <p:cNvPr id="484" name="Rectangle 11"/>
          <p:cNvSpPr txBox="1"/>
          <p:nvPr/>
        </p:nvSpPr>
        <p:spPr>
          <a:xfrm>
            <a:off x="2095500" y="1110245"/>
            <a:ext cx="7806753" cy="9944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marL="228600" indent="-228600">
              <a:lnSpc>
                <a:spcPct val="90000"/>
              </a:lnSpc>
              <a:spcBef>
                <a:spcPts val="1000"/>
              </a:spcBef>
              <a:buSzPct val="100000"/>
              <a:buFont typeface="Arial"/>
              <a:buChar char="•"/>
              <a:defRPr sz="2400"/>
            </a:lvl1pPr>
          </a:lstStyle>
          <a:p>
            <a:r>
              <a:rPr dirty="0" err="1"/>
              <a:t>Exemple</a:t>
            </a:r>
            <a:r>
              <a:rPr dirty="0"/>
              <a:t> : à l ’</a:t>
            </a:r>
            <a:r>
              <a:rPr dirty="0" err="1"/>
              <a:t>échelle</a:t>
            </a:r>
            <a:r>
              <a:rPr dirty="0"/>
              <a:t> </a:t>
            </a:r>
            <a:r>
              <a:rPr dirty="0" err="1"/>
              <a:t>d’une</a:t>
            </a:r>
            <a:r>
              <a:rPr dirty="0"/>
              <a:t> </a:t>
            </a:r>
            <a:r>
              <a:rPr dirty="0" err="1"/>
              <a:t>région</a:t>
            </a:r>
            <a:r>
              <a:rPr dirty="0"/>
              <a:t>  </a:t>
            </a:r>
            <a:endParaRPr sz="2800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189222"/>
              </p:ext>
            </p:extLst>
          </p:nvPr>
        </p:nvGraphicFramePr>
        <p:xfrm>
          <a:off x="1432104" y="1523898"/>
          <a:ext cx="2187073" cy="45398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87073">
                  <a:extLst>
                    <a:ext uri="{9D8B030D-6E8A-4147-A177-3AD203B41FA5}">
                      <a16:colId xmlns:a16="http://schemas.microsoft.com/office/drawing/2014/main" val="20447438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>
                        <a:lnSpc>
                          <a:spcPct val="70000"/>
                        </a:lnSpc>
                      </a:pP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>
                        <a:lnSpc>
                          <a:spcPct val="70000"/>
                        </a:lnSpc>
                      </a:pP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 Mag</a:t>
                      </a:r>
                    </a:p>
                    <a:p>
                      <a:pPr algn="ctr">
                        <a:lnSpc>
                          <a:spcPct val="70000"/>
                        </a:lnSpc>
                      </a:pP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>
                        <a:lnSpc>
                          <a:spcPct val="70000"/>
                        </a:lnSpc>
                      </a:pP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9582754"/>
                  </a:ext>
                </a:extLst>
              </a:tr>
              <a:tr h="193637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ATLANTIQUE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5525684"/>
                  </a:ext>
                </a:extLst>
              </a:tr>
              <a:tr h="197207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TECHNQUE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0665620"/>
                  </a:ext>
                </a:extLst>
              </a:tr>
              <a:tr h="20077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DECO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4691317"/>
                  </a:ext>
                </a:extLst>
              </a:tr>
              <a:tr h="220387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AMENAGMT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1676208"/>
                  </a:ext>
                </a:extLst>
              </a:tr>
              <a:tr h="176464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BATI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01510537"/>
                  </a:ext>
                </a:extLst>
              </a:tr>
              <a:tr h="212117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JARDIN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2578959"/>
                  </a:ext>
                </a:extLst>
              </a:tr>
              <a:tr h="176463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CASTROMA AGEN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1869439"/>
                  </a:ext>
                </a:extLst>
              </a:tr>
              <a:tr h="19607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CASTROMA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MERIGNAC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9987642"/>
                  </a:ext>
                </a:extLst>
              </a:tr>
              <a:tr h="16756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CFSTROMA ANGLET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5848157"/>
                  </a:ext>
                </a:extLst>
              </a:tr>
              <a:tr h="203214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CASTROMA PAU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7242184"/>
                  </a:ext>
                </a:extLst>
              </a:tr>
              <a:tr h="158657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CASTROMA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LIMOGES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7610473"/>
                  </a:ext>
                </a:extLst>
              </a:tr>
              <a:tr h="16222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TECHNIQUE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0217396"/>
                  </a:ext>
                </a:extLst>
              </a:tr>
              <a:tr h="19788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DECO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9127795"/>
                  </a:ext>
                </a:extLst>
              </a:tr>
              <a:tr h="16936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AMENAGMT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7909710"/>
                  </a:ext>
                </a:extLst>
              </a:tr>
              <a:tr h="18897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BATI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3696186"/>
                  </a:ext>
                </a:extLst>
              </a:tr>
              <a:tr h="176503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JARDIN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0313655"/>
                  </a:ext>
                </a:extLst>
              </a:tr>
              <a:tr h="147989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CASTROMA AQUITAINE (VILLENAVE)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8958634"/>
                  </a:ext>
                </a:extLst>
              </a:tr>
              <a:tr h="151558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CASTROMA LORMONT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354633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CASTROMA ANGOULEME 2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9557880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3623347"/>
              </p:ext>
            </p:extLst>
          </p:nvPr>
        </p:nvGraphicFramePr>
        <p:xfrm>
          <a:off x="4191466" y="1513048"/>
          <a:ext cx="3229811" cy="45865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32042">
                  <a:extLst>
                    <a:ext uri="{9D8B030D-6E8A-4147-A177-3AD203B41FA5}">
                      <a16:colId xmlns:a16="http://schemas.microsoft.com/office/drawing/2014/main" val="3284603224"/>
                    </a:ext>
                  </a:extLst>
                </a:gridCol>
                <a:gridCol w="731518">
                  <a:extLst>
                    <a:ext uri="{9D8B030D-6E8A-4147-A177-3AD203B41FA5}">
                      <a16:colId xmlns:a16="http://schemas.microsoft.com/office/drawing/2014/main" val="3911169959"/>
                    </a:ext>
                  </a:extLst>
                </a:gridCol>
                <a:gridCol w="423514">
                  <a:extLst>
                    <a:ext uri="{9D8B030D-6E8A-4147-A177-3AD203B41FA5}">
                      <a16:colId xmlns:a16="http://schemas.microsoft.com/office/drawing/2014/main" val="2907515960"/>
                    </a:ext>
                  </a:extLst>
                </a:gridCol>
                <a:gridCol w="1042737">
                  <a:extLst>
                    <a:ext uri="{9D8B030D-6E8A-4147-A177-3AD203B41FA5}">
                      <a16:colId xmlns:a16="http://schemas.microsoft.com/office/drawing/2014/main" val="1338700698"/>
                    </a:ext>
                  </a:extLst>
                </a:gridCol>
              </a:tblGrid>
              <a:tr h="232778">
                <a:tc gridSpan="4"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CONSO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endParaRPr lang="ru-RU" sz="100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endParaRPr lang="ru-RU" sz="1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587088"/>
                  </a:ext>
                </a:extLst>
              </a:tr>
              <a:tr h="376492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P10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Reel</a:t>
                      </a: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P10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%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Realise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 /</a:t>
                      </a: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862407"/>
                  </a:ext>
                </a:extLst>
              </a:tr>
              <a:tr h="20114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10 250 866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8 408 847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82,03%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1915727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3 008 935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2 626</a:t>
                      </a:r>
                      <a:endParaRPr lang="ru-RU" sz="1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978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87,31%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2959287"/>
                  </a:ext>
                </a:extLst>
              </a:tr>
              <a:tr h="211223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1 627 756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1 274</a:t>
                      </a:r>
                      <a:endParaRPr lang="ru-RU" sz="1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651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78,31%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870347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2 959 196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2 351</a:t>
                      </a:r>
                      <a:endParaRPr lang="ru-RU" sz="1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996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79,48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153681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1 912 334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1 565</a:t>
                      </a:r>
                      <a:endParaRPr lang="ru-RU" sz="1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140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81,84%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9581899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742 645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590</a:t>
                      </a:r>
                      <a:endParaRPr lang="ru-RU" sz="1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082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79,46%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559129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1 313 488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1 045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711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79,61%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5656185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685 465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581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109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84,78%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840083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1 499 617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1 249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034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83,29%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106556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1 431 658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1 199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825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83,81%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3424222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1 469 643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250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230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85,07%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497992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410 714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386</a:t>
                      </a:r>
                      <a:endParaRPr lang="ru-RU" sz="1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090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94,00%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220530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230 867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184</a:t>
                      </a:r>
                      <a:endParaRPr lang="ru-RU" sz="1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205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79,79%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575442"/>
                  </a:ext>
                </a:extLst>
              </a:tr>
              <a:tr h="21535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428 959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338</a:t>
                      </a:r>
                      <a:endParaRPr lang="ru-RU" sz="1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578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78,93%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960399"/>
                  </a:ext>
                </a:extLst>
              </a:tr>
              <a:tr h="228013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294 400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253</a:t>
                      </a:r>
                      <a:endParaRPr lang="ru-RU" sz="1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414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86,08%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990328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104 703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87</a:t>
                      </a:r>
                      <a:endParaRPr lang="ru-RU" sz="10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942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83,99%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8263229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1 293 342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980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507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75,81%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5514479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1 377 518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1 165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064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84,58%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3649033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180 135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937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368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79,43%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497717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477573"/>
              </p:ext>
            </p:extLst>
          </p:nvPr>
        </p:nvGraphicFramePr>
        <p:xfrm>
          <a:off x="7993566" y="1515476"/>
          <a:ext cx="3229811" cy="462151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0167">
                  <a:extLst>
                    <a:ext uri="{9D8B030D-6E8A-4147-A177-3AD203B41FA5}">
                      <a16:colId xmlns:a16="http://schemas.microsoft.com/office/drawing/2014/main" val="3284603224"/>
                    </a:ext>
                  </a:extLst>
                </a:gridCol>
                <a:gridCol w="841569">
                  <a:extLst>
                    <a:ext uri="{9D8B030D-6E8A-4147-A177-3AD203B41FA5}">
                      <a16:colId xmlns:a16="http://schemas.microsoft.com/office/drawing/2014/main" val="3911169959"/>
                    </a:ext>
                  </a:extLst>
                </a:gridCol>
                <a:gridCol w="819823">
                  <a:extLst>
                    <a:ext uri="{9D8B030D-6E8A-4147-A177-3AD203B41FA5}">
                      <a16:colId xmlns:a16="http://schemas.microsoft.com/office/drawing/2014/main" val="1338700698"/>
                    </a:ext>
                  </a:extLst>
                </a:gridCol>
                <a:gridCol w="788252">
                  <a:extLst>
                    <a:ext uri="{9D8B030D-6E8A-4147-A177-3AD203B41FA5}">
                      <a16:colId xmlns:a16="http://schemas.microsoft.com/office/drawing/2014/main" val="1543988100"/>
                    </a:ext>
                  </a:extLst>
                </a:gridCol>
              </a:tblGrid>
              <a:tr h="232778">
                <a:tc gridSpan="4"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RFA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endParaRPr lang="ru-RU" sz="100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endParaRPr lang="ru-RU" sz="10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0587088"/>
                  </a:ext>
                </a:extLst>
              </a:tr>
              <a:tr h="376492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RFA</a:t>
                      </a: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P10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Reel</a:t>
                      </a: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P10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Ecart</a:t>
                      </a: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VS</a:t>
                      </a: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%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Realise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 /</a:t>
                      </a:r>
                    </a:p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endParaRPr lang="ru-RU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>
                        <a:lnSpc>
                          <a:spcPct val="70000"/>
                        </a:lnSpc>
                      </a:pP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862407"/>
                  </a:ext>
                </a:extLst>
              </a:tr>
              <a:tr h="20114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302 806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1 066 874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(235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932)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81,89%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1915727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309</a:t>
                      </a:r>
                      <a:r>
                        <a:rPr lang="en-US" sz="1000" baseline="0" dirty="0" smtClean="0"/>
                        <a:t> 927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274</a:t>
                      </a:r>
                      <a:r>
                        <a:rPr lang="en-US" sz="1000" baseline="0" dirty="0" smtClean="0"/>
                        <a:t> 360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(35 566)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88,52%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2959287"/>
                  </a:ext>
                </a:extLst>
              </a:tr>
              <a:tr h="211223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314</a:t>
                      </a:r>
                      <a:r>
                        <a:rPr lang="en-US" sz="1000" baseline="0" dirty="0" smtClean="0"/>
                        <a:t> 670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248</a:t>
                      </a:r>
                      <a:r>
                        <a:rPr lang="en-US" sz="1000" baseline="0" dirty="0" smtClean="0"/>
                        <a:t> 535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(66</a:t>
                      </a:r>
                      <a:r>
                        <a:rPr lang="en-US" sz="1000" baseline="0" dirty="0" smtClean="0"/>
                        <a:t> 134</a:t>
                      </a:r>
                      <a:r>
                        <a:rPr lang="en-US" sz="1000" dirty="0" smtClean="0"/>
                        <a:t>)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78,98%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63870347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330</a:t>
                      </a:r>
                      <a:r>
                        <a:rPr lang="en-US" sz="1000" baseline="0" dirty="0" smtClean="0"/>
                        <a:t> 083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265</a:t>
                      </a:r>
                      <a:r>
                        <a:rPr lang="en-US" sz="1000" baseline="0" dirty="0" smtClean="0"/>
                        <a:t> 419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(64 664)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80,41%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45153681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283</a:t>
                      </a:r>
                      <a:r>
                        <a:rPr lang="en-US" sz="1000" baseline="0" dirty="0" smtClean="0"/>
                        <a:t> 560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227</a:t>
                      </a:r>
                      <a:r>
                        <a:rPr lang="en-US" sz="1000" baseline="0" dirty="0" smtClean="0"/>
                        <a:t> 648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(55 912)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80,28%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39581899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64</a:t>
                      </a:r>
                      <a:r>
                        <a:rPr lang="en-US" sz="1000" baseline="0" dirty="0" smtClean="0"/>
                        <a:t> 566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50</a:t>
                      </a:r>
                      <a:r>
                        <a:rPr lang="en-US" sz="1000" baseline="0" dirty="0" smtClean="0"/>
                        <a:t> 910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(13 656)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78,85%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2559129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165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580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132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089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(33 492)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79,77%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85656185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82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965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69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585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(13 380)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83,87%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9840083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193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019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161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250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(31 769)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83,54%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5106556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178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419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152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366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(26 053)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85,40%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3424222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190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503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60 578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(29 925)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84,29%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7497992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44</a:t>
                      </a:r>
                      <a:r>
                        <a:rPr lang="en-US" sz="1000" baseline="0" dirty="0" smtClean="0"/>
                        <a:t> 885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40</a:t>
                      </a:r>
                      <a:r>
                        <a:rPr lang="en-US" sz="1000" baseline="0" dirty="0" smtClean="0"/>
                        <a:t> 668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(4 217)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90,60%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0220530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44</a:t>
                      </a:r>
                      <a:r>
                        <a:rPr lang="en-US" sz="1000" baseline="0" dirty="0" smtClean="0"/>
                        <a:t> 764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36</a:t>
                      </a:r>
                      <a:r>
                        <a:rPr lang="en-US" sz="1000" baseline="0" dirty="0" smtClean="0"/>
                        <a:t> 030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(8 734)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80,49%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3575442"/>
                  </a:ext>
                </a:extLst>
              </a:tr>
              <a:tr h="21535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47</a:t>
                      </a:r>
                      <a:r>
                        <a:rPr lang="en-US" sz="1000" baseline="0" dirty="0" smtClean="0"/>
                        <a:t> 396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38</a:t>
                      </a:r>
                      <a:r>
                        <a:rPr lang="en-US" sz="1000" baseline="0" dirty="0" smtClean="0"/>
                        <a:t> 230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(9 166)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80,66%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6960399"/>
                  </a:ext>
                </a:extLst>
              </a:tr>
              <a:tr h="228013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44</a:t>
                      </a:r>
                      <a:r>
                        <a:rPr lang="en-US" sz="1000" baseline="0" dirty="0" smtClean="0"/>
                        <a:t> 556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38</a:t>
                      </a:r>
                      <a:r>
                        <a:rPr lang="en-US" sz="1000" baseline="0" dirty="0" smtClean="0"/>
                        <a:t> 093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(6 463)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85,49%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1990328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8</a:t>
                      </a:r>
                      <a:r>
                        <a:rPr lang="en-US" sz="1000" baseline="0" dirty="0" smtClean="0"/>
                        <a:t> 902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7</a:t>
                      </a:r>
                      <a:r>
                        <a:rPr lang="en-US" sz="1000" baseline="0" dirty="0" smtClean="0"/>
                        <a:t> 557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(1 345)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/>
                        <a:t>84,89%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8263229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164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486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123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263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(41 223)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79,94%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5514479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172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793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146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318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(26 475)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84,68%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23649033"/>
                  </a:ext>
                </a:extLst>
              </a:tr>
              <a:tr h="20810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55 040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121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425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(33 616)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78,32%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4977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6813815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8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484">
                                            <p:txEl>
                                              <p:charRg st="38" end="3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4" grpId="0" build="p" bldLvl="5" animBg="1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" name="Espace réservé du texte 1"/>
          <p:cNvSpPr txBox="1"/>
          <p:nvPr/>
        </p:nvSpPr>
        <p:spPr>
          <a:xfrm>
            <a:off x="2131537" y="299243"/>
            <a:ext cx="7543801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t>LA DEMARQUE CONNUE</a:t>
            </a:r>
          </a:p>
        </p:txBody>
      </p:sp>
      <p:sp>
        <p:nvSpPr>
          <p:cNvPr id="560" name="ZoneTexte 11"/>
          <p:cNvSpPr txBox="1"/>
          <p:nvPr/>
        </p:nvSpPr>
        <p:spPr>
          <a:xfrm>
            <a:off x="415635" y="384298"/>
            <a:ext cx="232756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LA MARGE NETTE</a:t>
            </a:r>
          </a:p>
        </p:txBody>
      </p:sp>
      <p:sp>
        <p:nvSpPr>
          <p:cNvPr id="566" name="ZoneTexte 22"/>
          <p:cNvSpPr txBox="1"/>
          <p:nvPr/>
        </p:nvSpPr>
        <p:spPr>
          <a:xfrm>
            <a:off x="712701" y="4931452"/>
            <a:ext cx="4971395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rPr dirty="0" err="1"/>
              <a:t>Etat</a:t>
            </a:r>
            <a:r>
              <a:rPr dirty="0"/>
              <a:t> FR 202 – </a:t>
            </a:r>
            <a:r>
              <a:rPr dirty="0" err="1"/>
              <a:t>Suivi</a:t>
            </a:r>
            <a:r>
              <a:rPr dirty="0"/>
              <a:t> de la </a:t>
            </a:r>
            <a:r>
              <a:rPr dirty="0" err="1"/>
              <a:t>démarque</a:t>
            </a:r>
            <a:r>
              <a:rPr dirty="0"/>
              <a:t> v </a:t>
            </a:r>
            <a:r>
              <a:rPr dirty="0" err="1"/>
              <a:t>optimisée</a:t>
            </a:r>
            <a:r>
              <a:rPr dirty="0"/>
              <a:t>  </a:t>
            </a:r>
          </a:p>
        </p:txBody>
      </p:sp>
      <p:sp>
        <p:nvSpPr>
          <p:cNvPr id="567" name="ZoneTexte 23"/>
          <p:cNvSpPr txBox="1"/>
          <p:nvPr/>
        </p:nvSpPr>
        <p:spPr>
          <a:xfrm>
            <a:off x="902681" y="5417975"/>
            <a:ext cx="4971394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Synthèse par type de démarque et par catégorie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3086686"/>
              </p:ext>
            </p:extLst>
          </p:nvPr>
        </p:nvGraphicFramePr>
        <p:xfrm>
          <a:off x="712701" y="1012984"/>
          <a:ext cx="5364806" cy="319947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1073">
                  <a:extLst>
                    <a:ext uri="{9D8B030D-6E8A-4147-A177-3AD203B41FA5}">
                      <a16:colId xmlns:a16="http://schemas.microsoft.com/office/drawing/2014/main" val="2963479230"/>
                    </a:ext>
                  </a:extLst>
                </a:gridCol>
                <a:gridCol w="2402922">
                  <a:extLst>
                    <a:ext uri="{9D8B030D-6E8A-4147-A177-3AD203B41FA5}">
                      <a16:colId xmlns:a16="http://schemas.microsoft.com/office/drawing/2014/main" val="3875788287"/>
                    </a:ext>
                  </a:extLst>
                </a:gridCol>
                <a:gridCol w="1070811">
                  <a:extLst>
                    <a:ext uri="{9D8B030D-6E8A-4147-A177-3AD203B41FA5}">
                      <a16:colId xmlns:a16="http://schemas.microsoft.com/office/drawing/2014/main" val="302952089"/>
                    </a:ext>
                  </a:extLst>
                </a:gridCol>
              </a:tblGrid>
              <a:tr h="172731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T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ype de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</a:rPr>
                        <a:t>demarque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Sous-Type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de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</a:rPr>
                        <a:t>demarque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Montant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72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/>
                        <a:t>Casse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ru-RU" sz="12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-10 684,90€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708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-16 430,72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8441651"/>
                  </a:ext>
                </a:extLst>
              </a:tr>
              <a:tr h="122218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/>
                        <a:t>Echantillon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/>
                        <a:t>Papier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peint</a:t>
                      </a:r>
                      <a:r>
                        <a:rPr lang="en-US" sz="1200" baseline="0" dirty="0" smtClean="0"/>
                        <a:t> – </a:t>
                      </a:r>
                      <a:r>
                        <a:rPr lang="en-US" sz="1200" baseline="0" dirty="0" err="1" smtClean="0"/>
                        <a:t>carrelage</a:t>
                      </a:r>
                      <a:r>
                        <a:rPr lang="en-US" sz="1200" baseline="0" dirty="0" smtClean="0"/>
                        <a:t> – parquet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-166,25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389631"/>
                  </a:ext>
                </a:extLst>
              </a:tr>
              <a:tr h="24173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/>
                        <a:t>Frais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Generaux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ru-RU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-3 822,41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9261621"/>
                  </a:ext>
                </a:extLst>
              </a:tr>
              <a:tr h="240631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/>
                        <a:t>Gratuit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ru-RU" sz="12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-1 478,64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468493"/>
                  </a:ext>
                </a:extLst>
              </a:tr>
              <a:tr h="27188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Presentation </a:t>
                      </a:r>
                      <a:r>
                        <a:rPr lang="en-US" sz="1200" dirty="0" err="1" smtClean="0"/>
                        <a:t>invendable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ru-RU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-603,60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0328587"/>
                  </a:ext>
                </a:extLst>
              </a:tr>
              <a:tr h="213804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/>
                        <a:t>Produit</a:t>
                      </a:r>
                      <a:r>
                        <a:rPr lang="en-US" sz="1200" baseline="0" dirty="0" smtClean="0"/>
                        <a:t> Import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ru-RU" sz="12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-2 916.14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1233669"/>
                  </a:ext>
                </a:extLst>
              </a:tr>
              <a:tr h="200977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/>
                        <a:t>Produits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Perimes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/>
                        <a:t>Autres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Produits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-2,64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294113"/>
                  </a:ext>
                </a:extLst>
              </a:tr>
              <a:tr h="2603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/>
                        <a:t>Produits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Perimes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/>
                        <a:t>Vegetaux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-480,79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6946829"/>
                  </a:ext>
                </a:extLst>
              </a:tr>
              <a:tr h="25266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Vol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Connu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/>
                        <a:t>Paquet</a:t>
                      </a:r>
                      <a:r>
                        <a:rPr lang="en-US" sz="1200" dirty="0" smtClean="0"/>
                        <a:t> Vide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-1 387,27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229042"/>
                  </a:ext>
                </a:extLst>
              </a:tr>
              <a:tr h="180474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Vol </a:t>
                      </a:r>
                      <a:r>
                        <a:rPr lang="en-US" sz="1200" dirty="0" err="1" smtClean="0"/>
                        <a:t>Connu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/>
                        <a:t>Temoin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-77,19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840517"/>
                  </a:ext>
                </a:extLst>
              </a:tr>
              <a:tr h="15561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ru-RU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b="1" dirty="0" smtClean="0"/>
                        <a:t>Somme </a:t>
                      </a:r>
                      <a:r>
                        <a:rPr lang="uk-UA" sz="1200" b="1" dirty="0" smtClean="0"/>
                        <a:t>:</a:t>
                      </a:r>
                      <a:endParaRPr lang="ru-RU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-38 050,55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0363877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2163317"/>
              </p:ext>
            </p:extLst>
          </p:nvPr>
        </p:nvGraphicFramePr>
        <p:xfrm>
          <a:off x="6294543" y="1012984"/>
          <a:ext cx="4268824" cy="537231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08764">
                  <a:extLst>
                    <a:ext uri="{9D8B030D-6E8A-4147-A177-3AD203B41FA5}">
                      <a16:colId xmlns:a16="http://schemas.microsoft.com/office/drawing/2014/main" val="2963479230"/>
                    </a:ext>
                  </a:extLst>
                </a:gridCol>
                <a:gridCol w="1160060">
                  <a:extLst>
                    <a:ext uri="{9D8B030D-6E8A-4147-A177-3AD203B41FA5}">
                      <a16:colId xmlns:a16="http://schemas.microsoft.com/office/drawing/2014/main" val="3875788287"/>
                    </a:ext>
                  </a:extLst>
                </a:gridCol>
              </a:tblGrid>
              <a:tr h="172731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Categorle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Montant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72723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01 Construction Part 1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-10 249,40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2708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02 Construction Part 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-8 637,66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38441651"/>
                  </a:ext>
                </a:extLst>
              </a:tr>
              <a:tr h="122218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03 </a:t>
                      </a:r>
                      <a:r>
                        <a:rPr lang="en-US" sz="1200" dirty="0" err="1" smtClean="0"/>
                        <a:t>Meuiserie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-4 459,67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3389631"/>
                  </a:ext>
                </a:extLst>
              </a:tr>
              <a:tr h="24173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04 </a:t>
                      </a:r>
                      <a:r>
                        <a:rPr lang="en-US" sz="1200" dirty="0" err="1" smtClean="0"/>
                        <a:t>Plomberie</a:t>
                      </a:r>
                      <a:r>
                        <a:rPr lang="en-US" sz="1200" dirty="0" smtClean="0"/>
                        <a:t> et </a:t>
                      </a:r>
                      <a:r>
                        <a:rPr lang="en-US" sz="1200" dirty="0" err="1" smtClean="0"/>
                        <a:t>Chauffage</a:t>
                      </a:r>
                      <a:r>
                        <a:rPr lang="en-US" sz="1200" dirty="0" smtClean="0"/>
                        <a:t> Central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-3 420,90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9261621"/>
                  </a:ext>
                </a:extLst>
              </a:tr>
              <a:tr h="240631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05_Electricite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-381,74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5468493"/>
                  </a:ext>
                </a:extLst>
              </a:tr>
              <a:tr h="27188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06_Chauff.</a:t>
                      </a:r>
                      <a:r>
                        <a:rPr lang="en-US" sz="1200" baseline="0" dirty="0" smtClean="0"/>
                        <a:t> elect. &amp; </a:t>
                      </a:r>
                      <a:r>
                        <a:rPr lang="en-US" sz="1200" baseline="0" dirty="0" err="1" smtClean="0"/>
                        <a:t>traitement</a:t>
                      </a:r>
                      <a:r>
                        <a:rPr lang="en-US" sz="1200" baseline="0" dirty="0" smtClean="0"/>
                        <a:t> de </a:t>
                      </a:r>
                      <a:r>
                        <a:rPr lang="en-US" sz="1200" baseline="0" dirty="0" err="1" smtClean="0"/>
                        <a:t>l`air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-3 325,29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0328587"/>
                  </a:ext>
                </a:extLst>
              </a:tr>
              <a:tr h="213804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07_Salle de </a:t>
                      </a:r>
                      <a:r>
                        <a:rPr lang="en-US" sz="1200" dirty="0" err="1" smtClean="0"/>
                        <a:t>bains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6 091,04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1233669"/>
                  </a:ext>
                </a:extLst>
              </a:tr>
              <a:tr h="200977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08_Rangement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-5 367,37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294113"/>
                  </a:ext>
                </a:extLst>
              </a:tr>
              <a:tr h="26034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09_Meubles de Cuisine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1 219,83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6946829"/>
                  </a:ext>
                </a:extLst>
              </a:tr>
              <a:tr h="25266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10_Eviers, </a:t>
                      </a:r>
                      <a:r>
                        <a:rPr lang="en-US" sz="1200" dirty="0" err="1" smtClean="0"/>
                        <a:t>Robinets</a:t>
                      </a:r>
                      <a:r>
                        <a:rPr lang="en-US" sz="1200" dirty="0" smtClean="0"/>
                        <a:t> et </a:t>
                      </a:r>
                      <a:r>
                        <a:rPr lang="en-US" sz="1200" dirty="0" err="1" smtClean="0"/>
                        <a:t>Electromenager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-606,44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50229042"/>
                  </a:ext>
                </a:extLst>
              </a:tr>
              <a:tr h="180474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11_REVETEMENT SOL ET MUR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-3 721,14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29840517"/>
                  </a:ext>
                </a:extLst>
              </a:tr>
              <a:tr h="15561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12_Decoration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b="0" dirty="0" smtClean="0"/>
                        <a:t>-864,50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0363877"/>
                  </a:ext>
                </a:extLst>
              </a:tr>
              <a:tr h="15561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13_Eclairage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b="0" dirty="0" smtClean="0"/>
                        <a:t>-6 088 ,09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b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8188763"/>
                  </a:ext>
                </a:extLst>
              </a:tr>
              <a:tr h="15561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14_Peinture </a:t>
                      </a:r>
                      <a:r>
                        <a:rPr lang="en-US" sz="1200" dirty="0" err="1" smtClean="0"/>
                        <a:t>interieure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b="0" dirty="0" smtClean="0"/>
                        <a:t>-2 479,75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07745753"/>
                  </a:ext>
                </a:extLst>
              </a:tr>
              <a:tr h="15561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15_Peint </a:t>
                      </a:r>
                      <a:r>
                        <a:rPr lang="en-US" sz="1200" dirty="0" err="1" smtClean="0"/>
                        <a:t>ext</a:t>
                      </a:r>
                      <a:r>
                        <a:rPr lang="en-US" sz="1200" dirty="0" smtClean="0"/>
                        <a:t>,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outills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peintre</a:t>
                      </a:r>
                      <a:r>
                        <a:rPr lang="en-US" sz="1200" baseline="0" dirty="0" smtClean="0"/>
                        <a:t>, </a:t>
                      </a:r>
                      <a:r>
                        <a:rPr lang="en-US" sz="1200" baseline="0" dirty="0" err="1" smtClean="0"/>
                        <a:t>droguerie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b="0" dirty="0" smtClean="0"/>
                        <a:t>-460,72</a:t>
                      </a:r>
                      <a:endParaRPr lang="ru-RU" sz="1200" b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4166596"/>
                  </a:ext>
                </a:extLst>
              </a:tr>
              <a:tr h="15561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16_Jardinage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b="0" dirty="0" smtClean="0"/>
                        <a:t>-6 467,36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97881047"/>
                  </a:ext>
                </a:extLst>
              </a:tr>
              <a:tr h="15561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17_Amenagmt </a:t>
                      </a:r>
                      <a:r>
                        <a:rPr lang="en-US" sz="1200" dirty="0" err="1" smtClean="0"/>
                        <a:t>jardin</a:t>
                      </a:r>
                      <a:r>
                        <a:rPr lang="en-US" sz="1200" dirty="0" smtClean="0"/>
                        <a:t> et </a:t>
                      </a:r>
                      <a:r>
                        <a:rPr lang="en-US" sz="1200" dirty="0" err="1" smtClean="0"/>
                        <a:t>Loisirs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exterieurs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b="0" dirty="0" smtClean="0"/>
                        <a:t>16 373,83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b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024029"/>
                  </a:ext>
                </a:extLst>
              </a:tr>
              <a:tr h="15561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18_Outillage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b="0" dirty="0" smtClean="0"/>
                        <a:t>-3 181,77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167737"/>
                  </a:ext>
                </a:extLst>
              </a:tr>
              <a:tr h="15561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19_Quincaillerie</a:t>
                      </a:r>
                      <a:endParaRPr lang="ru-RU" sz="12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b="0" dirty="0" smtClean="0"/>
                        <a:t>- 2 274,08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b="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875805"/>
                  </a:ext>
                </a:extLst>
              </a:tr>
              <a:tr h="15561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20_Service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b="0" dirty="0" smtClean="0"/>
                        <a:t>250,63</a:t>
                      </a:r>
                      <a:r>
                        <a:rPr lang="en-US" sz="1200" b="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8375964"/>
                  </a:ext>
                </a:extLst>
              </a:tr>
              <a:tr h="15561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ru-RU" sz="120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80000"/>
                        </a:lnSpc>
                      </a:pPr>
                      <a:r>
                        <a:rPr lang="en-US" sz="1200" b="1" dirty="0" smtClean="0"/>
                        <a:t>-38 050,55</a:t>
                      </a:r>
                      <a:r>
                        <a:rPr lang="en-US" sz="1200" b="1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23107"/>
                  </a:ext>
                </a:extLst>
              </a:tr>
            </a:tbl>
          </a:graphicData>
        </a:graphic>
      </p:graphicFrame>
      <p:sp>
        <p:nvSpPr>
          <p:cNvPr id="3" name="Скругленный прямоугольник 2"/>
          <p:cNvSpPr/>
          <p:nvPr/>
        </p:nvSpPr>
        <p:spPr>
          <a:xfrm>
            <a:off x="712701" y="1277957"/>
            <a:ext cx="554239" cy="187286"/>
          </a:xfrm>
          <a:prstGeom prst="roundRect">
            <a:avLst/>
          </a:prstGeom>
          <a:noFill/>
          <a:ln cmpd="sng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2701" y="1740665"/>
            <a:ext cx="895762" cy="20932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93214" y="2258458"/>
            <a:ext cx="473726" cy="15423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12701" y="2754217"/>
            <a:ext cx="1204234" cy="12449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42029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0" name="Espace réservé du texte 1"/>
          <p:cNvSpPr txBox="1"/>
          <p:nvPr/>
        </p:nvSpPr>
        <p:spPr>
          <a:xfrm>
            <a:off x="2131537" y="299243"/>
            <a:ext cx="7543801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t>LA DEMARQUE INCONNUE</a:t>
            </a:r>
          </a:p>
        </p:txBody>
      </p:sp>
      <p:sp>
        <p:nvSpPr>
          <p:cNvPr id="611" name="ZoneTexte 11"/>
          <p:cNvSpPr txBox="1"/>
          <p:nvPr/>
        </p:nvSpPr>
        <p:spPr>
          <a:xfrm>
            <a:off x="415635" y="384298"/>
            <a:ext cx="232756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LA MARGE NETTE</a:t>
            </a:r>
          </a:p>
        </p:txBody>
      </p:sp>
      <p:sp>
        <p:nvSpPr>
          <p:cNvPr id="613" name="ZoneTexte 5"/>
          <p:cNvSpPr txBox="1"/>
          <p:nvPr/>
        </p:nvSpPr>
        <p:spPr>
          <a:xfrm>
            <a:off x="1106817" y="1031103"/>
            <a:ext cx="4971394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rPr dirty="0" err="1"/>
              <a:t>Etat</a:t>
            </a:r>
            <a:r>
              <a:rPr dirty="0"/>
              <a:t> FR 202 – </a:t>
            </a:r>
            <a:r>
              <a:rPr dirty="0" err="1"/>
              <a:t>Suivi</a:t>
            </a:r>
            <a:r>
              <a:rPr dirty="0"/>
              <a:t> de la </a:t>
            </a:r>
            <a:r>
              <a:rPr dirty="0" err="1"/>
              <a:t>démarque</a:t>
            </a:r>
            <a:r>
              <a:rPr dirty="0"/>
              <a:t> v </a:t>
            </a:r>
            <a:r>
              <a:rPr dirty="0" err="1"/>
              <a:t>optimisée</a:t>
            </a:r>
            <a:endParaRPr dirty="0"/>
          </a:p>
          <a:p>
            <a:r>
              <a:rPr dirty="0" err="1"/>
              <a:t>Rubrique</a:t>
            </a:r>
            <a:r>
              <a:rPr dirty="0"/>
              <a:t> </a:t>
            </a:r>
            <a:r>
              <a:rPr dirty="0" err="1"/>
              <a:t>Comptages</a:t>
            </a:r>
            <a:r>
              <a:rPr dirty="0"/>
              <a:t> 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3838814"/>
              </p:ext>
            </p:extLst>
          </p:nvPr>
        </p:nvGraphicFramePr>
        <p:xfrm>
          <a:off x="1462964" y="1681344"/>
          <a:ext cx="8643562" cy="466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5516">
                  <a:extLst>
                    <a:ext uri="{9D8B030D-6E8A-4147-A177-3AD203B41FA5}">
                      <a16:colId xmlns:a16="http://schemas.microsoft.com/office/drawing/2014/main" val="2601389763"/>
                    </a:ext>
                  </a:extLst>
                </a:gridCol>
                <a:gridCol w="921323">
                  <a:extLst>
                    <a:ext uri="{9D8B030D-6E8A-4147-A177-3AD203B41FA5}">
                      <a16:colId xmlns:a16="http://schemas.microsoft.com/office/drawing/2014/main" val="451048386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3082087432"/>
                    </a:ext>
                  </a:extLst>
                </a:gridCol>
                <a:gridCol w="962526">
                  <a:extLst>
                    <a:ext uri="{9D8B030D-6E8A-4147-A177-3AD203B41FA5}">
                      <a16:colId xmlns:a16="http://schemas.microsoft.com/office/drawing/2014/main" val="3765668874"/>
                    </a:ext>
                  </a:extLst>
                </a:gridCol>
                <a:gridCol w="830179">
                  <a:extLst>
                    <a:ext uri="{9D8B030D-6E8A-4147-A177-3AD203B41FA5}">
                      <a16:colId xmlns:a16="http://schemas.microsoft.com/office/drawing/2014/main" val="313037771"/>
                    </a:ext>
                  </a:extLst>
                </a:gridCol>
                <a:gridCol w="737660">
                  <a:extLst>
                    <a:ext uri="{9D8B030D-6E8A-4147-A177-3AD203B41FA5}">
                      <a16:colId xmlns:a16="http://schemas.microsoft.com/office/drawing/2014/main" val="1434841723"/>
                    </a:ext>
                  </a:extLst>
                </a:gridCol>
                <a:gridCol w="745958">
                  <a:extLst>
                    <a:ext uri="{9D8B030D-6E8A-4147-A177-3AD203B41FA5}">
                      <a16:colId xmlns:a16="http://schemas.microsoft.com/office/drawing/2014/main" val="1707216707"/>
                    </a:ext>
                  </a:extLst>
                </a:gridCol>
              </a:tblGrid>
              <a:tr h="208382"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Code EAN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Code SAP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Article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Jour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Type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Montant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Quantite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37610350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3700387903006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100606496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MONTANT M48 249 ML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10/10/2018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Comptage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-6685,04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-3615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7501095"/>
                  </a:ext>
                </a:extLst>
              </a:tr>
              <a:tr h="22885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3760189185116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100225900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MONTANT M48 249ML NF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10/10/2018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-5778,04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-1781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8357177"/>
                  </a:ext>
                </a:extLst>
              </a:tr>
              <a:tr h="26843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3700387903013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100606497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MONTANA M48 299ML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10/10/2018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-1668,28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-716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02178210"/>
                  </a:ext>
                </a:extLst>
              </a:tr>
              <a:tr h="253417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3663602878568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100609613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LOT5PLINT MDF CHBL SAT9X70X2200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12/10/2018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1339,42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193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2520345"/>
                  </a:ext>
                </a:extLst>
              </a:tr>
              <a:tr h="25205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3663602863427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100619615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CHEVRON TRAITE 63X75X3000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17/10/2018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-1286,23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-354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1900252"/>
                  </a:ext>
                </a:extLst>
              </a:tr>
              <a:tr h="23704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3700387903006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100606496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MONTANT M48 249ML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10/10/2018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1257,49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680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8563398"/>
                  </a:ext>
                </a:extLst>
              </a:tr>
              <a:tr h="23567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3663602890386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100643111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SAPIN NORDMAN ENRACINE EN POT 120 150CM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06/10/2018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1196,8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80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5038861"/>
                  </a:ext>
                </a:extLst>
              </a:tr>
              <a:tr h="23431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3760189185123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100225901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RAIL R48 3ML NF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10/10/2018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-1194,48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-756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1474598"/>
                  </a:ext>
                </a:extLst>
              </a:tr>
              <a:tr h="23294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3700387903020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100606501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RAIL R48 3ML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10/10/2018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-1096,2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-630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4476923"/>
                  </a:ext>
                </a:extLst>
              </a:tr>
              <a:tr h="231581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5052931276622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100159529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BRISE VU LISO GRIS RETTRACT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04/10/2018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-1059,27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-34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2312901"/>
                  </a:ext>
                </a:extLst>
              </a:tr>
              <a:tr h="23021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3663602991489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100568959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ET CL XXL BOISMETAL 185X180X60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05/10/2018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1023,91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19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18766215"/>
                  </a:ext>
                </a:extLst>
              </a:tr>
              <a:tr h="215203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3663602863212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100619607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BASTAING TRAITE</a:t>
                      </a:r>
                      <a:r>
                        <a:rPr lang="en-US" sz="1200" baseline="0" dirty="0" smtClean="0"/>
                        <a:t> 63X175X4000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17/10/2018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-923,3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-88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8843552"/>
                  </a:ext>
                </a:extLst>
              </a:tr>
              <a:tr h="220666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3663602863212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100619607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BASTAING TRAITE</a:t>
                      </a:r>
                      <a:r>
                        <a:rPr lang="en-US" sz="1200" baseline="0" dirty="0" smtClean="0"/>
                        <a:t> 63X175X4000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05/10/2018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919,6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88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6520087"/>
                  </a:ext>
                </a:extLst>
              </a:tr>
              <a:tr h="247135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3700387903037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100606492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FOURRURE 45MM 3ML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10/10/2018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830,4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480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984263"/>
                  </a:ext>
                </a:extLst>
              </a:tr>
              <a:tr h="249542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3454977002975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100232475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PTAL ALPES COUL MOT 35M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04/10/2018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820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</a:t>
                      </a:r>
                      <a:endParaRPr lang="ru-RU" sz="12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029747"/>
                  </a:ext>
                </a:extLst>
              </a:tr>
              <a:tr h="191790"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3663602863427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100619615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CHEVRON TRAITE</a:t>
                      </a:r>
                      <a:r>
                        <a:rPr lang="en-US" sz="1200" baseline="0" dirty="0" smtClean="0"/>
                        <a:t> 63X75X3000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05/10/2018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Comptage</a:t>
                      </a:r>
                      <a:endParaRPr lang="ru-RU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734,86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smtClean="0"/>
                        <a:t>203</a:t>
                      </a:r>
                      <a:endParaRPr lang="ru-RU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18114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8107623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Espace réservé du texte 1"/>
          <p:cNvSpPr txBox="1"/>
          <p:nvPr/>
        </p:nvSpPr>
        <p:spPr>
          <a:xfrm>
            <a:off x="2358453" y="750887"/>
            <a:ext cx="7543801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t>RAPPORTS BI / OUTILS DE SUIVI </a:t>
            </a:r>
          </a:p>
        </p:txBody>
      </p:sp>
      <p:sp>
        <p:nvSpPr>
          <p:cNvPr id="724" name="ZoneTexte 4"/>
          <p:cNvSpPr txBox="1"/>
          <p:nvPr/>
        </p:nvSpPr>
        <p:spPr>
          <a:xfrm>
            <a:off x="415635" y="384298"/>
            <a:ext cx="232756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LA MARGE NETTE</a:t>
            </a:r>
          </a:p>
        </p:txBody>
      </p:sp>
      <p:sp>
        <p:nvSpPr>
          <p:cNvPr id="727" name="ZoneTexte 11"/>
          <p:cNvSpPr txBox="1"/>
          <p:nvPr/>
        </p:nvSpPr>
        <p:spPr>
          <a:xfrm>
            <a:off x="1342292" y="5127504"/>
            <a:ext cx="3997570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Structure : secteur, S/secteur, familles</a:t>
            </a:r>
          </a:p>
        </p:txBody>
      </p:sp>
      <p:sp>
        <p:nvSpPr>
          <p:cNvPr id="728" name="ZoneTexte 12"/>
          <p:cNvSpPr txBox="1"/>
          <p:nvPr/>
        </p:nvSpPr>
        <p:spPr>
          <a:xfrm>
            <a:off x="6758354" y="5127504"/>
            <a:ext cx="3997571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Prmp, stock en qté et valeur</a:t>
            </a:r>
          </a:p>
        </p:txBody>
      </p:sp>
      <p:sp>
        <p:nvSpPr>
          <p:cNvPr id="731" name="ZoneTexte 17"/>
          <p:cNvSpPr txBox="1"/>
          <p:nvPr/>
        </p:nvSpPr>
        <p:spPr>
          <a:xfrm>
            <a:off x="7903468" y="6095067"/>
            <a:ext cx="3997571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/>
          </a:lstStyle>
          <a:p>
            <a:r>
              <a:t>Provision valeur et taux 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957704"/>
              </p:ext>
            </p:extLst>
          </p:nvPr>
        </p:nvGraphicFramePr>
        <p:xfrm>
          <a:off x="35383" y="1887343"/>
          <a:ext cx="7948415" cy="219281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5949">
                  <a:extLst>
                    <a:ext uri="{9D8B030D-6E8A-4147-A177-3AD203B41FA5}">
                      <a16:colId xmlns:a16="http://schemas.microsoft.com/office/drawing/2014/main" val="167318067"/>
                    </a:ext>
                  </a:extLst>
                </a:gridCol>
                <a:gridCol w="462337">
                  <a:extLst>
                    <a:ext uri="{9D8B030D-6E8A-4147-A177-3AD203B41FA5}">
                      <a16:colId xmlns:a16="http://schemas.microsoft.com/office/drawing/2014/main" val="2856828913"/>
                    </a:ext>
                  </a:extLst>
                </a:gridCol>
                <a:gridCol w="1222625">
                  <a:extLst>
                    <a:ext uri="{9D8B030D-6E8A-4147-A177-3AD203B41FA5}">
                      <a16:colId xmlns:a16="http://schemas.microsoft.com/office/drawing/2014/main" val="3099059181"/>
                    </a:ext>
                  </a:extLst>
                </a:gridCol>
                <a:gridCol w="400692">
                  <a:extLst>
                    <a:ext uri="{9D8B030D-6E8A-4147-A177-3AD203B41FA5}">
                      <a16:colId xmlns:a16="http://schemas.microsoft.com/office/drawing/2014/main" val="173840885"/>
                    </a:ext>
                  </a:extLst>
                </a:gridCol>
                <a:gridCol w="698643">
                  <a:extLst>
                    <a:ext uri="{9D8B030D-6E8A-4147-A177-3AD203B41FA5}">
                      <a16:colId xmlns:a16="http://schemas.microsoft.com/office/drawing/2014/main" val="2508523664"/>
                    </a:ext>
                  </a:extLst>
                </a:gridCol>
                <a:gridCol w="523982">
                  <a:extLst>
                    <a:ext uri="{9D8B030D-6E8A-4147-A177-3AD203B41FA5}">
                      <a16:colId xmlns:a16="http://schemas.microsoft.com/office/drawing/2014/main" val="1996876495"/>
                    </a:ext>
                  </a:extLst>
                </a:gridCol>
                <a:gridCol w="780836">
                  <a:extLst>
                    <a:ext uri="{9D8B030D-6E8A-4147-A177-3AD203B41FA5}">
                      <a16:colId xmlns:a16="http://schemas.microsoft.com/office/drawing/2014/main" val="3297878344"/>
                    </a:ext>
                  </a:extLst>
                </a:gridCol>
                <a:gridCol w="678094">
                  <a:extLst>
                    <a:ext uri="{9D8B030D-6E8A-4147-A177-3AD203B41FA5}">
                      <a16:colId xmlns:a16="http://schemas.microsoft.com/office/drawing/2014/main" val="802333646"/>
                    </a:ext>
                  </a:extLst>
                </a:gridCol>
                <a:gridCol w="657546">
                  <a:extLst>
                    <a:ext uri="{9D8B030D-6E8A-4147-A177-3AD203B41FA5}">
                      <a16:colId xmlns:a16="http://schemas.microsoft.com/office/drawing/2014/main" val="3009144375"/>
                    </a:ext>
                  </a:extLst>
                </a:gridCol>
                <a:gridCol w="631997">
                  <a:extLst>
                    <a:ext uri="{9D8B030D-6E8A-4147-A177-3AD203B41FA5}">
                      <a16:colId xmlns:a16="http://schemas.microsoft.com/office/drawing/2014/main" val="429716372"/>
                    </a:ext>
                  </a:extLst>
                </a:gridCol>
                <a:gridCol w="655455">
                  <a:extLst>
                    <a:ext uri="{9D8B030D-6E8A-4147-A177-3AD203B41FA5}">
                      <a16:colId xmlns:a16="http://schemas.microsoft.com/office/drawing/2014/main" val="132676325"/>
                    </a:ext>
                  </a:extLst>
                </a:gridCol>
                <a:gridCol w="550259">
                  <a:extLst>
                    <a:ext uri="{9D8B030D-6E8A-4147-A177-3AD203B41FA5}">
                      <a16:colId xmlns:a16="http://schemas.microsoft.com/office/drawing/2014/main" val="1710965926"/>
                    </a:ext>
                  </a:extLst>
                </a:gridCol>
              </a:tblGrid>
              <a:tr h="195312">
                <a:tc>
                  <a:txBody>
                    <a:bodyPr/>
                    <a:lstStyle/>
                    <a:p>
                      <a:pPr algn="ctr"/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Etab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Code Art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 Art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Typo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Libbelle</a:t>
                      </a:r>
                      <a:r>
                        <a:rPr lang="en-US" sz="7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700" baseline="0" dirty="0" err="1" smtClean="0">
                          <a:solidFill>
                            <a:schemeClr val="bg1"/>
                          </a:solidFill>
                        </a:rPr>
                        <a:t>Sectour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Ss</a:t>
                      </a:r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Sectour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Famille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7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700" baseline="0" dirty="0" err="1" smtClean="0">
                          <a:solidFill>
                            <a:schemeClr val="bg1"/>
                          </a:solidFill>
                        </a:rPr>
                        <a:t>Fournisseur</a:t>
                      </a:r>
                      <a:endParaRPr lang="en-US" sz="700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700" baseline="0" dirty="0" smtClean="0">
                          <a:solidFill>
                            <a:schemeClr val="bg1"/>
                          </a:solidFill>
                        </a:rPr>
                        <a:t>Principal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Data Creation Art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Date Dern Entree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Date Prom Entree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Rotation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9598609"/>
                  </a:ext>
                </a:extLst>
              </a:tr>
              <a:tr h="204135">
                <a:tc>
                  <a:txBody>
                    <a:bodyPr/>
                    <a:lstStyle/>
                    <a:p>
                      <a:r>
                        <a:rPr lang="en-US" sz="700" dirty="0" smtClean="0">
                          <a:solidFill>
                            <a:schemeClr val="accent1"/>
                          </a:solidFill>
                        </a:rPr>
                        <a:t>Total</a:t>
                      </a:r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>
                          <a:solidFill>
                            <a:schemeClr val="accent1"/>
                          </a:solidFill>
                        </a:rPr>
                        <a:t>3975</a:t>
                      </a:r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6247345"/>
                  </a:ext>
                </a:extLst>
              </a:tr>
              <a:tr h="230420"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0558 ANGLET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678152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KIT DE CONNEXION 15W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A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AMENAGMT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CUISNE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BLE””ENCASTR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WM38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13/11/2014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06/04/2017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10/02/2015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9999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93295956"/>
                  </a:ext>
                </a:extLst>
              </a:tr>
              <a:tr h="22934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0558 ANGLET</a:t>
                      </a:r>
                      <a:endParaRPr lang="ru-RU" sz="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724737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F 1T2C 1200 EPURA BOIS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A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AMENAGMT</a:t>
                      </a:r>
                      <a:endParaRPr lang="ru-RU" sz="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CUISNE</a:t>
                      </a:r>
                      <a:endParaRPr lang="ru-RU" sz="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BLE””ENCASTR</a:t>
                      </a:r>
                      <a:endParaRPr lang="ru-RU" sz="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WM38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17/01/2017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14/05/2017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14/05/2017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0</a:t>
                      </a:r>
                      <a:endParaRPr lang="ru-RU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4499763"/>
                  </a:ext>
                </a:extLst>
              </a:tr>
              <a:tr h="20398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0558 ANGLET</a:t>
                      </a:r>
                      <a:endParaRPr lang="ru-RU" sz="7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608805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MICRO ONDES 31L A AMWS: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A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AMENAGMT</a:t>
                      </a:r>
                      <a:endParaRPr lang="ru-RU" sz="7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CUISNE</a:t>
                      </a:r>
                      <a:endParaRPr lang="ru-RU" sz="7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ER””ELECTROM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WHRLPOOL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23/11/2011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13/05/2016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01/02/2016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0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01333548"/>
                  </a:ext>
                </a:extLst>
              </a:tr>
              <a:tr h="21099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0558 ANGLET</a:t>
                      </a:r>
                      <a:endParaRPr lang="ru-RU" sz="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609030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FOUR INOX TOURNANTE CL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A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AMENAGMT</a:t>
                      </a:r>
                      <a:endParaRPr lang="ru-RU" sz="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CUISNE</a:t>
                      </a:r>
                      <a:endParaRPr lang="ru-RU" sz="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ER””ELECTROM</a:t>
                      </a:r>
                      <a:endParaRPr lang="ru-RU" sz="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CASTORAMA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01/12/2011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19/04/2017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24/05/2012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0</a:t>
                      </a:r>
                      <a:endParaRPr lang="ru-RU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7491971"/>
                  </a:ext>
                </a:extLst>
              </a:tr>
              <a:tr h="26656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0558 ANGLET</a:t>
                      </a:r>
                      <a:endParaRPr lang="ru-RU" sz="7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678155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TAB VERRE 60+ 2 PLOTS LI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A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AMENAGMT</a:t>
                      </a:r>
                      <a:endParaRPr lang="ru-RU" sz="7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CUISNE</a:t>
                      </a:r>
                      <a:endParaRPr lang="ru-RU" sz="7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BLE””ENCASTR</a:t>
                      </a:r>
                      <a:endParaRPr lang="ru-RU" sz="7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WM38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13/11/2014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06/04/2017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09/09/2015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0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0616018"/>
                  </a:ext>
                </a:extLst>
              </a:tr>
              <a:tr h="2184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0558 ANGLET</a:t>
                      </a:r>
                      <a:endParaRPr lang="ru-RU" sz="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678153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TAB VERRE 60+ 2 PLOTS LI</a:t>
                      </a:r>
                      <a:endParaRPr lang="ru-RU" sz="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A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AMENAGMT</a:t>
                      </a:r>
                      <a:endParaRPr lang="ru-RU" sz="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CUISNE</a:t>
                      </a:r>
                      <a:endParaRPr lang="ru-RU" sz="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BLE””ENCASTR</a:t>
                      </a:r>
                      <a:endParaRPr lang="ru-RU" sz="7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WM38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13/11/2014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30/12/2016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10/02/2015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0</a:t>
                      </a:r>
                      <a:endParaRPr lang="ru-RU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8545786"/>
                  </a:ext>
                </a:extLst>
              </a:tr>
              <a:tr h="21740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0558 ANGLET</a:t>
                      </a:r>
                      <a:endParaRPr lang="ru-RU" sz="7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712929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MITIG EV HT HANNOKI CHR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C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AMENAGMT</a:t>
                      </a:r>
                      <a:endParaRPr lang="ru-RU" sz="7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CUISNE</a:t>
                      </a:r>
                      <a:endParaRPr lang="ru-RU" sz="7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SNE””ROBNET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CASTORAMA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07/09/2016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29/05/2017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24/03/2017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0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7610572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5687275"/>
              </p:ext>
            </p:extLst>
          </p:nvPr>
        </p:nvGraphicFramePr>
        <p:xfrm>
          <a:off x="8076074" y="1887343"/>
          <a:ext cx="4115926" cy="2169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25026">
                  <a:extLst>
                    <a:ext uri="{9D8B030D-6E8A-4147-A177-3AD203B41FA5}">
                      <a16:colId xmlns:a16="http://schemas.microsoft.com/office/drawing/2014/main" val="2534105191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195379559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1639237227"/>
                    </a:ext>
                  </a:extLst>
                </a:gridCol>
                <a:gridCol w="619125">
                  <a:extLst>
                    <a:ext uri="{9D8B030D-6E8A-4147-A177-3AD203B41FA5}">
                      <a16:colId xmlns:a16="http://schemas.microsoft.com/office/drawing/2014/main" val="1281742819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14936480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77738601"/>
                    </a:ext>
                  </a:extLst>
                </a:gridCol>
              </a:tblGrid>
              <a:tr h="185371"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PRMP </a:t>
                      </a:r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Gamme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Prix </a:t>
                      </a:r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Venta</a:t>
                      </a:r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 Ref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Qte</a:t>
                      </a:r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 Stock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Stock Thea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Prov</a:t>
                      </a:r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 Par Tranche de Stock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Taux</a:t>
                      </a:r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700" dirty="0" err="1" smtClean="0">
                          <a:solidFill>
                            <a:schemeClr val="bg1"/>
                          </a:solidFill>
                        </a:rPr>
                        <a:t>moyen</a:t>
                      </a:r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 de provision</a:t>
                      </a:r>
                      <a:endParaRPr lang="ru-RU" sz="7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14295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>
                          <a:solidFill>
                            <a:schemeClr val="accent1"/>
                          </a:solidFill>
                        </a:rPr>
                        <a:t>46090</a:t>
                      </a:r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>
                          <a:solidFill>
                            <a:schemeClr val="accent1"/>
                          </a:solidFill>
                        </a:rPr>
                        <a:t>489 215,5</a:t>
                      </a:r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>
                          <a:solidFill>
                            <a:schemeClr val="accent1"/>
                          </a:solidFill>
                        </a:rPr>
                        <a:t>164</a:t>
                      </a:r>
                      <a:r>
                        <a:rPr lang="en-US" sz="700" baseline="0" dirty="0" smtClean="0">
                          <a:solidFill>
                            <a:schemeClr val="accent1"/>
                          </a:solidFill>
                        </a:rPr>
                        <a:t> 695,0</a:t>
                      </a:r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>
                          <a:solidFill>
                            <a:schemeClr val="accent1"/>
                          </a:solidFill>
                        </a:rPr>
                        <a:t>33,67%</a:t>
                      </a:r>
                      <a:endParaRPr lang="ru-RU" sz="700" dirty="0">
                        <a:solidFill>
                          <a:schemeClr val="accent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5325700"/>
                  </a:ext>
                </a:extLst>
              </a:tr>
              <a:tr h="178386"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10,44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19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51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532,4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361,0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67,80%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7004440"/>
                  </a:ext>
                </a:extLst>
              </a:tr>
              <a:tr h="170766"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211,62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441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423,2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317,4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75,00%</a:t>
                      </a:r>
                      <a:endParaRPr lang="ru-RU" sz="7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13417908"/>
                  </a:ext>
                </a:extLst>
              </a:tr>
              <a:tr h="172671"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335,06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599,9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335,1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251,3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75,00%</a:t>
                      </a:r>
                      <a:endParaRPr lang="ru-RU" sz="7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230717"/>
                  </a:ext>
                </a:extLst>
              </a:tr>
              <a:tr h="193626"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164,85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279,95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329,7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247,3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75,00%</a:t>
                      </a:r>
                      <a:endParaRPr lang="ru-RU" sz="7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963919"/>
                  </a:ext>
                </a:extLst>
              </a:tr>
              <a:tr h="186006"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29,33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47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10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293,3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220,0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75,00%</a:t>
                      </a:r>
                      <a:endParaRPr lang="ru-RU" sz="7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906050"/>
                  </a:ext>
                </a:extLst>
              </a:tr>
              <a:tr h="197436"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26,45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42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10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264,5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198,4</a:t>
                      </a:r>
                      <a:endParaRPr lang="ru-RU" sz="7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75,00%</a:t>
                      </a:r>
                      <a:endParaRPr lang="ru-RU" sz="7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93382901"/>
                  </a:ext>
                </a:extLst>
              </a:tr>
              <a:tr h="170766"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51,6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87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5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258,0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700" dirty="0" smtClean="0"/>
                        <a:t>193,5</a:t>
                      </a:r>
                      <a:endParaRPr lang="ru-RU" sz="7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700" dirty="0" smtClean="0"/>
                        <a:t>75,00%</a:t>
                      </a:r>
                      <a:endParaRPr lang="ru-RU" sz="7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5191569"/>
                  </a:ext>
                </a:extLst>
              </a:tr>
            </a:tbl>
          </a:graphicData>
        </a:graphic>
      </p:graphicFrame>
      <p:cxnSp>
        <p:nvCxnSpPr>
          <p:cNvPr id="5" name="Прямая со стрелкой 4"/>
          <p:cNvCxnSpPr/>
          <p:nvPr/>
        </p:nvCxnSpPr>
        <p:spPr>
          <a:xfrm flipV="1">
            <a:off x="2928551" y="4201297"/>
            <a:ext cx="926757" cy="9262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8180173" y="4188941"/>
            <a:ext cx="753762" cy="938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9675341" y="4201297"/>
            <a:ext cx="1940010" cy="18937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8386908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Espace réservé du texte 1"/>
          <p:cNvSpPr txBox="1"/>
          <p:nvPr/>
        </p:nvSpPr>
        <p:spPr>
          <a:xfrm>
            <a:off x="2284970" y="10136"/>
            <a:ext cx="7543801" cy="4247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rPr sz="2400" dirty="0"/>
              <a:t>RAPPORTS BI / OUTILS DE SUIVI </a:t>
            </a:r>
          </a:p>
        </p:txBody>
      </p:sp>
      <p:sp>
        <p:nvSpPr>
          <p:cNvPr id="734" name="ZoneTexte 4"/>
          <p:cNvSpPr txBox="1"/>
          <p:nvPr/>
        </p:nvSpPr>
        <p:spPr>
          <a:xfrm>
            <a:off x="415635" y="10136"/>
            <a:ext cx="2327566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rPr sz="1400" dirty="0"/>
              <a:t>LA MARGE NETTE</a:t>
            </a:r>
          </a:p>
        </p:txBody>
      </p:sp>
      <p:grpSp>
        <p:nvGrpSpPr>
          <p:cNvPr id="737" name="Rectangle à coins arrondis 7"/>
          <p:cNvGrpSpPr/>
          <p:nvPr/>
        </p:nvGrpSpPr>
        <p:grpSpPr>
          <a:xfrm>
            <a:off x="296501" y="400823"/>
            <a:ext cx="1988469" cy="508457"/>
            <a:chOff x="0" y="270494"/>
            <a:chExt cx="2527262" cy="947452"/>
          </a:xfrm>
        </p:grpSpPr>
        <p:sp>
          <p:nvSpPr>
            <p:cNvPr id="735" name="Rectangle aux angles arrondis"/>
            <p:cNvSpPr/>
            <p:nvPr/>
          </p:nvSpPr>
          <p:spPr>
            <a:xfrm>
              <a:off x="0" y="270494"/>
              <a:ext cx="2527262" cy="947452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36" name="Macro du CDG Stocks Restitution &amp; Interprétation"/>
            <p:cNvSpPr txBox="1"/>
            <p:nvPr/>
          </p:nvSpPr>
          <p:spPr>
            <a:xfrm>
              <a:off x="46251" y="299179"/>
              <a:ext cx="2434759" cy="89008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 sz="1100" dirty="0"/>
            </a:p>
            <a:p>
              <a:pPr algn="ctr">
                <a:defRPr>
                  <a:solidFill>
                    <a:srgbClr val="FFFFFF"/>
                  </a:solidFill>
                </a:defRPr>
              </a:pPr>
              <a:r>
                <a:rPr sz="1100" dirty="0"/>
                <a:t>Macro du CDG Stocks Restitution &amp; </a:t>
              </a:r>
              <a:r>
                <a:rPr sz="1100" dirty="0" err="1"/>
                <a:t>Interprétation</a:t>
              </a:r>
              <a:r>
                <a:rPr sz="1100" dirty="0"/>
                <a:t> </a:t>
              </a:r>
            </a:p>
            <a:p>
              <a:pPr algn="ctr">
                <a:defRPr>
                  <a:solidFill>
                    <a:srgbClr val="FFFFFF"/>
                  </a:solidFill>
                </a:defRPr>
              </a:pPr>
              <a:r>
                <a:rPr sz="1100" dirty="0"/>
                <a:t>  </a:t>
              </a:r>
            </a:p>
          </p:txBody>
        </p:sp>
      </p:grpSp>
      <p:grpSp>
        <p:nvGrpSpPr>
          <p:cNvPr id="741" name="Rectangle à coins arrondis 8"/>
          <p:cNvGrpSpPr/>
          <p:nvPr/>
        </p:nvGrpSpPr>
        <p:grpSpPr>
          <a:xfrm>
            <a:off x="3368957" y="398439"/>
            <a:ext cx="4587688" cy="510842"/>
            <a:chOff x="0" y="107232"/>
            <a:chExt cx="4548924" cy="715177"/>
          </a:xfrm>
        </p:grpSpPr>
        <p:sp>
          <p:nvSpPr>
            <p:cNvPr id="739" name="Rectangle aux angles arrondis"/>
            <p:cNvSpPr/>
            <p:nvPr/>
          </p:nvSpPr>
          <p:spPr>
            <a:xfrm>
              <a:off x="0" y="107232"/>
              <a:ext cx="4548924" cy="71517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40" name="Magasin X , détail par secteur et rayon…"/>
            <p:cNvSpPr txBox="1"/>
            <p:nvPr/>
          </p:nvSpPr>
          <p:spPr>
            <a:xfrm>
              <a:off x="69823" y="220476"/>
              <a:ext cx="4479101" cy="461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r>
                <a:rPr sz="1200" dirty="0" err="1"/>
                <a:t>Magasin</a:t>
              </a:r>
              <a:r>
                <a:rPr sz="1200" dirty="0"/>
                <a:t> X , </a:t>
              </a:r>
              <a:r>
                <a:rPr sz="1200" dirty="0" err="1"/>
                <a:t>détail</a:t>
              </a:r>
              <a:r>
                <a:rPr sz="1200" dirty="0"/>
                <a:t> par </a:t>
              </a:r>
              <a:r>
                <a:rPr sz="1200" dirty="0" err="1"/>
                <a:t>secteur</a:t>
              </a:r>
              <a:r>
                <a:rPr sz="1200" dirty="0"/>
                <a:t> et rayon</a:t>
              </a:r>
            </a:p>
            <a:p>
              <a:pPr algn="ctr">
                <a:defRPr>
                  <a:solidFill>
                    <a:srgbClr val="FFFFFF"/>
                  </a:solidFill>
                </a:defRPr>
              </a:pPr>
              <a:r>
                <a:rPr sz="1200" dirty="0"/>
                <a:t>Evolution </a:t>
              </a:r>
              <a:r>
                <a:rPr sz="1200" dirty="0" err="1"/>
                <a:t>hebdo</a:t>
              </a:r>
              <a:r>
                <a:rPr sz="1200" dirty="0"/>
                <a:t> </a:t>
              </a:r>
            </a:p>
          </p:txBody>
        </p:sp>
      </p:grpSp>
      <p:sp>
        <p:nvSpPr>
          <p:cNvPr id="743" name="ZoneTexte 9"/>
          <p:cNvSpPr txBox="1"/>
          <p:nvPr/>
        </p:nvSpPr>
        <p:spPr>
          <a:xfrm>
            <a:off x="9390725" y="148155"/>
            <a:ext cx="1732698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/>
            <a:r>
              <a:rPr dirty="0"/>
              <a:t>Variation du </a:t>
            </a:r>
            <a:r>
              <a:rPr dirty="0" err="1"/>
              <a:t>mois</a:t>
            </a:r>
            <a:endParaRPr dirty="0"/>
          </a:p>
          <a:p>
            <a:pPr algn="ctr"/>
            <a:r>
              <a:rPr dirty="0"/>
              <a:t>Impact CEX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788781"/>
              </p:ext>
            </p:extLst>
          </p:nvPr>
        </p:nvGraphicFramePr>
        <p:xfrm>
          <a:off x="804095" y="992190"/>
          <a:ext cx="9024676" cy="520349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84444">
                  <a:extLst>
                    <a:ext uri="{9D8B030D-6E8A-4147-A177-3AD203B41FA5}">
                      <a16:colId xmlns:a16="http://schemas.microsoft.com/office/drawing/2014/main" val="4291357597"/>
                    </a:ext>
                  </a:extLst>
                </a:gridCol>
                <a:gridCol w="765544">
                  <a:extLst>
                    <a:ext uri="{9D8B030D-6E8A-4147-A177-3AD203B41FA5}">
                      <a16:colId xmlns:a16="http://schemas.microsoft.com/office/drawing/2014/main" val="2683260013"/>
                    </a:ext>
                  </a:extLst>
                </a:gridCol>
                <a:gridCol w="542260">
                  <a:extLst>
                    <a:ext uri="{9D8B030D-6E8A-4147-A177-3AD203B41FA5}">
                      <a16:colId xmlns:a16="http://schemas.microsoft.com/office/drawing/2014/main" val="901651724"/>
                    </a:ext>
                  </a:extLst>
                </a:gridCol>
                <a:gridCol w="563526">
                  <a:extLst>
                    <a:ext uri="{9D8B030D-6E8A-4147-A177-3AD203B41FA5}">
                      <a16:colId xmlns:a16="http://schemas.microsoft.com/office/drawing/2014/main" val="2076227332"/>
                    </a:ext>
                  </a:extLst>
                </a:gridCol>
                <a:gridCol w="606056">
                  <a:extLst>
                    <a:ext uri="{9D8B030D-6E8A-4147-A177-3AD203B41FA5}">
                      <a16:colId xmlns:a16="http://schemas.microsoft.com/office/drawing/2014/main" val="2972670792"/>
                    </a:ext>
                  </a:extLst>
                </a:gridCol>
                <a:gridCol w="584790">
                  <a:extLst>
                    <a:ext uri="{9D8B030D-6E8A-4147-A177-3AD203B41FA5}">
                      <a16:colId xmlns:a16="http://schemas.microsoft.com/office/drawing/2014/main" val="1780957205"/>
                    </a:ext>
                  </a:extLst>
                </a:gridCol>
                <a:gridCol w="563526">
                  <a:extLst>
                    <a:ext uri="{9D8B030D-6E8A-4147-A177-3AD203B41FA5}">
                      <a16:colId xmlns:a16="http://schemas.microsoft.com/office/drawing/2014/main" val="2844443370"/>
                    </a:ext>
                  </a:extLst>
                </a:gridCol>
                <a:gridCol w="606056">
                  <a:extLst>
                    <a:ext uri="{9D8B030D-6E8A-4147-A177-3AD203B41FA5}">
                      <a16:colId xmlns:a16="http://schemas.microsoft.com/office/drawing/2014/main" val="2168761907"/>
                    </a:ext>
                  </a:extLst>
                </a:gridCol>
                <a:gridCol w="616688">
                  <a:extLst>
                    <a:ext uri="{9D8B030D-6E8A-4147-A177-3AD203B41FA5}">
                      <a16:colId xmlns:a16="http://schemas.microsoft.com/office/drawing/2014/main" val="2571347001"/>
                    </a:ext>
                  </a:extLst>
                </a:gridCol>
                <a:gridCol w="595423">
                  <a:extLst>
                    <a:ext uri="{9D8B030D-6E8A-4147-A177-3AD203B41FA5}">
                      <a16:colId xmlns:a16="http://schemas.microsoft.com/office/drawing/2014/main" val="120857986"/>
                    </a:ext>
                  </a:extLst>
                </a:gridCol>
                <a:gridCol w="563526">
                  <a:extLst>
                    <a:ext uri="{9D8B030D-6E8A-4147-A177-3AD203B41FA5}">
                      <a16:colId xmlns:a16="http://schemas.microsoft.com/office/drawing/2014/main" val="2938013955"/>
                    </a:ext>
                  </a:extLst>
                </a:gridCol>
                <a:gridCol w="552893">
                  <a:extLst>
                    <a:ext uri="{9D8B030D-6E8A-4147-A177-3AD203B41FA5}">
                      <a16:colId xmlns:a16="http://schemas.microsoft.com/office/drawing/2014/main" val="2510857953"/>
                    </a:ext>
                  </a:extLst>
                </a:gridCol>
                <a:gridCol w="542260">
                  <a:extLst>
                    <a:ext uri="{9D8B030D-6E8A-4147-A177-3AD203B41FA5}">
                      <a16:colId xmlns:a16="http://schemas.microsoft.com/office/drawing/2014/main" val="1307945885"/>
                    </a:ext>
                  </a:extLst>
                </a:gridCol>
                <a:gridCol w="584791">
                  <a:extLst>
                    <a:ext uri="{9D8B030D-6E8A-4147-A177-3AD203B41FA5}">
                      <a16:colId xmlns:a16="http://schemas.microsoft.com/office/drawing/2014/main" val="763953898"/>
                    </a:ext>
                  </a:extLst>
                </a:gridCol>
                <a:gridCol w="552893">
                  <a:extLst>
                    <a:ext uri="{9D8B030D-6E8A-4147-A177-3AD203B41FA5}">
                      <a16:colId xmlns:a16="http://schemas.microsoft.com/office/drawing/2014/main" val="403621841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/>
                        <a:t>Semaine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6762924"/>
                  </a:ext>
                </a:extLst>
              </a:tr>
              <a:tr h="183657">
                <a:tc>
                  <a:txBody>
                    <a:bodyPr/>
                    <a:lstStyle/>
                    <a:p>
                      <a:endParaRPr lang="ru-RU" sz="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39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600" dirty="0" smtClean="0"/>
                        <a:t>40</a:t>
                      </a:r>
                      <a:endParaRPr lang="ru-RU" sz="600" dirty="0"/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600" dirty="0" smtClean="0"/>
                        <a:t>41</a:t>
                      </a:r>
                      <a:endParaRPr lang="ru-RU" sz="6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60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600" dirty="0" smtClean="0"/>
                        <a:t>42</a:t>
                      </a:r>
                      <a:endParaRPr lang="ru-RU" sz="6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600" dirty="0" smtClean="0"/>
                        <a:t>43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535046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6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600" baseline="0" dirty="0" err="1" smtClean="0">
                          <a:solidFill>
                            <a:schemeClr val="bg1"/>
                          </a:solidFill>
                        </a:rPr>
                        <a:t>Secteur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Ss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Secteur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Val </a:t>
                      </a:r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Prov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 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Val </a:t>
                      </a:r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Prov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Varlation</a:t>
                      </a:r>
                      <a:r>
                        <a:rPr lang="en-US" sz="600" baseline="0" dirty="0" smtClean="0">
                          <a:solidFill>
                            <a:schemeClr val="bg1"/>
                          </a:solidFill>
                        </a:rPr>
                        <a:t> $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Verlation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M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Val</a:t>
                      </a:r>
                      <a:r>
                        <a:rPr lang="en-US" sz="6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600" baseline="0" dirty="0" err="1" smtClean="0">
                          <a:solidFill>
                            <a:schemeClr val="bg1"/>
                          </a:solidFill>
                        </a:rPr>
                        <a:t>Prov</a:t>
                      </a:r>
                      <a:r>
                        <a:rPr lang="en-US" sz="6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Varlation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$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Varlation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M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Val </a:t>
                      </a:r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Prov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Varlation</a:t>
                      </a:r>
                      <a:r>
                        <a:rPr lang="en-US" sz="600" baseline="0" dirty="0" smtClean="0">
                          <a:solidFill>
                            <a:schemeClr val="bg1"/>
                          </a:solidFill>
                        </a:rPr>
                        <a:t> $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Varlation</a:t>
                      </a:r>
                      <a:r>
                        <a:rPr lang="en-US" sz="600" baseline="0" dirty="0" smtClean="0">
                          <a:solidFill>
                            <a:schemeClr val="bg1"/>
                          </a:solidFill>
                        </a:rPr>
                        <a:t> M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Val </a:t>
                      </a:r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Prov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Varlation</a:t>
                      </a:r>
                      <a:r>
                        <a:rPr lang="en-US" sz="600" baseline="0" dirty="0" smtClean="0">
                          <a:solidFill>
                            <a:schemeClr val="bg1"/>
                          </a:solidFill>
                        </a:rPr>
                        <a:t> $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Varlation</a:t>
                      </a:r>
                      <a:r>
                        <a:rPr lang="en-US" sz="600" baseline="0" dirty="0" smtClean="0">
                          <a:solidFill>
                            <a:schemeClr val="bg1"/>
                          </a:solidFill>
                        </a:rPr>
                        <a:t> M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6184799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TECHNIQ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QUINCAIL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25 906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26 458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552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552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26 735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277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829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26 742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835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27 053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311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1 147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383642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ELEC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40 839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40 869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30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30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43 310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2 441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2 471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42 922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-389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2 082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42 961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40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2 122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74000147"/>
                  </a:ext>
                </a:extLst>
              </a:tr>
              <a:tr h="190026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OUTIL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41 185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50 132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9 128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9 128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50 024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-288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8 839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50 470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446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9 285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50 282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-188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9 067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6686317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PLOMB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15 566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14 686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-880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-880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14 424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-262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-1 141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14 467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43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-1 098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14 411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-56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-1 155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2407034"/>
                  </a:ext>
                </a:extLst>
              </a:tr>
              <a:tr h="213682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CONFORT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33 289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34 277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987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987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33 506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-771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217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31 921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</a:t>
                      </a:r>
                      <a:r>
                        <a:rPr lang="en-US" sz="600" baseline="0" dirty="0" smtClean="0"/>
                        <a:t> 584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-1 368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30 43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-1 488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-2 856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3806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Total TECHINQ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156 785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166 602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</a:t>
                      </a:r>
                      <a:r>
                        <a:rPr lang="en-US" sz="600" baseline="0" dirty="0" smtClean="0"/>
                        <a:t> 817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</a:t>
                      </a:r>
                      <a:r>
                        <a:rPr lang="en-US" sz="600" baseline="0" dirty="0" smtClean="0"/>
                        <a:t> 817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167 999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1 397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11 215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166 521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-1 478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9 737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165 140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</a:t>
                      </a:r>
                      <a:r>
                        <a:rPr lang="en-US" sz="600" baseline="0" dirty="0" smtClean="0"/>
                        <a:t> 381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8 355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6211207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DECO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PEINTURE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54 963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55 317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353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353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55 214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-103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250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53 479 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</a:t>
                      </a:r>
                      <a:r>
                        <a:rPr lang="en-US" sz="600" baseline="0" dirty="0" smtClean="0"/>
                        <a:t> 735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-1 484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55 133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1 654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169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252229"/>
                  </a:ext>
                </a:extLst>
              </a:tr>
              <a:tr h="187429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ECLAIRAG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50 745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55 980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5 236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5 236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55 217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-763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4 472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54 600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-617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3 855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55 817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1 218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5 072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510963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DECO INT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42 284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46 226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3 942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3 942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45 904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-322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3 620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45 389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-515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3 105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45 557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168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3 273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85171580"/>
                  </a:ext>
                </a:extLst>
              </a:tr>
              <a:tr h="142847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Total DECO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147 992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157 523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9 531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9 531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156 335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-1 189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8 342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153 468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-2 867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5 476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156 507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3 040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8 515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3331867"/>
                  </a:ext>
                </a:extLst>
              </a:tr>
              <a:tr h="147851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AMENAGMT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SOL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46 054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46 829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776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776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45 314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-1 515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-739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46 180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865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126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46 500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320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446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5383746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CUISINE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15 941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15 964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474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474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15 957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-7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467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15 701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-256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211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15 787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296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6189196"/>
                  </a:ext>
                </a:extLst>
              </a:tr>
              <a:tr h="198802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RANGEMINT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4 988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5 347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358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358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5 555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209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567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5 539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-16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551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5 583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43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594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475244"/>
                  </a:ext>
                </a:extLst>
              </a:tr>
              <a:tr h="203807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SDB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30 353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31 474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1 121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1 121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31 639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165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1 286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31 192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448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839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31 551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360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1 198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6468322"/>
                  </a:ext>
                </a:extLst>
              </a:tr>
              <a:tr h="15422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Total AMENAGMT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96 886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99 614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2 729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2 729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98 466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-1 148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1 580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98 612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146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1 726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99 420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809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2 535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884914"/>
                  </a:ext>
                </a:extLst>
              </a:tr>
              <a:tr h="131928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BOISBATI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BATI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16 841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18 067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1 226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1 226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18 036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-31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1 195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18 878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842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2 037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18 850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2 009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7243966"/>
                  </a:ext>
                </a:extLst>
              </a:tr>
              <a:tr h="150580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AMGT</a:t>
                      </a:r>
                      <a:r>
                        <a:rPr lang="en-US" sz="600" baseline="0" dirty="0" smtClean="0"/>
                        <a:t> EXT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68 744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68 666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-78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-78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68 489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-177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-255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68 462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-27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-283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68 025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-237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-719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6672891"/>
                  </a:ext>
                </a:extLst>
              </a:tr>
              <a:tr h="169232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AMG INT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28 610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29 541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931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931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28 348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-1 193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-262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27 603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-745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-1 007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27 496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-107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-1 114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491497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Total BOISBATI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114 195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116 274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2 079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2 079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114 873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-1 401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678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114 943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70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748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114 371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-572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176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7700943"/>
                  </a:ext>
                </a:extLst>
              </a:tr>
              <a:tr h="151945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JARDIN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PLEINAIR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17 294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16 776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-518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-518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12 574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-4 202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-4 720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11 696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-879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-5 599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12 288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593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-5 006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6975990"/>
                  </a:ext>
                </a:extLst>
              </a:tr>
              <a:tr h="170597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MANUFACT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21 269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19 500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-1 768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-1 768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22 637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3 137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1 369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22 010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-627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742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21 127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-883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-141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0217677"/>
                  </a:ext>
                </a:extLst>
              </a:tr>
              <a:tr h="121010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AMENAGMT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18 854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19</a:t>
                      </a:r>
                      <a:r>
                        <a:rPr lang="en-US" sz="600" baseline="0" dirty="0" smtClean="0"/>
                        <a:t> 130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276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276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20 537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1 407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1 682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19 146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</a:t>
                      </a:r>
                      <a:r>
                        <a:rPr lang="en-US" sz="600" baseline="0" dirty="0" smtClean="0"/>
                        <a:t> 391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291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19 633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488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779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1391563"/>
                  </a:ext>
                </a:extLst>
              </a:tr>
              <a:tr h="180605"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VEGATAUX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5 472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6 318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846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846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6 533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215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1 061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6 284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-248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813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6 264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-21</a:t>
                      </a:r>
                      <a:endParaRPr lang="ru-RU" sz="600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792</a:t>
                      </a:r>
                      <a:endParaRPr lang="ru-RU" sz="600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5925701"/>
                  </a:ext>
                </a:extLst>
              </a:tr>
              <a:tr h="18561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Total JARDIN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62</a:t>
                      </a:r>
                      <a:r>
                        <a:rPr lang="en-US" sz="600" baseline="0" dirty="0" smtClean="0"/>
                        <a:t> 889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61 724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-1 165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-1 165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62 281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557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-608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59</a:t>
                      </a:r>
                      <a:r>
                        <a:rPr lang="en-US" sz="600" baseline="0" dirty="0" smtClean="0"/>
                        <a:t> 136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-3</a:t>
                      </a:r>
                      <a:r>
                        <a:rPr lang="en-US" sz="600" baseline="0" dirty="0" smtClean="0"/>
                        <a:t> 753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-3</a:t>
                      </a:r>
                      <a:r>
                        <a:rPr lang="en-US" sz="600" baseline="0" dirty="0" smtClean="0"/>
                        <a:t> 753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59 312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176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-3 577</a:t>
                      </a:r>
                      <a:endParaRPr lang="ru-RU" sz="600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9072034"/>
                  </a:ext>
                </a:extLst>
              </a:tr>
              <a:tr h="163318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Total general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6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578 747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601 738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22 991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22 991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599 954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-1 784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21 207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592 680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13933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13933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594</a:t>
                      </a:r>
                      <a:r>
                        <a:rPr lang="en-US" sz="600" baseline="0" dirty="0" smtClean="0"/>
                        <a:t> 751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2 072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16 004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7319009"/>
                  </a:ext>
                </a:extLst>
              </a:tr>
            </a:tbl>
          </a:graphicData>
        </a:graphic>
      </p:graphicFrame>
      <p:sp>
        <p:nvSpPr>
          <p:cNvPr id="4" name="Скругленный прямоугольник 3"/>
          <p:cNvSpPr/>
          <p:nvPr/>
        </p:nvSpPr>
        <p:spPr>
          <a:xfrm>
            <a:off x="9255211" y="1371600"/>
            <a:ext cx="667265" cy="4824083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H="1">
            <a:off x="10021330" y="798396"/>
            <a:ext cx="605481" cy="12528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001014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4">
            <a:extLst>
              <a:ext uri="{FF2B5EF4-FFF2-40B4-BE49-F238E27FC236}">
                <a16:creationId xmlns:a16="http://schemas.microsoft.com/office/drawing/2014/main" id="{9D242E23-8C98-4CA6-A236-46B12DC4E182}"/>
              </a:ext>
            </a:extLst>
          </p:cNvPr>
          <p:cNvSpPr/>
          <p:nvPr/>
        </p:nvSpPr>
        <p:spPr>
          <a:xfrm>
            <a:off x="453080" y="2412172"/>
            <a:ext cx="11285838" cy="1262441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D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53082" y="3674613"/>
          <a:ext cx="11285837" cy="2426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8000">
                  <a:extLst>
                    <a:ext uri="{9D8B030D-6E8A-4147-A177-3AD203B41FA5}">
                      <a16:colId xmlns:a16="http://schemas.microsoft.com/office/drawing/2014/main" val="2706821968"/>
                    </a:ext>
                  </a:extLst>
                </a:gridCol>
                <a:gridCol w="4470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586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59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39056">
                  <a:extLst>
                    <a:ext uri="{9D8B030D-6E8A-4147-A177-3AD203B41FA5}">
                      <a16:colId xmlns:a16="http://schemas.microsoft.com/office/drawing/2014/main" val="1300565837"/>
                    </a:ext>
                  </a:extLst>
                </a:gridCol>
                <a:gridCol w="514166">
                  <a:extLst>
                    <a:ext uri="{9D8B030D-6E8A-4147-A177-3AD203B41FA5}">
                      <a16:colId xmlns:a16="http://schemas.microsoft.com/office/drawing/2014/main" val="1450614653"/>
                    </a:ext>
                  </a:extLst>
                </a:gridCol>
                <a:gridCol w="12053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6932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608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96933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58080">
                  <a:extLst>
                    <a:ext uri="{9D8B030D-6E8A-4147-A177-3AD203B41FA5}">
                      <a16:colId xmlns:a16="http://schemas.microsoft.com/office/drawing/2014/main" val="2942311061"/>
                    </a:ext>
                  </a:extLst>
                </a:gridCol>
              </a:tblGrid>
              <a:tr h="3888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Régions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Magasins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accent4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 TTC </a:t>
                      </a: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Mag+Web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Rg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WEB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 Delivery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Retrait 2H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Poids Web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851886"/>
                  </a:ext>
                </a:extLst>
              </a:tr>
              <a:tr h="388866"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en-US" sz="1400" b="0" cap="none" spc="0" dirty="0">
                        <a:ln w="0"/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">
                        <a:solidFill>
                          <a:schemeClr val="accent1"/>
                        </a:solidFill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1" cap="none" spc="0" dirty="0" smtClean="0">
                          <a:ln w="0"/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PARIS SUD</a:t>
                      </a:r>
                      <a:endParaRPr lang="en-US" sz="1400" b="1" cap="none" spc="0" dirty="0">
                        <a:ln w="0"/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19 512 148</a:t>
                      </a:r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19 237 980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274 168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76 248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197 920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1,4%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687607"/>
                  </a:ext>
                </a:extLst>
              </a:tr>
              <a:tr h="388866"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12 - PARIS</a:t>
                      </a:r>
                      <a:r>
                        <a:rPr lang="en-US" sz="1400" b="0" cap="none" spc="0" baseline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SUD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1503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CASTORAMA VILLABLE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2 835 752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2 794 925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40 827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5 909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r>
                        <a:rPr lang="en-US" sz="1400" b="0" i="1" cap="none" spc="0" baseline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918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885003"/>
                  </a:ext>
                </a:extLst>
              </a:tr>
              <a:tr h="388866"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12 - PARIS</a:t>
                      </a:r>
                      <a:r>
                        <a:rPr lang="en-US" sz="1400" b="0" cap="none" spc="0" baseline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SUD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1423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CASTORAMA MELUN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2 846 943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2 793 130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53 813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24 970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28 843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1,9%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424684"/>
                  </a:ext>
                </a:extLst>
              </a:tr>
              <a:tr h="388866"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12 - PARIS</a:t>
                      </a:r>
                      <a:r>
                        <a:rPr lang="en-US" sz="1400" b="0" cap="none" spc="0" baseline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SUD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3175" cap="flat" cmpd="sng" algn="ctr">
                      <a:solidFill>
                        <a:schemeClr val="bg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1458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CASTORAMA FRESNES</a:t>
                      </a:r>
                      <a:endParaRPr lang="en-US" sz="1400" b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2 593 588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57</a:t>
                      </a:r>
                      <a:endParaRPr lang="en-US" sz="1400" b="0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2 561 415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32 173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5 115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27 058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1,2%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1192205"/>
                  </a:ext>
                </a:extLst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559760" y="415473"/>
            <a:ext cx="9072480" cy="770803"/>
            <a:chOff x="1559758" y="325328"/>
            <a:chExt cx="9072480" cy="770803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76DEA4FE-8D91-4761-932D-957E006158F5}"/>
                </a:ext>
              </a:extLst>
            </p:cNvPr>
            <p:cNvSpPr txBox="1">
              <a:spLocks/>
            </p:cNvSpPr>
            <p:nvPr/>
          </p:nvSpPr>
          <p:spPr>
            <a:xfrm>
              <a:off x="1559758" y="325328"/>
              <a:ext cx="9072480" cy="47753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fr-F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Report Benchmark </a:t>
              </a:r>
              <a:r>
                <a:rPr lang="fr-FR" sz="3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Mag</a:t>
              </a:r>
              <a:endParaRPr lang="fr-F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5876778" y="972292"/>
              <a:ext cx="438442" cy="123839"/>
              <a:chOff x="5517741" y="1523516"/>
              <a:chExt cx="1480892" cy="418280"/>
            </a:xfrm>
          </p:grpSpPr>
          <p:sp>
            <p:nvSpPr>
              <p:cNvPr id="9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049386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581034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5517741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sp>
        <p:nvSpPr>
          <p:cNvPr id="12" name="Rectangle 13">
            <a:extLst>
              <a:ext uri="{FF2B5EF4-FFF2-40B4-BE49-F238E27FC236}">
                <a16:creationId xmlns:a16="http://schemas.microsoft.com/office/drawing/2014/main" id="{92F95E2B-C80D-4FFF-B133-98CC697A5436}"/>
              </a:ext>
            </a:extLst>
          </p:cNvPr>
          <p:cNvSpPr/>
          <p:nvPr/>
        </p:nvSpPr>
        <p:spPr>
          <a:xfrm>
            <a:off x="1238882" y="1414707"/>
            <a:ext cx="9714236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Benchmark Mag PARIS SUD – du 01/08/2018 Au 31/08/2018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453081" y="1964146"/>
            <a:ext cx="11285838" cy="457449"/>
            <a:chOff x="453081" y="1990104"/>
            <a:chExt cx="11285838" cy="457449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453082" y="2079409"/>
              <a:ext cx="5704737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ATTENTION</a:t>
              </a: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! </a:t>
              </a:r>
              <a:r>
                <a:rPr lang="en-US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Périmètre</a:t>
              </a: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Vs 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N-1: Mag + Retrait 2H et Home Delivery 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1515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7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6638750" y="2079409"/>
              <a:ext cx="5100169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Périmètre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Vs 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Bud: Mag + Retrait 2H Home Delivery </a:t>
              </a: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(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Répat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 AP)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" name="Прямоугольник 2"/>
            <p:cNvSpPr/>
            <p:nvPr/>
          </p:nvSpPr>
          <p:spPr>
            <a:xfrm>
              <a:off x="453081" y="1990104"/>
              <a:ext cx="11285837" cy="457449"/>
            </a:xfrm>
            <a:prstGeom prst="rect">
              <a:avLst/>
            </a:prstGeom>
            <a:noFill/>
            <a:ln w="254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53079" y="2681890"/>
            <a:ext cx="8415615" cy="723004"/>
            <a:chOff x="453081" y="2787948"/>
            <a:chExt cx="8415615" cy="723004"/>
          </a:xfrm>
        </p:grpSpPr>
        <p:sp>
          <p:nvSpPr>
            <p:cNvPr id="18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453081" y="2787948"/>
              <a:ext cx="284205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Période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du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01/08/2018 Au 31/08/2018</a:t>
              </a:r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453081" y="3197020"/>
              <a:ext cx="284205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Type 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période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Calendar Date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3721026" y="2787948"/>
              <a:ext cx="1932521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Périmètre</a:t>
              </a: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Surface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3721027" y="3191773"/>
              <a:ext cx="1824646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Unit</a:t>
              </a:r>
              <a:r>
                <a:rPr lang="en-US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€</a:t>
              </a:r>
            </a:p>
          </p:txBody>
        </p:sp>
        <p:sp>
          <p:nvSpPr>
            <p:cNvPr id="23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5971565" y="3191773"/>
              <a:ext cx="2897131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Nb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Mgasins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manquants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au 02/09/18: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1532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Espace réservé du texte 1"/>
          <p:cNvSpPr txBox="1"/>
          <p:nvPr/>
        </p:nvSpPr>
        <p:spPr>
          <a:xfrm>
            <a:off x="2495088" y="41887"/>
            <a:ext cx="7543801" cy="3416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rPr sz="1800" dirty="0"/>
              <a:t>RAPPORTS BI / OUTILS DE SUIVI </a:t>
            </a:r>
          </a:p>
        </p:txBody>
      </p:sp>
      <p:sp>
        <p:nvSpPr>
          <p:cNvPr id="747" name="ZoneTexte 4"/>
          <p:cNvSpPr txBox="1"/>
          <p:nvPr/>
        </p:nvSpPr>
        <p:spPr>
          <a:xfrm>
            <a:off x="430121" y="55685"/>
            <a:ext cx="2064967" cy="3077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r>
              <a:rPr sz="1400" dirty="0"/>
              <a:t>LA MARGE NETTE</a:t>
            </a:r>
          </a:p>
        </p:txBody>
      </p:sp>
      <p:grpSp>
        <p:nvGrpSpPr>
          <p:cNvPr id="750" name="Rectangle à coins arrondis 7"/>
          <p:cNvGrpSpPr/>
          <p:nvPr/>
        </p:nvGrpSpPr>
        <p:grpSpPr>
          <a:xfrm>
            <a:off x="164990" y="303961"/>
            <a:ext cx="2507491" cy="427500"/>
            <a:chOff x="0" y="0"/>
            <a:chExt cx="2527262" cy="947451"/>
          </a:xfrm>
        </p:grpSpPr>
        <p:sp>
          <p:nvSpPr>
            <p:cNvPr id="748" name="Rectangle aux angles arrondis"/>
            <p:cNvSpPr/>
            <p:nvPr/>
          </p:nvSpPr>
          <p:spPr>
            <a:xfrm>
              <a:off x="0" y="0"/>
              <a:ext cx="2527262" cy="94745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49" name="Macro du CDG Stocks Restitution &amp; Interprétation"/>
            <p:cNvSpPr txBox="1"/>
            <p:nvPr/>
          </p:nvSpPr>
          <p:spPr>
            <a:xfrm>
              <a:off x="46251" y="212116"/>
              <a:ext cx="2434759" cy="52321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 sz="1400" dirty="0"/>
                <a:t>Macro du CDG Stocks Restitution &amp; </a:t>
              </a:r>
              <a:r>
                <a:rPr sz="1400" dirty="0" err="1"/>
                <a:t>Interprétation</a:t>
              </a:r>
              <a:r>
                <a:rPr sz="1400" dirty="0"/>
                <a:t> </a:t>
              </a:r>
            </a:p>
          </p:txBody>
        </p:sp>
      </p:grpSp>
      <p:grpSp>
        <p:nvGrpSpPr>
          <p:cNvPr id="753" name="Rectangle à coins arrondis 8"/>
          <p:cNvGrpSpPr/>
          <p:nvPr/>
        </p:nvGrpSpPr>
        <p:grpSpPr>
          <a:xfrm>
            <a:off x="3852695" y="359286"/>
            <a:ext cx="4545713" cy="208928"/>
            <a:chOff x="0" y="0"/>
            <a:chExt cx="4548924" cy="715177"/>
          </a:xfrm>
        </p:grpSpPr>
        <p:sp>
          <p:nvSpPr>
            <p:cNvPr id="751" name="Rectangle aux angles arrondis"/>
            <p:cNvSpPr/>
            <p:nvPr/>
          </p:nvSpPr>
          <p:spPr>
            <a:xfrm>
              <a:off x="0" y="0"/>
              <a:ext cx="4548924" cy="71517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52" name="Top 20 magasin par valeur de provision"/>
            <p:cNvSpPr txBox="1"/>
            <p:nvPr/>
          </p:nvSpPr>
          <p:spPr>
            <a:xfrm>
              <a:off x="34911" y="49552"/>
              <a:ext cx="4479101" cy="61607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r>
                <a:rPr sz="1400" dirty="0"/>
                <a:t>Top 20 </a:t>
              </a:r>
              <a:r>
                <a:rPr sz="1400" dirty="0" err="1"/>
                <a:t>magasin</a:t>
              </a:r>
              <a:r>
                <a:rPr sz="1400" dirty="0"/>
                <a:t> par </a:t>
              </a:r>
              <a:r>
                <a:rPr sz="1400" dirty="0" err="1"/>
                <a:t>valeur</a:t>
              </a:r>
              <a:r>
                <a:rPr sz="1400" dirty="0"/>
                <a:t> de </a:t>
              </a:r>
              <a:r>
                <a:rPr sz="1400" dirty="0" smtClean="0"/>
                <a:t>provision  </a:t>
              </a:r>
              <a:endParaRPr sz="1400" dirty="0"/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7385294"/>
              </p:ext>
            </p:extLst>
          </p:nvPr>
        </p:nvGraphicFramePr>
        <p:xfrm>
          <a:off x="618145" y="803747"/>
          <a:ext cx="844459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4459">
                  <a:extLst>
                    <a:ext uri="{9D8B030D-6E8A-4147-A177-3AD203B41FA5}">
                      <a16:colId xmlns:a16="http://schemas.microsoft.com/office/drawing/2014/main" val="4007225771"/>
                    </a:ext>
                  </a:extLst>
                </a:gridCol>
              </a:tblGrid>
              <a:tr h="173469"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Libelle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Secteur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166537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AMENAGMT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91130"/>
                  </a:ext>
                </a:extLst>
              </a:tr>
              <a:tr h="15628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BOISBATI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8552892"/>
                  </a:ext>
                </a:extLst>
              </a:tr>
              <a:tr h="167225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DECO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283545"/>
                  </a:ext>
                </a:extLst>
              </a:tr>
              <a:tr h="1877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JARDIN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6794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SERVICES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257979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6454821"/>
              </p:ext>
            </p:extLst>
          </p:nvPr>
        </p:nvGraphicFramePr>
        <p:xfrm>
          <a:off x="1512568" y="796275"/>
          <a:ext cx="947277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47277">
                  <a:extLst>
                    <a:ext uri="{9D8B030D-6E8A-4147-A177-3AD203B41FA5}">
                      <a16:colId xmlns:a16="http://schemas.microsoft.com/office/drawing/2014/main" val="4007225771"/>
                    </a:ext>
                  </a:extLst>
                </a:gridCol>
              </a:tblGrid>
              <a:tr h="173469"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Libelle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Ss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Secteur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166537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AMENAGMT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91130"/>
                  </a:ext>
                </a:extLst>
              </a:tr>
              <a:tr h="15628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AMG INT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8552892"/>
                  </a:ext>
                </a:extLst>
              </a:tr>
              <a:tr h="167225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AMG</a:t>
                      </a:r>
                      <a:r>
                        <a:rPr lang="en-US" sz="800" baseline="0" dirty="0" smtClean="0"/>
                        <a:t> EXT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283545"/>
                  </a:ext>
                </a:extLst>
              </a:tr>
              <a:tr h="1877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BATI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6794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CONFORT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257979"/>
                  </a:ext>
                </a:extLst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5650629"/>
              </p:ext>
            </p:extLst>
          </p:nvPr>
        </p:nvGraphicFramePr>
        <p:xfrm>
          <a:off x="2536312" y="796212"/>
          <a:ext cx="1048914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8914">
                  <a:extLst>
                    <a:ext uri="{9D8B030D-6E8A-4147-A177-3AD203B41FA5}">
                      <a16:colId xmlns:a16="http://schemas.microsoft.com/office/drawing/2014/main" val="4007225771"/>
                    </a:ext>
                  </a:extLst>
                </a:gridCol>
              </a:tblGrid>
              <a:tr h="173469"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Libelle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err="1" smtClean="0"/>
                        <a:t>Famille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166537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ABRI/SERRE**ABRI…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91130"/>
                  </a:ext>
                </a:extLst>
              </a:tr>
              <a:tr h="15628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ACC</a:t>
                      </a:r>
                      <a:r>
                        <a:rPr lang="en-US" sz="800" baseline="0" dirty="0" smtClean="0"/>
                        <a:t> DE RANGT CUI…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8552892"/>
                  </a:ext>
                </a:extLst>
              </a:tr>
              <a:tr h="167225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ACC</a:t>
                      </a:r>
                      <a:r>
                        <a:rPr lang="en-US" sz="800" baseline="0" dirty="0" smtClean="0"/>
                        <a:t> PARQUET STR…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283545"/>
                  </a:ext>
                </a:extLst>
              </a:tr>
              <a:tr h="187781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ACCESSOIRE</a:t>
                      </a:r>
                      <a:r>
                        <a:rPr lang="en-US" sz="800" baseline="0" dirty="0" smtClean="0"/>
                        <a:t> CARR…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6794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ACCESSOIRE</a:t>
                      </a:r>
                      <a:r>
                        <a:rPr lang="en-US" sz="800" baseline="0" dirty="0" smtClean="0"/>
                        <a:t> DE RA…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257979"/>
                  </a:ext>
                </a:extLst>
              </a:tr>
            </a:tbl>
          </a:graphicData>
        </a:graphic>
      </p:graphicFrame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3822734"/>
              </p:ext>
            </p:extLst>
          </p:nvPr>
        </p:nvGraphicFramePr>
        <p:xfrm>
          <a:off x="3631747" y="807024"/>
          <a:ext cx="1495482" cy="1066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95482">
                  <a:extLst>
                    <a:ext uri="{9D8B030D-6E8A-4147-A177-3AD203B41FA5}">
                      <a16:colId xmlns:a16="http://schemas.microsoft.com/office/drawing/2014/main" val="4007225771"/>
                    </a:ext>
                  </a:extLst>
                </a:gridCol>
              </a:tblGrid>
              <a:tr h="173469"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Priprite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0166537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1</a:t>
                      </a:r>
                      <a:r>
                        <a:rPr lang="en-US" sz="800" baseline="0" dirty="0" smtClean="0"/>
                        <a:t> : Provisions entre 75% &amp; 90%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91130"/>
                  </a:ext>
                </a:extLst>
              </a:tr>
              <a:tr h="156287">
                <a:tc>
                  <a:txBody>
                    <a:bodyPr/>
                    <a:lstStyle/>
                    <a:p>
                      <a:r>
                        <a:rPr lang="en-US" sz="800" baseline="0" dirty="0" smtClean="0"/>
                        <a:t>2 : Provisions entre 50% &amp; 75%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18552892"/>
                  </a:ext>
                </a:extLst>
              </a:tr>
              <a:tr h="16722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aseline="0" dirty="0" smtClean="0"/>
                        <a:t>3 : Provisions entre 25% &amp; 50%</a:t>
                      </a:r>
                      <a:endParaRPr lang="ru-RU" sz="800" dirty="0" smtClean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8283545"/>
                  </a:ext>
                </a:extLst>
              </a:tr>
              <a:tr h="18778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baseline="0" dirty="0" smtClean="0"/>
                        <a:t>4 : Provisions entre 0% &amp; 25%</a:t>
                      </a:r>
                      <a:endParaRPr lang="ru-RU" sz="800" dirty="0" smtClean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9679453"/>
                  </a:ext>
                </a:extLst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0572916"/>
              </p:ext>
            </p:extLst>
          </p:nvPr>
        </p:nvGraphicFramePr>
        <p:xfrm>
          <a:off x="5239069" y="796212"/>
          <a:ext cx="469930" cy="85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469930">
                  <a:extLst>
                    <a:ext uri="{9D8B030D-6E8A-4147-A177-3AD203B41FA5}">
                      <a16:colId xmlns:a16="http://schemas.microsoft.com/office/drawing/2014/main" val="4107232976"/>
                    </a:ext>
                  </a:extLst>
                </a:gridCol>
              </a:tblGrid>
              <a:tr h="163398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HG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098445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(vide)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6548371"/>
                  </a:ext>
                </a:extLst>
              </a:tr>
              <a:tr h="130083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OUI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09785538"/>
                  </a:ext>
                </a:extLst>
              </a:tr>
              <a:tr h="182537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NON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8782820"/>
                  </a:ext>
                </a:extLst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3552620"/>
              </p:ext>
            </p:extLst>
          </p:nvPr>
        </p:nvGraphicFramePr>
        <p:xfrm>
          <a:off x="5820839" y="804191"/>
          <a:ext cx="1930714" cy="6400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22910">
                  <a:extLst>
                    <a:ext uri="{9D8B030D-6E8A-4147-A177-3AD203B41FA5}">
                      <a16:colId xmlns:a16="http://schemas.microsoft.com/office/drawing/2014/main" val="2842697695"/>
                    </a:ext>
                  </a:extLst>
                </a:gridCol>
                <a:gridCol w="648586">
                  <a:extLst>
                    <a:ext uri="{9D8B030D-6E8A-4147-A177-3AD203B41FA5}">
                      <a16:colId xmlns:a16="http://schemas.microsoft.com/office/drawing/2014/main" val="691950532"/>
                    </a:ext>
                  </a:extLst>
                </a:gridCol>
                <a:gridCol w="659218">
                  <a:extLst>
                    <a:ext uri="{9D8B030D-6E8A-4147-A177-3AD203B41FA5}">
                      <a16:colId xmlns:a16="http://schemas.microsoft.com/office/drawing/2014/main" val="203557582"/>
                    </a:ext>
                  </a:extLst>
                </a:gridCol>
              </a:tblGrid>
              <a:tr h="131500">
                <a:tc gridSpan="3"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Total Selection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8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953409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err="1" smtClean="0">
                          <a:solidFill>
                            <a:schemeClr val="bg1"/>
                          </a:solidFill>
                        </a:rPr>
                        <a:t>Prov</a:t>
                      </a:r>
                      <a:r>
                        <a:rPr lang="en-US" sz="8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8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7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>
                          <a:solidFill>
                            <a:schemeClr val="bg1"/>
                          </a:solidFill>
                        </a:rPr>
                        <a:t>Qte</a:t>
                      </a:r>
                      <a:r>
                        <a:rPr lang="en-US" sz="800" dirty="0" smtClean="0">
                          <a:solidFill>
                            <a:schemeClr val="bg1"/>
                          </a:solidFill>
                        </a:rPr>
                        <a:t> Stock</a:t>
                      </a:r>
                      <a:endParaRPr lang="ru-RU" sz="8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061551"/>
                  </a:ext>
                </a:extLst>
              </a:tr>
              <a:tr h="130083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/>
                        <a:t>243 364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€</a:t>
                      </a:r>
                      <a:endParaRPr lang="ru-RU" sz="7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64 545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 670 930 €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97192585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529200"/>
              </p:ext>
            </p:extLst>
          </p:nvPr>
        </p:nvGraphicFramePr>
        <p:xfrm>
          <a:off x="618145" y="2215551"/>
          <a:ext cx="686391" cy="1005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86391">
                  <a:extLst>
                    <a:ext uri="{9D8B030D-6E8A-4147-A177-3AD203B41FA5}">
                      <a16:colId xmlns:a16="http://schemas.microsoft.com/office/drawing/2014/main" val="4261513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err="1" smtClean="0"/>
                        <a:t>Imprimer</a:t>
                      </a:r>
                      <a:endParaRPr lang="en-US" sz="800" dirty="0" smtClean="0"/>
                    </a:p>
                    <a:p>
                      <a:pPr algn="ctr"/>
                      <a:r>
                        <a:rPr lang="en-US" sz="800" dirty="0" smtClean="0"/>
                        <a:t>TOP 20</a:t>
                      </a:r>
                    </a:p>
                    <a:p>
                      <a:pPr algn="ctr"/>
                      <a:r>
                        <a:rPr lang="en-US" sz="800" dirty="0" err="1" smtClean="0"/>
                        <a:t>Valeur</a:t>
                      </a:r>
                      <a:r>
                        <a:rPr lang="en-US" sz="800" dirty="0" smtClean="0"/>
                        <a:t> de</a:t>
                      </a:r>
                    </a:p>
                    <a:p>
                      <a:pPr algn="ctr"/>
                      <a:r>
                        <a:rPr lang="en-US" sz="800" dirty="0" smtClean="0"/>
                        <a:t>Provisions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100182"/>
                  </a:ext>
                </a:extLst>
              </a:tr>
              <a:tr h="16058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err="1" smtClean="0"/>
                        <a:t>Defilltrer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3855242"/>
                  </a:ext>
                </a:extLst>
              </a:tr>
              <a:tr h="175820">
                <a:tc>
                  <a:txBody>
                    <a:bodyPr/>
                    <a:lstStyle/>
                    <a:p>
                      <a:pPr algn="ctr"/>
                      <a:r>
                        <a:rPr lang="en-US" sz="800" dirty="0" smtClean="0"/>
                        <a:t>CGM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671117"/>
                  </a:ext>
                </a:extLst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180265"/>
              </p:ext>
            </p:extLst>
          </p:nvPr>
        </p:nvGraphicFramePr>
        <p:xfrm>
          <a:off x="5239069" y="1702772"/>
          <a:ext cx="6027204" cy="8534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95046">
                  <a:extLst>
                    <a:ext uri="{9D8B030D-6E8A-4147-A177-3AD203B41FA5}">
                      <a16:colId xmlns:a16="http://schemas.microsoft.com/office/drawing/2014/main" val="333645367"/>
                    </a:ext>
                  </a:extLst>
                </a:gridCol>
                <a:gridCol w="979135">
                  <a:extLst>
                    <a:ext uri="{9D8B030D-6E8A-4147-A177-3AD203B41FA5}">
                      <a16:colId xmlns:a16="http://schemas.microsoft.com/office/drawing/2014/main" val="2513787528"/>
                    </a:ext>
                  </a:extLst>
                </a:gridCol>
                <a:gridCol w="850604">
                  <a:extLst>
                    <a:ext uri="{9D8B030D-6E8A-4147-A177-3AD203B41FA5}">
                      <a16:colId xmlns:a16="http://schemas.microsoft.com/office/drawing/2014/main" val="1508771468"/>
                    </a:ext>
                  </a:extLst>
                </a:gridCol>
                <a:gridCol w="1031358">
                  <a:extLst>
                    <a:ext uri="{9D8B030D-6E8A-4147-A177-3AD203B41FA5}">
                      <a16:colId xmlns:a16="http://schemas.microsoft.com/office/drawing/2014/main" val="4132728722"/>
                    </a:ext>
                  </a:extLst>
                </a:gridCol>
                <a:gridCol w="478465">
                  <a:extLst>
                    <a:ext uri="{9D8B030D-6E8A-4147-A177-3AD203B41FA5}">
                      <a16:colId xmlns:a16="http://schemas.microsoft.com/office/drawing/2014/main" val="3787410988"/>
                    </a:ext>
                  </a:extLst>
                </a:gridCol>
                <a:gridCol w="691117">
                  <a:extLst>
                    <a:ext uri="{9D8B030D-6E8A-4147-A177-3AD203B41FA5}">
                      <a16:colId xmlns:a16="http://schemas.microsoft.com/office/drawing/2014/main" val="947542951"/>
                    </a:ext>
                  </a:extLst>
                </a:gridCol>
                <a:gridCol w="510363">
                  <a:extLst>
                    <a:ext uri="{9D8B030D-6E8A-4147-A177-3AD203B41FA5}">
                      <a16:colId xmlns:a16="http://schemas.microsoft.com/office/drawing/2014/main" val="3341573227"/>
                    </a:ext>
                  </a:extLst>
                </a:gridCol>
                <a:gridCol w="691116">
                  <a:extLst>
                    <a:ext uri="{9D8B030D-6E8A-4147-A177-3AD203B41FA5}">
                      <a16:colId xmlns:a16="http://schemas.microsoft.com/office/drawing/2014/main" val="2224474682"/>
                    </a:ext>
                  </a:extLst>
                </a:gridCol>
              </a:tblGrid>
              <a:tr h="195963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Code: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Semaine</a:t>
                      </a:r>
                      <a:r>
                        <a:rPr lang="en-US" sz="800" dirty="0" smtClean="0"/>
                        <a:t> : 547 2018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40292738"/>
                  </a:ext>
                </a:extLst>
              </a:tr>
              <a:tr h="184622"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Provisione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Libelle</a:t>
                      </a:r>
                      <a:r>
                        <a:rPr lang="en-US" sz="800" dirty="0" smtClean="0"/>
                        <a:t> Article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Priorite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Qte</a:t>
                      </a:r>
                      <a:r>
                        <a:rPr lang="en-US" sz="800" dirty="0" smtClean="0"/>
                        <a:t> Stock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PV Ref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PV </a:t>
                      </a:r>
                      <a:r>
                        <a:rPr lang="en-US" sz="800" dirty="0" err="1" smtClean="0"/>
                        <a:t>Plancher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Prov</a:t>
                      </a:r>
                      <a:r>
                        <a:rPr lang="en-US" sz="800" dirty="0" smtClean="0"/>
                        <a:t> </a:t>
                      </a:r>
                      <a:r>
                        <a:rPr lang="en-US" sz="8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Qte</a:t>
                      </a:r>
                      <a:r>
                        <a:rPr lang="en-US" sz="800" dirty="0" smtClean="0"/>
                        <a:t> a </a:t>
                      </a:r>
                      <a:r>
                        <a:rPr lang="en-US" sz="800" dirty="0" err="1" smtClean="0"/>
                        <a:t>sortir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2152828"/>
                  </a:ext>
                </a:extLst>
              </a:tr>
              <a:tr h="194546"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NON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NON </a:t>
                      </a:r>
                      <a:r>
                        <a:rPr lang="en-US" sz="800" dirty="0" err="1" smtClean="0"/>
                        <a:t>Provisinne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dirty="0" smtClean="0"/>
                        <a:t>NON </a:t>
                      </a:r>
                      <a:r>
                        <a:rPr lang="en-US" sz="800" dirty="0" err="1" smtClean="0"/>
                        <a:t>Provisinne</a:t>
                      </a:r>
                      <a:endParaRPr lang="ru-RU" sz="8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NC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NC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NC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NC</a:t>
                      </a:r>
                      <a:endParaRPr lang="ru-RU" sz="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NC</a:t>
                      </a:r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52054919"/>
                  </a:ext>
                </a:extLst>
              </a:tr>
              <a:tr h="161939">
                <a:tc>
                  <a:txBody>
                    <a:bodyPr/>
                    <a:lstStyle/>
                    <a:p>
                      <a:r>
                        <a:rPr lang="en-US" sz="800" dirty="0" err="1" smtClean="0"/>
                        <a:t>Mise</a:t>
                      </a:r>
                      <a:r>
                        <a:rPr lang="en-US" sz="800" dirty="0" smtClean="0"/>
                        <a:t> a jour le: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800" dirty="0" smtClean="0"/>
                        <a:t>26/11/2018 18:35</a:t>
                      </a:r>
                      <a:endParaRPr lang="ru-RU" sz="8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8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9094014"/>
                  </a:ext>
                </a:extLst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810052"/>
              </p:ext>
            </p:extLst>
          </p:nvPr>
        </p:nvGraphicFramePr>
        <p:xfrm>
          <a:off x="3329263" y="2609332"/>
          <a:ext cx="8360235" cy="4160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83060">
                  <a:extLst>
                    <a:ext uri="{9D8B030D-6E8A-4147-A177-3AD203B41FA5}">
                      <a16:colId xmlns:a16="http://schemas.microsoft.com/office/drawing/2014/main" val="909858788"/>
                    </a:ext>
                  </a:extLst>
                </a:gridCol>
                <a:gridCol w="1340659">
                  <a:extLst>
                    <a:ext uri="{9D8B030D-6E8A-4147-A177-3AD203B41FA5}">
                      <a16:colId xmlns:a16="http://schemas.microsoft.com/office/drawing/2014/main" val="1423126163"/>
                    </a:ext>
                  </a:extLst>
                </a:gridCol>
                <a:gridCol w="1421591">
                  <a:extLst>
                    <a:ext uri="{9D8B030D-6E8A-4147-A177-3AD203B41FA5}">
                      <a16:colId xmlns:a16="http://schemas.microsoft.com/office/drawing/2014/main" val="20452580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2148519623"/>
                    </a:ext>
                  </a:extLst>
                </a:gridCol>
                <a:gridCol w="419100">
                  <a:extLst>
                    <a:ext uri="{9D8B030D-6E8A-4147-A177-3AD203B41FA5}">
                      <a16:colId xmlns:a16="http://schemas.microsoft.com/office/drawing/2014/main" val="886908356"/>
                    </a:ext>
                  </a:extLst>
                </a:gridCol>
                <a:gridCol w="561975">
                  <a:extLst>
                    <a:ext uri="{9D8B030D-6E8A-4147-A177-3AD203B41FA5}">
                      <a16:colId xmlns:a16="http://schemas.microsoft.com/office/drawing/2014/main" val="395670095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454670395"/>
                    </a:ext>
                  </a:extLst>
                </a:gridCol>
                <a:gridCol w="609600">
                  <a:extLst>
                    <a:ext uri="{9D8B030D-6E8A-4147-A177-3AD203B41FA5}">
                      <a16:colId xmlns:a16="http://schemas.microsoft.com/office/drawing/2014/main" val="3331807895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1490402906"/>
                    </a:ext>
                  </a:extLst>
                </a:gridCol>
                <a:gridCol w="590550">
                  <a:extLst>
                    <a:ext uri="{9D8B030D-6E8A-4147-A177-3AD203B41FA5}">
                      <a16:colId xmlns:a16="http://schemas.microsoft.com/office/drawing/2014/main" val="3264565769"/>
                    </a:ext>
                  </a:extLst>
                </a:gridCol>
                <a:gridCol w="552450">
                  <a:extLst>
                    <a:ext uri="{9D8B030D-6E8A-4147-A177-3AD203B41FA5}">
                      <a16:colId xmlns:a16="http://schemas.microsoft.com/office/drawing/2014/main" val="3363759596"/>
                    </a:ext>
                  </a:extLst>
                </a:gridCol>
                <a:gridCol w="533400">
                  <a:extLst>
                    <a:ext uri="{9D8B030D-6E8A-4147-A177-3AD203B41FA5}">
                      <a16:colId xmlns:a16="http://schemas.microsoft.com/office/drawing/2014/main" val="332877583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Code Art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Art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Fournisseur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principal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Typo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Prov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PV Ref </a:t>
                      </a:r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PV </a:t>
                      </a:r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Plancher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7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% </a:t>
                      </a:r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Plancher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Qte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Stock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Stock Theo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Qte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a </a:t>
                      </a:r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sortir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TX </a:t>
                      </a:r>
                      <a:r>
                        <a:rPr lang="en-US" sz="600" dirty="0" err="1" smtClean="0">
                          <a:solidFill>
                            <a:schemeClr val="bg1"/>
                          </a:solidFill>
                        </a:rPr>
                        <a:t>Prov</a:t>
                      </a:r>
                      <a:r>
                        <a:rPr lang="en-US" sz="600" dirty="0" smtClean="0">
                          <a:solidFill>
                            <a:schemeClr val="bg1"/>
                          </a:solidFill>
                        </a:rPr>
                        <a:t> %</a:t>
                      </a:r>
                      <a:endParaRPr lang="ru-RU" sz="600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31302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733918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STAR SHOWER LASER MAGSC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BEST OF TV RAF INVENTIONS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Hors </a:t>
                      </a:r>
                      <a:r>
                        <a:rPr lang="en-US" sz="600" dirty="0" err="1" smtClean="0"/>
                        <a:t>Gamme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2 074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80,0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52,0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-35%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4 147</a:t>
                      </a:r>
                      <a:r>
                        <a:rPr lang="en-US" sz="600" baseline="0" dirty="0" smtClean="0"/>
                        <a:t>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50%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961589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693522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PDG TURIA 7016 H200</a:t>
                      </a:r>
                      <a:r>
                        <a:rPr lang="en-US" sz="600" baseline="0" dirty="0" smtClean="0"/>
                        <a:t> X L240CM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METALICAS MAGUISA SL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One Shot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1 841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299,0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210,9</a:t>
                      </a:r>
                      <a:r>
                        <a:rPr lang="en-US" sz="600" baseline="0" dirty="0" smtClean="0"/>
                        <a:t>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-29%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18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4 374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42%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930314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638328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RAD INERT. 1500W</a:t>
                      </a:r>
                      <a:r>
                        <a:rPr lang="en-US" sz="600" baseline="0" dirty="0" smtClean="0"/>
                        <a:t> CALIDOU + V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NOIROT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A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1 502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899,0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427,0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-53%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2 003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75%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860165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683814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RAD ELEC</a:t>
                      </a:r>
                      <a:r>
                        <a:rPr lang="en-US" sz="600" baseline="0" dirty="0" smtClean="0"/>
                        <a:t> FLUIDE DOLCE 1800W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DL RADIATORS Spa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B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1 431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299,0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221,5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-26%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3 867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37%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8603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690563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PAVE LAGOS 20X10X5CM TONPIERRE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IDEE PIERRE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A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1 385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23,8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13,3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-44%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137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2 199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63%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876668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666482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BORDURE PIERRE DLUEUE 50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PENEZ HERMAN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A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1 230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11,0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6,8</a:t>
                      </a:r>
                      <a:r>
                        <a:rPr lang="en-US" sz="600" baseline="0" dirty="0" smtClean="0"/>
                        <a:t>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-38%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463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2 250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139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55%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9956255"/>
                  </a:ext>
                </a:extLst>
              </a:tr>
              <a:tr h="157362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640236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DETECT FUMME INSAFE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SFGP SIGMADIS CADELEC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OPTIONNEL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1 110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32,9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25,3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-23%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184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3 376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33%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3646399"/>
                  </a:ext>
                </a:extLst>
              </a:tr>
              <a:tr h="176501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635024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FEN VELUX GGL CK02 3076 55X78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VELUX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Hors </a:t>
                      </a:r>
                      <a:r>
                        <a:rPr lang="en-US" sz="600" dirty="0" err="1" smtClean="0"/>
                        <a:t>Gamme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1 090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238,5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88,2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-63%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1 211</a:t>
                      </a:r>
                      <a:r>
                        <a:rPr lang="en-US" sz="600" baseline="0" dirty="0" smtClean="0"/>
                        <a:t>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90%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366520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655516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PLACOMARINEA*</a:t>
                      </a:r>
                      <a:r>
                        <a:rPr lang="en-US" sz="600" baseline="0" dirty="0" smtClean="0"/>
                        <a:t> 13 300X1200 MM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PLACOPLATRE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OPTIONEL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1 026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22,5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19,6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-13%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326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5 562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18%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14659162"/>
                  </a:ext>
                </a:extLst>
              </a:tr>
              <a:tr h="119085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693153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BRASSEUR AIR INDUS 50CM</a:t>
                      </a:r>
                      <a:r>
                        <a:rPr lang="en-US" sz="600" baseline="0" dirty="0" smtClean="0"/>
                        <a:t> 90W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CASTROMA LOGISTIQUE</a:t>
                      </a:r>
                      <a:r>
                        <a:rPr lang="en-US" sz="600" baseline="0" dirty="0" smtClean="0"/>
                        <a:t> SAINT MARTIN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Hors </a:t>
                      </a:r>
                      <a:r>
                        <a:rPr lang="en-US" sz="600" dirty="0" err="1" smtClean="0"/>
                        <a:t>Gamme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1 013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39,9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32,9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-18%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135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4 050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135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25%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741880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654039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PDG INSERTS BLANCHE 200X240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HORMANN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C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988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1 680,0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798,0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-53%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1 317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6515375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550281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BAIGNOIRE EDEN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CASTROMA LOGISTIQUE</a:t>
                      </a:r>
                      <a:r>
                        <a:rPr lang="en-US" sz="600" baseline="0" dirty="0" smtClean="0"/>
                        <a:t> SAINT MARTIN</a:t>
                      </a:r>
                      <a:endParaRPr lang="ru-RU" sz="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A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985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999,0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474,5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-53%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1 313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75%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8799063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577048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ESC MAGI190L 15H70GRF/CERIS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FONTANOT S.P.A.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A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967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2 100,0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997,5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-53%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1 290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75%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2489802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692475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PORTIL ALU IDAHO 3M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CASTROMA LOGISTIQUE</a:t>
                      </a:r>
                      <a:r>
                        <a:rPr lang="en-US" sz="600" baseline="0" dirty="0" smtClean="0"/>
                        <a:t> SAINT MARTIN</a:t>
                      </a:r>
                      <a:endParaRPr lang="ru-RU" sz="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A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960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890,0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422,8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-53%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1 280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75%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441937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689799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ESC SPARK 1/4T GAUCHE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BURGER ET CIE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A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855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1 690,0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802,7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-53%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1 140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75%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9481918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615357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POELE A BOIS OVE 10000W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INVICTA GROUP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A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844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1 490,0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707,7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-53%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1 125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75%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26459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726137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1VTL CHG PART 922X2456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OPTIMUM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A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815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129,0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94,9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-26%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42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2 157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38%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849762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709300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VERRIERE 6VITRAGES ACIER NOIR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CASTROMA LOGISTIQUE</a:t>
                      </a:r>
                      <a:r>
                        <a:rPr lang="en-US" sz="600" baseline="0" dirty="0" smtClean="0"/>
                        <a:t> SAINT MARTIN</a:t>
                      </a:r>
                      <a:endParaRPr lang="ru-RU" sz="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Hors </a:t>
                      </a:r>
                      <a:r>
                        <a:rPr lang="en-US" sz="600" dirty="0" err="1" smtClean="0"/>
                        <a:t>Gamme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808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599,0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494,2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-18%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3 231</a:t>
                      </a:r>
                      <a:r>
                        <a:rPr lang="en-US" sz="600" baseline="0" dirty="0" smtClean="0"/>
                        <a:t>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9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25%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967691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654632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FEN PVC VRI OF 2VTX 135X120 TD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CASTROMA LOGISTIQUE</a:t>
                      </a:r>
                      <a:r>
                        <a:rPr lang="en-US" sz="600" baseline="0" dirty="0" smtClean="0"/>
                        <a:t> SAINT MARTIN</a:t>
                      </a:r>
                      <a:endParaRPr lang="ru-RU" sz="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OPTIONNEL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788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439,0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208,5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-53%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3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1 051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75%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6084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686887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PDG BLANCHE KIT H200 X L240 CM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METALICAS MAGUISA SL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One</a:t>
                      </a:r>
                      <a:r>
                        <a:rPr lang="en-US" sz="600" baseline="0" dirty="0" smtClean="0"/>
                        <a:t> Shot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759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289,0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253,2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-12%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18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600" dirty="0" smtClean="0"/>
                        <a:t>4 286 </a:t>
                      </a:r>
                      <a:r>
                        <a:rPr lang="en-US" sz="7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2</a:t>
                      </a:r>
                      <a:endParaRPr lang="ru-RU" sz="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600" dirty="0" smtClean="0"/>
                        <a:t>18%</a:t>
                      </a:r>
                      <a:endParaRPr lang="ru-RU" sz="6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67297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474918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6" name="Espace réservé du texte 1"/>
          <p:cNvSpPr txBox="1"/>
          <p:nvPr/>
        </p:nvSpPr>
        <p:spPr>
          <a:xfrm>
            <a:off x="2358452" y="42992"/>
            <a:ext cx="7543801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rPr dirty="0"/>
              <a:t>RAPPORTS BI / OUTILS DE SUIVI </a:t>
            </a:r>
          </a:p>
        </p:txBody>
      </p:sp>
      <p:sp>
        <p:nvSpPr>
          <p:cNvPr id="757" name="ZoneTexte 4"/>
          <p:cNvSpPr txBox="1"/>
          <p:nvPr/>
        </p:nvSpPr>
        <p:spPr>
          <a:xfrm>
            <a:off x="369384" y="125244"/>
            <a:ext cx="232756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rPr dirty="0"/>
              <a:t>LA MARGE NETTE</a:t>
            </a:r>
          </a:p>
        </p:txBody>
      </p:sp>
      <p:grpSp>
        <p:nvGrpSpPr>
          <p:cNvPr id="760" name="Rectangle à coins arrondis 7"/>
          <p:cNvGrpSpPr/>
          <p:nvPr/>
        </p:nvGrpSpPr>
        <p:grpSpPr>
          <a:xfrm>
            <a:off x="154902" y="931288"/>
            <a:ext cx="2527264" cy="947452"/>
            <a:chOff x="0" y="0"/>
            <a:chExt cx="2527262" cy="947451"/>
          </a:xfrm>
        </p:grpSpPr>
        <p:sp>
          <p:nvSpPr>
            <p:cNvPr id="758" name="Rectangle aux angles arrondis"/>
            <p:cNvSpPr/>
            <p:nvPr/>
          </p:nvSpPr>
          <p:spPr>
            <a:xfrm>
              <a:off x="0" y="0"/>
              <a:ext cx="2527262" cy="947451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59" name="Macro du CDG Stocks Restitution &amp; Interprétation"/>
            <p:cNvSpPr txBox="1"/>
            <p:nvPr/>
          </p:nvSpPr>
          <p:spPr>
            <a:xfrm>
              <a:off x="46251" y="8905"/>
              <a:ext cx="2434759" cy="929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>
                <a:defRPr>
                  <a:solidFill>
                    <a:srgbClr val="FFFFFF"/>
                  </a:solidFill>
                </a:defRPr>
              </a:lvl1pPr>
            </a:lstStyle>
            <a:p>
              <a:r>
                <a:rPr dirty="0"/>
                <a:t>Macro du CDG Stocks Restitution &amp; </a:t>
              </a:r>
              <a:r>
                <a:rPr dirty="0" err="1"/>
                <a:t>Interprétation</a:t>
              </a:r>
              <a:r>
                <a:rPr dirty="0"/>
                <a:t> </a:t>
              </a:r>
            </a:p>
          </p:txBody>
        </p:sp>
      </p:grpSp>
      <p:grpSp>
        <p:nvGrpSpPr>
          <p:cNvPr id="763" name="Rectangle à coins arrondis 8"/>
          <p:cNvGrpSpPr/>
          <p:nvPr/>
        </p:nvGrpSpPr>
        <p:grpSpPr>
          <a:xfrm>
            <a:off x="3855890" y="940193"/>
            <a:ext cx="4548924" cy="715177"/>
            <a:chOff x="0" y="0"/>
            <a:chExt cx="4548923" cy="715176"/>
          </a:xfrm>
        </p:grpSpPr>
        <p:sp>
          <p:nvSpPr>
            <p:cNvPr id="761" name="Rectangle aux angles arrondis"/>
            <p:cNvSpPr/>
            <p:nvPr/>
          </p:nvSpPr>
          <p:spPr>
            <a:xfrm>
              <a:off x="0" y="0"/>
              <a:ext cx="4548924" cy="715177"/>
            </a:xfrm>
            <a:prstGeom prst="roundRect">
              <a:avLst>
                <a:gd name="adj" fmla="val 16667"/>
              </a:avLst>
            </a:prstGeom>
            <a:solidFill>
              <a:schemeClr val="accent1"/>
            </a:solidFill>
            <a:ln w="12700" cap="flat">
              <a:solidFill>
                <a:srgbClr val="42719B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62" name="Liste détaillée , le TOP 20 du secteur"/>
            <p:cNvSpPr txBox="1"/>
            <p:nvPr/>
          </p:nvSpPr>
          <p:spPr>
            <a:xfrm>
              <a:off x="34911" y="32468"/>
              <a:ext cx="4479101" cy="650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r>
                <a:rPr dirty="0" err="1"/>
                <a:t>Liste</a:t>
              </a:r>
              <a:r>
                <a:rPr dirty="0"/>
                <a:t> </a:t>
              </a:r>
              <a:r>
                <a:rPr dirty="0" err="1"/>
                <a:t>détaillée</a:t>
              </a:r>
              <a:r>
                <a:rPr dirty="0"/>
                <a:t> , le TOP 20 du </a:t>
              </a:r>
              <a:r>
                <a:rPr dirty="0" err="1"/>
                <a:t>secteur</a:t>
              </a:r>
              <a:r>
                <a:rPr dirty="0"/>
                <a:t> </a:t>
              </a:r>
            </a:p>
            <a:p>
              <a:pPr algn="ctr">
                <a:defRPr>
                  <a:solidFill>
                    <a:srgbClr val="FFFFFF"/>
                  </a:solidFill>
                </a:defRPr>
              </a:pPr>
              <a:r>
                <a:rPr dirty="0"/>
                <a:t>  </a:t>
              </a:r>
            </a:p>
          </p:txBody>
        </p:sp>
      </p:grpSp>
      <p:sp>
        <p:nvSpPr>
          <p:cNvPr id="766" name="ZoneTexte 9"/>
          <p:cNvSpPr txBox="1"/>
          <p:nvPr/>
        </p:nvSpPr>
        <p:spPr>
          <a:xfrm>
            <a:off x="1479568" y="5570482"/>
            <a:ext cx="3208047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Prix mini recommandé pour garantir le modèle éco  </a:t>
            </a:r>
          </a:p>
        </p:txBody>
      </p:sp>
      <p:sp>
        <p:nvSpPr>
          <p:cNvPr id="768" name="ZoneTexte 12"/>
          <p:cNvSpPr txBox="1"/>
          <p:nvPr/>
        </p:nvSpPr>
        <p:spPr>
          <a:xfrm>
            <a:off x="7118369" y="5710211"/>
            <a:ext cx="3208046" cy="9296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rPr dirty="0" err="1"/>
              <a:t>Qté</a:t>
            </a:r>
            <a:r>
              <a:rPr dirty="0"/>
              <a:t> </a:t>
            </a:r>
            <a:r>
              <a:rPr dirty="0" err="1"/>
              <a:t>en</a:t>
            </a:r>
            <a:r>
              <a:rPr dirty="0"/>
              <a:t> stock et </a:t>
            </a:r>
            <a:r>
              <a:rPr dirty="0" err="1"/>
              <a:t>qté</a:t>
            </a:r>
            <a:r>
              <a:rPr dirty="0"/>
              <a:t> à </a:t>
            </a:r>
            <a:r>
              <a:rPr dirty="0" err="1"/>
              <a:t>sortir</a:t>
            </a:r>
            <a:r>
              <a:rPr dirty="0"/>
              <a:t> pour </a:t>
            </a:r>
            <a:r>
              <a:rPr dirty="0" err="1"/>
              <a:t>récupérer</a:t>
            </a:r>
            <a:r>
              <a:rPr dirty="0"/>
              <a:t> la </a:t>
            </a:r>
            <a:r>
              <a:rPr dirty="0" err="1"/>
              <a:t>totalité</a:t>
            </a:r>
            <a:r>
              <a:rPr dirty="0"/>
              <a:t> de la provision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4475867"/>
              </p:ext>
            </p:extLst>
          </p:nvPr>
        </p:nvGraphicFramePr>
        <p:xfrm>
          <a:off x="146537" y="2239961"/>
          <a:ext cx="11936606" cy="268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1586">
                  <a:extLst>
                    <a:ext uri="{9D8B030D-6E8A-4147-A177-3AD203B41FA5}">
                      <a16:colId xmlns:a16="http://schemas.microsoft.com/office/drawing/2014/main" val="3281085803"/>
                    </a:ext>
                  </a:extLst>
                </a:gridCol>
                <a:gridCol w="2155371">
                  <a:extLst>
                    <a:ext uri="{9D8B030D-6E8A-4147-A177-3AD203B41FA5}">
                      <a16:colId xmlns:a16="http://schemas.microsoft.com/office/drawing/2014/main" val="467156604"/>
                    </a:ext>
                  </a:extLst>
                </a:gridCol>
                <a:gridCol w="2181497">
                  <a:extLst>
                    <a:ext uri="{9D8B030D-6E8A-4147-A177-3AD203B41FA5}">
                      <a16:colId xmlns:a16="http://schemas.microsoft.com/office/drawing/2014/main" val="2668466028"/>
                    </a:ext>
                  </a:extLst>
                </a:gridCol>
                <a:gridCol w="940526">
                  <a:extLst>
                    <a:ext uri="{9D8B030D-6E8A-4147-A177-3AD203B41FA5}">
                      <a16:colId xmlns:a16="http://schemas.microsoft.com/office/drawing/2014/main" val="3855297632"/>
                    </a:ext>
                  </a:extLst>
                </a:gridCol>
                <a:gridCol w="600891">
                  <a:extLst>
                    <a:ext uri="{9D8B030D-6E8A-4147-A177-3AD203B41FA5}">
                      <a16:colId xmlns:a16="http://schemas.microsoft.com/office/drawing/2014/main" val="2361036165"/>
                    </a:ext>
                  </a:extLst>
                </a:gridCol>
                <a:gridCol w="679269">
                  <a:extLst>
                    <a:ext uri="{9D8B030D-6E8A-4147-A177-3AD203B41FA5}">
                      <a16:colId xmlns:a16="http://schemas.microsoft.com/office/drawing/2014/main" val="3665734947"/>
                    </a:ext>
                  </a:extLst>
                </a:gridCol>
                <a:gridCol w="940526">
                  <a:extLst>
                    <a:ext uri="{9D8B030D-6E8A-4147-A177-3AD203B41FA5}">
                      <a16:colId xmlns:a16="http://schemas.microsoft.com/office/drawing/2014/main" val="1894730736"/>
                    </a:ext>
                  </a:extLst>
                </a:gridCol>
                <a:gridCol w="809897">
                  <a:extLst>
                    <a:ext uri="{9D8B030D-6E8A-4147-A177-3AD203B41FA5}">
                      <a16:colId xmlns:a16="http://schemas.microsoft.com/office/drawing/2014/main" val="2624709673"/>
                    </a:ext>
                  </a:extLst>
                </a:gridCol>
                <a:gridCol w="718457">
                  <a:extLst>
                    <a:ext uri="{9D8B030D-6E8A-4147-A177-3AD203B41FA5}">
                      <a16:colId xmlns:a16="http://schemas.microsoft.com/office/drawing/2014/main" val="2965528694"/>
                    </a:ext>
                  </a:extLst>
                </a:gridCol>
                <a:gridCol w="766357">
                  <a:extLst>
                    <a:ext uri="{9D8B030D-6E8A-4147-A177-3AD203B41FA5}">
                      <a16:colId xmlns:a16="http://schemas.microsoft.com/office/drawing/2014/main" val="2124044898"/>
                    </a:ext>
                  </a:extLst>
                </a:gridCol>
                <a:gridCol w="770709">
                  <a:extLst>
                    <a:ext uri="{9D8B030D-6E8A-4147-A177-3AD203B41FA5}">
                      <a16:colId xmlns:a16="http://schemas.microsoft.com/office/drawing/2014/main" val="977389997"/>
                    </a:ext>
                  </a:extLst>
                </a:gridCol>
                <a:gridCol w="731520">
                  <a:extLst>
                    <a:ext uri="{9D8B030D-6E8A-4147-A177-3AD203B41FA5}">
                      <a16:colId xmlns:a16="http://schemas.microsoft.com/office/drawing/2014/main" val="514415981"/>
                    </a:ext>
                  </a:extLst>
                </a:gridCol>
              </a:tblGrid>
              <a:tr h="177559"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Code Art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 Art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Libelle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bg1"/>
                          </a:solidFill>
                        </a:rPr>
                        <a:t>Fournisseur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principal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Typo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Prov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PV Ref 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4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PV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Plancher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5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%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Plancher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Qte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 Stock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Stock Theo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Qte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 a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sortir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TX </a:t>
                      </a:r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Prov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 %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2570652"/>
                  </a:ext>
                </a:extLst>
              </a:tr>
              <a:tr h="216791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696965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RAD</a:t>
                      </a:r>
                      <a:r>
                        <a:rPr lang="en-US" sz="1000" baseline="0" dirty="0" smtClean="0"/>
                        <a:t> ELEC DOLCE ANTHR 1800W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DL RADIATORS Spa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B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1 851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329,0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5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156,3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-53%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2 468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75%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142713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695985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CLIM PAP 4700W QLIMA + MES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PVG FRANCE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Horse </a:t>
                      </a:r>
                      <a:r>
                        <a:rPr lang="en-US" sz="1000" dirty="0" err="1" smtClean="0"/>
                        <a:t>Gamme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1 563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1 200,0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5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444,0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-63%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1 737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90%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01055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679267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NETTOYEUR</a:t>
                      </a:r>
                      <a:r>
                        <a:rPr lang="en-US" sz="1000" baseline="0" dirty="0" smtClean="0"/>
                        <a:t> VAPEUR SC3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KARCHER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Horse </a:t>
                      </a:r>
                      <a:r>
                        <a:rPr lang="en-US" sz="1000" dirty="0" err="1" smtClean="0"/>
                        <a:t>Gamme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1 450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139,0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5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90,4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-35%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2 899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50%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5249902"/>
                  </a:ext>
                </a:extLst>
              </a:tr>
              <a:tr h="177769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615357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POELE A BOIS OVE 10000W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INVICTA GROUP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1 405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1 490,0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5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707,7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-53%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1 873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75%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2144187"/>
                  </a:ext>
                </a:extLst>
              </a:tr>
              <a:tr h="121163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717330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NHP ELEC BOSCH</a:t>
                      </a:r>
                      <a:r>
                        <a:rPr lang="en-US" sz="1000" baseline="0" dirty="0" smtClean="0"/>
                        <a:t> ADVD AQUATAK160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ROBERT BOSCH S.A.S.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One Shot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1 402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500,0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5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237,5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-53%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1 869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75%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3575224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549073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RECEPTEUR TNT</a:t>
                      </a:r>
                      <a:r>
                        <a:rPr lang="en-US" sz="1000" baseline="0" dirty="0" smtClean="0"/>
                        <a:t> SAT HD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STE D EXPLOIT. ETS NORMAND OPTEX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1 359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129,9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5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106,7</a:t>
                      </a:r>
                      <a:r>
                        <a:rPr lang="en-US" sz="1000" baseline="0" dirty="0" smtClean="0"/>
                        <a:t>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-18%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5 338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25%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5777198"/>
                  </a:ext>
                </a:extLst>
              </a:tr>
              <a:tr h="125518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696964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RAD ELEC DOLCE ANTHR 1500W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DL RADIATORS Spa 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B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1 328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269,0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5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196,0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-27%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3 424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4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39%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96586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617523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RAD ELEC CERAMIQ KARISA 1500W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NOIROT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1 191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349,0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5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266,7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-24%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3 535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5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34%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547471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661772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THERMODYNAMIQUE NUOS EVO 110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CHAFFOTEAUX SAS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Hors </a:t>
                      </a:r>
                      <a:r>
                        <a:rPr lang="en-US" sz="1000" dirty="0" err="1" smtClean="0"/>
                        <a:t>Gamme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1 139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1 290,0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5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612,8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-53%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1 519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75%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7978735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640302</a:t>
                      </a:r>
                      <a:endParaRPr lang="ru-RU" sz="1000" dirty="0"/>
                    </a:p>
                  </a:txBody>
                  <a:tcP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EXPRESSEAU 700 GRILLE GOUTTES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WIRQUIN PLASTIQUES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A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1 087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160,0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5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111,1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6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-31%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31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 smtClean="0"/>
                        <a:t>2 490 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8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44%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6507621"/>
                  </a:ext>
                </a:extLst>
              </a:tr>
            </a:tbl>
          </a:graphicData>
        </a:graphic>
      </p:graphicFrame>
      <p:cxnSp>
        <p:nvCxnSpPr>
          <p:cNvPr id="4" name="Прямая со стрелкой 3"/>
          <p:cNvCxnSpPr/>
          <p:nvPr/>
        </p:nvCxnSpPr>
        <p:spPr>
          <a:xfrm flipV="1">
            <a:off x="3608173" y="2681416"/>
            <a:ext cx="3768811" cy="278027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V="1">
            <a:off x="8143103" y="2977978"/>
            <a:ext cx="1025611" cy="259250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8369903" y="2681416"/>
            <a:ext cx="2207481" cy="288906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95525653"/>
      </p:ext>
    </p:extLst>
  </p:cSld>
  <p:clrMapOvr>
    <a:masterClrMapping/>
  </p:clrMapOvr>
  <p:transition spd="med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Espace réservé du texte 1"/>
          <p:cNvSpPr txBox="1"/>
          <p:nvPr/>
        </p:nvSpPr>
        <p:spPr>
          <a:xfrm>
            <a:off x="2477824" y="41398"/>
            <a:ext cx="7543801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rPr dirty="0"/>
              <a:t>LE BENCHMARK NATIONAL</a:t>
            </a:r>
          </a:p>
        </p:txBody>
      </p:sp>
      <p:sp>
        <p:nvSpPr>
          <p:cNvPr id="772" name="ZoneTexte 4"/>
          <p:cNvSpPr txBox="1"/>
          <p:nvPr/>
        </p:nvSpPr>
        <p:spPr>
          <a:xfrm>
            <a:off x="441760" y="56956"/>
            <a:ext cx="2327566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rPr dirty="0"/>
              <a:t>LA MARGE NETTE</a:t>
            </a:r>
          </a:p>
        </p:txBody>
      </p:sp>
      <p:sp>
        <p:nvSpPr>
          <p:cNvPr id="774" name="ZoneTexte 5"/>
          <p:cNvSpPr txBox="1"/>
          <p:nvPr/>
        </p:nvSpPr>
        <p:spPr>
          <a:xfrm>
            <a:off x="3538328" y="601791"/>
            <a:ext cx="5422791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b="1"/>
            </a:lvl1pPr>
          </a:lstStyle>
          <a:p>
            <a:r>
              <a:rPr dirty="0" err="1"/>
              <a:t>Suivi</a:t>
            </a:r>
            <a:r>
              <a:rPr dirty="0"/>
              <a:t> de </a:t>
            </a:r>
            <a:r>
              <a:rPr dirty="0" err="1"/>
              <a:t>l’écoulement</a:t>
            </a:r>
            <a:r>
              <a:rPr dirty="0"/>
              <a:t> du Black Friday 2018</a:t>
            </a:r>
          </a:p>
        </p:txBody>
      </p:sp>
      <p:sp>
        <p:nvSpPr>
          <p:cNvPr id="777" name="ZoneTexte 11"/>
          <p:cNvSpPr txBox="1"/>
          <p:nvPr/>
        </p:nvSpPr>
        <p:spPr>
          <a:xfrm>
            <a:off x="9105899" y="6287973"/>
            <a:ext cx="2827557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/>
          </a:lstStyle>
          <a:p>
            <a:r>
              <a:t>Respect du modèle éco </a:t>
            </a:r>
          </a:p>
        </p:txBody>
      </p:sp>
      <p:sp>
        <p:nvSpPr>
          <p:cNvPr id="778" name="ZoneTexte 8"/>
          <p:cNvSpPr txBox="1"/>
          <p:nvPr/>
        </p:nvSpPr>
        <p:spPr>
          <a:xfrm>
            <a:off x="4634334" y="6147184"/>
            <a:ext cx="4206241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/>
          </a:lstStyle>
          <a:p>
            <a:r>
              <a:t>Perte de marge = Marge réelle – Marge théorique</a:t>
            </a:r>
          </a:p>
        </p:txBody>
      </p:sp>
      <p:sp>
        <p:nvSpPr>
          <p:cNvPr id="783" name="ZoneTexte 18"/>
          <p:cNvSpPr txBox="1"/>
          <p:nvPr/>
        </p:nvSpPr>
        <p:spPr>
          <a:xfrm>
            <a:off x="768021" y="6028309"/>
            <a:ext cx="4206242" cy="3708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/>
          </a:lstStyle>
          <a:p>
            <a:r>
              <a:t>Repr provision 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1957282"/>
              </p:ext>
            </p:extLst>
          </p:nvPr>
        </p:nvGraphicFramePr>
        <p:xfrm>
          <a:off x="1203160" y="1120674"/>
          <a:ext cx="10730296" cy="396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04284">
                  <a:extLst>
                    <a:ext uri="{9D8B030D-6E8A-4147-A177-3AD203B41FA5}">
                      <a16:colId xmlns:a16="http://schemas.microsoft.com/office/drawing/2014/main" val="2164859004"/>
                    </a:ext>
                  </a:extLst>
                </a:gridCol>
                <a:gridCol w="725652">
                  <a:extLst>
                    <a:ext uri="{9D8B030D-6E8A-4147-A177-3AD203B41FA5}">
                      <a16:colId xmlns:a16="http://schemas.microsoft.com/office/drawing/2014/main" val="3523053411"/>
                    </a:ext>
                  </a:extLst>
                </a:gridCol>
                <a:gridCol w="757202">
                  <a:extLst>
                    <a:ext uri="{9D8B030D-6E8A-4147-A177-3AD203B41FA5}">
                      <a16:colId xmlns:a16="http://schemas.microsoft.com/office/drawing/2014/main" val="4144556950"/>
                    </a:ext>
                  </a:extLst>
                </a:gridCol>
                <a:gridCol w="725651">
                  <a:extLst>
                    <a:ext uri="{9D8B030D-6E8A-4147-A177-3AD203B41FA5}">
                      <a16:colId xmlns:a16="http://schemas.microsoft.com/office/drawing/2014/main" val="1420876717"/>
                    </a:ext>
                  </a:extLst>
                </a:gridCol>
                <a:gridCol w="662552">
                  <a:extLst>
                    <a:ext uri="{9D8B030D-6E8A-4147-A177-3AD203B41FA5}">
                      <a16:colId xmlns:a16="http://schemas.microsoft.com/office/drawing/2014/main" val="2805083347"/>
                    </a:ext>
                  </a:extLst>
                </a:gridCol>
                <a:gridCol w="678326">
                  <a:extLst>
                    <a:ext uri="{9D8B030D-6E8A-4147-A177-3AD203B41FA5}">
                      <a16:colId xmlns:a16="http://schemas.microsoft.com/office/drawing/2014/main" val="252087252"/>
                    </a:ext>
                  </a:extLst>
                </a:gridCol>
                <a:gridCol w="741427">
                  <a:extLst>
                    <a:ext uri="{9D8B030D-6E8A-4147-A177-3AD203B41FA5}">
                      <a16:colId xmlns:a16="http://schemas.microsoft.com/office/drawing/2014/main" val="3139345599"/>
                    </a:ext>
                  </a:extLst>
                </a:gridCol>
                <a:gridCol w="804528">
                  <a:extLst>
                    <a:ext uri="{9D8B030D-6E8A-4147-A177-3AD203B41FA5}">
                      <a16:colId xmlns:a16="http://schemas.microsoft.com/office/drawing/2014/main" val="3527055195"/>
                    </a:ext>
                  </a:extLst>
                </a:gridCol>
                <a:gridCol w="662551">
                  <a:extLst>
                    <a:ext uri="{9D8B030D-6E8A-4147-A177-3AD203B41FA5}">
                      <a16:colId xmlns:a16="http://schemas.microsoft.com/office/drawing/2014/main" val="520182907"/>
                    </a:ext>
                  </a:extLst>
                </a:gridCol>
                <a:gridCol w="599452">
                  <a:extLst>
                    <a:ext uri="{9D8B030D-6E8A-4147-A177-3AD203B41FA5}">
                      <a16:colId xmlns:a16="http://schemas.microsoft.com/office/drawing/2014/main" val="3664200634"/>
                    </a:ext>
                  </a:extLst>
                </a:gridCol>
                <a:gridCol w="631002">
                  <a:extLst>
                    <a:ext uri="{9D8B030D-6E8A-4147-A177-3AD203B41FA5}">
                      <a16:colId xmlns:a16="http://schemas.microsoft.com/office/drawing/2014/main" val="3664765768"/>
                    </a:ext>
                  </a:extLst>
                </a:gridCol>
                <a:gridCol w="725652">
                  <a:extLst>
                    <a:ext uri="{9D8B030D-6E8A-4147-A177-3AD203B41FA5}">
                      <a16:colId xmlns:a16="http://schemas.microsoft.com/office/drawing/2014/main" val="3937585943"/>
                    </a:ext>
                  </a:extLst>
                </a:gridCol>
                <a:gridCol w="709877">
                  <a:extLst>
                    <a:ext uri="{9D8B030D-6E8A-4147-A177-3AD203B41FA5}">
                      <a16:colId xmlns:a16="http://schemas.microsoft.com/office/drawing/2014/main" val="2025293483"/>
                    </a:ext>
                  </a:extLst>
                </a:gridCol>
                <a:gridCol w="787483">
                  <a:extLst>
                    <a:ext uri="{9D8B030D-6E8A-4147-A177-3AD203B41FA5}">
                      <a16:colId xmlns:a16="http://schemas.microsoft.com/office/drawing/2014/main" val="1736195107"/>
                    </a:ext>
                  </a:extLst>
                </a:gridCol>
                <a:gridCol w="614657">
                  <a:extLst>
                    <a:ext uri="{9D8B030D-6E8A-4147-A177-3AD203B41FA5}">
                      <a16:colId xmlns:a16="http://schemas.microsoft.com/office/drawing/2014/main" val="4187610645"/>
                    </a:ext>
                  </a:extLst>
                </a:gridCol>
              </a:tblGrid>
              <a:tr h="332175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2 235 39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1 742 80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2 532 37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2 345 </a:t>
                      </a:r>
                      <a:r>
                        <a:rPr lang="en-US" sz="1000" baseline="0" dirty="0" smtClean="0"/>
                        <a:t> 02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3 002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84,34%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1 242 01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991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1 558 20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79,71%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-1 467 18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-1 616 30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-68,28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-225,17</a:t>
                      </a:r>
                      <a:endParaRPr lang="ru-RU" sz="1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946,39</a:t>
                      </a:r>
                      <a:endParaRPr lang="ru-RU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5613669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632020"/>
              </p:ext>
            </p:extLst>
          </p:nvPr>
        </p:nvGraphicFramePr>
        <p:xfrm>
          <a:off x="162299" y="1571150"/>
          <a:ext cx="11771157" cy="347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7277">
                  <a:extLst>
                    <a:ext uri="{9D8B030D-6E8A-4147-A177-3AD203B41FA5}">
                      <a16:colId xmlns:a16="http://schemas.microsoft.com/office/drawing/2014/main" val="56754638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539528025"/>
                    </a:ext>
                  </a:extLst>
                </a:gridCol>
                <a:gridCol w="794084">
                  <a:extLst>
                    <a:ext uri="{9D8B030D-6E8A-4147-A177-3AD203B41FA5}">
                      <a16:colId xmlns:a16="http://schemas.microsoft.com/office/drawing/2014/main" val="1196832988"/>
                    </a:ext>
                  </a:extLst>
                </a:gridCol>
                <a:gridCol w="709863">
                  <a:extLst>
                    <a:ext uri="{9D8B030D-6E8A-4147-A177-3AD203B41FA5}">
                      <a16:colId xmlns:a16="http://schemas.microsoft.com/office/drawing/2014/main" val="750437055"/>
                    </a:ext>
                  </a:extLst>
                </a:gridCol>
                <a:gridCol w="721895">
                  <a:extLst>
                    <a:ext uri="{9D8B030D-6E8A-4147-A177-3AD203B41FA5}">
                      <a16:colId xmlns:a16="http://schemas.microsoft.com/office/drawing/2014/main" val="2851455006"/>
                    </a:ext>
                  </a:extLst>
                </a:gridCol>
                <a:gridCol w="697832">
                  <a:extLst>
                    <a:ext uri="{9D8B030D-6E8A-4147-A177-3AD203B41FA5}">
                      <a16:colId xmlns:a16="http://schemas.microsoft.com/office/drawing/2014/main" val="398412680"/>
                    </a:ext>
                  </a:extLst>
                </a:gridCol>
                <a:gridCol w="673768">
                  <a:extLst>
                    <a:ext uri="{9D8B030D-6E8A-4147-A177-3AD203B41FA5}">
                      <a16:colId xmlns:a16="http://schemas.microsoft.com/office/drawing/2014/main" val="499237984"/>
                    </a:ext>
                  </a:extLst>
                </a:gridCol>
                <a:gridCol w="770021">
                  <a:extLst>
                    <a:ext uri="{9D8B030D-6E8A-4147-A177-3AD203B41FA5}">
                      <a16:colId xmlns:a16="http://schemas.microsoft.com/office/drawing/2014/main" val="2556214801"/>
                    </a:ext>
                  </a:extLst>
                </a:gridCol>
                <a:gridCol w="830179">
                  <a:extLst>
                    <a:ext uri="{9D8B030D-6E8A-4147-A177-3AD203B41FA5}">
                      <a16:colId xmlns:a16="http://schemas.microsoft.com/office/drawing/2014/main" val="211787693"/>
                    </a:ext>
                  </a:extLst>
                </a:gridCol>
                <a:gridCol w="649705">
                  <a:extLst>
                    <a:ext uri="{9D8B030D-6E8A-4147-A177-3AD203B41FA5}">
                      <a16:colId xmlns:a16="http://schemas.microsoft.com/office/drawing/2014/main" val="2808877607"/>
                    </a:ext>
                  </a:extLst>
                </a:gridCol>
                <a:gridCol w="589548">
                  <a:extLst>
                    <a:ext uri="{9D8B030D-6E8A-4147-A177-3AD203B41FA5}">
                      <a16:colId xmlns:a16="http://schemas.microsoft.com/office/drawing/2014/main" val="1539793318"/>
                    </a:ext>
                  </a:extLst>
                </a:gridCol>
                <a:gridCol w="673768">
                  <a:extLst>
                    <a:ext uri="{9D8B030D-6E8A-4147-A177-3AD203B41FA5}">
                      <a16:colId xmlns:a16="http://schemas.microsoft.com/office/drawing/2014/main" val="144831807"/>
                    </a:ext>
                  </a:extLst>
                </a:gridCol>
                <a:gridCol w="745958">
                  <a:extLst>
                    <a:ext uri="{9D8B030D-6E8A-4147-A177-3AD203B41FA5}">
                      <a16:colId xmlns:a16="http://schemas.microsoft.com/office/drawing/2014/main" val="2285539368"/>
                    </a:ext>
                  </a:extLst>
                </a:gridCol>
                <a:gridCol w="697831">
                  <a:extLst>
                    <a:ext uri="{9D8B030D-6E8A-4147-A177-3AD203B41FA5}">
                      <a16:colId xmlns:a16="http://schemas.microsoft.com/office/drawing/2014/main" val="1341249401"/>
                    </a:ext>
                  </a:extLst>
                </a:gridCol>
                <a:gridCol w="770021">
                  <a:extLst>
                    <a:ext uri="{9D8B030D-6E8A-4147-A177-3AD203B41FA5}">
                      <a16:colId xmlns:a16="http://schemas.microsoft.com/office/drawing/2014/main" val="165434906"/>
                    </a:ext>
                  </a:extLst>
                </a:gridCol>
                <a:gridCol w="663607">
                  <a:extLst>
                    <a:ext uri="{9D8B030D-6E8A-4147-A177-3AD203B41FA5}">
                      <a16:colId xmlns:a16="http://schemas.microsoft.com/office/drawing/2014/main" val="2860708121"/>
                    </a:ext>
                  </a:extLst>
                </a:gridCol>
              </a:tblGrid>
              <a:tr h="142483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CA HT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ysClr val="windowText" lastClr="000000"/>
                          </a:solidFill>
                        </a:rPr>
                        <a:t>CA-HT</a:t>
                      </a:r>
                      <a:r>
                        <a:rPr lang="en-US" sz="1000" baseline="0" dirty="0" smtClean="0">
                          <a:solidFill>
                            <a:sysClr val="windowText" lastClr="000000"/>
                          </a:solidFill>
                        </a:rPr>
                        <a:t> N-1</a:t>
                      </a:r>
                      <a:endParaRPr lang="ru-RU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Stock</a:t>
                      </a:r>
                    </a:p>
                    <a:p>
                      <a:pPr algn="ctr"/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Ecoule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ysClr val="windowText" lastClr="000000"/>
                          </a:solidFill>
                        </a:rPr>
                        <a:t>Stock</a:t>
                      </a:r>
                    </a:p>
                    <a:p>
                      <a:pPr algn="ctr"/>
                      <a:r>
                        <a:rPr lang="en-US" sz="1000" dirty="0" err="1" smtClean="0">
                          <a:solidFill>
                            <a:sysClr val="windowText" lastClr="000000"/>
                          </a:solidFill>
                        </a:rPr>
                        <a:t>ecoule</a:t>
                      </a:r>
                      <a:r>
                        <a:rPr lang="en-US" sz="1000" baseline="0" dirty="0" smtClean="0">
                          <a:solidFill>
                            <a:sysClr val="windowText" lastClr="000000"/>
                          </a:solidFill>
                        </a:rPr>
                        <a:t> </a:t>
                      </a:r>
                    </a:p>
                    <a:p>
                      <a:pPr algn="ctr"/>
                      <a:r>
                        <a:rPr lang="en-US" sz="1000" baseline="0" dirty="0" smtClean="0">
                          <a:solidFill>
                            <a:sysClr val="windowText" lastClr="000000"/>
                          </a:solidFill>
                        </a:rPr>
                        <a:t>N-1</a:t>
                      </a:r>
                      <a:endParaRPr lang="ru-RU" sz="10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Cible</a:t>
                      </a: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Ecoult</a:t>
                      </a: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STOCK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% Real</a:t>
                      </a:r>
                    </a:p>
                    <a:p>
                      <a:pPr algn="ctr"/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Cible</a:t>
                      </a: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Stock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Reprise</a:t>
                      </a:r>
                    </a:p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de</a:t>
                      </a:r>
                      <a:r>
                        <a:rPr lang="en-US" sz="1000" baseline="0" dirty="0" smtClean="0">
                          <a:solidFill>
                            <a:schemeClr val="bg1"/>
                          </a:solidFill>
                        </a:rPr>
                        <a:t> prov.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Reprise</a:t>
                      </a:r>
                    </a:p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de</a:t>
                      </a:r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000" baseline="0" dirty="0" err="1" smtClean="0">
                          <a:solidFill>
                            <a:schemeClr val="tx1"/>
                          </a:solidFill>
                        </a:rPr>
                        <a:t>Prov</a:t>
                      </a:r>
                      <a:endParaRPr lang="en-US" sz="1000" baseline="0" dirty="0" smtClean="0">
                        <a:solidFill>
                          <a:schemeClr val="tx1"/>
                        </a:solidFill>
                      </a:endParaRPr>
                    </a:p>
                    <a:p>
                      <a:pPr algn="ctr"/>
                      <a:r>
                        <a:rPr lang="en-US" sz="1000" baseline="0" dirty="0" smtClean="0">
                          <a:solidFill>
                            <a:schemeClr val="tx1"/>
                          </a:solidFill>
                        </a:rPr>
                        <a:t>N-1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Cible</a:t>
                      </a:r>
                      <a:endParaRPr lang="en-US" sz="1000" dirty="0" smtClean="0">
                        <a:solidFill>
                          <a:schemeClr val="bg1"/>
                        </a:solidFill>
                      </a:endParaRPr>
                    </a:p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REPRISE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% real</a:t>
                      </a:r>
                    </a:p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reprise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Invest de</a:t>
                      </a:r>
                    </a:p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marge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</a:rPr>
                        <a:t>Invest de Marge N-1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 smtClean="0">
                          <a:solidFill>
                            <a:schemeClr val="bg1"/>
                          </a:solidFill>
                        </a:rPr>
                        <a:t>Ecart</a:t>
                      </a:r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 net</a:t>
                      </a:r>
                    </a:p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HG 0-3 m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ECART NET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MB+</a:t>
                      </a:r>
                    </a:p>
                    <a:p>
                      <a:pPr algn="ctr"/>
                      <a:r>
                        <a:rPr lang="en-US" sz="1000" dirty="0" smtClean="0">
                          <a:solidFill>
                            <a:schemeClr val="bg1"/>
                          </a:solidFill>
                        </a:rPr>
                        <a:t>Reprise</a:t>
                      </a:r>
                      <a:endParaRPr lang="ru-RU" sz="1000" dirty="0">
                        <a:solidFill>
                          <a:schemeClr val="bg1"/>
                        </a:solidFill>
                      </a:endParaRPr>
                    </a:p>
                  </a:txBody>
                  <a:tcPr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040911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01 - Nord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136 909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112 074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146 328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107 986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138 827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105,4%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71 257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37 615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57 146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124,7%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-75 973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-40 058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-4 040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-4 716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61 815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868455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02 – Paris Nord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231 630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163 356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275 368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222 823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286 463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96,1 %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130 778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104 095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158 145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82,7 %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-202 440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-153 724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-5 429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-71 662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87 238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975057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03 – Rhone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138 642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117 058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144 491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139 299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179 084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80,7%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59 604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45 548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69 198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86,1 %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-67 363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-78 648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-5 040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-7 758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54 244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45781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04 </a:t>
                      </a:r>
                      <a:r>
                        <a:rPr lang="en-US" sz="1000" dirty="0" err="1" smtClean="0"/>
                        <a:t>Ouest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198 893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163 958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190 169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208 532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268 091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70,9%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90 546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87 728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133 280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67,9%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-78 982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-131 410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-2 953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11 565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99 276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8333851"/>
                  </a:ext>
                </a:extLst>
              </a:tr>
              <a:tr h="120711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05 – </a:t>
                      </a:r>
                      <a:r>
                        <a:rPr lang="en-US" sz="1000" dirty="0" err="1" smtClean="0"/>
                        <a:t>Atlantique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176 848 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142 675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193 840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181 169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232 913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83,2%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95 811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85 237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129 495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74,0%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-99 228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-116 424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-3 888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-3</a:t>
                      </a:r>
                      <a:r>
                        <a:rPr lang="en-US" sz="1000" baseline="0" dirty="0" smtClean="0"/>
                        <a:t> 417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79 151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83694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06 – Est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135 081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107 953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148 574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125 288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161 071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92,2%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72 845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47 428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72 055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101,1%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-83 647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-73</a:t>
                      </a:r>
                      <a:r>
                        <a:rPr lang="en-US" sz="1000" baseline="0" dirty="0" smtClean="0"/>
                        <a:t> 346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-5 793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-10 802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59 527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4692030"/>
                  </a:ext>
                </a:extLst>
              </a:tr>
              <a:tr h="138128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08 – Provence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264 607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227 195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334 107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338 059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434 612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76,9%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167 762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152 791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232 125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72,3%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-215 379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-255</a:t>
                      </a:r>
                      <a:r>
                        <a:rPr lang="en-US" sz="1000" baseline="0" dirty="0" smtClean="0"/>
                        <a:t> 568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-15 594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-47 617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98 352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46547129"/>
                  </a:ext>
                </a:extLst>
              </a:tr>
              <a:tr h="133774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12 – Paris </a:t>
                      </a:r>
                      <a:r>
                        <a:rPr lang="en-US" sz="1000" dirty="0" err="1" smtClean="0"/>
                        <a:t>Sud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193 448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149 204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213 877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199 871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242 175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88,3%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106 603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82 600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157 538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67,7 %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-112 318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-138 959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-4 323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-5 715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86 321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9301210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24 – Paris </a:t>
                      </a:r>
                      <a:r>
                        <a:rPr lang="en-US" sz="1000" dirty="0" err="1" smtClean="0"/>
                        <a:t>Ouest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184 914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138 371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250 511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242 275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311 472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80,4%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137 181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89 580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136 093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100,8%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-184 423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-219</a:t>
                      </a:r>
                      <a:r>
                        <a:rPr lang="en-US" sz="1000" baseline="0" dirty="0" smtClean="0"/>
                        <a:t> 994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-7 973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-47 242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71 568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92962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26 – Centre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181 899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145 651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223 058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208 166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268</a:t>
                      </a:r>
                      <a:r>
                        <a:rPr lang="en-US" sz="1000" baseline="0" dirty="0" smtClean="0"/>
                        <a:t> 000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83,2%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112 733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104 732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159 114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70,9%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-138 762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-150</a:t>
                      </a:r>
                      <a:r>
                        <a:rPr lang="en-US" sz="1000" baseline="0" dirty="0" smtClean="0"/>
                        <a:t> 033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-4 378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-26 029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71 532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931860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28 – Languedoc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222 235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157 113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219 493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209 778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269 693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81,4%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98 765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89 528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136 014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72,6%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-94 099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-143 197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-3 892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4 666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101 516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63273236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29 - </a:t>
                      </a:r>
                      <a:r>
                        <a:rPr lang="en-US" sz="1000" dirty="0" err="1" smtClean="0"/>
                        <a:t>Alpes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170 284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118 192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192 557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161 775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210 000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91,7%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98 122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64 331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118 000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83,2%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-114 569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-114</a:t>
                      </a:r>
                      <a:r>
                        <a:rPr lang="en-US" sz="1000" baseline="0" dirty="0" smtClean="0"/>
                        <a:t> 937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-4 978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-16 446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 smtClean="0"/>
                        <a:t>75 846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1143328"/>
                  </a:ext>
                </a:extLst>
              </a:tr>
            </a:tbl>
          </a:graphicData>
        </a:graphic>
      </p:graphicFrame>
      <p:sp>
        <p:nvSpPr>
          <p:cNvPr id="4" name="Овал 3"/>
          <p:cNvSpPr/>
          <p:nvPr/>
        </p:nvSpPr>
        <p:spPr>
          <a:xfrm>
            <a:off x="5461685" y="1516914"/>
            <a:ext cx="852617" cy="3821205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 стрелкой 5"/>
          <p:cNvCxnSpPr/>
          <p:nvPr/>
        </p:nvCxnSpPr>
        <p:spPr>
          <a:xfrm flipV="1">
            <a:off x="3299254" y="5263978"/>
            <a:ext cx="1878227" cy="764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880919" y="2618228"/>
            <a:ext cx="444843" cy="18675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8217243" y="1448016"/>
            <a:ext cx="888656" cy="38159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 стрелкой 9"/>
          <p:cNvCxnSpPr/>
          <p:nvPr/>
        </p:nvCxnSpPr>
        <p:spPr>
          <a:xfrm flipV="1">
            <a:off x="6598506" y="5263978"/>
            <a:ext cx="1433386" cy="76433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9724768" y="1448016"/>
            <a:ext cx="752099" cy="4421443"/>
          </a:xfrm>
          <a:prstGeom prst="ellipse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 стрелкой 12"/>
          <p:cNvCxnSpPr/>
          <p:nvPr/>
        </p:nvCxnSpPr>
        <p:spPr>
          <a:xfrm flipV="1">
            <a:off x="9563101" y="5827294"/>
            <a:ext cx="309948" cy="4050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861602"/>
      </p:ext>
    </p:extLst>
  </p:cSld>
  <p:clrMapOvr>
    <a:masterClrMapping/>
  </p:clrMapOvr>
  <p:transition spd="med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1" name="Groupe 13"/>
          <p:cNvGrpSpPr/>
          <p:nvPr/>
        </p:nvGrpSpPr>
        <p:grpSpPr>
          <a:xfrm>
            <a:off x="8848635" y="2273968"/>
            <a:ext cx="2602372" cy="1141225"/>
            <a:chOff x="0" y="0"/>
            <a:chExt cx="3381690" cy="1515977"/>
          </a:xfrm>
        </p:grpSpPr>
        <p:sp>
          <p:nvSpPr>
            <p:cNvPr id="819" name="Rectangle à coins arrondis 18"/>
            <p:cNvSpPr/>
            <p:nvPr/>
          </p:nvSpPr>
          <p:spPr>
            <a:xfrm>
              <a:off x="0" y="0"/>
              <a:ext cx="3381691" cy="1515978"/>
            </a:xfrm>
            <a:prstGeom prst="roundRect">
              <a:avLst>
                <a:gd name="adj" fmla="val 16670"/>
              </a:avLst>
            </a:prstGeom>
            <a:solidFill>
              <a:schemeClr val="accent1"/>
            </a:solidFill>
            <a:ln w="12700" cap="flat">
              <a:solidFill>
                <a:srgbClr val="FFFFFF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/>
            </a:p>
          </p:txBody>
        </p:sp>
        <p:sp>
          <p:nvSpPr>
            <p:cNvPr id="820" name="Rectangle 15"/>
            <p:cNvSpPr txBox="1"/>
            <p:nvPr/>
          </p:nvSpPr>
          <p:spPr>
            <a:xfrm>
              <a:off x="115572" y="501448"/>
              <a:ext cx="3150546" cy="51308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72389" tIns="72389" rIns="72389" bIns="72389" numCol="1" anchor="ctr">
              <a:spAutoFit/>
            </a:bodyPr>
            <a:lstStyle>
              <a:lvl1pPr algn="ctr" defTabSz="844550">
                <a:lnSpc>
                  <a:spcPct val="90000"/>
                </a:lnSpc>
                <a:spcBef>
                  <a:spcPts val="1000"/>
                </a:spcBef>
                <a:defRPr sz="2400">
                  <a:solidFill>
                    <a:srgbClr val="FFFFFF"/>
                  </a:solidFill>
                </a:defRPr>
              </a:lvl1pPr>
            </a:lstStyle>
            <a:p>
              <a:r>
                <a:rPr dirty="0" err="1"/>
                <a:t>Extrait</a:t>
              </a:r>
              <a:r>
                <a:rPr dirty="0"/>
                <a:t> P&amp;L</a:t>
              </a:r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631455"/>
              </p:ext>
            </p:extLst>
          </p:nvPr>
        </p:nvGraphicFramePr>
        <p:xfrm>
          <a:off x="472477" y="0"/>
          <a:ext cx="8128002" cy="6226528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24021">
                  <a:extLst>
                    <a:ext uri="{9D8B030D-6E8A-4147-A177-3AD203B41FA5}">
                      <a16:colId xmlns:a16="http://schemas.microsoft.com/office/drawing/2014/main" val="3106663749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988291088"/>
                    </a:ext>
                  </a:extLst>
                </a:gridCol>
                <a:gridCol w="1308367">
                  <a:extLst>
                    <a:ext uri="{9D8B030D-6E8A-4147-A177-3AD203B41FA5}">
                      <a16:colId xmlns:a16="http://schemas.microsoft.com/office/drawing/2014/main" val="854653918"/>
                    </a:ext>
                  </a:extLst>
                </a:gridCol>
                <a:gridCol w="937846">
                  <a:extLst>
                    <a:ext uri="{9D8B030D-6E8A-4147-A177-3AD203B41FA5}">
                      <a16:colId xmlns:a16="http://schemas.microsoft.com/office/drawing/2014/main" val="3782361288"/>
                    </a:ext>
                  </a:extLst>
                </a:gridCol>
                <a:gridCol w="1008184">
                  <a:extLst>
                    <a:ext uri="{9D8B030D-6E8A-4147-A177-3AD203B41FA5}">
                      <a16:colId xmlns:a16="http://schemas.microsoft.com/office/drawing/2014/main" val="2446483863"/>
                    </a:ext>
                  </a:extLst>
                </a:gridCol>
                <a:gridCol w="3163784">
                  <a:extLst>
                    <a:ext uri="{9D8B030D-6E8A-4147-A177-3AD203B41FA5}">
                      <a16:colId xmlns:a16="http://schemas.microsoft.com/office/drawing/2014/main" val="920217684"/>
                    </a:ext>
                  </a:extLst>
                </a:gridCol>
              </a:tblGrid>
              <a:tr h="143363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Reel</a:t>
                      </a:r>
                      <a:endParaRPr lang="ru-RU" sz="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% CA</a:t>
                      </a:r>
                      <a:endParaRPr lang="ru-RU" sz="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900" dirty="0" err="1" smtClean="0">
                          <a:solidFill>
                            <a:schemeClr val="bg1"/>
                          </a:solidFill>
                        </a:rPr>
                        <a:t>Ecart</a:t>
                      </a:r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900" dirty="0" err="1" smtClean="0">
                          <a:solidFill>
                            <a:schemeClr val="bg1"/>
                          </a:solidFill>
                        </a:rPr>
                        <a:t>Actu</a:t>
                      </a:r>
                      <a:endParaRPr lang="ru-RU" sz="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% Real</a:t>
                      </a:r>
                      <a:endParaRPr lang="ru-RU" sz="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900" dirty="0" smtClean="0">
                          <a:solidFill>
                            <a:schemeClr val="bg1"/>
                          </a:solidFill>
                        </a:rPr>
                        <a:t>% </a:t>
                      </a:r>
                      <a:r>
                        <a:rPr lang="en-US" sz="900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endParaRPr lang="ru-RU" sz="9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900" dirty="0" err="1" smtClean="0">
                          <a:solidFill>
                            <a:schemeClr val="tx1"/>
                          </a:solidFill>
                        </a:rPr>
                        <a:t>En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9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6290949"/>
                  </a:ext>
                </a:extLst>
              </a:tr>
              <a:tr h="196331"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78 051 230</a:t>
                      </a:r>
                      <a:endParaRPr lang="ru-RU" sz="900" dirty="0"/>
                    </a:p>
                  </a:txBody>
                  <a:tcPr anchor="ctr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37,09%</a:t>
                      </a:r>
                      <a:endParaRPr lang="ru-RU" sz="900" dirty="0"/>
                    </a:p>
                  </a:txBody>
                  <a:tcPr anchor="ctr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(7</a:t>
                      </a:r>
                      <a:r>
                        <a:rPr lang="en-US" sz="900" baseline="0" dirty="0" smtClean="0"/>
                        <a:t> 915 039)</a:t>
                      </a:r>
                      <a:endParaRPr lang="ru-RU" sz="900" dirty="0"/>
                    </a:p>
                  </a:txBody>
                  <a:tcPr anchor="ctr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90,79%</a:t>
                      </a:r>
                      <a:endParaRPr lang="ru-RU" sz="900" dirty="0"/>
                    </a:p>
                  </a:txBody>
                  <a:tcPr anchor="ctr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-3,07%</a:t>
                      </a:r>
                      <a:endParaRPr lang="ru-RU" sz="900" dirty="0"/>
                    </a:p>
                  </a:txBody>
                  <a:tcPr anchor="ctr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Marge </a:t>
                      </a:r>
                      <a:r>
                        <a:rPr lang="en-US" sz="900" dirty="0" err="1" smtClean="0"/>
                        <a:t>Nette</a:t>
                      </a:r>
                      <a:endParaRPr lang="ru-RU" sz="900" dirty="0"/>
                    </a:p>
                  </a:txBody>
                  <a:tcPr anchor="ctr"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0467518"/>
                  </a:ext>
                </a:extLst>
              </a:tr>
              <a:tr h="255167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(35 055 028)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(21 020 425)</a:t>
                      </a:r>
                      <a:endParaRPr lang="ru-RU" sz="900" dirty="0"/>
                    </a:p>
                  </a:txBody>
                  <a:tcP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16,66 %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9,99 %</a:t>
                      </a:r>
                      <a:endParaRPr lang="ru-RU" sz="900" dirty="0"/>
                    </a:p>
                  </a:txBody>
                  <a:tcP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4 226 581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852 165</a:t>
                      </a:r>
                      <a:endParaRPr lang="ru-RU" sz="900" dirty="0"/>
                    </a:p>
                  </a:txBody>
                  <a:tcP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89,24%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96,10%</a:t>
                      </a:r>
                      <a:endParaRPr lang="ru-RU" sz="900" dirty="0"/>
                    </a:p>
                  </a:txBody>
                  <a:tcP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-3,01%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-2,69%</a:t>
                      </a:r>
                      <a:endParaRPr lang="ru-RU" sz="900" dirty="0"/>
                    </a:p>
                  </a:txBody>
                  <a:tcP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Frals</a:t>
                      </a:r>
                      <a:r>
                        <a:rPr lang="en-US" sz="900" dirty="0" smtClean="0"/>
                        <a:t> de Personnel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Salalres</a:t>
                      </a:r>
                      <a:endParaRPr lang="ru-RU" sz="900" dirty="0"/>
                    </a:p>
                  </a:txBody>
                  <a:tcP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295054"/>
                  </a:ext>
                </a:extLst>
              </a:tr>
              <a:tr h="219159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(9 494 825)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4,51 %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951 806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90,89%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-3,87%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Charges </a:t>
                      </a:r>
                      <a:r>
                        <a:rPr lang="en-US" sz="900" dirty="0" err="1" smtClean="0"/>
                        <a:t>Sociales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08715431"/>
                  </a:ext>
                </a:extLst>
              </a:tr>
              <a:tr h="16844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(21 276)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0,01 %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(27 680)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-332%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-18,79%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Provision CP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4638640"/>
                  </a:ext>
                </a:extLst>
              </a:tr>
              <a:tr h="215461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(205 301)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0,10</a:t>
                      </a:r>
                      <a:r>
                        <a:rPr lang="en-US" sz="900" baseline="0" dirty="0" smtClean="0"/>
                        <a:t> 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(52 126)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134%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-43,32%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Interim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0149657"/>
                  </a:ext>
                </a:extLst>
              </a:tr>
              <a:tr h="204537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(3 594 289)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1,71%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2 209 815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61,93%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11,90%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Primes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738503"/>
                  </a:ext>
                </a:extLst>
              </a:tr>
              <a:tr h="19250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(305 106)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0,14%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131 202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69,93%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-43,32%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Deplacements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2318018"/>
                  </a:ext>
                </a:extLst>
              </a:tr>
              <a:tr h="287651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(413 806)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(4 161 381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0,20%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1,98 %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161</a:t>
                      </a:r>
                      <a:r>
                        <a:rPr lang="en-US" sz="900" baseline="0" dirty="0" smtClean="0"/>
                        <a:t> 399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134</a:t>
                      </a:r>
                      <a:r>
                        <a:rPr lang="en-US" sz="900" baseline="0" dirty="0" smtClean="0"/>
                        <a:t> 781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71,94%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96,86%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-30,36%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-7,38%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Autres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Frals</a:t>
                      </a:r>
                      <a:r>
                        <a:rPr lang="en-US" sz="900" dirty="0" smtClean="0"/>
                        <a:t> de </a:t>
                      </a:r>
                      <a:r>
                        <a:rPr lang="en-US" sz="900" dirty="0" err="1" smtClean="0"/>
                        <a:t>Perso</a:t>
                      </a: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Couts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baseline="0" dirty="0" err="1" smtClean="0"/>
                        <a:t>Immobillers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9264789"/>
                  </a:ext>
                </a:extLst>
              </a:tr>
              <a:tr h="20280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(913 424)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0,43%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68</a:t>
                      </a:r>
                      <a:r>
                        <a:rPr lang="en-US" sz="900" baseline="0" dirty="0" smtClean="0"/>
                        <a:t> 598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93,01%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-6,89%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Achats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Fournitures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5834547"/>
                  </a:ext>
                </a:extLst>
              </a:tr>
              <a:tr h="16844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(315 689)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0,15%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(1189)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100%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-16,51%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Assurances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72700038"/>
                  </a:ext>
                </a:extLst>
              </a:tr>
              <a:tr h="179367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(1 441 856)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0,69%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34</a:t>
                      </a:r>
                      <a:r>
                        <a:rPr lang="en-US" sz="900" baseline="0" dirty="0" smtClean="0"/>
                        <a:t> 882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97,64%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-9,17%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Entretien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Immeuble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0243432"/>
                  </a:ext>
                </a:extLst>
              </a:tr>
              <a:tr h="166228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(18 206)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0,01%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19</a:t>
                      </a:r>
                      <a:r>
                        <a:rPr lang="en-US" sz="900" baseline="0" dirty="0" smtClean="0"/>
                        <a:t> 872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47,81%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517%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Location </a:t>
                      </a:r>
                      <a:r>
                        <a:rPr lang="en-US" sz="900" dirty="0" err="1" smtClean="0"/>
                        <a:t>Immeuble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8181399"/>
                  </a:ext>
                </a:extLst>
              </a:tr>
              <a:tr h="18918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(1 472 205)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0,70%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12 618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99, 15%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-4,63%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Autres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Frals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Immeubles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81791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(5 875 790)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281 415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2,79%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0,13%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373 799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79 662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94,02%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139%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-4,89%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-36,83%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Autres</a:t>
                      </a: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Autres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Produits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d’Exploitation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3620325"/>
                  </a:ext>
                </a:extLst>
              </a:tr>
              <a:tr h="181533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(1 011 091)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0,48%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108 530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90,31%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-29,33%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Autres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Frais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d’Exploitetion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6557347"/>
                  </a:ext>
                </a:extLst>
              </a:tr>
              <a:tr h="20449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10 722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0,01%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11 122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-2 681%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-156%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Autres</a:t>
                      </a:r>
                      <a:r>
                        <a:rPr lang="en-US" sz="900" dirty="0" smtClean="0"/>
                        <a:t> Provisions </a:t>
                      </a:r>
                      <a:r>
                        <a:rPr lang="en-US" sz="900" dirty="0" err="1" smtClean="0"/>
                        <a:t>d’Exploitation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6429845"/>
                  </a:ext>
                </a:extLst>
              </a:tr>
              <a:tr h="180473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(489 107) 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0,23%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(52 395)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112%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-2,75%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Telecom et </a:t>
                      </a:r>
                      <a:r>
                        <a:rPr lang="en-US" sz="900" dirty="0" err="1" smtClean="0"/>
                        <a:t>Consommables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4966422"/>
                  </a:ext>
                </a:extLst>
              </a:tr>
              <a:tr h="20343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(1 562 394)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0,74%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75 924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95,37%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1,47%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Locations Materiel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9757942"/>
                  </a:ext>
                </a:extLst>
              </a:tr>
              <a:tr h="19250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(746 224)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0,35%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4 674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99,38%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-4,39%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Entretien</a:t>
                      </a:r>
                      <a:r>
                        <a:rPr lang="en-US" sz="900" dirty="0" smtClean="0"/>
                        <a:t> Materiel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762417"/>
                  </a:ext>
                </a:extLst>
              </a:tr>
              <a:tr h="20343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(1 349 839)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0,64%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11 754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99,14%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-8,07%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Amorlissement</a:t>
                      </a:r>
                      <a:r>
                        <a:rPr lang="en-US" sz="900" dirty="0" smtClean="0"/>
                        <a:t> Materiel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9410785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(1 012 818)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0,48%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128 847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88,71%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15,95%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Services</a:t>
                      </a:r>
                      <a:r>
                        <a:rPr lang="en-US" sz="900" baseline="0" dirty="0" smtClean="0"/>
                        <a:t> </a:t>
                      </a:r>
                      <a:r>
                        <a:rPr lang="en-US" sz="900" baseline="0" dirty="0" err="1" smtClean="0"/>
                        <a:t>Bancalres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4682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3 545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(4 247 687)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0,00%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2,02%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5681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340</a:t>
                      </a:r>
                      <a:r>
                        <a:rPr lang="en-US" sz="900" baseline="0" dirty="0" smtClean="0"/>
                        <a:t> 389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-166%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92,58%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-142%</a:t>
                      </a:r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-21,82%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Frals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Exceptionnels</a:t>
                      </a: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endParaRPr lang="en-US" sz="900" dirty="0" smtClean="0"/>
                    </a:p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Publlcite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8228259"/>
                  </a:ext>
                </a:extLst>
              </a:tr>
              <a:tr h="17376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(16</a:t>
                      </a:r>
                      <a:r>
                        <a:rPr lang="en-US" sz="900" baseline="0" dirty="0" smtClean="0"/>
                        <a:t> 871)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0,01%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22 588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42, 76%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-69,59%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Presso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146584"/>
                  </a:ext>
                </a:extLst>
              </a:tr>
              <a:tr h="191169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(3 623 314)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1,72%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43 200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98,82%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-21,19%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Editions</a:t>
                      </a:r>
                      <a:r>
                        <a:rPr lang="en-US" sz="900" baseline="0" dirty="0" smtClean="0"/>
                        <a:t> Distributions / ILV-PLV</a:t>
                      </a:r>
                      <a:endParaRPr lang="ru-RU" sz="9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83507"/>
                  </a:ext>
                </a:extLst>
              </a:tr>
              <a:tr h="173403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(496 622)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0,24%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56 949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89,71%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-12,65%</a:t>
                      </a:r>
                      <a:endParaRPr lang="ru-RU" sz="9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Affichage</a:t>
                      </a:r>
                      <a:r>
                        <a:rPr lang="en-US" sz="900" baseline="0" dirty="0" smtClean="0"/>
                        <a:t> / Radio / TV</a:t>
                      </a:r>
                      <a:endParaRPr lang="ru-RU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48243537"/>
                  </a:ext>
                </a:extLst>
              </a:tr>
              <a:tr h="202529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(110 881)</a:t>
                      </a:r>
                      <a:endParaRPr lang="ru-RU" sz="900" dirty="0"/>
                    </a:p>
                  </a:txBody>
                  <a:tcP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0,05%</a:t>
                      </a:r>
                      <a:endParaRPr lang="ru-RU" sz="900" dirty="0"/>
                    </a:p>
                  </a:txBody>
                  <a:tcP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217 652</a:t>
                      </a:r>
                      <a:endParaRPr lang="ru-RU" sz="900" dirty="0"/>
                    </a:p>
                  </a:txBody>
                  <a:tcP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33,75%</a:t>
                      </a:r>
                      <a:endParaRPr lang="ru-RU" sz="900" dirty="0"/>
                    </a:p>
                  </a:txBody>
                  <a:tcP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-47,57%</a:t>
                      </a:r>
                      <a:endParaRPr lang="ru-RU" sz="900" dirty="0"/>
                    </a:p>
                  </a:txBody>
                  <a:tcP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Pud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Diverses</a:t>
                      </a:r>
                      <a:endParaRPr lang="ru-RU" sz="900" dirty="0"/>
                    </a:p>
                  </a:txBody>
                  <a:tcPr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7733950"/>
                  </a:ext>
                </a:extLst>
              </a:tr>
              <a:tr h="182949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28 711 344</a:t>
                      </a:r>
                      <a:endParaRPr lang="ru-RU" sz="900" dirty="0"/>
                    </a:p>
                  </a:txBody>
                  <a:tcP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13,64%</a:t>
                      </a:r>
                      <a:endParaRPr lang="ru-RU" sz="900" dirty="0"/>
                    </a:p>
                  </a:txBody>
                  <a:tcP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(2 839 489)</a:t>
                      </a:r>
                      <a:endParaRPr lang="ru-RU" sz="900" dirty="0"/>
                    </a:p>
                  </a:txBody>
                  <a:tcP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91,00%</a:t>
                      </a:r>
                      <a:endParaRPr lang="ru-RU" sz="900" dirty="0"/>
                    </a:p>
                  </a:txBody>
                  <a:tcP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smtClean="0"/>
                        <a:t>1,81%</a:t>
                      </a:r>
                      <a:endParaRPr lang="ru-RU" sz="900" dirty="0"/>
                    </a:p>
                  </a:txBody>
                  <a:tcP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900" dirty="0" err="1" smtClean="0"/>
                        <a:t>Esultat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d’Exploitation</a:t>
                      </a:r>
                      <a:r>
                        <a:rPr lang="en-US" sz="900" dirty="0" smtClean="0"/>
                        <a:t> </a:t>
                      </a:r>
                      <a:r>
                        <a:rPr lang="en-US" sz="900" dirty="0" err="1" smtClean="0"/>
                        <a:t>Mgasl</a:t>
                      </a:r>
                      <a:endParaRPr lang="ru-RU" sz="900" dirty="0"/>
                    </a:p>
                  </a:txBody>
                  <a:tcP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25692507"/>
                  </a:ext>
                </a:extLst>
              </a:tr>
            </a:tbl>
          </a:graphicData>
        </a:graphic>
      </p:graphicFrame>
      <p:sp>
        <p:nvSpPr>
          <p:cNvPr id="8" name="Скругленный прямоугольник 7"/>
          <p:cNvSpPr/>
          <p:nvPr/>
        </p:nvSpPr>
        <p:spPr>
          <a:xfrm>
            <a:off x="6658708" y="211014"/>
            <a:ext cx="750277" cy="152400"/>
          </a:xfrm>
          <a:prstGeom prst="roundRect">
            <a:avLst/>
          </a:prstGeom>
          <a:noFill/>
          <a:ln w="9525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467214" y="363414"/>
            <a:ext cx="996461" cy="175848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467214" y="1781907"/>
            <a:ext cx="1109432" cy="187570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467214" y="3383803"/>
            <a:ext cx="1439809" cy="152402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523699" y="4950531"/>
            <a:ext cx="1052947" cy="219346"/>
          </a:xfrm>
          <a:prstGeom prst="roundRect">
            <a:avLst/>
          </a:prstGeom>
          <a:noFill/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9638999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" grpId="0" animBg="1" advAuto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" name="Espace réservé du texte 1"/>
          <p:cNvSpPr txBox="1"/>
          <p:nvPr/>
        </p:nvSpPr>
        <p:spPr>
          <a:xfrm>
            <a:off x="2819400" y="568964"/>
            <a:ext cx="7543800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t>Stock Temps Réel</a:t>
            </a:r>
          </a:p>
        </p:txBody>
      </p:sp>
      <p:sp>
        <p:nvSpPr>
          <p:cNvPr id="986" name="ZoneTexte 9"/>
          <p:cNvSpPr txBox="1"/>
          <p:nvPr/>
        </p:nvSpPr>
        <p:spPr>
          <a:xfrm>
            <a:off x="415635" y="384298"/>
            <a:ext cx="1545511" cy="370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LE STOCK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565118"/>
              </p:ext>
            </p:extLst>
          </p:nvPr>
        </p:nvGraphicFramePr>
        <p:xfrm>
          <a:off x="2179603" y="1120987"/>
          <a:ext cx="3239247" cy="4966993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228028">
                  <a:extLst>
                    <a:ext uri="{9D8B030D-6E8A-4147-A177-3AD203B41FA5}">
                      <a16:colId xmlns:a16="http://schemas.microsoft.com/office/drawing/2014/main" val="2991684152"/>
                    </a:ext>
                  </a:extLst>
                </a:gridCol>
                <a:gridCol w="1011219">
                  <a:extLst>
                    <a:ext uri="{9D8B030D-6E8A-4147-A177-3AD203B41FA5}">
                      <a16:colId xmlns:a16="http://schemas.microsoft.com/office/drawing/2014/main" val="954879559"/>
                    </a:ext>
                  </a:extLst>
                </a:gridCol>
              </a:tblGrid>
              <a:tr h="222443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ru-RU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</a:rPr>
                        <a:t> 167 803,64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416306"/>
                  </a:ext>
                </a:extLst>
              </a:tr>
              <a:tr h="223089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210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</a:rPr>
                        <a:t> 303,55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5594211"/>
                  </a:ext>
                </a:extLst>
              </a:tr>
              <a:tr h="15804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01_Materiau</a:t>
                      </a:r>
                      <a:endParaRPr lang="ru-RU" sz="11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31 327,88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079582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02_Charpente</a:t>
                      </a:r>
                      <a:r>
                        <a:rPr lang="en-US" sz="1100" baseline="0" dirty="0" smtClean="0"/>
                        <a:t> et Couverture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52 303,09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0395058"/>
                  </a:ext>
                </a:extLst>
              </a:tr>
              <a:tr h="18793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03_Etancheite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17 369,53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699152"/>
                  </a:ext>
                </a:extLst>
              </a:tr>
              <a:tr h="19066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04_Evacuation et Recuperation eau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26 035,43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292318"/>
                  </a:ext>
                </a:extLst>
              </a:tr>
              <a:tr h="183871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05_Ciment,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aseline="0" dirty="0" err="1" smtClean="0"/>
                        <a:t>enduit</a:t>
                      </a:r>
                      <a:r>
                        <a:rPr lang="en-US" sz="1100" baseline="0" dirty="0" smtClean="0"/>
                        <a:t> et mastic</a:t>
                      </a:r>
                      <a:endParaRPr lang="ru-RU" sz="11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80 494,52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021531"/>
                  </a:ext>
                </a:extLst>
              </a:tr>
              <a:tr h="17707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06_Outils de </a:t>
                      </a:r>
                      <a:r>
                        <a:rPr lang="en-US" sz="1100" dirty="0" err="1" smtClean="0"/>
                        <a:t>contruction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2 773,10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39693"/>
                  </a:ext>
                </a:extLst>
              </a:tr>
              <a:tr h="209454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210 189,75 €</a:t>
                      </a:r>
                      <a:endParaRPr lang="ru-RU" sz="11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618231"/>
                  </a:ext>
                </a:extLst>
              </a:tr>
              <a:tr h="20901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01_isolation </a:t>
                      </a:r>
                      <a:r>
                        <a:rPr lang="en-US" sz="1100" dirty="0" err="1" smtClean="0"/>
                        <a:t>structurelle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80 492,71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193902"/>
                  </a:ext>
                </a:extLst>
              </a:tr>
              <a:tr h="202221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02_Cloison et plafond</a:t>
                      </a:r>
                      <a:endParaRPr lang="ru-RU" sz="11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59 972, 95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624421"/>
                  </a:ext>
                </a:extLst>
              </a:tr>
              <a:tr h="17637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03_Tasseau et </a:t>
                      </a:r>
                      <a:r>
                        <a:rPr lang="en-US" sz="1100" dirty="0" err="1" smtClean="0"/>
                        <a:t>moulure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13</a:t>
                      </a:r>
                      <a:r>
                        <a:rPr lang="en-US" sz="1100" baseline="0" dirty="0" smtClean="0"/>
                        <a:t> 111,45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524230"/>
                  </a:ext>
                </a:extLst>
              </a:tr>
              <a:tr h="23625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04_Panneau Bois</a:t>
                      </a:r>
                      <a:endParaRPr lang="ru-RU" sz="11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47 147,48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75789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05_Plancher Bois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9</a:t>
                      </a:r>
                      <a:r>
                        <a:rPr lang="en-US" sz="1100" baseline="0" dirty="0" smtClean="0"/>
                        <a:t> 465, 16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453742"/>
                  </a:ext>
                </a:extLst>
              </a:tr>
              <a:tr h="21364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360 442,60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023711"/>
                  </a:ext>
                </a:extLst>
              </a:tr>
              <a:tr h="17481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01_Porte </a:t>
                      </a:r>
                      <a:r>
                        <a:rPr lang="en-US" sz="1100" dirty="0" err="1" smtClean="0"/>
                        <a:t>d’entrée</a:t>
                      </a:r>
                      <a:r>
                        <a:rPr lang="en-US" sz="1100" dirty="0" smtClean="0"/>
                        <a:t> et de service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37 902,34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64550"/>
                  </a:ext>
                </a:extLst>
              </a:tr>
              <a:tr h="20612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02_Porte</a:t>
                      </a:r>
                      <a:r>
                        <a:rPr lang="en-US" sz="1100" baseline="0" dirty="0" smtClean="0"/>
                        <a:t> de garage</a:t>
                      </a:r>
                      <a:endParaRPr lang="ru-RU" sz="11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61 899,54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69399"/>
                  </a:ext>
                </a:extLst>
              </a:tr>
              <a:tr h="19932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03_fenetre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96 978,40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633226"/>
                  </a:ext>
                </a:extLst>
              </a:tr>
              <a:tr h="18300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04_Volet &amp; </a:t>
                      </a:r>
                      <a:r>
                        <a:rPr lang="en-US" sz="1100" dirty="0" err="1" smtClean="0"/>
                        <a:t>Accessoire</a:t>
                      </a:r>
                      <a:endParaRPr lang="ru-RU" sz="11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40 713,47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1038895"/>
                  </a:ext>
                </a:extLst>
              </a:tr>
              <a:tr h="17621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05_Porte </a:t>
                      </a:r>
                      <a:r>
                        <a:rPr lang="en-US" sz="1100" dirty="0" err="1" smtClean="0"/>
                        <a:t>Interieure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77 912,33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431549"/>
                  </a:ext>
                </a:extLst>
              </a:tr>
              <a:tr h="19799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06_Escalier et </a:t>
                      </a:r>
                      <a:r>
                        <a:rPr lang="en-US" sz="1100" dirty="0" err="1" smtClean="0"/>
                        <a:t>accessoire</a:t>
                      </a:r>
                      <a:endParaRPr lang="ru-RU" sz="11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45 036,52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317073"/>
                  </a:ext>
                </a:extLst>
              </a:tr>
              <a:tr h="16325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300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</a:rPr>
                        <a:t> 625,85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557040"/>
                  </a:ext>
                </a:extLst>
              </a:tr>
              <a:tr h="1632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01_Alimentation </a:t>
                      </a:r>
                      <a:r>
                        <a:rPr lang="en-US" sz="1100" dirty="0" err="1" smtClean="0"/>
                        <a:t>en</a:t>
                      </a:r>
                      <a:r>
                        <a:rPr lang="en-US" sz="1100" dirty="0" smtClean="0"/>
                        <a:t> eau</a:t>
                      </a:r>
                      <a:endParaRPr lang="ru-RU" sz="11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34 208,89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875566"/>
                  </a:ext>
                </a:extLst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54184817"/>
              </p:ext>
            </p:extLst>
          </p:nvPr>
        </p:nvGraphicFramePr>
        <p:xfrm>
          <a:off x="6403298" y="1117712"/>
          <a:ext cx="4097867" cy="500209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870200">
                  <a:extLst>
                    <a:ext uri="{9D8B030D-6E8A-4147-A177-3AD203B41FA5}">
                      <a16:colId xmlns:a16="http://schemas.microsoft.com/office/drawing/2014/main" val="505216564"/>
                    </a:ext>
                  </a:extLst>
                </a:gridCol>
                <a:gridCol w="1227667">
                  <a:extLst>
                    <a:ext uri="{9D8B030D-6E8A-4147-A177-3AD203B41FA5}">
                      <a16:colId xmlns:a16="http://schemas.microsoft.com/office/drawing/2014/main" val="390808410"/>
                    </a:ext>
                  </a:extLst>
                </a:gridCol>
              </a:tblGrid>
              <a:tr h="21599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Cate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</a:rPr>
                        <a:t>gorie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Valeur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369901"/>
                  </a:ext>
                </a:extLst>
              </a:tr>
              <a:tr h="18722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01_Construction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210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303,55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339310"/>
                  </a:ext>
                </a:extLst>
              </a:tr>
              <a:tr h="17971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02_bois et construction </a:t>
                      </a:r>
                      <a:r>
                        <a:rPr lang="en-US" sz="1200" dirty="0" err="1" smtClean="0"/>
                        <a:t>interieure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210189,75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9891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03_Menoiserie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360442,60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356095"/>
                  </a:ext>
                </a:extLst>
              </a:tr>
              <a:tr h="14342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04_Plomberie et </a:t>
                      </a:r>
                      <a:r>
                        <a:rPr lang="en-US" sz="1200" dirty="0" err="1" smtClean="0"/>
                        <a:t>Chauffage</a:t>
                      </a:r>
                      <a:r>
                        <a:rPr lang="en-US" sz="1200" dirty="0" smtClean="0"/>
                        <a:t> Central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300 625,85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2799153"/>
                  </a:ext>
                </a:extLst>
              </a:tr>
              <a:tr h="146548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05_Electricte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322 761,65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058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06_Chauff.</a:t>
                      </a:r>
                      <a:r>
                        <a:rPr lang="en-US" sz="1200" baseline="0" dirty="0" smtClean="0"/>
                        <a:t> elect. &amp; </a:t>
                      </a:r>
                      <a:r>
                        <a:rPr lang="en-US" sz="1200" baseline="0" dirty="0" err="1" smtClean="0"/>
                        <a:t>traitement</a:t>
                      </a:r>
                      <a:r>
                        <a:rPr lang="en-US" sz="1200" baseline="0" dirty="0" smtClean="0"/>
                        <a:t> de </a:t>
                      </a:r>
                      <a:r>
                        <a:rPr lang="en-US" sz="1200" baseline="0" dirty="0" err="1" smtClean="0"/>
                        <a:t>l’air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279 926,46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982482"/>
                  </a:ext>
                </a:extLst>
              </a:tr>
              <a:tr h="174057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07_Salle</a:t>
                      </a:r>
                      <a:r>
                        <a:rPr lang="en-US" sz="1200" baseline="0" dirty="0" smtClean="0"/>
                        <a:t> de </a:t>
                      </a:r>
                      <a:r>
                        <a:rPr lang="en-US" sz="1200" baseline="0" dirty="0" err="1" smtClean="0"/>
                        <a:t>bains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517 064,94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31115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08_rangement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201 165,63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3401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09_Meubles de Cuisine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141 489,38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148013"/>
                  </a:ext>
                </a:extLst>
              </a:tr>
              <a:tr h="247217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10_Eviers, </a:t>
                      </a:r>
                      <a:r>
                        <a:rPr lang="en-US" sz="1200" dirty="0" err="1" smtClean="0"/>
                        <a:t>Robinets</a:t>
                      </a:r>
                      <a:r>
                        <a:rPr lang="en-US" sz="1200" baseline="0" dirty="0" smtClean="0"/>
                        <a:t> et </a:t>
                      </a:r>
                      <a:r>
                        <a:rPr lang="en-US" sz="1200" baseline="0" dirty="0" err="1" smtClean="0"/>
                        <a:t>Electrom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enager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89 300,37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1674942"/>
                  </a:ext>
                </a:extLst>
              </a:tr>
              <a:tr h="20201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11_REVEMENT SOL ET MUR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457 394, 03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8160989"/>
                  </a:ext>
                </a:extLst>
              </a:tr>
              <a:tr h="18387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12_Decoration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290 648,80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6223"/>
                  </a:ext>
                </a:extLst>
              </a:tr>
              <a:tr h="229528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13_Eclarage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301 579,82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821367"/>
                  </a:ext>
                </a:extLst>
              </a:tr>
              <a:tr h="19011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14_Peinture </a:t>
                      </a:r>
                      <a:r>
                        <a:rPr lang="en-US" sz="1200" dirty="0" err="1" smtClean="0"/>
                        <a:t>interieure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287 954,84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3633049"/>
                  </a:ext>
                </a:extLst>
              </a:tr>
              <a:tr h="22513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15_Peint </a:t>
                      </a:r>
                      <a:r>
                        <a:rPr lang="en-US" sz="1200" dirty="0" err="1" smtClean="0"/>
                        <a:t>ext</a:t>
                      </a:r>
                      <a:r>
                        <a:rPr lang="en-US" sz="1200" dirty="0" smtClean="0"/>
                        <a:t>, </a:t>
                      </a:r>
                      <a:r>
                        <a:rPr lang="en-US" sz="1200" dirty="0" err="1" smtClean="0"/>
                        <a:t>outlis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peintre</a:t>
                      </a:r>
                      <a:r>
                        <a:rPr lang="en-US" sz="1200" dirty="0" smtClean="0"/>
                        <a:t>, </a:t>
                      </a:r>
                      <a:r>
                        <a:rPr lang="en-US" sz="1200" dirty="0" err="1" smtClean="0"/>
                        <a:t>droguerie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220 661,62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2005851"/>
                  </a:ext>
                </a:extLst>
              </a:tr>
              <a:tr h="20699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16_Jardinage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406 628,35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792173"/>
                  </a:ext>
                </a:extLst>
              </a:tr>
              <a:tr h="210118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17_Am </a:t>
                      </a:r>
                      <a:r>
                        <a:rPr lang="en-US" sz="1200" dirty="0" err="1" smtClean="0"/>
                        <a:t>enagmt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jardin</a:t>
                      </a:r>
                      <a:r>
                        <a:rPr lang="en-US" sz="1200" dirty="0" smtClean="0"/>
                        <a:t> et </a:t>
                      </a:r>
                      <a:r>
                        <a:rPr lang="en-US" sz="1200" dirty="0" err="1" smtClean="0"/>
                        <a:t>Loisirs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exterieurs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884 348,91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093742"/>
                  </a:ext>
                </a:extLst>
              </a:tr>
              <a:tr h="160077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18_Outillage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488 910,53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2197678"/>
                  </a:ext>
                </a:extLst>
              </a:tr>
              <a:tr h="226994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19_Quincaillerie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195 571,97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277792"/>
                  </a:ext>
                </a:extLst>
              </a:tr>
              <a:tr h="18758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20_Sevice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834,59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08426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61594633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Espace réservé du texte 1"/>
          <p:cNvSpPr txBox="1"/>
          <p:nvPr/>
        </p:nvSpPr>
        <p:spPr>
          <a:xfrm>
            <a:off x="2819400" y="568964"/>
            <a:ext cx="7543800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t>Stock Temps Réel</a:t>
            </a:r>
          </a:p>
        </p:txBody>
      </p:sp>
      <p:sp>
        <p:nvSpPr>
          <p:cNvPr id="990" name="ZoneTexte 9"/>
          <p:cNvSpPr txBox="1"/>
          <p:nvPr/>
        </p:nvSpPr>
        <p:spPr>
          <a:xfrm>
            <a:off x="415635" y="384298"/>
            <a:ext cx="1545511" cy="370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LE STOCK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426584"/>
              </p:ext>
            </p:extLst>
          </p:nvPr>
        </p:nvGraphicFramePr>
        <p:xfrm>
          <a:off x="6403298" y="1117712"/>
          <a:ext cx="4097867" cy="5002097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870200">
                  <a:extLst>
                    <a:ext uri="{9D8B030D-6E8A-4147-A177-3AD203B41FA5}">
                      <a16:colId xmlns:a16="http://schemas.microsoft.com/office/drawing/2014/main" val="505216564"/>
                    </a:ext>
                  </a:extLst>
                </a:gridCol>
                <a:gridCol w="1227667">
                  <a:extLst>
                    <a:ext uri="{9D8B030D-6E8A-4147-A177-3AD203B41FA5}">
                      <a16:colId xmlns:a16="http://schemas.microsoft.com/office/drawing/2014/main" val="390808410"/>
                    </a:ext>
                  </a:extLst>
                </a:gridCol>
              </a:tblGrid>
              <a:tr h="21599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Cate</a:t>
                      </a:r>
                      <a:r>
                        <a:rPr lang="en-US" sz="12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chemeClr val="bg1"/>
                          </a:solidFill>
                        </a:rPr>
                        <a:t>gorie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err="1" smtClean="0">
                          <a:solidFill>
                            <a:schemeClr val="bg1"/>
                          </a:solidFill>
                        </a:rPr>
                        <a:t>Valeur</a:t>
                      </a:r>
                      <a:endParaRPr lang="ru-RU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89369901"/>
                  </a:ext>
                </a:extLst>
              </a:tr>
              <a:tr h="18722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01_Construction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210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</a:rPr>
                        <a:t> 303,55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8339310"/>
                  </a:ext>
                </a:extLst>
              </a:tr>
              <a:tr h="179713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02_bois et construction </a:t>
                      </a:r>
                      <a:r>
                        <a:rPr lang="en-US" sz="1200" dirty="0" err="1" smtClean="0"/>
                        <a:t>interieure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210189,75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09891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03_Menoiserie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360442,60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356095"/>
                  </a:ext>
                </a:extLst>
              </a:tr>
              <a:tr h="14342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04_Plomberie et </a:t>
                      </a:r>
                      <a:r>
                        <a:rPr lang="en-US" sz="1200" dirty="0" err="1" smtClean="0"/>
                        <a:t>Chauffage</a:t>
                      </a:r>
                      <a:r>
                        <a:rPr lang="en-US" sz="1200" dirty="0" smtClean="0"/>
                        <a:t> Central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300 625,85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2799153"/>
                  </a:ext>
                </a:extLst>
              </a:tr>
              <a:tr h="146548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05_Electricte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322 761,65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0586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06_Chauff.</a:t>
                      </a:r>
                      <a:r>
                        <a:rPr lang="en-US" sz="1200" baseline="0" dirty="0" smtClean="0"/>
                        <a:t> elect. &amp; </a:t>
                      </a:r>
                      <a:r>
                        <a:rPr lang="en-US" sz="1200" baseline="0" dirty="0" err="1" smtClean="0"/>
                        <a:t>traitement</a:t>
                      </a:r>
                      <a:r>
                        <a:rPr lang="en-US" sz="1200" baseline="0" dirty="0" smtClean="0"/>
                        <a:t> de </a:t>
                      </a:r>
                      <a:r>
                        <a:rPr lang="en-US" sz="1200" baseline="0" dirty="0" err="1" smtClean="0"/>
                        <a:t>l’air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279 926,46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982482"/>
                  </a:ext>
                </a:extLst>
              </a:tr>
              <a:tr h="174057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07_Salle</a:t>
                      </a:r>
                      <a:r>
                        <a:rPr lang="en-US" sz="1200" baseline="0" dirty="0" smtClean="0"/>
                        <a:t> de </a:t>
                      </a:r>
                      <a:r>
                        <a:rPr lang="en-US" sz="1200" baseline="0" dirty="0" err="1" smtClean="0"/>
                        <a:t>bains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517 064,94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311152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08_rangement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201 165,63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93401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09_Meubles de Cuisine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141 489,38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148013"/>
                  </a:ext>
                </a:extLst>
              </a:tr>
              <a:tr h="247217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10_Eviers, </a:t>
                      </a:r>
                      <a:r>
                        <a:rPr lang="en-US" sz="1200" dirty="0" err="1" smtClean="0"/>
                        <a:t>Robinets</a:t>
                      </a:r>
                      <a:r>
                        <a:rPr lang="en-US" sz="1200" baseline="0" dirty="0" smtClean="0"/>
                        <a:t> et </a:t>
                      </a:r>
                      <a:r>
                        <a:rPr lang="en-US" sz="1200" baseline="0" dirty="0" err="1" smtClean="0"/>
                        <a:t>Electrom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baseline="0" dirty="0" err="1" smtClean="0"/>
                        <a:t>enager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89 300,37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1674942"/>
                  </a:ext>
                </a:extLst>
              </a:tr>
              <a:tr h="20201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11_REVEMENT SOL ET MUR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457 394, 03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8160989"/>
                  </a:ext>
                </a:extLst>
              </a:tr>
              <a:tr h="18387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12_Decoration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290 648,80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46223"/>
                  </a:ext>
                </a:extLst>
              </a:tr>
              <a:tr h="229528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13_Eclarage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301 579,82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821367"/>
                  </a:ext>
                </a:extLst>
              </a:tr>
              <a:tr h="19011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14_Peinture </a:t>
                      </a:r>
                      <a:r>
                        <a:rPr lang="en-US" sz="1200" dirty="0" err="1" smtClean="0"/>
                        <a:t>interieure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287 954,84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63633049"/>
                  </a:ext>
                </a:extLst>
              </a:tr>
              <a:tr h="225139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15_Peint </a:t>
                      </a:r>
                      <a:r>
                        <a:rPr lang="en-US" sz="1200" dirty="0" err="1" smtClean="0"/>
                        <a:t>ext</a:t>
                      </a:r>
                      <a:r>
                        <a:rPr lang="en-US" sz="1200" dirty="0" smtClean="0"/>
                        <a:t>, </a:t>
                      </a:r>
                      <a:r>
                        <a:rPr lang="en-US" sz="1200" dirty="0" err="1" smtClean="0"/>
                        <a:t>outlis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peintre</a:t>
                      </a:r>
                      <a:r>
                        <a:rPr lang="en-US" sz="1200" dirty="0" smtClean="0"/>
                        <a:t>, </a:t>
                      </a:r>
                      <a:r>
                        <a:rPr lang="en-US" sz="1200" dirty="0" err="1" smtClean="0"/>
                        <a:t>droguerie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220 661,62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2005851"/>
                  </a:ext>
                </a:extLst>
              </a:tr>
              <a:tr h="206996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16_Jardinage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406 628,35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15792173"/>
                  </a:ext>
                </a:extLst>
              </a:tr>
              <a:tr h="210118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17_Am </a:t>
                      </a:r>
                      <a:r>
                        <a:rPr lang="en-US" sz="1200" dirty="0" err="1" smtClean="0"/>
                        <a:t>enagmt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jardin</a:t>
                      </a:r>
                      <a:r>
                        <a:rPr lang="en-US" sz="1200" dirty="0" smtClean="0"/>
                        <a:t> et </a:t>
                      </a:r>
                      <a:r>
                        <a:rPr lang="en-US" sz="1200" dirty="0" err="1" smtClean="0"/>
                        <a:t>Loisirs</a:t>
                      </a:r>
                      <a:r>
                        <a:rPr lang="en-US" sz="1200" dirty="0" smtClean="0"/>
                        <a:t> </a:t>
                      </a:r>
                      <a:r>
                        <a:rPr lang="en-US" sz="1200" dirty="0" err="1" smtClean="0"/>
                        <a:t>exterieurs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884 348,91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093742"/>
                  </a:ext>
                </a:extLst>
              </a:tr>
              <a:tr h="160077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18_Outillage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488 910,53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2197678"/>
                  </a:ext>
                </a:extLst>
              </a:tr>
              <a:tr h="226994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19_Quincaillerie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195 571,97</a:t>
                      </a:r>
                      <a:r>
                        <a:rPr lang="en-US" sz="1200" baseline="0" dirty="0" smtClean="0"/>
                        <a:t>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81277792"/>
                  </a:ext>
                </a:extLst>
              </a:tr>
              <a:tr h="187585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200" dirty="0" smtClean="0"/>
                        <a:t>20_Sevice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/>
                        <a:t>834,59 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2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80842631"/>
                  </a:ext>
                </a:extLst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7696001"/>
              </p:ext>
            </p:extLst>
          </p:nvPr>
        </p:nvGraphicFramePr>
        <p:xfrm>
          <a:off x="2179603" y="1120987"/>
          <a:ext cx="3239247" cy="4966993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2228028">
                  <a:extLst>
                    <a:ext uri="{9D8B030D-6E8A-4147-A177-3AD203B41FA5}">
                      <a16:colId xmlns:a16="http://schemas.microsoft.com/office/drawing/2014/main" val="2991684152"/>
                    </a:ext>
                  </a:extLst>
                </a:gridCol>
                <a:gridCol w="1011219">
                  <a:extLst>
                    <a:ext uri="{9D8B030D-6E8A-4147-A177-3AD203B41FA5}">
                      <a16:colId xmlns:a16="http://schemas.microsoft.com/office/drawing/2014/main" val="954879559"/>
                    </a:ext>
                  </a:extLst>
                </a:gridCol>
              </a:tblGrid>
              <a:tr h="222443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ru-RU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6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</a:rPr>
                        <a:t> 167 803,64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416306"/>
                  </a:ext>
                </a:extLst>
              </a:tr>
              <a:tr h="223089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210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</a:rPr>
                        <a:t> 303,55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65594211"/>
                  </a:ext>
                </a:extLst>
              </a:tr>
              <a:tr h="158042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01_Materiau</a:t>
                      </a:r>
                      <a:endParaRPr lang="ru-RU" sz="11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31 327,88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84079582"/>
                  </a:ext>
                </a:extLst>
              </a:tr>
              <a:tr h="200354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02_Charpente</a:t>
                      </a:r>
                      <a:r>
                        <a:rPr lang="en-US" sz="1100" baseline="0" dirty="0" smtClean="0"/>
                        <a:t> et Couverture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52 303,09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0395058"/>
                  </a:ext>
                </a:extLst>
              </a:tr>
              <a:tr h="18793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03_Etancheite</a:t>
                      </a: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17 369,53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0699152"/>
                  </a:ext>
                </a:extLst>
              </a:tr>
              <a:tr h="19066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04_Evacuation et Recuperation eau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26 035,43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3292318"/>
                  </a:ext>
                </a:extLst>
              </a:tr>
              <a:tr h="183871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05_Ciment,</a:t>
                      </a:r>
                      <a:r>
                        <a:rPr lang="en-US" sz="1100" baseline="0" dirty="0" smtClean="0"/>
                        <a:t> </a:t>
                      </a:r>
                      <a:r>
                        <a:rPr lang="en-US" sz="1100" baseline="0" dirty="0" err="1" smtClean="0"/>
                        <a:t>enduit</a:t>
                      </a:r>
                      <a:r>
                        <a:rPr lang="en-US" sz="1100" baseline="0" dirty="0" smtClean="0"/>
                        <a:t> et mastic</a:t>
                      </a:r>
                      <a:endParaRPr lang="ru-RU" sz="1100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80 494,52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6021531"/>
                  </a:ext>
                </a:extLst>
              </a:tr>
              <a:tr h="17707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06_Outils de </a:t>
                      </a:r>
                      <a:r>
                        <a:rPr lang="en-US" sz="1100" dirty="0" err="1" smtClean="0"/>
                        <a:t>contruction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2 773,10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439693"/>
                  </a:ext>
                </a:extLst>
              </a:tr>
              <a:tr h="209454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210 189,75 €</a:t>
                      </a:r>
                      <a:endParaRPr lang="ru-RU" sz="11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618231"/>
                  </a:ext>
                </a:extLst>
              </a:tr>
              <a:tr h="20901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01_isolation </a:t>
                      </a:r>
                      <a:r>
                        <a:rPr lang="en-US" sz="1100" dirty="0" err="1" smtClean="0"/>
                        <a:t>structurelle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80 492,71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5193902"/>
                  </a:ext>
                </a:extLst>
              </a:tr>
              <a:tr h="202221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02_Cloison et plafond</a:t>
                      </a:r>
                      <a:endParaRPr lang="ru-RU" sz="11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59 972, 95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75624421"/>
                  </a:ext>
                </a:extLst>
              </a:tr>
              <a:tr h="17637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03_Tasseau et </a:t>
                      </a:r>
                      <a:r>
                        <a:rPr lang="en-US" sz="1100" dirty="0" err="1" smtClean="0"/>
                        <a:t>moulure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13</a:t>
                      </a:r>
                      <a:r>
                        <a:rPr lang="en-US" sz="1100" baseline="0" dirty="0" smtClean="0"/>
                        <a:t> 111,45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524230"/>
                  </a:ext>
                </a:extLst>
              </a:tr>
              <a:tr h="23625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04_Panneau Bois</a:t>
                      </a:r>
                      <a:endParaRPr lang="ru-RU" sz="11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47 147,48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58757896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05_Plancher Bois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9</a:t>
                      </a:r>
                      <a:r>
                        <a:rPr lang="en-US" sz="1100" baseline="0" dirty="0" smtClean="0"/>
                        <a:t> 465, 16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1453742"/>
                  </a:ext>
                </a:extLst>
              </a:tr>
              <a:tr h="213646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360 442,60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13023711"/>
                  </a:ext>
                </a:extLst>
              </a:tr>
              <a:tr h="17481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01_Porte </a:t>
                      </a:r>
                      <a:r>
                        <a:rPr lang="en-US" sz="1100" dirty="0" err="1" smtClean="0"/>
                        <a:t>d’entrée</a:t>
                      </a:r>
                      <a:r>
                        <a:rPr lang="en-US" sz="1100" dirty="0" smtClean="0"/>
                        <a:t> et de service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37 902,34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564550"/>
                  </a:ext>
                </a:extLst>
              </a:tr>
              <a:tr h="20612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02_Porte</a:t>
                      </a:r>
                      <a:r>
                        <a:rPr lang="en-US" sz="1100" baseline="0" dirty="0" smtClean="0"/>
                        <a:t> de garage</a:t>
                      </a:r>
                      <a:endParaRPr lang="ru-RU" sz="11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61 899,54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4169399"/>
                  </a:ext>
                </a:extLst>
              </a:tr>
              <a:tr h="19932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03_fenetre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96 978,40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6633226"/>
                  </a:ext>
                </a:extLst>
              </a:tr>
              <a:tr h="18300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04_Volet &amp; </a:t>
                      </a:r>
                      <a:r>
                        <a:rPr lang="en-US" sz="1100" dirty="0" err="1" smtClean="0"/>
                        <a:t>Accessoire</a:t>
                      </a:r>
                      <a:endParaRPr lang="ru-RU" sz="11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40 713,47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1038895"/>
                  </a:ext>
                </a:extLst>
              </a:tr>
              <a:tr h="17621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05_Porte </a:t>
                      </a:r>
                      <a:r>
                        <a:rPr lang="en-US" sz="1100" dirty="0" err="1" smtClean="0"/>
                        <a:t>Interieure</a:t>
                      </a:r>
                      <a:endParaRPr lang="ru-RU" sz="11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77 912,33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33431549"/>
                  </a:ext>
                </a:extLst>
              </a:tr>
              <a:tr h="197990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06_Escalier et </a:t>
                      </a:r>
                      <a:r>
                        <a:rPr lang="en-US" sz="1100" dirty="0" err="1" smtClean="0"/>
                        <a:t>accessoire</a:t>
                      </a:r>
                      <a:endParaRPr lang="ru-RU" sz="11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45 036,52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01317073"/>
                  </a:ext>
                </a:extLst>
              </a:tr>
              <a:tr h="163255"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endParaRPr lang="ru-RU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300</a:t>
                      </a:r>
                      <a:r>
                        <a:rPr lang="en-US" sz="1100" baseline="0" dirty="0" smtClean="0">
                          <a:solidFill>
                            <a:schemeClr val="bg1"/>
                          </a:solidFill>
                        </a:rPr>
                        <a:t> 625,85 </a:t>
                      </a:r>
                      <a:r>
                        <a:rPr lang="en-US" sz="1100" dirty="0" smtClean="0">
                          <a:solidFill>
                            <a:schemeClr val="bg1"/>
                          </a:solidFill>
                        </a:rPr>
                        <a:t>€</a:t>
                      </a:r>
                      <a:endParaRPr lang="ru-RU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557040"/>
                  </a:ext>
                </a:extLst>
              </a:tr>
              <a:tr h="16325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7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/>
                        <a:t>01_Alimentation </a:t>
                      </a:r>
                      <a:r>
                        <a:rPr lang="en-US" sz="1100" dirty="0" err="1" smtClean="0"/>
                        <a:t>en</a:t>
                      </a:r>
                      <a:r>
                        <a:rPr lang="en-US" sz="1100" dirty="0" smtClean="0"/>
                        <a:t> eau</a:t>
                      </a:r>
                      <a:endParaRPr lang="ru-RU" sz="1100" dirty="0" smtClean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70000"/>
                        </a:lnSpc>
                      </a:pPr>
                      <a:r>
                        <a:rPr lang="en-US" sz="1100" dirty="0" smtClean="0"/>
                        <a:t>34 208,89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€</a:t>
                      </a:r>
                      <a:endParaRPr lang="ru-RU" sz="11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487556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24078435"/>
      </p:ext>
    </p:extLst>
  </p:cSld>
  <p:clrMapOvr>
    <a:masterClrMapping/>
  </p:clrMapOvr>
  <p:transition spd="med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Espace réservé du texte 1"/>
          <p:cNvSpPr txBox="1"/>
          <p:nvPr/>
        </p:nvSpPr>
        <p:spPr>
          <a:xfrm>
            <a:off x="2819400" y="568964"/>
            <a:ext cx="7543800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rPr dirty="0"/>
              <a:t>Stock </a:t>
            </a:r>
            <a:r>
              <a:rPr dirty="0" err="1"/>
              <a:t>Mensuel</a:t>
            </a:r>
            <a:r>
              <a:rPr dirty="0"/>
              <a:t> &amp; Budget</a:t>
            </a:r>
          </a:p>
        </p:txBody>
      </p:sp>
      <p:sp>
        <p:nvSpPr>
          <p:cNvPr id="994" name="ZoneTexte 9"/>
          <p:cNvSpPr txBox="1"/>
          <p:nvPr/>
        </p:nvSpPr>
        <p:spPr>
          <a:xfrm>
            <a:off x="415635" y="384298"/>
            <a:ext cx="1545511" cy="370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LE STOCK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833685"/>
              </p:ext>
            </p:extLst>
          </p:nvPr>
        </p:nvGraphicFramePr>
        <p:xfrm>
          <a:off x="1557337" y="1282705"/>
          <a:ext cx="9786938" cy="4704080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492249">
                  <a:extLst>
                    <a:ext uri="{9D8B030D-6E8A-4147-A177-3AD203B41FA5}">
                      <a16:colId xmlns:a16="http://schemas.microsoft.com/office/drawing/2014/main" val="213326799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640915084"/>
                    </a:ext>
                  </a:extLst>
                </a:gridCol>
                <a:gridCol w="1206501">
                  <a:extLst>
                    <a:ext uri="{9D8B030D-6E8A-4147-A177-3AD203B41FA5}">
                      <a16:colId xmlns:a16="http://schemas.microsoft.com/office/drawing/2014/main" val="1637085088"/>
                    </a:ext>
                  </a:extLst>
                </a:gridCol>
                <a:gridCol w="1128713">
                  <a:extLst>
                    <a:ext uri="{9D8B030D-6E8A-4147-A177-3AD203B41FA5}">
                      <a16:colId xmlns:a16="http://schemas.microsoft.com/office/drawing/2014/main" val="1416251902"/>
                    </a:ext>
                  </a:extLst>
                </a:gridCol>
                <a:gridCol w="1171575">
                  <a:extLst>
                    <a:ext uri="{9D8B030D-6E8A-4147-A177-3AD203B41FA5}">
                      <a16:colId xmlns:a16="http://schemas.microsoft.com/office/drawing/2014/main" val="2079182557"/>
                    </a:ext>
                  </a:extLst>
                </a:gridCol>
                <a:gridCol w="1100137">
                  <a:extLst>
                    <a:ext uri="{9D8B030D-6E8A-4147-A177-3AD203B41FA5}">
                      <a16:colId xmlns:a16="http://schemas.microsoft.com/office/drawing/2014/main" val="2224724805"/>
                    </a:ext>
                  </a:extLst>
                </a:gridCol>
                <a:gridCol w="1514475">
                  <a:extLst>
                    <a:ext uri="{9D8B030D-6E8A-4147-A177-3AD203B41FA5}">
                      <a16:colId xmlns:a16="http://schemas.microsoft.com/office/drawing/2014/main" val="3211951226"/>
                    </a:ext>
                  </a:extLst>
                </a:gridCol>
                <a:gridCol w="1157288">
                  <a:extLst>
                    <a:ext uri="{9D8B030D-6E8A-4147-A177-3AD203B41FA5}">
                      <a16:colId xmlns:a16="http://schemas.microsoft.com/office/drawing/2014/main" val="4929229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Region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618352314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669442657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400" dirty="0" smtClean="0">
                          <a:solidFill>
                            <a:schemeClr val="bg1"/>
                          </a:solidFill>
                        </a:rPr>
                        <a:t>583021633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-51090343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-7,63%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35330682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6,06%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551857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Stock N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Stock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N-1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Budget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FDM</a:t>
                      </a:r>
                      <a:endParaRPr lang="ru-RU" sz="1400" dirty="0" smtClean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Ecart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 VS N-1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 VS N-1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Ecart</a:t>
                      </a:r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 VS Bud FDM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err="1" smtClean="0">
                          <a:solidFill>
                            <a:schemeClr val="bg1"/>
                          </a:solidFill>
                        </a:rPr>
                        <a:t>Prog</a:t>
                      </a:r>
                      <a:r>
                        <a:rPr lang="en-US" sz="1400" baseline="0" dirty="0" smtClean="0">
                          <a:solidFill>
                            <a:schemeClr val="bg1"/>
                          </a:solidFill>
                        </a:rPr>
                        <a:t> VS Bud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98241"/>
                  </a:ext>
                </a:extLst>
              </a:tr>
              <a:tr h="28987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01 – Nord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47793773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50192167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43141463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-2398394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-4,78%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4652310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10,78%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4513435"/>
                  </a:ext>
                </a:extLst>
              </a:tr>
              <a:tr h="27082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02 – Paris</a:t>
                      </a:r>
                      <a:r>
                        <a:rPr lang="en-US" sz="1400" baseline="0" dirty="0" smtClean="0"/>
                        <a:t> Nord</a:t>
                      </a:r>
                      <a:endParaRPr lang="ru-RU" sz="14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51895128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55948814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50350708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-4053686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-7,25%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1544420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3,07%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1385711"/>
                  </a:ext>
                </a:extLst>
              </a:tr>
              <a:tr h="22319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03 – Rhone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44002299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48451818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42651807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-4449519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-9,18%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1350492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3,17%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4242697"/>
                  </a:ext>
                </a:extLst>
              </a:tr>
              <a:tr h="16128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04</a:t>
                      </a:r>
                      <a:r>
                        <a:rPr lang="en-US" sz="1400" baseline="0" dirty="0" smtClean="0"/>
                        <a:t> – </a:t>
                      </a:r>
                      <a:r>
                        <a:rPr lang="en-US" sz="1400" baseline="0" dirty="0" err="1" smtClean="0"/>
                        <a:t>Ouest</a:t>
                      </a:r>
                      <a:endParaRPr lang="ru-RU" sz="14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57296934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61098125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54873337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-3801191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-6,22%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2423597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4,42%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0478402"/>
                  </a:ext>
                </a:extLst>
              </a:tr>
              <a:tr h="21367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05 – </a:t>
                      </a:r>
                      <a:r>
                        <a:rPr lang="en-US" sz="1400" dirty="0" err="1" smtClean="0"/>
                        <a:t>Atlantique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49273810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51582111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45404768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-2308300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-4,48%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3869042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8,52%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053277"/>
                  </a:ext>
                </a:extLst>
              </a:tr>
              <a:tr h="25177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06 – Est</a:t>
                      </a:r>
                      <a:endParaRPr lang="ru-RU" sz="14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44529718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48406719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41664716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-3877002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-8,01%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2865001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6,88%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6389725"/>
                  </a:ext>
                </a:extLst>
              </a:tr>
              <a:tr h="23272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08 – Provence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72179251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79269479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68040177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-7090228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-8,94%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4139074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6,08%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1604220"/>
                  </a:ext>
                </a:extLst>
              </a:tr>
              <a:tr h="22796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12 – Paris </a:t>
                      </a:r>
                      <a:r>
                        <a:rPr lang="en-US" sz="1400" dirty="0" err="1" smtClean="0"/>
                        <a:t>Sud</a:t>
                      </a:r>
                      <a:endParaRPr lang="ru-RU" sz="14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51366515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60115790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50248768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-8749275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-14,55%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1117747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2,22%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437304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24 – Paris </a:t>
                      </a:r>
                      <a:r>
                        <a:rPr lang="en-US" sz="1400" dirty="0" err="1" smtClean="0"/>
                        <a:t>Ouest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41238237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44115330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39399924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-2877093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-6.52%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1838313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4,67%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470390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25 – </a:t>
                      </a:r>
                      <a:r>
                        <a:rPr lang="en-US" sz="1400" dirty="0" err="1" smtClean="0"/>
                        <a:t>Ecom</a:t>
                      </a:r>
                      <a:endParaRPr lang="ru-RU" sz="14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3451551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2953435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2421220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498116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16,87%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1030331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42,55%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741932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26 – Centre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42933942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45943558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39334374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-3009616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-6,55%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3599568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9,15%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6106983"/>
                  </a:ext>
                </a:extLst>
              </a:tr>
              <a:tr h="28034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28 – Languedoc</a:t>
                      </a:r>
                      <a:endParaRPr lang="ru-RU" sz="1400" dirty="0"/>
                    </a:p>
                  </a:txBody>
                  <a:tcPr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58778347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61052261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54158944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-3273913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-5,28%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4619403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8,53%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>
                        <a:alpha val="2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1056547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29 - </a:t>
                      </a:r>
                      <a:r>
                        <a:rPr lang="en-US" sz="1400" dirty="0" err="1" smtClean="0"/>
                        <a:t>Alpes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1400" dirty="0" smtClean="0"/>
                        <a:t>53612538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59313051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51331425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-5700514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-9,61%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2281113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4,44%</a:t>
                      </a:r>
                      <a:endParaRPr lang="ru-RU" sz="1400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22382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7634135"/>
      </p:ext>
    </p:extLst>
  </p:cSld>
  <p:clrMapOvr>
    <a:masterClrMapping/>
  </p:clrMapOvr>
  <p:transition spd="med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2" name="Espace réservé du texte 1"/>
          <p:cNvSpPr txBox="1"/>
          <p:nvPr/>
        </p:nvSpPr>
        <p:spPr>
          <a:xfrm>
            <a:off x="1796715" y="753630"/>
            <a:ext cx="7543801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lnSpc>
                <a:spcPct val="90000"/>
              </a:lnSpc>
              <a:spcBef>
                <a:spcPts val="1000"/>
              </a:spcBef>
              <a:defRPr sz="4000" b="1"/>
            </a:lvl1pPr>
          </a:lstStyle>
          <a:p>
            <a:r>
              <a:rPr dirty="0"/>
              <a:t>Rotation stock</a:t>
            </a:r>
          </a:p>
        </p:txBody>
      </p:sp>
      <p:sp>
        <p:nvSpPr>
          <p:cNvPr id="1003" name="ZoneTexte 9"/>
          <p:cNvSpPr txBox="1"/>
          <p:nvPr/>
        </p:nvSpPr>
        <p:spPr>
          <a:xfrm>
            <a:off x="415635" y="384298"/>
            <a:ext cx="1545511" cy="37084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r>
              <a:t>LE STOCK</a:t>
            </a: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7594206"/>
              </p:ext>
            </p:extLst>
          </p:nvPr>
        </p:nvGraphicFramePr>
        <p:xfrm>
          <a:off x="1188390" y="1361440"/>
          <a:ext cx="9198623" cy="49160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0810">
                  <a:extLst>
                    <a:ext uri="{9D8B030D-6E8A-4147-A177-3AD203B41FA5}">
                      <a16:colId xmlns:a16="http://schemas.microsoft.com/office/drawing/2014/main" val="978581607"/>
                    </a:ext>
                  </a:extLst>
                </a:gridCol>
                <a:gridCol w="1635646">
                  <a:extLst>
                    <a:ext uri="{9D8B030D-6E8A-4147-A177-3AD203B41FA5}">
                      <a16:colId xmlns:a16="http://schemas.microsoft.com/office/drawing/2014/main" val="2160433634"/>
                    </a:ext>
                  </a:extLst>
                </a:gridCol>
                <a:gridCol w="1607201">
                  <a:extLst>
                    <a:ext uri="{9D8B030D-6E8A-4147-A177-3AD203B41FA5}">
                      <a16:colId xmlns:a16="http://schemas.microsoft.com/office/drawing/2014/main" val="2169653542"/>
                    </a:ext>
                  </a:extLst>
                </a:gridCol>
                <a:gridCol w="1852649">
                  <a:extLst>
                    <a:ext uri="{9D8B030D-6E8A-4147-A177-3AD203B41FA5}">
                      <a16:colId xmlns:a16="http://schemas.microsoft.com/office/drawing/2014/main" val="2411781344"/>
                    </a:ext>
                  </a:extLst>
                </a:gridCol>
                <a:gridCol w="1982317">
                  <a:extLst>
                    <a:ext uri="{9D8B030D-6E8A-4147-A177-3AD203B41FA5}">
                      <a16:colId xmlns:a16="http://schemas.microsoft.com/office/drawing/2014/main" val="1714366587"/>
                    </a:ext>
                  </a:extLst>
                </a:gridCol>
              </a:tblGrid>
              <a:tr h="299526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Region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Rotation 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Rotation</a:t>
                      </a:r>
                      <a:r>
                        <a:rPr lang="en-US" sz="1400" baseline="0" dirty="0" smtClean="0"/>
                        <a:t> N-1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Couverture N (</a:t>
                      </a:r>
                      <a:r>
                        <a:rPr lang="en-US" sz="1400" dirty="0" err="1" smtClean="0"/>
                        <a:t>Mois</a:t>
                      </a:r>
                      <a:r>
                        <a:rPr lang="en-US" sz="1400" dirty="0" smtClean="0"/>
                        <a:t>)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Couverture N-1 (</a:t>
                      </a:r>
                      <a:r>
                        <a:rPr lang="en-US" sz="1400" dirty="0" err="1" smtClean="0"/>
                        <a:t>Mois</a:t>
                      </a:r>
                      <a:r>
                        <a:rPr lang="en-US" sz="1400" dirty="0" smtClean="0"/>
                        <a:t>)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99305475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TOTAL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130,3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115,3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3,9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>
                          <a:solidFill>
                            <a:schemeClr val="bg1"/>
                          </a:solidFill>
                        </a:rPr>
                        <a:t>4,0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82922627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01 NORD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138,4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124,7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4,2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4,2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70981724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02 PARIS NORD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136,0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122,8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4,0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4,3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34354808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03 RHONE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113,9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100,7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3,3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3,4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27564744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04 OUEST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133,1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116,0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4,0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4,0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60209780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05 ATLANTIQUE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150,9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131,0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4,6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4,6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78462614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06 EST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135,8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120,4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4,1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4,1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6004561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08 PROVENCE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112,0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100,7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3,3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3,5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2898118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12 PARIS</a:t>
                      </a:r>
                      <a:r>
                        <a:rPr lang="en-US" sz="1400" baseline="0" dirty="0" smtClean="0"/>
                        <a:t> SUD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148,9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136,7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4,4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4,7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7708740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24 PARIS OUESST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117,6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103,1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3,5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3,6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04921286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25 CASTORAMA DIRECT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1179,8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77,1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39,2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2,8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75054791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26 CENTRE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133,2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119,2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4,0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4,1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17370216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28 LANGUEDOC MIDI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129,8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114,3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3,9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3,9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7572952"/>
                  </a:ext>
                </a:extLst>
              </a:tr>
              <a:tr h="329375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 29 ALPES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126,7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113,6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3,8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400" dirty="0" smtClean="0"/>
                        <a:t>3,9</a:t>
                      </a:r>
                      <a:endParaRPr lang="ru-RU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977208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72043693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4">
            <a:extLst>
              <a:ext uri="{FF2B5EF4-FFF2-40B4-BE49-F238E27FC236}">
                <a16:creationId xmlns:a16="http://schemas.microsoft.com/office/drawing/2014/main" id="{9D242E23-8C98-4CA6-A236-46B12DC4E182}"/>
              </a:ext>
            </a:extLst>
          </p:cNvPr>
          <p:cNvSpPr/>
          <p:nvPr/>
        </p:nvSpPr>
        <p:spPr>
          <a:xfrm>
            <a:off x="453080" y="2615381"/>
            <a:ext cx="11285838" cy="1059232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D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53082" y="3674613"/>
          <a:ext cx="11285838" cy="1676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43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0847">
                  <a:extLst>
                    <a:ext uri="{9D8B030D-6E8A-4147-A177-3AD203B41FA5}">
                      <a16:colId xmlns:a16="http://schemas.microsoft.com/office/drawing/2014/main" val="1300565837"/>
                    </a:ext>
                  </a:extLst>
                </a:gridCol>
                <a:gridCol w="1353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80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076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627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38010">
                  <a:extLst>
                    <a:ext uri="{9D8B030D-6E8A-4147-A177-3AD203B41FA5}">
                      <a16:colId xmlns:a16="http://schemas.microsoft.com/office/drawing/2014/main" val="2942311061"/>
                    </a:ext>
                  </a:extLst>
                </a:gridCol>
                <a:gridCol w="77737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19065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3888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 TTC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WEB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 Delivery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Retrait 2H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Poids Web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Ecart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851886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1" cap="none" spc="0" dirty="0" smtClean="0">
                          <a:ln w="0"/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Marché</a:t>
                      </a:r>
                      <a:endParaRPr lang="en-US" sz="1400" b="1" cap="none" spc="0" dirty="0">
                        <a:ln w="0"/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135 874 613</a:t>
                      </a:r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134 036 536</a:t>
                      </a:r>
                      <a:endParaRPr lang="en-US" sz="1400" b="1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1 838 078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608 954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1 229 124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1,4%</a:t>
                      </a:r>
                      <a:endParaRPr lang="en-US" sz="1400" b="1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(5,4)%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(7 700 187)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687607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1" cap="none" spc="0" dirty="0" smtClean="0">
                          <a:ln w="0"/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 Bois </a:t>
                      </a:r>
                      <a:r>
                        <a:rPr lang="en-US" sz="1400" b="1" cap="none" spc="0" dirty="0" err="1" smtClean="0">
                          <a:ln w="0"/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Bati</a:t>
                      </a:r>
                      <a:endParaRPr lang="en-US" sz="1400" b="1" cap="none" spc="0" dirty="0">
                        <a:ln w="0"/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16 270 298</a:t>
                      </a:r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16 090 945</a:t>
                      </a:r>
                      <a:endParaRPr lang="en-US" sz="1400" b="1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179 353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44 737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134 616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1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1,1%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(5,7)%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(976 092)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885003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1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01_Construction Part1</a:t>
                      </a:r>
                      <a:endParaRPr lang="en-US" sz="1400" b="1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5 979 118</a:t>
                      </a:r>
                      <a:endParaRPr lang="en-US" sz="1400" b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5 946  454</a:t>
                      </a:r>
                      <a:endParaRPr lang="en-US" sz="1400" b="1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32 664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7 255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25 409</a:t>
                      </a:r>
                      <a:endParaRPr lang="en-US" sz="1400" b="0" i="1" cap="none" spc="0" dirty="0">
                        <a:ln w="0"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1" cap="none" spc="0" dirty="0" smtClean="0">
                          <a:ln w="0"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2,1%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124 927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rgbClr val="BFBFBF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424684"/>
                  </a:ext>
                </a:extLst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559760" y="415473"/>
            <a:ext cx="9072480" cy="770803"/>
            <a:chOff x="1559758" y="325328"/>
            <a:chExt cx="9072480" cy="770803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76DEA4FE-8D91-4761-932D-957E006158F5}"/>
                </a:ext>
              </a:extLst>
            </p:cNvPr>
            <p:cNvSpPr txBox="1">
              <a:spLocks/>
            </p:cNvSpPr>
            <p:nvPr/>
          </p:nvSpPr>
          <p:spPr>
            <a:xfrm>
              <a:off x="1559758" y="325328"/>
              <a:ext cx="9072480" cy="47753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fr-F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Report Benchmark </a:t>
              </a:r>
              <a:r>
                <a:rPr lang="fr-FR" sz="3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Categorie</a:t>
              </a:r>
              <a:endParaRPr lang="fr-F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5876778" y="972292"/>
              <a:ext cx="438442" cy="123839"/>
              <a:chOff x="5517741" y="1523516"/>
              <a:chExt cx="1480892" cy="418280"/>
            </a:xfrm>
          </p:grpSpPr>
          <p:sp>
            <p:nvSpPr>
              <p:cNvPr id="9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049386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581034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5517741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sp>
        <p:nvSpPr>
          <p:cNvPr id="12" name="Rectangle 13">
            <a:extLst>
              <a:ext uri="{FF2B5EF4-FFF2-40B4-BE49-F238E27FC236}">
                <a16:creationId xmlns:a16="http://schemas.microsoft.com/office/drawing/2014/main" id="{92F95E2B-C80D-4FFF-B133-98CC697A5436}"/>
              </a:ext>
            </a:extLst>
          </p:cNvPr>
          <p:cNvSpPr/>
          <p:nvPr/>
        </p:nvSpPr>
        <p:spPr>
          <a:xfrm>
            <a:off x="983226" y="1414707"/>
            <a:ext cx="10225548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Benchmark </a:t>
            </a:r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Categorie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Détail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 </a:t>
            </a:r>
            <a:r>
              <a:rPr lang="en-US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Categorie</a:t>
            </a: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453078" y="2783495"/>
            <a:ext cx="8415615" cy="723004"/>
            <a:chOff x="453081" y="2787948"/>
            <a:chExt cx="8415615" cy="723004"/>
          </a:xfrm>
        </p:grpSpPr>
        <p:sp>
          <p:nvSpPr>
            <p:cNvPr id="18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453081" y="2787948"/>
              <a:ext cx="284205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Période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du 01/09/2018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17/09/2018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453081" y="3197020"/>
              <a:ext cx="284205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Type 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période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Calendar Date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3721026" y="2787948"/>
              <a:ext cx="1932521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Périmètre</a:t>
              </a: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Surface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3721027" y="3191773"/>
              <a:ext cx="1824646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Unit</a:t>
              </a:r>
              <a:r>
                <a:rPr lang="en-US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€</a:t>
              </a:r>
            </a:p>
          </p:txBody>
        </p:sp>
        <p:sp>
          <p:nvSpPr>
            <p:cNvPr id="23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5971565" y="3191773"/>
              <a:ext cx="2897131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Nb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Mgasins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manquants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au: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643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4">
            <a:extLst>
              <a:ext uri="{FF2B5EF4-FFF2-40B4-BE49-F238E27FC236}">
                <a16:creationId xmlns:a16="http://schemas.microsoft.com/office/drawing/2014/main" id="{9D242E23-8C98-4CA6-A236-46B12DC4E182}"/>
              </a:ext>
            </a:extLst>
          </p:cNvPr>
          <p:cNvSpPr/>
          <p:nvPr/>
        </p:nvSpPr>
        <p:spPr>
          <a:xfrm>
            <a:off x="453080" y="2615381"/>
            <a:ext cx="11285838" cy="1059232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D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53082" y="3674613"/>
          <a:ext cx="11285835" cy="1676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738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5445">
                  <a:extLst>
                    <a:ext uri="{9D8B030D-6E8A-4147-A177-3AD203B41FA5}">
                      <a16:colId xmlns:a16="http://schemas.microsoft.com/office/drawing/2014/main" val="1300565837"/>
                    </a:ext>
                  </a:extLst>
                </a:gridCol>
                <a:gridCol w="22122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0647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930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91649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888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Marché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Categorie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Ss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Categorie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Ss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Ss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Caté</a:t>
                      </a:r>
                      <a:endParaRPr lang="en-US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gorie</a:t>
                      </a:r>
                      <a:endParaRPr lang="en-US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AH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Brick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851886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 </a:t>
                      </a:r>
                      <a:r>
                        <a:rPr lang="en-US" sz="1400" b="0" i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Electricié</a:t>
                      </a:r>
                      <a:r>
                        <a:rPr lang="en-US" sz="14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b="0" i="0" cap="none" spc="0" baseline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cap="none" spc="0" baseline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Plomberie</a:t>
                      </a:r>
                      <a:endParaRPr lang="en-US" sz="1400" b="0" i="0" cap="none" spc="0" dirty="0" smtClean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06_Chauff. Elect. &amp;trait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01_Chauff install </a:t>
                      </a:r>
                      <a:r>
                        <a:rPr lang="en-US" sz="14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</a:t>
                      </a: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et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02_Radiateur </a:t>
                      </a:r>
                      <a:r>
                        <a:rPr lang="en-US" sz="14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electrique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16010101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Radiateur</a:t>
                      </a: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electrique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687607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07 </a:t>
                      </a:r>
                      <a:r>
                        <a:rPr lang="en-US" sz="1400" b="0" i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Outillages</a:t>
                      </a:r>
                      <a:endParaRPr lang="en-US" sz="1400" b="0" i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18_Outillage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02_Outillage</a:t>
                      </a:r>
                      <a:r>
                        <a:rPr lang="en-US" sz="1400" b="0" i="0" cap="none" spc="0" baseline="0" dirty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cap="none" spc="0" baseline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electroportat</a:t>
                      </a: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01_Percage</a:t>
                      </a:r>
                      <a:r>
                        <a:rPr lang="en-US" sz="1400" b="0" i="0" cap="none" spc="0" baseline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cap="none" spc="0" baseline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vissage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12010003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Percage</a:t>
                      </a: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 percussion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885003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 </a:t>
                      </a:r>
                      <a:r>
                        <a:rPr lang="en-US" sz="1400" b="0" i="0" cap="none" spc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Electricié</a:t>
                      </a:r>
                      <a:r>
                        <a:rPr lang="en-US" sz="14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1400" b="0" i="0" cap="none" spc="0" baseline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cap="none" spc="0" baseline="0" dirty="0" err="1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Plomberie</a:t>
                      </a:r>
                      <a:endParaRPr lang="en-US" sz="1400" b="0" i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06_Chauff. Elect. &amp;trait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01_Chauff install </a:t>
                      </a:r>
                      <a:r>
                        <a:rPr lang="en-US" sz="14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</a:t>
                      </a: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et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02_Radiateur </a:t>
                      </a:r>
                      <a:r>
                        <a:rPr lang="en-US" sz="14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electrique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16010101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4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Radiateur</a:t>
                      </a: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4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electrique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424684"/>
                  </a:ext>
                </a:extLst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559760" y="415473"/>
            <a:ext cx="9072480" cy="770803"/>
            <a:chOff x="1559758" y="325328"/>
            <a:chExt cx="9072480" cy="770803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76DEA4FE-8D91-4761-932D-957E006158F5}"/>
                </a:ext>
              </a:extLst>
            </p:cNvPr>
            <p:cNvSpPr txBox="1">
              <a:spLocks/>
            </p:cNvSpPr>
            <p:nvPr/>
          </p:nvSpPr>
          <p:spPr>
            <a:xfrm>
              <a:off x="1559758" y="325328"/>
              <a:ext cx="9072480" cy="47753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fr-F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Report Benchmark </a:t>
              </a:r>
              <a:r>
                <a:rPr lang="fr-FR" sz="3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Categorie</a:t>
              </a:r>
              <a:endParaRPr lang="fr-F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5876778" y="972292"/>
              <a:ext cx="438442" cy="123839"/>
              <a:chOff x="5517741" y="1523516"/>
              <a:chExt cx="1480892" cy="418280"/>
            </a:xfrm>
          </p:grpSpPr>
          <p:sp>
            <p:nvSpPr>
              <p:cNvPr id="9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049386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581034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5517741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sp>
        <p:nvSpPr>
          <p:cNvPr id="12" name="Rectangle 13">
            <a:extLst>
              <a:ext uri="{FF2B5EF4-FFF2-40B4-BE49-F238E27FC236}">
                <a16:creationId xmlns:a16="http://schemas.microsoft.com/office/drawing/2014/main" id="{92F95E2B-C80D-4FFF-B133-98CC697A5436}"/>
              </a:ext>
            </a:extLst>
          </p:cNvPr>
          <p:cNvSpPr/>
          <p:nvPr/>
        </p:nvSpPr>
        <p:spPr>
          <a:xfrm>
            <a:off x="983226" y="1414707"/>
            <a:ext cx="10225548" cy="394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Benchmark </a:t>
            </a:r>
            <a:r>
              <a:rPr lang="en-US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Categorie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453078" y="2783495"/>
            <a:ext cx="8415615" cy="723004"/>
            <a:chOff x="453081" y="2787948"/>
            <a:chExt cx="8415615" cy="723004"/>
          </a:xfrm>
        </p:grpSpPr>
        <p:sp>
          <p:nvSpPr>
            <p:cNvPr id="18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453081" y="2787948"/>
              <a:ext cx="284205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Période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du 01/09/2018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17/09/2018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453081" y="3197020"/>
              <a:ext cx="284205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Type 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période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Calendar Date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3721026" y="2787948"/>
              <a:ext cx="1932521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Périmètre</a:t>
              </a: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Surface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2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3721027" y="3191773"/>
              <a:ext cx="1824646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Unit</a:t>
              </a:r>
              <a:r>
                <a:rPr lang="en-US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é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En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€</a:t>
              </a:r>
            </a:p>
          </p:txBody>
        </p:sp>
        <p:sp>
          <p:nvSpPr>
            <p:cNvPr id="23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5971565" y="3191773"/>
              <a:ext cx="2897131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Nb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Mgasins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manquants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au: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8372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decel="10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4">
            <a:extLst>
              <a:ext uri="{FF2B5EF4-FFF2-40B4-BE49-F238E27FC236}">
                <a16:creationId xmlns:a16="http://schemas.microsoft.com/office/drawing/2014/main" id="{9D242E23-8C98-4CA6-A236-46B12DC4E182}"/>
              </a:ext>
            </a:extLst>
          </p:cNvPr>
          <p:cNvSpPr/>
          <p:nvPr/>
        </p:nvSpPr>
        <p:spPr>
          <a:xfrm>
            <a:off x="453080" y="1795839"/>
            <a:ext cx="11285838" cy="692516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D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53083" y="2488355"/>
          <a:ext cx="11285835" cy="3231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9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71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575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8968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378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6611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558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67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6611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75407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30971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799071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89792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</a:tblGrid>
              <a:tr h="388866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</a:t>
                      </a:r>
                      <a:r>
                        <a:rPr 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K€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Casto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France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 NORD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PARIS NORD</a:t>
                      </a:r>
                      <a:endParaRPr lang="en-US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Secteur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UO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Implant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Ect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Pg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Ect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Pg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Ect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Pg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851886"/>
                  </a:ext>
                </a:extLst>
              </a:tr>
              <a:tr h="388866">
                <a:tc gridSpan="4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/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UO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125 029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(9 638)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(7,2%)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8 933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(509)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(5,4%)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9 735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(1 069)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(9,9%)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687607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AMENAGMT</a:t>
                      </a:r>
                      <a:endParaRPr lang="en-US" sz="1200" b="0" i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Gonds</a:t>
                      </a: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et </a:t>
                      </a: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charnières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30/11/18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(0)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(100,0%)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885003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AMENAGMT</a:t>
                      </a:r>
                      <a:endParaRPr lang="en-US" sz="1200" b="0" i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Meubles</a:t>
                      </a: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et </a:t>
                      </a: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Miroirs</a:t>
                      </a: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SdB</a:t>
                      </a:r>
                      <a:endParaRPr lang="en-US" sz="12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28/03/17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US" sz="1400" b="0" i="0" cap="none" spc="0" baseline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604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636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12,8%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421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77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22,3%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424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7,3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424684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AMENAGMT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Carrelage</a:t>
                      </a:r>
                      <a:endParaRPr lang="en-US" sz="12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28/02/18</a:t>
                      </a:r>
                      <a:endParaRPr lang="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4 340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(14,9%)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316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(36)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(10,3%)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398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(140)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(26,0%)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AMENAGMT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 Dressing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28/05/17</a:t>
                      </a:r>
                      <a:endParaRPr lang="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4 207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(12,2%)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286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(59)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(17,2%)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267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(47)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(15,0%)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AMENAGMT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Cuisine </a:t>
                      </a: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</a:t>
                      </a: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kit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" sz="140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30/11/19</a:t>
                      </a:r>
                      <a:endParaRPr lang="" sz="14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3 235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(15,6%)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209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(57)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(21,4%)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(89)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(25,6%)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559760" y="415473"/>
            <a:ext cx="9072480" cy="770803"/>
            <a:chOff x="1559758" y="325328"/>
            <a:chExt cx="9072480" cy="770803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76DEA4FE-8D91-4761-932D-957E006158F5}"/>
                </a:ext>
              </a:extLst>
            </p:cNvPr>
            <p:cNvSpPr txBox="1">
              <a:spLocks/>
            </p:cNvSpPr>
            <p:nvPr/>
          </p:nvSpPr>
          <p:spPr>
            <a:xfrm>
              <a:off x="1559758" y="325328"/>
              <a:ext cx="9072480" cy="47753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fr-FR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Benchmark UO Hors Delivery ) du </a:t>
              </a:r>
              <a:r>
                <a:rPr lang="en-US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01/02/18</a:t>
              </a:r>
              <a:endParaRPr lang="fr-F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5876778" y="972292"/>
              <a:ext cx="438442" cy="123839"/>
              <a:chOff x="5517741" y="1523516"/>
              <a:chExt cx="1480892" cy="418280"/>
            </a:xfrm>
          </p:grpSpPr>
          <p:sp>
            <p:nvSpPr>
              <p:cNvPr id="9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049386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581034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5517741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8" name="Группа 7"/>
          <p:cNvGrpSpPr/>
          <p:nvPr/>
        </p:nvGrpSpPr>
        <p:grpSpPr>
          <a:xfrm>
            <a:off x="453078" y="1985131"/>
            <a:ext cx="5183991" cy="313932"/>
            <a:chOff x="453081" y="3197020"/>
            <a:chExt cx="5183991" cy="313932"/>
          </a:xfrm>
        </p:grpSpPr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453081" y="3197020"/>
              <a:ext cx="284205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Type 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période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Dates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Calendaires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3704551" y="3197020"/>
              <a:ext cx="1932521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Périmètre</a:t>
              </a: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Surface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2454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4">
            <a:extLst>
              <a:ext uri="{FF2B5EF4-FFF2-40B4-BE49-F238E27FC236}">
                <a16:creationId xmlns:a16="http://schemas.microsoft.com/office/drawing/2014/main" id="{9D242E23-8C98-4CA6-A236-46B12DC4E182}"/>
              </a:ext>
            </a:extLst>
          </p:cNvPr>
          <p:cNvSpPr/>
          <p:nvPr/>
        </p:nvSpPr>
        <p:spPr>
          <a:xfrm>
            <a:off x="453080" y="1795839"/>
            <a:ext cx="11285838" cy="692516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D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53083" y="2488355"/>
          <a:ext cx="11285835" cy="3231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91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244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37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66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55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726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6611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7540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4744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57881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922637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8886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</a:t>
                      </a:r>
                      <a:r>
                        <a:rPr 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K€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Casto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France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 NORD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02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PARIS NORD</a:t>
                      </a:r>
                      <a:endParaRPr lang="en-US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Secteur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Ect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Pg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Ect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Pg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Ect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Pg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Vs N-1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851886"/>
                  </a:ext>
                </a:extLst>
              </a:tr>
              <a:tr h="388866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/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</a:t>
                      </a:r>
                      <a:r>
                        <a:rPr lang="en-US" sz="1400" b="1" i="0" cap="none" spc="0" dirty="0" err="1" smtClean="0">
                          <a:ln w="0"/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</a:t>
                      </a:r>
                      <a:r>
                        <a:rPr lang="en-US" sz="1400" b="1" i="0" cap="none" spc="0" dirty="0" smtClean="0">
                          <a:ln w="0"/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15 147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498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3,4%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1 033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56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5,8%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1 074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400" b="1" i="0" cap="none" spc="0" dirty="0">
                        <a:ln w="0"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cap="none" spc="0" dirty="0" smtClean="0">
                          <a:ln w="0"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687607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AMENAGMT</a:t>
                      </a:r>
                      <a:endParaRPr lang="en-US" sz="1200" b="0" i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BOREAL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(0)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(100,0%)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(0)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(100,0%)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885003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AMENAGMT</a:t>
                      </a:r>
                      <a:endParaRPr lang="en-US" sz="1200" b="0" i="0" cap="none" spc="0" dirty="0">
                        <a:ln w="0"/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CASAMANCE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(100,0%)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424684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AMENAGMT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DELISS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(8)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(100,0%)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(100%)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(100,0%)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AMENAGMT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GHOST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(100,0%)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(100,0%)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AMENAGMT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MADISON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0" i="0" cap="none" spc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(100,0%)</a:t>
                      </a:r>
                      <a:endParaRPr lang="en-US" sz="14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559760" y="415473"/>
            <a:ext cx="9072480" cy="770803"/>
            <a:chOff x="1559758" y="325328"/>
            <a:chExt cx="9072480" cy="770803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76DEA4FE-8D91-4761-932D-957E006158F5}"/>
                </a:ext>
              </a:extLst>
            </p:cNvPr>
            <p:cNvSpPr txBox="1">
              <a:spLocks/>
            </p:cNvSpPr>
            <p:nvPr/>
          </p:nvSpPr>
          <p:spPr>
            <a:xfrm>
              <a:off x="1559758" y="325328"/>
              <a:ext cx="9072480" cy="47753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fr-F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Benchmark P</a:t>
              </a:r>
              <a:r>
                <a:rPr lang="fr-FR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rogramme Hors Delivery</a:t>
              </a:r>
              <a:endParaRPr lang="fr-FR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5876778" y="972292"/>
              <a:ext cx="438442" cy="123839"/>
              <a:chOff x="5517741" y="1523516"/>
              <a:chExt cx="1480892" cy="418280"/>
            </a:xfrm>
          </p:grpSpPr>
          <p:sp>
            <p:nvSpPr>
              <p:cNvPr id="9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049386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581034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5517741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8" name="Группа 7"/>
          <p:cNvGrpSpPr/>
          <p:nvPr/>
        </p:nvGrpSpPr>
        <p:grpSpPr>
          <a:xfrm>
            <a:off x="453078" y="1985131"/>
            <a:ext cx="5183991" cy="313932"/>
            <a:chOff x="453081" y="3197020"/>
            <a:chExt cx="5183991" cy="313932"/>
          </a:xfrm>
        </p:grpSpPr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453081" y="3197020"/>
              <a:ext cx="2842053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Type 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période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Dates </a:t>
              </a:r>
              <a:r>
                <a:rPr lang="en-US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Calendaires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3704551" y="3197020"/>
              <a:ext cx="1932521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Périmètre</a:t>
              </a: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Surface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3146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14">
            <a:extLst>
              <a:ext uri="{FF2B5EF4-FFF2-40B4-BE49-F238E27FC236}">
                <a16:creationId xmlns:a16="http://schemas.microsoft.com/office/drawing/2014/main" id="{9D242E23-8C98-4CA6-A236-46B12DC4E182}"/>
              </a:ext>
            </a:extLst>
          </p:cNvPr>
          <p:cNvSpPr/>
          <p:nvPr/>
        </p:nvSpPr>
        <p:spPr>
          <a:xfrm>
            <a:off x="453080" y="1355710"/>
            <a:ext cx="11285838" cy="869036"/>
          </a:xfrm>
          <a:prstGeom prst="rect">
            <a:avLst/>
          </a:prstGeom>
          <a:solidFill>
            <a:schemeClr val="bg2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ID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/>
          </p:nvPr>
        </p:nvGraphicFramePr>
        <p:xfrm>
          <a:off x="453082" y="2224746"/>
          <a:ext cx="11285835" cy="4009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1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29946">
                  <a:extLst>
                    <a:ext uri="{9D8B030D-6E8A-4147-A177-3AD203B41FA5}">
                      <a16:colId xmlns:a16="http://schemas.microsoft.com/office/drawing/2014/main" val="1300565837"/>
                    </a:ext>
                  </a:extLst>
                </a:gridCol>
                <a:gridCol w="11368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8851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7323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083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90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5788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578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8259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807306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888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 smtClean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 HT </a:t>
                      </a:r>
                      <a:r>
                        <a:rPr lang="en-US" sz="1400" b="1" dirty="0" err="1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</a:t>
                      </a:r>
                      <a:r>
                        <a:rPr lang="en-US" sz="1400" b="1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K€</a:t>
                      </a: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Code </a:t>
                      </a:r>
                      <a:r>
                        <a:rPr lang="en-US" sz="14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Projet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Projet</a:t>
                      </a:r>
                      <a:r>
                        <a:rPr lang="en-US" sz="1400" b="1" baseline="0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UO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debut implant.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fin implant.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Valeur</a:t>
                      </a:r>
                      <a:r>
                        <a:rPr lang="en-US" sz="1400" b="1" dirty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N-1</a:t>
                      </a:r>
                      <a:endParaRPr lang="en-US" sz="14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Quantités</a:t>
                      </a:r>
                      <a:r>
                        <a:rPr lang="en-US" sz="14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(unites </a:t>
                      </a:r>
                      <a:r>
                        <a:rPr lang="en-US" sz="1400" b="1" dirty="0" err="1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vendues</a:t>
                      </a:r>
                      <a:r>
                        <a:rPr lang="en-US" sz="14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Stock Clearance</a:t>
                      </a:r>
                      <a:endPara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PVM</a:t>
                      </a:r>
                      <a:endParaRPr lang="en-US" sz="1400" b="1" dirty="0">
                        <a:solidFill>
                          <a:schemeClr val="bg1">
                            <a:lumMod val="95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99FF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endParaRPr lang="en-US" sz="1400" b="1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851886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UO-C07SC07_1200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Traitement</a:t>
                      </a: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de </a:t>
                      </a: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l’air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01/04/16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28/04/16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10,3%</a:t>
                      </a:r>
                      <a:endParaRPr lang="en-US" sz="1200" b="0" i="1" cap="none" spc="0" dirty="0">
                        <a:ln w="0"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--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10,1%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98687607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UO-C13SC03_1900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Ampoules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01/06/16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28/06/16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3 450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(366)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(10,3%</a:t>
                      </a:r>
                      <a:r>
                        <a:rPr lang="en-US" sz="1200" b="0" i="1" cap="none" spc="0" dirty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1200" b="0" i="1" cap="none" spc="0" dirty="0" smtClean="0">
                        <a:ln w="0"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(1)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(0,0%)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247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7,1%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7885003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UO-C14SC01_2000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Papiers </a:t>
                      </a: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peints</a:t>
                      </a:r>
                      <a:endParaRPr lang="en-US" sz="12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01/06/16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28/06/16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322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(1)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(0,4%)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3,3%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19424684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UO-C05SC04_0900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Piles et </a:t>
                      </a: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lampes</a:t>
                      </a:r>
                      <a:endParaRPr lang="en-US" sz="12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01/07/16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28/07/16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697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0,8%</a:t>
                      </a:r>
                      <a:endParaRPr lang="en-US" sz="1200" b="0" i="1" cap="none" spc="0" dirty="0">
                        <a:ln w="0"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(0)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(0,0%)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2,4%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UO-C07SC02_1000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Chauffage</a:t>
                      </a: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électrique</a:t>
                      </a:r>
                      <a:endParaRPr lang="en-US" sz="12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01/07/16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28/07/16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3 110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1 563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50,3%</a:t>
                      </a:r>
                      <a:endParaRPr lang="en-US" sz="1200" b="0" i="1" cap="none" spc="0" dirty="0">
                        <a:ln w="0"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(13)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(0,4%)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(230)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(7,4%)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UO-C07SC05_1100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Chauffage</a:t>
                      </a: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mobile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01/08/16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28/08/16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399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554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138,8%</a:t>
                      </a:r>
                      <a:endParaRPr lang="en-US" sz="1200" b="0" i="1" cap="none" spc="0" dirty="0">
                        <a:ln w="0"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(122)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(30,6%)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UO-C03SC08_2300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Outillage</a:t>
                      </a: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200" b="0" i="0" cap="none" spc="0" dirty="0" err="1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rangement</a:t>
                      </a:r>
                      <a:endParaRPr lang="en-US" sz="1200" b="0" i="0" cap="none" spc="0" dirty="0" smtClean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01/09/16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28/09/16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698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(1)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(0,2%)</a:t>
                      </a:r>
                      <a:endParaRPr lang="en-US" sz="1200" b="0" i="1" cap="none" spc="0" dirty="0">
                        <a:ln w="0"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0,1%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(41)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(5,8%)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8886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cap="none" spc="0" dirty="0" smtClean="0">
                          <a:ln w="0"/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UO-C04SC04_0801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Roulettes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01/09/16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28/09/16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9CCFF"/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244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(46)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28575" cap="flat" cmpd="sng" algn="ctr">
                      <a:solidFill>
                        <a:srgbClr val="FFC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(18,9%)</a:t>
                      </a:r>
                      <a:endParaRPr lang="en-US" sz="1200" b="0" i="1" cap="none" spc="0" dirty="0">
                        <a:ln w="0"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0,0%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00000"/>
                        </a:lnSpc>
                      </a:pPr>
                      <a:r>
                        <a:rPr lang="en-US" sz="1200" b="0" i="0" cap="none" spc="0" dirty="0" smtClean="0">
                          <a:ln w="0">
                            <a:noFill/>
                          </a:ln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en-US" sz="1200" b="0" i="0" cap="none" spc="0" dirty="0">
                        <a:ln w="0">
                          <a:noFill/>
                        </a:ln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1" cap="none" spc="0" dirty="0" smtClean="0">
                          <a:ln w="0"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13,4%</a:t>
                      </a:r>
                    </a:p>
                  </a:txBody>
                  <a:tcPr marL="91428" marR="91428" marT="41385" marB="41385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1559760" y="415473"/>
            <a:ext cx="9072480" cy="770803"/>
            <a:chOff x="1559758" y="325328"/>
            <a:chExt cx="9072480" cy="770803"/>
          </a:xfrm>
        </p:grpSpPr>
        <p:sp>
          <p:nvSpPr>
            <p:cNvPr id="6" name="Text Placeholder 2">
              <a:extLst>
                <a:ext uri="{FF2B5EF4-FFF2-40B4-BE49-F238E27FC236}">
                  <a16:creationId xmlns:a16="http://schemas.microsoft.com/office/drawing/2014/main" id="{76DEA4FE-8D91-4761-932D-957E006158F5}"/>
                </a:ext>
              </a:extLst>
            </p:cNvPr>
            <p:cNvSpPr txBox="1">
              <a:spLocks/>
            </p:cNvSpPr>
            <p:nvPr/>
          </p:nvSpPr>
          <p:spPr>
            <a:xfrm>
              <a:off x="1559758" y="325328"/>
              <a:ext cx="9072480" cy="477530"/>
            </a:xfrm>
            <a:prstGeom prst="rect">
              <a:avLst/>
            </a:prstGeom>
          </p:spPr>
          <p:txBody>
            <a:bodyPr anchor="t"/>
            <a:lstStyle>
              <a:lvl1pPr marL="0" indent="0" algn="ctr" defTabSz="1460754" rtl="0" eaLnBrk="1" latinLnBrk="0" hangingPunct="1">
                <a:lnSpc>
                  <a:spcPct val="90000"/>
                </a:lnSpc>
                <a:spcBef>
                  <a:spcPts val="1598"/>
                </a:spcBef>
                <a:buFont typeface="Arial" panose="020B0604020202020204" pitchFamily="34" charset="0"/>
                <a:buNone/>
                <a:defRPr sz="4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1095566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834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825943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3195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2556320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3286697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4017074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4747451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5477828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6208205" indent="-365189" algn="l" defTabSz="1460754" rtl="0" eaLnBrk="1" latinLnBrk="0" hangingPunct="1">
                <a:lnSpc>
                  <a:spcPct val="90000"/>
                </a:lnSpc>
                <a:spcBef>
                  <a:spcPts val="799"/>
                </a:spcBef>
                <a:buFont typeface="Arial" panose="020B0604020202020204" pitchFamily="34" charset="0"/>
                <a:buChar char="•"/>
                <a:defRPr sz="2876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00000"/>
                </a:lnSpc>
                <a:spcBef>
                  <a:spcPts val="0"/>
                </a:spcBef>
              </a:pPr>
              <a:r>
                <a:rPr lang="fr-FR" sz="3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Performance UO Hors </a:t>
              </a:r>
              <a:r>
                <a:rPr lang="fr-FR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Delivery</a:t>
              </a: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5876778" y="972292"/>
              <a:ext cx="438442" cy="123839"/>
              <a:chOff x="5517741" y="1523516"/>
              <a:chExt cx="1480892" cy="418280"/>
            </a:xfrm>
          </p:grpSpPr>
          <p:sp>
            <p:nvSpPr>
              <p:cNvPr id="9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049386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0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6581034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  <p:sp>
            <p:nvSpPr>
              <p:cNvPr id="11" name="Parallelogram 4">
                <a:extLst>
                  <a:ext uri="{FF2B5EF4-FFF2-40B4-BE49-F238E27FC236}">
                    <a16:creationId xmlns:a16="http://schemas.microsoft.com/office/drawing/2014/main" id="{A0D64A16-749D-4A83-9801-C65B040115EE}"/>
                  </a:ext>
                </a:extLst>
              </p:cNvPr>
              <p:cNvSpPr/>
              <p:nvPr/>
            </p:nvSpPr>
            <p:spPr>
              <a:xfrm flipH="1">
                <a:off x="5517741" y="1523516"/>
                <a:ext cx="417599" cy="418280"/>
              </a:xfrm>
              <a:prstGeom prst="roundRect">
                <a:avLst>
                  <a:gd name="adj" fmla="val 50000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/>
              </a:p>
            </p:txBody>
          </p:sp>
        </p:grpSp>
      </p:grpSp>
      <p:grpSp>
        <p:nvGrpSpPr>
          <p:cNvPr id="8" name="Группа 7"/>
          <p:cNvGrpSpPr/>
          <p:nvPr/>
        </p:nvGrpSpPr>
        <p:grpSpPr>
          <a:xfrm>
            <a:off x="453080" y="1433807"/>
            <a:ext cx="5175752" cy="712841"/>
            <a:chOff x="453081" y="2787948"/>
            <a:chExt cx="5175752" cy="712841"/>
          </a:xfrm>
        </p:grpSpPr>
        <p:sp>
          <p:nvSpPr>
            <p:cNvPr id="18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453081" y="2787948"/>
              <a:ext cx="2842053" cy="293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Période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du 01/02/2018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Au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28/02/2018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453081" y="3197020"/>
              <a:ext cx="2842053" cy="2936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Type </a:t>
              </a:r>
              <a:r>
                <a:rPr lang="en-US" sz="12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période</a:t>
              </a:r>
              <a:r>
                <a:rPr lang="en-US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Dates </a:t>
              </a:r>
              <a:r>
                <a:rPr lang="en-US" sz="12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Calendaires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Rectangle 13">
              <a:extLst>
                <a:ext uri="{FF2B5EF4-FFF2-40B4-BE49-F238E27FC236}">
                  <a16:creationId xmlns:a16="http://schemas.microsoft.com/office/drawing/2014/main" id="{92F95E2B-C80D-4FFF-B133-98CC697A5436}"/>
                </a:ext>
              </a:extLst>
            </p:cNvPr>
            <p:cNvSpPr/>
            <p:nvPr/>
          </p:nvSpPr>
          <p:spPr>
            <a:xfrm>
              <a:off x="3696312" y="3186857"/>
              <a:ext cx="1932521" cy="3139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sz="1200" b="1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Périmètre</a:t>
              </a:r>
              <a:r>
                <a:rPr 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: </a:t>
              </a:r>
              <a:r>
                <a:rPr lang="en-US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Total Surface</a:t>
              </a:r>
              <a:endPara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2056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2">
            <a:extLst>
              <a:ext uri="{FF2B5EF4-FFF2-40B4-BE49-F238E27FC236}">
                <a16:creationId xmlns:a16="http://schemas.microsoft.com/office/drawing/2014/main" id="{76DEA4FE-8D91-4761-932D-957E006158F5}"/>
              </a:ext>
            </a:extLst>
          </p:cNvPr>
          <p:cNvSpPr txBox="1">
            <a:spLocks/>
          </p:cNvSpPr>
          <p:nvPr/>
        </p:nvSpPr>
        <p:spPr>
          <a:xfrm>
            <a:off x="0" y="1026317"/>
            <a:ext cx="11928143" cy="477530"/>
          </a:xfrm>
          <a:prstGeom prst="rect">
            <a:avLst/>
          </a:prstGeom>
        </p:spPr>
        <p:txBody>
          <a:bodyPr anchor="t"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32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CASTORAMA      </a:t>
            </a:r>
            <a:r>
              <a:rPr lang="en-US" sz="32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Benchmark Cross Marketing –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fr-FR" sz="3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/>
          <p:cNvSpPr txBox="1"/>
          <p:nvPr/>
        </p:nvSpPr>
        <p:spPr>
          <a:xfrm>
            <a:off x="1413323" y="435888"/>
            <a:ext cx="7862890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u="sng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/>
              </a:defRPr>
            </a:lvl1pPr>
          </a:lstStyle>
          <a:p>
            <a:pPr>
              <a:defRPr u="none">
                <a:solidFill>
                  <a:srgbClr val="000000"/>
                </a:solidFill>
                <a:uFillTx/>
              </a:defRPr>
            </a:pPr>
            <a:r>
              <a:rPr u="sng" dirty="0">
                <a:solidFill>
                  <a:srgbClr val="0563C1"/>
                </a:solidFill>
                <a:uFill>
                  <a:solidFill>
                    <a:srgbClr val="0563C1"/>
                  </a:solidFill>
                </a:uFill>
                <a:hlinkClick r:id="rId2"/>
              </a:rPr>
              <a:t>Benchmark Cross Marketing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4283757" y="1279321"/>
            <a:ext cx="313898" cy="136478"/>
          </a:xfrm>
          <a:prstGeom prst="flowChartAlternateProcess">
            <a:avLst/>
          </a:prstGeom>
          <a:solidFill>
            <a:schemeClr val="accent3"/>
          </a:solid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76DEA4FE-8D91-4761-932D-957E006158F5}"/>
              </a:ext>
            </a:extLst>
          </p:cNvPr>
          <p:cNvSpPr txBox="1">
            <a:spLocks/>
          </p:cNvSpPr>
          <p:nvPr/>
        </p:nvSpPr>
        <p:spPr>
          <a:xfrm>
            <a:off x="1413323" y="1733375"/>
            <a:ext cx="9477590" cy="580955"/>
          </a:xfrm>
          <a:prstGeom prst="rect">
            <a:avLst/>
          </a:prstGeom>
          <a:solidFill>
            <a:schemeClr val="bg2"/>
          </a:solidFill>
        </p:spPr>
        <p:txBody>
          <a:bodyPr anchor="t"/>
          <a:lstStyle>
            <a:lvl1pPr marL="0" indent="0" algn="ctr" defTabSz="1460754" rtl="0" eaLnBrk="1" latinLnBrk="0" hangingPunct="1">
              <a:lnSpc>
                <a:spcPct val="90000"/>
              </a:lnSpc>
              <a:spcBef>
                <a:spcPts val="1598"/>
              </a:spcBef>
              <a:buFont typeface="Arial" panose="020B0604020202020204" pitchFamily="34" charset="0"/>
              <a:buNone/>
              <a:defRPr sz="4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1095566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8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825943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319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556320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86697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17074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747451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477828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208205" indent="-365189" algn="l" defTabSz="1460754" rtl="0" eaLnBrk="1" latinLnBrk="0" hangingPunct="1">
              <a:lnSpc>
                <a:spcPct val="90000"/>
              </a:lnSpc>
              <a:spcBef>
                <a:spcPts val="799"/>
              </a:spcBef>
              <a:buFont typeface="Arial" panose="020B0604020202020204" pitchFamily="34" charset="0"/>
              <a:buChar char="•"/>
              <a:defRPr sz="28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Type </a:t>
            </a:r>
            <a:r>
              <a:rPr lang="en-US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periode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Dates  </a:t>
            </a:r>
            <a:r>
              <a:rPr lang="en-US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Calendaires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Perimetre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Total Surface</a:t>
            </a:r>
          </a:p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16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b="1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>
              <a:lnSpc>
                <a:spcPct val="100000"/>
              </a:lnSpc>
              <a:spcBef>
                <a:spcPts val="0"/>
              </a:spcBef>
            </a:pPr>
            <a:endParaRPr lang="fr-FR" sz="32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496240"/>
              </p:ext>
            </p:extLst>
          </p:nvPr>
        </p:nvGraphicFramePr>
        <p:xfrm>
          <a:off x="1413322" y="2644000"/>
          <a:ext cx="1343525" cy="111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3525">
                  <a:extLst>
                    <a:ext uri="{9D8B030D-6E8A-4147-A177-3AD203B41FA5}">
                      <a16:colId xmlns:a16="http://schemas.microsoft.com/office/drawing/2014/main" val="30954666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>
                          <a:solidFill>
                            <a:schemeClr val="tx1"/>
                          </a:solidFill>
                        </a:rPr>
                        <a:t>En</a:t>
                      </a:r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 €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224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>
                          <a:solidFill>
                            <a:schemeClr val="bg1"/>
                          </a:solidFill>
                        </a:rPr>
                        <a:t>Famille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33308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Total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038123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5759532"/>
              </p:ext>
            </p:extLst>
          </p:nvPr>
        </p:nvGraphicFramePr>
        <p:xfrm>
          <a:off x="3193578" y="2644000"/>
          <a:ext cx="7750287" cy="13411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972474">
                  <a:extLst>
                    <a:ext uri="{9D8B030D-6E8A-4147-A177-3AD203B41FA5}">
                      <a16:colId xmlns:a16="http://schemas.microsoft.com/office/drawing/2014/main" val="3916546230"/>
                    </a:ext>
                  </a:extLst>
                </a:gridCol>
                <a:gridCol w="968259">
                  <a:extLst>
                    <a:ext uri="{9D8B030D-6E8A-4147-A177-3AD203B41FA5}">
                      <a16:colId xmlns:a16="http://schemas.microsoft.com/office/drawing/2014/main" val="1882651272"/>
                    </a:ext>
                  </a:extLst>
                </a:gridCol>
                <a:gridCol w="968259">
                  <a:extLst>
                    <a:ext uri="{9D8B030D-6E8A-4147-A177-3AD203B41FA5}">
                      <a16:colId xmlns:a16="http://schemas.microsoft.com/office/drawing/2014/main" val="1111293452"/>
                    </a:ext>
                  </a:extLst>
                </a:gridCol>
                <a:gridCol w="968259">
                  <a:extLst>
                    <a:ext uri="{9D8B030D-6E8A-4147-A177-3AD203B41FA5}">
                      <a16:colId xmlns:a16="http://schemas.microsoft.com/office/drawing/2014/main" val="3145901472"/>
                    </a:ext>
                  </a:extLst>
                </a:gridCol>
                <a:gridCol w="968259">
                  <a:extLst>
                    <a:ext uri="{9D8B030D-6E8A-4147-A177-3AD203B41FA5}">
                      <a16:colId xmlns:a16="http://schemas.microsoft.com/office/drawing/2014/main" val="3939708360"/>
                    </a:ext>
                  </a:extLst>
                </a:gridCol>
                <a:gridCol w="968259">
                  <a:extLst>
                    <a:ext uri="{9D8B030D-6E8A-4147-A177-3AD203B41FA5}">
                      <a16:colId xmlns:a16="http://schemas.microsoft.com/office/drawing/2014/main" val="2606284702"/>
                    </a:ext>
                  </a:extLst>
                </a:gridCol>
                <a:gridCol w="968259">
                  <a:extLst>
                    <a:ext uri="{9D8B030D-6E8A-4147-A177-3AD203B41FA5}">
                      <a16:colId xmlns:a16="http://schemas.microsoft.com/office/drawing/2014/main" val="3917901665"/>
                    </a:ext>
                  </a:extLst>
                </a:gridCol>
                <a:gridCol w="968259">
                  <a:extLst>
                    <a:ext uri="{9D8B030D-6E8A-4147-A177-3AD203B41FA5}">
                      <a16:colId xmlns:a16="http://schemas.microsoft.com/office/drawing/2014/main" val="3926348444"/>
                    </a:ext>
                  </a:extLst>
                </a:gridCol>
              </a:tblGrid>
              <a:tr h="252845">
                <a:tc gridSpan="3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Total France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01 Nord</a:t>
                      </a:r>
                      <a:endParaRPr lang="ru-RU" sz="14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4187552"/>
                  </a:ext>
                </a:extLst>
              </a:tr>
              <a:tr h="606829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solidFill>
                            <a:srgbClr val="FF0000"/>
                          </a:solidFill>
                        </a:rPr>
                        <a:t>Prog</a:t>
                      </a:r>
                      <a:endParaRPr lang="en-US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Tot Art</a:t>
                      </a:r>
                    </a:p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Vs N-1</a:t>
                      </a:r>
                      <a:endParaRPr lang="ru-RU" sz="1400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/>
                        <a:t>Prog</a:t>
                      </a:r>
                      <a:endParaRPr lang="en-US" sz="1400" b="1" dirty="0" smtClean="0"/>
                    </a:p>
                    <a:p>
                      <a:pPr algn="ctr"/>
                      <a:r>
                        <a:rPr lang="en-US" sz="1400" b="1" dirty="0" smtClean="0"/>
                        <a:t>Vs</a:t>
                      </a:r>
                      <a:r>
                        <a:rPr lang="en-US" sz="1400" b="1" baseline="0" dirty="0" smtClean="0"/>
                        <a:t> N-1</a:t>
                      </a:r>
                      <a:endParaRPr lang="ru-RU" sz="1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/>
                        <a:t>Poids</a:t>
                      </a:r>
                      <a:endParaRPr lang="ru-RU" sz="14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>
                          <a:solidFill>
                            <a:srgbClr val="FF0000"/>
                          </a:solidFill>
                        </a:rPr>
                        <a:t>Prog</a:t>
                      </a:r>
                      <a:endParaRPr lang="en-US" sz="1400" b="1" dirty="0" smtClean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Tot Art</a:t>
                      </a:r>
                    </a:p>
                    <a:p>
                      <a:pPr algn="ctr"/>
                      <a:r>
                        <a:rPr lang="en-US" sz="1400" b="1" dirty="0" smtClean="0">
                          <a:solidFill>
                            <a:srgbClr val="FF0000"/>
                          </a:solidFill>
                        </a:rPr>
                        <a:t>Vs N-1</a:t>
                      </a:r>
                      <a:endParaRPr lang="ru-RU" sz="14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CA TTS</a:t>
                      </a:r>
                      <a:endParaRPr lang="ru-RU" sz="14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/>
                        <a:t>Ecart</a:t>
                      </a:r>
                      <a:endParaRPr lang="en-US" sz="1400" b="1" dirty="0" smtClean="0"/>
                    </a:p>
                    <a:p>
                      <a:pPr algn="ctr"/>
                      <a:r>
                        <a:rPr lang="en-US" sz="1400" b="1" dirty="0" smtClean="0"/>
                        <a:t>Vs</a:t>
                      </a:r>
                    </a:p>
                    <a:p>
                      <a:pPr algn="ctr"/>
                      <a:r>
                        <a:rPr lang="en-US" sz="1400" b="1" dirty="0" smtClean="0"/>
                        <a:t>N-1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/>
                        <a:t>Prog</a:t>
                      </a:r>
                      <a:endParaRPr lang="en-US" sz="1400" b="1" dirty="0" smtClean="0"/>
                    </a:p>
                    <a:p>
                      <a:pPr algn="ctr"/>
                      <a:r>
                        <a:rPr lang="en-US" sz="1400" b="1" dirty="0" smtClean="0"/>
                        <a:t>Vs</a:t>
                      </a:r>
                      <a:r>
                        <a:rPr lang="en-US" sz="1400" b="1" baseline="0" dirty="0" smtClean="0"/>
                        <a:t> N-1</a:t>
                      </a:r>
                      <a:endParaRPr lang="ru-RU" sz="14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err="1" smtClean="0"/>
                        <a:t>Poids</a:t>
                      </a:r>
                      <a:endParaRPr lang="ru-RU" sz="1400" b="1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07357194"/>
                  </a:ext>
                </a:extLst>
              </a:tr>
              <a:tr h="252845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accent2"/>
                          </a:solidFill>
                        </a:rPr>
                        <a:t>(3,5%)</a:t>
                      </a:r>
                      <a:endParaRPr lang="ru-RU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accent2"/>
                          </a:solidFill>
                        </a:rPr>
                        <a:t>11,6%</a:t>
                      </a:r>
                      <a:endParaRPr lang="ru-RU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accent2"/>
                          </a:solidFill>
                        </a:rPr>
                        <a:t>4,0%</a:t>
                      </a:r>
                      <a:endParaRPr lang="ru-RU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accent2"/>
                          </a:solidFill>
                        </a:rPr>
                        <a:t>(3,5</a:t>
                      </a:r>
                      <a:r>
                        <a:rPr lang="en-US" sz="1400" b="1" baseline="0" dirty="0" smtClean="0">
                          <a:solidFill>
                            <a:schemeClr val="accent2"/>
                          </a:solidFill>
                        </a:rPr>
                        <a:t>%)</a:t>
                      </a:r>
                      <a:endParaRPr lang="ru-RU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accent2"/>
                          </a:solidFill>
                        </a:rPr>
                        <a:t>28 954</a:t>
                      </a:r>
                      <a:endParaRPr lang="ru-RU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accent2"/>
                          </a:solidFill>
                        </a:rPr>
                        <a:t>2 807</a:t>
                      </a:r>
                      <a:endParaRPr lang="ru-RU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accent2"/>
                          </a:solidFill>
                        </a:rPr>
                        <a:t>10,7%</a:t>
                      </a:r>
                      <a:endParaRPr lang="ru-RU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accent2"/>
                          </a:solidFill>
                        </a:rPr>
                        <a:t>3,7%</a:t>
                      </a:r>
                      <a:endParaRPr lang="ru-RU" sz="1400" b="1" dirty="0">
                        <a:solidFill>
                          <a:schemeClr val="accent2"/>
                        </a:solidFill>
                      </a:endParaRPr>
                    </a:p>
                  </a:txBody>
                  <a:tcPr>
                    <a:solidFill>
                      <a:srgbClr val="FF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848839"/>
                  </a:ext>
                </a:extLst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2995770"/>
              </p:ext>
            </p:extLst>
          </p:nvPr>
        </p:nvGraphicFramePr>
        <p:xfrm>
          <a:off x="1413322" y="4340413"/>
          <a:ext cx="1343525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43525">
                  <a:extLst>
                    <a:ext uri="{9D8B030D-6E8A-4147-A177-3AD203B41FA5}">
                      <a16:colId xmlns:a16="http://schemas.microsoft.com/office/drawing/2014/main" val="38409319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i="0" dirty="0" smtClean="0"/>
                        <a:t>00</a:t>
                      </a:r>
                      <a:r>
                        <a:rPr lang="en-US" sz="1400" b="1" i="0" baseline="0" dirty="0" smtClean="0"/>
                        <a:t> VISSERIE</a:t>
                      </a:r>
                      <a:endParaRPr lang="ru-RU" sz="1400" b="1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00351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i="0" dirty="0" smtClean="0"/>
                        <a:t>03</a:t>
                      </a:r>
                      <a:r>
                        <a:rPr lang="en-US" sz="1400" b="1" i="0" baseline="0" dirty="0" smtClean="0"/>
                        <a:t> FIX ASS</a:t>
                      </a:r>
                      <a:endParaRPr lang="ru-RU" sz="1400" b="1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2641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i="0" dirty="0" smtClean="0"/>
                        <a:t>04 CORD CNH</a:t>
                      </a:r>
                      <a:endParaRPr lang="ru-RU" sz="1400" b="1" i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9065901"/>
                  </a:ext>
                </a:extLst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2017901"/>
              </p:ext>
            </p:extLst>
          </p:nvPr>
        </p:nvGraphicFramePr>
        <p:xfrm>
          <a:off x="3193577" y="4340413"/>
          <a:ext cx="7750288" cy="111252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968786">
                  <a:extLst>
                    <a:ext uri="{9D8B030D-6E8A-4147-A177-3AD203B41FA5}">
                      <a16:colId xmlns:a16="http://schemas.microsoft.com/office/drawing/2014/main" val="3284191085"/>
                    </a:ext>
                  </a:extLst>
                </a:gridCol>
                <a:gridCol w="968786">
                  <a:extLst>
                    <a:ext uri="{9D8B030D-6E8A-4147-A177-3AD203B41FA5}">
                      <a16:colId xmlns:a16="http://schemas.microsoft.com/office/drawing/2014/main" val="3394837806"/>
                    </a:ext>
                  </a:extLst>
                </a:gridCol>
                <a:gridCol w="968786">
                  <a:extLst>
                    <a:ext uri="{9D8B030D-6E8A-4147-A177-3AD203B41FA5}">
                      <a16:colId xmlns:a16="http://schemas.microsoft.com/office/drawing/2014/main" val="3273172403"/>
                    </a:ext>
                  </a:extLst>
                </a:gridCol>
                <a:gridCol w="968786">
                  <a:extLst>
                    <a:ext uri="{9D8B030D-6E8A-4147-A177-3AD203B41FA5}">
                      <a16:colId xmlns:a16="http://schemas.microsoft.com/office/drawing/2014/main" val="1669331237"/>
                    </a:ext>
                  </a:extLst>
                </a:gridCol>
                <a:gridCol w="968786">
                  <a:extLst>
                    <a:ext uri="{9D8B030D-6E8A-4147-A177-3AD203B41FA5}">
                      <a16:colId xmlns:a16="http://schemas.microsoft.com/office/drawing/2014/main" val="4245234702"/>
                    </a:ext>
                  </a:extLst>
                </a:gridCol>
                <a:gridCol w="968786">
                  <a:extLst>
                    <a:ext uri="{9D8B030D-6E8A-4147-A177-3AD203B41FA5}">
                      <a16:colId xmlns:a16="http://schemas.microsoft.com/office/drawing/2014/main" val="600017957"/>
                    </a:ext>
                  </a:extLst>
                </a:gridCol>
                <a:gridCol w="968786">
                  <a:extLst>
                    <a:ext uri="{9D8B030D-6E8A-4147-A177-3AD203B41FA5}">
                      <a16:colId xmlns:a16="http://schemas.microsoft.com/office/drawing/2014/main" val="2938496425"/>
                    </a:ext>
                  </a:extLst>
                </a:gridCol>
                <a:gridCol w="968786">
                  <a:extLst>
                    <a:ext uri="{9D8B030D-6E8A-4147-A177-3AD203B41FA5}">
                      <a16:colId xmlns:a16="http://schemas.microsoft.com/office/drawing/2014/main" val="40821632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8,1%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9,5%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0.2%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17,5%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351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(128)</a:t>
                      </a:r>
                      <a:endParaRPr lang="ru-RU" sz="1400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(26,7%)</a:t>
                      </a:r>
                      <a:endParaRPr lang="ru-RU" sz="1400" dirty="0"/>
                    </a:p>
                  </a:txBody>
                  <a:tcPr anchor="ctr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0,3%</a:t>
                      </a:r>
                      <a:endParaRPr lang="ru-RU" sz="1400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0629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(11,4%)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9,8%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13,9%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(14,3%)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25038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2272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10,0%</a:t>
                      </a:r>
                      <a:endParaRPr lang="ru-RU" sz="1400" b="1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13,4%</a:t>
                      </a:r>
                      <a:endParaRPr lang="ru-RU" sz="1400" b="1" dirty="0"/>
                    </a:p>
                  </a:txBody>
                  <a:tcPr anchor="ctr">
                    <a:solidFill>
                      <a:srgbClr val="FFCC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6683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3,1%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135%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2,3%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(2,5%)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1709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538</a:t>
                      </a:r>
                      <a:endParaRPr lang="ru-RU" sz="1400" b="1" dirty="0"/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46,0%</a:t>
                      </a:r>
                      <a:endParaRPr lang="ru-RU" sz="1400" b="1" dirty="0"/>
                    </a:p>
                  </a:txBody>
                  <a:tcPr anchor="ctr">
                    <a:solidFill>
                      <a:srgbClr val="FFCC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/>
                        <a:t>3,1%</a:t>
                      </a:r>
                      <a:endParaRPr lang="ru-RU" sz="1400" b="1" dirty="0"/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77669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076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ASTORAMA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061A8"/>
      </a:accent1>
      <a:accent2>
        <a:srgbClr val="007DDA"/>
      </a:accent2>
      <a:accent3>
        <a:srgbClr val="FFD300"/>
      </a:accent3>
      <a:accent4>
        <a:srgbClr val="FFDE3B"/>
      </a:accent4>
      <a:accent5>
        <a:srgbClr val="0061A8"/>
      </a:accent5>
      <a:accent6>
        <a:srgbClr val="FFD300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5352</TotalTime>
  <Words>10523</Words>
  <Application>Microsoft Office PowerPoint</Application>
  <PresentationFormat>Широкоэкранный</PresentationFormat>
  <Paragraphs>4695</Paragraphs>
  <Slides>37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7" baseType="lpstr">
      <vt:lpstr>Arial Unicode MS</vt:lpstr>
      <vt:lpstr>Arial</vt:lpstr>
      <vt:lpstr>Calibri</vt:lpstr>
      <vt:lpstr>Montserrat Light</vt:lpstr>
      <vt:lpstr>Roboto Condensed</vt:lpstr>
      <vt:lpstr>Roboto Light</vt:lpstr>
      <vt:lpstr>Segoe UI</vt:lpstr>
      <vt:lpstr>Times New Roman</vt:lpstr>
      <vt:lpstr>Walkway Black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pratamayoga</dc:creator>
  <cp:lastModifiedBy>Ксюша</cp:lastModifiedBy>
  <cp:revision>411</cp:revision>
  <dcterms:created xsi:type="dcterms:W3CDTF">2017-08-02T01:18:33Z</dcterms:created>
  <dcterms:modified xsi:type="dcterms:W3CDTF">2019-02-13T04:28:05Z</dcterms:modified>
</cp:coreProperties>
</file>