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A0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BE007ED-A803-40AE-BF96-FCFD54A88B6A}" type="datetimeFigureOut">
              <a:rPr lang="ru-RU" smtClean="0"/>
              <a:t>13.01.2023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FBD52A-D706-4F1F-8F91-F92E4B2388B5}" type="slidenum">
              <a:rPr lang="ru-RU" smtClean="0"/>
              <a:t>‹#›</a:t>
            </a:fld>
            <a:endParaRPr lang="ru-RU"/>
          </a:p>
        </p:txBody>
      </p:sp>
    </p:spTree>
    <p:extLst>
      <p:ext uri="{BB962C8B-B14F-4D97-AF65-F5344CB8AC3E}">
        <p14:creationId xmlns:p14="http://schemas.microsoft.com/office/powerpoint/2010/main" val="4003884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E007ED-A803-40AE-BF96-FCFD54A88B6A}" type="datetimeFigureOut">
              <a:rPr lang="ru-RU" smtClean="0"/>
              <a:t>13.01.2023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FBD52A-D706-4F1F-8F91-F92E4B2388B5}" type="slidenum">
              <a:rPr lang="ru-RU" smtClean="0"/>
              <a:t>‹#›</a:t>
            </a:fld>
            <a:endParaRPr lang="ru-RU"/>
          </a:p>
        </p:txBody>
      </p:sp>
    </p:spTree>
    <p:extLst>
      <p:ext uri="{BB962C8B-B14F-4D97-AF65-F5344CB8AC3E}">
        <p14:creationId xmlns:p14="http://schemas.microsoft.com/office/powerpoint/2010/main" val="824492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E007ED-A803-40AE-BF96-FCFD54A88B6A}" type="datetimeFigureOut">
              <a:rPr lang="ru-RU" smtClean="0"/>
              <a:t>13.01.2023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FBD52A-D706-4F1F-8F91-F92E4B2388B5}" type="slidenum">
              <a:rPr lang="ru-RU" smtClean="0"/>
              <a:t>‹#›</a:t>
            </a:fld>
            <a:endParaRPr lang="ru-RU"/>
          </a:p>
        </p:txBody>
      </p:sp>
    </p:spTree>
    <p:extLst>
      <p:ext uri="{BB962C8B-B14F-4D97-AF65-F5344CB8AC3E}">
        <p14:creationId xmlns:p14="http://schemas.microsoft.com/office/powerpoint/2010/main" val="752387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BE007ED-A803-40AE-BF96-FCFD54A88B6A}" type="datetimeFigureOut">
              <a:rPr lang="ru-RU" smtClean="0"/>
              <a:t>13.01.2023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FBD52A-D706-4F1F-8F91-F92E4B2388B5}" type="slidenum">
              <a:rPr lang="ru-RU" smtClean="0"/>
              <a:t>‹#›</a:t>
            </a:fld>
            <a:endParaRPr lang="ru-RU"/>
          </a:p>
        </p:txBody>
      </p:sp>
    </p:spTree>
    <p:extLst>
      <p:ext uri="{BB962C8B-B14F-4D97-AF65-F5344CB8AC3E}">
        <p14:creationId xmlns:p14="http://schemas.microsoft.com/office/powerpoint/2010/main" val="1757588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BE007ED-A803-40AE-BF96-FCFD54A88B6A}" type="datetimeFigureOut">
              <a:rPr lang="ru-RU" smtClean="0"/>
              <a:t>13.01.2023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FBD52A-D706-4F1F-8F91-F92E4B2388B5}" type="slidenum">
              <a:rPr lang="ru-RU" smtClean="0"/>
              <a:t>‹#›</a:t>
            </a:fld>
            <a:endParaRPr lang="ru-RU"/>
          </a:p>
        </p:txBody>
      </p:sp>
    </p:spTree>
    <p:extLst>
      <p:ext uri="{BB962C8B-B14F-4D97-AF65-F5344CB8AC3E}">
        <p14:creationId xmlns:p14="http://schemas.microsoft.com/office/powerpoint/2010/main" val="1838521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BE007ED-A803-40AE-BF96-FCFD54A88B6A}" type="datetimeFigureOut">
              <a:rPr lang="ru-RU" smtClean="0"/>
              <a:t>13.01.2023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EFBD52A-D706-4F1F-8F91-F92E4B2388B5}" type="slidenum">
              <a:rPr lang="ru-RU" smtClean="0"/>
              <a:t>‹#›</a:t>
            </a:fld>
            <a:endParaRPr lang="ru-RU"/>
          </a:p>
        </p:txBody>
      </p:sp>
    </p:spTree>
    <p:extLst>
      <p:ext uri="{BB962C8B-B14F-4D97-AF65-F5344CB8AC3E}">
        <p14:creationId xmlns:p14="http://schemas.microsoft.com/office/powerpoint/2010/main" val="419997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BE007ED-A803-40AE-BF96-FCFD54A88B6A}" type="datetimeFigureOut">
              <a:rPr lang="ru-RU" smtClean="0"/>
              <a:t>13.01.2023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EFBD52A-D706-4F1F-8F91-F92E4B2388B5}" type="slidenum">
              <a:rPr lang="ru-RU" smtClean="0"/>
              <a:t>‹#›</a:t>
            </a:fld>
            <a:endParaRPr lang="ru-RU"/>
          </a:p>
        </p:txBody>
      </p:sp>
    </p:spTree>
    <p:extLst>
      <p:ext uri="{BB962C8B-B14F-4D97-AF65-F5344CB8AC3E}">
        <p14:creationId xmlns:p14="http://schemas.microsoft.com/office/powerpoint/2010/main" val="3877127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BE007ED-A803-40AE-BF96-FCFD54A88B6A}" type="datetimeFigureOut">
              <a:rPr lang="ru-RU" smtClean="0"/>
              <a:t>13.01.2023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EFBD52A-D706-4F1F-8F91-F92E4B2388B5}" type="slidenum">
              <a:rPr lang="ru-RU" smtClean="0"/>
              <a:t>‹#›</a:t>
            </a:fld>
            <a:endParaRPr lang="ru-RU"/>
          </a:p>
        </p:txBody>
      </p:sp>
    </p:spTree>
    <p:extLst>
      <p:ext uri="{BB962C8B-B14F-4D97-AF65-F5344CB8AC3E}">
        <p14:creationId xmlns:p14="http://schemas.microsoft.com/office/powerpoint/2010/main" val="3942666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BE007ED-A803-40AE-BF96-FCFD54A88B6A}" type="datetimeFigureOut">
              <a:rPr lang="ru-RU" smtClean="0"/>
              <a:t>13.01.2023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EFBD52A-D706-4F1F-8F91-F92E4B2388B5}" type="slidenum">
              <a:rPr lang="ru-RU" smtClean="0"/>
              <a:t>‹#›</a:t>
            </a:fld>
            <a:endParaRPr lang="ru-RU"/>
          </a:p>
        </p:txBody>
      </p:sp>
    </p:spTree>
    <p:extLst>
      <p:ext uri="{BB962C8B-B14F-4D97-AF65-F5344CB8AC3E}">
        <p14:creationId xmlns:p14="http://schemas.microsoft.com/office/powerpoint/2010/main" val="3540905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BE007ED-A803-40AE-BF96-FCFD54A88B6A}" type="datetimeFigureOut">
              <a:rPr lang="ru-RU" smtClean="0"/>
              <a:t>13.01.2023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EFBD52A-D706-4F1F-8F91-F92E4B2388B5}" type="slidenum">
              <a:rPr lang="ru-RU" smtClean="0"/>
              <a:t>‹#›</a:t>
            </a:fld>
            <a:endParaRPr lang="ru-RU"/>
          </a:p>
        </p:txBody>
      </p:sp>
    </p:spTree>
    <p:extLst>
      <p:ext uri="{BB962C8B-B14F-4D97-AF65-F5344CB8AC3E}">
        <p14:creationId xmlns:p14="http://schemas.microsoft.com/office/powerpoint/2010/main" val="65529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BE007ED-A803-40AE-BF96-FCFD54A88B6A}" type="datetimeFigureOut">
              <a:rPr lang="ru-RU" smtClean="0"/>
              <a:t>13.01.2023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EFBD52A-D706-4F1F-8F91-F92E4B2388B5}" type="slidenum">
              <a:rPr lang="ru-RU" smtClean="0"/>
              <a:t>‹#›</a:t>
            </a:fld>
            <a:endParaRPr lang="ru-RU"/>
          </a:p>
        </p:txBody>
      </p:sp>
    </p:spTree>
    <p:extLst>
      <p:ext uri="{BB962C8B-B14F-4D97-AF65-F5344CB8AC3E}">
        <p14:creationId xmlns:p14="http://schemas.microsoft.com/office/powerpoint/2010/main" val="1889918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E007ED-A803-40AE-BF96-FCFD54A88B6A}" type="datetimeFigureOut">
              <a:rPr lang="ru-RU" smtClean="0"/>
              <a:t>13.01.2023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FBD52A-D706-4F1F-8F91-F92E4B2388B5}" type="slidenum">
              <a:rPr lang="ru-RU" smtClean="0"/>
              <a:t>‹#›</a:t>
            </a:fld>
            <a:endParaRPr lang="ru-RU"/>
          </a:p>
        </p:txBody>
      </p:sp>
    </p:spTree>
    <p:extLst>
      <p:ext uri="{BB962C8B-B14F-4D97-AF65-F5344CB8AC3E}">
        <p14:creationId xmlns:p14="http://schemas.microsoft.com/office/powerpoint/2010/main" val="4384801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en-US" dirty="0" smtClean="0"/>
              <a:t> </a:t>
            </a:r>
            <a:endParaRPr lang="ru-RU" dirty="0"/>
          </a:p>
        </p:txBody>
      </p:sp>
      <p:sp>
        <p:nvSpPr>
          <p:cNvPr id="5" name="Заголовок 4"/>
          <p:cNvSpPr>
            <a:spLocks noGrp="1"/>
          </p:cNvSpPr>
          <p:nvPr>
            <p:ph type="ctrTitle"/>
          </p:nvPr>
        </p:nvSpPr>
        <p:spPr/>
        <p:txBody>
          <a:bodyPr/>
          <a:lstStyle/>
          <a:p>
            <a:r>
              <a:rPr lang="en-US" dirty="0" smtClean="0"/>
              <a:t> </a:t>
            </a:r>
            <a:endParaRPr lang="ru-RU" dirty="0"/>
          </a:p>
        </p:txBody>
      </p:sp>
      <p:sp>
        <p:nvSpPr>
          <p:cNvPr id="6" name="Прямоугольник 5"/>
          <p:cNvSpPr/>
          <p:nvPr/>
        </p:nvSpPr>
        <p:spPr>
          <a:xfrm>
            <a:off x="0" y="2752"/>
            <a:ext cx="12192000" cy="2331076"/>
          </a:xfrm>
          <a:prstGeom prst="rect">
            <a:avLst/>
          </a:prstGeom>
          <a:solidFill>
            <a:srgbClr val="FAA0CD"/>
          </a:solidFill>
          <a:ln>
            <a:solidFill>
              <a:srgbClr val="FAA0C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Rectangle 2"/>
          <p:cNvSpPr>
            <a:spLocks noChangeArrowheads="1"/>
          </p:cNvSpPr>
          <p:nvPr/>
        </p:nvSpPr>
        <p:spPr bwMode="auto">
          <a:xfrm>
            <a:off x="564524" y="278216"/>
            <a:ext cx="4058991" cy="1688294"/>
          </a:xfrm>
          <a:prstGeom prst="rect">
            <a:avLst/>
          </a:prstGeom>
          <a:solidFill>
            <a:srgbClr val="FAA0CD"/>
          </a:solidFill>
          <a:ln w="9525">
            <a:solidFill>
              <a:srgbClr val="FAA0CD"/>
            </a:solid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ru-RU" sz="2800" b="1" i="0" u="none" strike="noStrike" cap="none" normalizeH="0" baseline="0" dirty="0" smtClean="0">
                <a:ln>
                  <a:noFill/>
                </a:ln>
                <a:solidFill>
                  <a:schemeClr val="bg1"/>
                </a:solidFill>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Японський шеф-кухар розповів, як найсмачніше насолодитися моті </a:t>
            </a:r>
          </a:p>
        </p:txBody>
      </p:sp>
      <p:sp>
        <p:nvSpPr>
          <p:cNvPr id="9" name="Горизонтальный свиток 8"/>
          <p:cNvSpPr/>
          <p:nvPr/>
        </p:nvSpPr>
        <p:spPr>
          <a:xfrm flipH="1">
            <a:off x="5582991" y="27658"/>
            <a:ext cx="1704304" cy="2189409"/>
          </a:xfrm>
          <a:prstGeom prst="horizontalScroll">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28" name="Picture 4" descr="https://i.pinimg.com/564x/fe/56/bf/fe56bf104958670e640c64cb3f59fc6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0640" y="479748"/>
            <a:ext cx="1285227" cy="1285227"/>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5"/>
          <p:cNvSpPr>
            <a:spLocks noChangeArrowheads="1"/>
          </p:cNvSpPr>
          <p:nvPr/>
        </p:nvSpPr>
        <p:spPr bwMode="auto">
          <a:xfrm>
            <a:off x="222673" y="2492531"/>
            <a:ext cx="10244490" cy="3411843"/>
          </a:xfrm>
          <a:prstGeom prst="rect">
            <a:avLst/>
          </a:prstGeom>
          <a:solidFill>
            <a:schemeClr val="bg1"/>
          </a:solidFill>
          <a:ln>
            <a:noFill/>
          </a:ln>
          <a:effectLst/>
        </p:spPr>
        <p:txBody>
          <a:bodyPr vert="horz" wrap="square" lIns="0" tIns="-17457" rIns="0" bIns="-17457" numCol="1" anchor="ctr" anchorCtr="0" compatLnSpc="1">
            <a:prstTxWarp prst="textNoShape">
              <a:avLst/>
            </a:prstTxWarp>
            <a:spAutoFit/>
          </a:bodyPr>
          <a:lstStyle/>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uk-UA" altLang="ru-RU" sz="3200" b="0" i="0" u="none" strike="noStrike" cap="none" normalizeH="0" baseline="0" dirty="0" smtClean="0">
                <a:ln>
                  <a:noFill/>
                </a:ln>
                <a:solidFill>
                  <a:srgbClr val="202124"/>
                </a:solidFill>
                <a:effectLst/>
                <a:latin typeface="Courier New" panose="02070309020205020404" pitchFamily="49" charset="0"/>
                <a:cs typeface="Courier New" panose="02070309020205020404" pitchFamily="49" charset="0"/>
              </a:rPr>
              <a:t>У</a:t>
            </a:r>
            <a:r>
              <a:rPr kumimoji="0" lang="uk-UA" altLang="ru-RU" sz="3200" b="0" i="0" u="none" strike="noStrike" cap="none" normalizeH="0" dirty="0" smtClean="0">
                <a:ln>
                  <a:noFill/>
                </a:ln>
                <a:solidFill>
                  <a:srgbClr val="202124"/>
                </a:solidFill>
                <a:effectLst/>
                <a:latin typeface="Courier New" panose="02070309020205020404" pitchFamily="49" charset="0"/>
                <a:cs typeface="Courier New" panose="02070309020205020404" pitchFamily="49" charset="0"/>
              </a:rPr>
              <a:t> Токіо </a:t>
            </a:r>
            <a:r>
              <a:rPr lang="uk-UA" altLang="ru-RU" sz="3200" dirty="0" smtClean="0">
                <a:solidFill>
                  <a:srgbClr val="202124"/>
                </a:solidFill>
                <a:latin typeface="Courier New" panose="02070309020205020404" pitchFamily="49" charset="0"/>
                <a:cs typeface="Courier New" panose="02070309020205020404" pitchFamily="49" charset="0"/>
              </a:rPr>
              <a:t>р</a:t>
            </a:r>
            <a:r>
              <a:rPr kumimoji="0" lang="uk-UA" altLang="ru-RU" sz="3200" b="0" i="0" u="none" strike="noStrike" cap="none" normalizeH="0" baseline="0" dirty="0" smtClean="0">
                <a:ln>
                  <a:noFill/>
                </a:ln>
                <a:solidFill>
                  <a:srgbClr val="202124"/>
                </a:solidFill>
                <a:effectLst/>
                <a:latin typeface="Courier New" panose="02070309020205020404" pitchFamily="49" charset="0"/>
                <a:cs typeface="Courier New" panose="02070309020205020404" pitchFamily="49" charset="0"/>
              </a:rPr>
              <a:t>исові пиріжки моті є однією з основних страв, які їдять у Японії, щоб зустріти Новий рік. Незалежно від того, чи їсте ви його як є, чи в ситному супі з озоні, моті – це ідеальний варіант для святкування початку та кінця року для гурманів.</a:t>
            </a:r>
            <a:r>
              <a:rPr kumimoji="0" lang="uk-UA" altLang="ru-RU" sz="32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469473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a:t>
            </a:r>
            <a:endParaRPr lang="ru-RU" dirty="0"/>
          </a:p>
        </p:txBody>
      </p:sp>
      <p:sp>
        <p:nvSpPr>
          <p:cNvPr id="4" name="Блок-схема: процесс 3"/>
          <p:cNvSpPr/>
          <p:nvPr/>
        </p:nvSpPr>
        <p:spPr>
          <a:xfrm>
            <a:off x="0" y="-53976"/>
            <a:ext cx="12192000" cy="592428"/>
          </a:xfrm>
          <a:prstGeom prst="flowChartProcess">
            <a:avLst/>
          </a:prstGeom>
          <a:solidFill>
            <a:srgbClr val="FAA0CD"/>
          </a:solidFill>
          <a:ln>
            <a:solidFill>
              <a:srgbClr val="FAA0C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Rectangle 1"/>
          <p:cNvSpPr>
            <a:spLocks noChangeArrowheads="1"/>
          </p:cNvSpPr>
          <p:nvPr/>
        </p:nvSpPr>
        <p:spPr bwMode="auto">
          <a:xfrm>
            <a:off x="612775" y="815986"/>
            <a:ext cx="8363800" cy="4273617"/>
          </a:xfrm>
          <a:prstGeom prst="rect">
            <a:avLst/>
          </a:prstGeom>
          <a:solidFill>
            <a:schemeClr val="bg1"/>
          </a:solidFill>
          <a:ln>
            <a:noFill/>
          </a:ln>
          <a:effectLst/>
        </p:spPr>
        <p:txBody>
          <a:bodyPr vert="horz" wrap="square" lIns="0" tIns="-17457" rIns="0" bIns="-17457" numCol="1" anchor="ctr" anchorCtr="0" compatLnSpc="1">
            <a:prstTxWarp prst="textNoShape">
              <a:avLst/>
            </a:prstTxWarp>
            <a:spAutoFit/>
          </a:bodyPr>
          <a:lstStyle/>
          <a:p>
            <a:pPr lvl="0" eaLnBrk="0" fontAlgn="base" hangingPunct="0">
              <a:spcBef>
                <a:spcPct val="0"/>
              </a:spcBef>
              <a:spcAft>
                <a:spcPct val="0"/>
              </a:spcAft>
            </a:pPr>
            <a:r>
              <a:rPr kumimoji="0" lang="uk-UA" altLang="ru-RU" sz="2800" b="0" i="0" u="none" strike="noStrike" cap="none" normalizeH="0" baseline="0" dirty="0" smtClean="0">
                <a:ln>
                  <a:noFill/>
                </a:ln>
                <a:solidFill>
                  <a:srgbClr val="202124"/>
                </a:solidFill>
                <a:effectLst/>
                <a:latin typeface="Courier New" panose="02070309020205020404" pitchFamily="49" charset="0"/>
                <a:cs typeface="Courier New" panose="02070309020205020404" pitchFamily="49" charset="0"/>
              </a:rPr>
              <a:t>Навіть найбільшому шанувальнику моті можуть набриднути способи його приготування, але, на щастя, професійний шеф-кухар Мугі Райс представив новий рецепт, від якого у людей тече слина. </a:t>
            </a:r>
            <a:r>
              <a:rPr kumimoji="0" lang="uk-UA" altLang="ru-RU" sz="2800" b="0" i="0" u="none" strike="noStrike" cap="none" normalizeH="0" baseline="0" dirty="0" smtClean="0">
                <a:ln>
                  <a:noFill/>
                </a:ln>
                <a:solidFill>
                  <a:srgbClr val="202124"/>
                </a:solidFill>
                <a:effectLst/>
                <a:latin typeface="Courier New" panose="02070309020205020404" pitchFamily="49" charset="0"/>
                <a:cs typeface="Courier New" panose="02070309020205020404" pitchFamily="49" charset="0"/>
              </a:rPr>
              <a:t>Мугі Райс </a:t>
            </a:r>
            <a:r>
              <a:rPr kumimoji="0" lang="uk-UA" altLang="ru-RU" sz="2800" b="0" i="0" u="none" strike="noStrike" cap="none" normalizeH="0" baseline="0" dirty="0" smtClean="0">
                <a:ln>
                  <a:noFill/>
                </a:ln>
                <a:solidFill>
                  <a:srgbClr val="202124"/>
                </a:solidFill>
                <a:effectLst/>
                <a:latin typeface="Courier New" panose="02070309020205020404" pitchFamily="49" charset="0"/>
                <a:cs typeface="Courier New" panose="02070309020205020404" pitchFamily="49" charset="0"/>
              </a:rPr>
              <a:t>став досить популярним завдяки своїм простим, але смачним «кулінарним лайфхакам», які включають рецепти найкращого способу їсти хліб і апетитний соус темпура.</a:t>
            </a:r>
            <a:r>
              <a:rPr kumimoji="0" lang="uk-UA" altLang="ru-RU" sz="28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p:txBody>
      </p:sp>
      <p:pic>
        <p:nvPicPr>
          <p:cNvPr id="2051" name="Picture 3" descr="https://i.pinimg.com/564x/70/2b/08/702b082869a48b05008c8adb4e28d5b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57719" y="2847793"/>
            <a:ext cx="2462056" cy="368872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a:ext uri="{909E8E84-426E-40DD-AFC4-6F175D3DCCD1}">
              <a14:hiddenFill xmlns:a14="http://schemas.microsoft.com/office/drawing/2010/main">
                <a:solidFill>
                  <a:srgbClr val="FFFFFF"/>
                </a:solidFill>
              </a14:hiddenFill>
            </a:ext>
          </a:extLst>
        </p:spPr>
      </p:pic>
      <p:sp>
        <p:nvSpPr>
          <p:cNvPr id="8" name="AutoShape 5" descr="Клубника на белом фоне стоковое изображение. изображение насчитывающей  ð»ð¸ñ ñ‚ñœñ - 167639857"/>
          <p:cNvSpPr>
            <a:spLocks noChangeAspect="1" noChangeArrowheads="1"/>
          </p:cNvSpPr>
          <p:nvPr/>
        </p:nvSpPr>
        <p:spPr bwMode="auto">
          <a:xfrm>
            <a:off x="2370742" y="1301836"/>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AutoShape 7" descr="Клубника на белом фоне стоковое изображение. изображение насчитывающей  ð»ð¸ñ ñ‚ñœñ - 167639857"/>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AutoShape 9" descr="Клубника на белом фоне стоковое изображение. изображение насчитывающей  ð»ð¸ñ ñ‚ñœñ - 167639857"/>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AutoShape 11" descr="Клубника на белом фоне стоковое изображение. изображение насчитывающей  ð»ð¸ñ ñ‚ñœñ - 167639857"/>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 name="AutoShape 13" descr="Клубника на белом фоне стоковое изображение. изображение насчитывающей  ð»ð¸ñ ñ‚ñœñ - 167639857"/>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AutoShape 15" descr="Клубника на белом фоне стоковое изображение. изображение насчитывающей  ð»ð¸ñ ñ‚ñœñ - 167639857"/>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 name="AutoShape 17" descr="Клубника на белом фоне стоковое изображение. изображение насчитывающей  ð»ð¸ñ ñ‚ñœñ - 167639857"/>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2071" name="Picture 23" descr="клубника на белом фоне: 2 тыс изображений найдено в Яндекс Картинках"/>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7571448">
            <a:off x="88284" y="821203"/>
            <a:ext cx="436800" cy="4235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2321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H="1">
            <a:off x="12191999" y="1970468"/>
            <a:ext cx="45719" cy="170980"/>
          </a:xfrm>
        </p:spPr>
        <p:txBody>
          <a:bodyPr>
            <a:normAutofit fontScale="90000"/>
          </a:bodyPr>
          <a:lstStyle/>
          <a:p>
            <a:r>
              <a:rPr lang="uk-UA" dirty="0" smtClean="0"/>
              <a:t> </a:t>
            </a:r>
            <a:endParaRPr lang="ru-RU" dirty="0"/>
          </a:p>
        </p:txBody>
      </p:sp>
      <p:sp>
        <p:nvSpPr>
          <p:cNvPr id="3" name="Объект 2"/>
          <p:cNvSpPr>
            <a:spLocks noGrp="1"/>
          </p:cNvSpPr>
          <p:nvPr>
            <p:ph idx="1"/>
          </p:nvPr>
        </p:nvSpPr>
        <p:spPr>
          <a:xfrm flipV="1">
            <a:off x="838200" y="1779905"/>
            <a:ext cx="45719" cy="45719"/>
          </a:xfrm>
        </p:spPr>
        <p:txBody>
          <a:bodyPr>
            <a:normAutofit fontScale="25000" lnSpcReduction="20000"/>
          </a:bodyPr>
          <a:lstStyle/>
          <a:p>
            <a:pPr marL="0" indent="0">
              <a:buNone/>
            </a:pPr>
            <a:r>
              <a:rPr lang="uk-UA" dirty="0" smtClean="0"/>
              <a:t> </a:t>
            </a:r>
            <a:endParaRPr lang="ru-RU" dirty="0"/>
          </a:p>
        </p:txBody>
      </p:sp>
      <p:sp>
        <p:nvSpPr>
          <p:cNvPr id="4" name="Блок-схема: процесс 3"/>
          <p:cNvSpPr/>
          <p:nvPr/>
        </p:nvSpPr>
        <p:spPr>
          <a:xfrm>
            <a:off x="0" y="-14560"/>
            <a:ext cx="12192000" cy="592428"/>
          </a:xfrm>
          <a:prstGeom prst="flowChartProcess">
            <a:avLst/>
          </a:prstGeom>
          <a:solidFill>
            <a:srgbClr val="FAA0CD"/>
          </a:solidFill>
          <a:ln>
            <a:solidFill>
              <a:srgbClr val="FAA0C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Rectangle 1"/>
          <p:cNvSpPr>
            <a:spLocks noChangeArrowheads="1"/>
          </p:cNvSpPr>
          <p:nvPr/>
        </p:nvSpPr>
        <p:spPr bwMode="auto">
          <a:xfrm>
            <a:off x="391197" y="1225472"/>
            <a:ext cx="9092976" cy="4704504"/>
          </a:xfrm>
          <a:prstGeom prst="rect">
            <a:avLst/>
          </a:prstGeom>
          <a:solidFill>
            <a:schemeClr val="bg1"/>
          </a:solidFill>
          <a:ln>
            <a:noFill/>
          </a:ln>
          <a:effectLst/>
        </p:spPr>
        <p:txBody>
          <a:bodyPr vert="horz" wrap="square" lIns="0" tIns="-17457" rIns="0" bIns="-1745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ru-RU" sz="2800" b="0" i="0" u="none" strike="noStrike" cap="none" normalizeH="0" baseline="0" dirty="0" smtClean="0">
                <a:ln>
                  <a:noFill/>
                </a:ln>
                <a:solidFill>
                  <a:srgbClr val="202124"/>
                </a:solidFill>
                <a:effectLst/>
                <a:latin typeface="Courier New" panose="02070309020205020404" pitchFamily="49" charset="0"/>
                <a:cs typeface="Courier New" panose="02070309020205020404" pitchFamily="49" charset="0"/>
              </a:rPr>
              <a:t>Спосіб споживання моті, рекомендований шеф-кухарем, привернув увагу гурманів у Твіттері, і він досить простий у приготуванні. Просто наповніть свій моті ментую, японським легким соусом для занурення та суповою основою, яка використовується для локшини соба та удон, невеликою кількістю соєвого соусу, шматочком білого меленого насіння кунжуту та трохи васабі, і вуаля! У вас є рисові пиріжки для гурманів.</a:t>
            </a:r>
            <a:r>
              <a:rPr kumimoji="0" lang="uk-UA" altLang="ru-RU" sz="28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p:txBody>
      </p:sp>
      <p:pic>
        <p:nvPicPr>
          <p:cNvPr id="3075" name="Picture 3" descr="https://i.pinimg.com/564x/35/11/b8/3511b8556bf72060fa1c18e9244d20b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84172" y="4181341"/>
            <a:ext cx="2304290" cy="2304291"/>
          </a:xfrm>
          <a:prstGeom prst="rect">
            <a:avLst/>
          </a:prstGeom>
          <a:ln w="38100" cap="sq">
            <a:solidFill>
              <a:srgbClr val="FAA0CD"/>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3081" name="Picture 9" descr="Wavy line hand drawn pink marker mark. 4747383 Vector Art at Vecteez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0" y="603733"/>
            <a:ext cx="12080383" cy="6627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0751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H="1">
            <a:off x="11353800" y="365125"/>
            <a:ext cx="95518" cy="45719"/>
          </a:xfrm>
        </p:spPr>
        <p:txBody>
          <a:bodyPr>
            <a:normAutofit fontScale="90000"/>
          </a:bodyPr>
          <a:lstStyle/>
          <a:p>
            <a:r>
              <a:rPr lang="uk-UA" dirty="0" smtClean="0"/>
              <a:t> </a:t>
            </a:r>
            <a:endParaRPr lang="ru-RU" dirty="0"/>
          </a:p>
        </p:txBody>
      </p:sp>
      <p:sp>
        <p:nvSpPr>
          <p:cNvPr id="3" name="Объект 2"/>
          <p:cNvSpPr>
            <a:spLocks noGrp="1"/>
          </p:cNvSpPr>
          <p:nvPr>
            <p:ph idx="1"/>
          </p:nvPr>
        </p:nvSpPr>
        <p:spPr>
          <a:xfrm flipH="1">
            <a:off x="11353799" y="6131243"/>
            <a:ext cx="45719" cy="45719"/>
          </a:xfrm>
        </p:spPr>
        <p:txBody>
          <a:bodyPr>
            <a:normAutofit fontScale="25000" lnSpcReduction="20000"/>
          </a:bodyPr>
          <a:lstStyle/>
          <a:p>
            <a:pPr marL="0" indent="0">
              <a:buNone/>
            </a:pPr>
            <a:r>
              <a:rPr lang="uk-UA" dirty="0"/>
              <a:t> </a:t>
            </a:r>
            <a:endParaRPr lang="ru-RU" dirty="0"/>
          </a:p>
        </p:txBody>
      </p:sp>
      <p:sp>
        <p:nvSpPr>
          <p:cNvPr id="5" name="Блок-схема: процесс 4"/>
          <p:cNvSpPr/>
          <p:nvPr/>
        </p:nvSpPr>
        <p:spPr>
          <a:xfrm>
            <a:off x="0" y="-14560"/>
            <a:ext cx="12192000" cy="592428"/>
          </a:xfrm>
          <a:prstGeom prst="flowChartProcess">
            <a:avLst/>
          </a:prstGeom>
          <a:solidFill>
            <a:srgbClr val="FAA0CD"/>
          </a:solidFill>
          <a:ln>
            <a:solidFill>
              <a:srgbClr val="FAA0C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Rectangle 2"/>
          <p:cNvSpPr>
            <a:spLocks noChangeArrowheads="1"/>
          </p:cNvSpPr>
          <p:nvPr/>
        </p:nvSpPr>
        <p:spPr bwMode="auto">
          <a:xfrm>
            <a:off x="197848" y="663749"/>
            <a:ext cx="8778725" cy="5381613"/>
          </a:xfrm>
          <a:prstGeom prst="rect">
            <a:avLst/>
          </a:prstGeom>
          <a:solidFill>
            <a:schemeClr val="bg1"/>
          </a:solidFill>
          <a:ln>
            <a:noFill/>
          </a:ln>
          <a:effectLst/>
        </p:spPr>
        <p:txBody>
          <a:bodyPr vert="horz" wrap="square" lIns="0" tIns="-17457" rIns="0" bIns="-1745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ru-RU" sz="3200" b="0" i="0" u="none" strike="noStrike" cap="none" normalizeH="0" baseline="0" dirty="0" smtClean="0">
                <a:ln>
                  <a:noFill/>
                </a:ln>
                <a:solidFill>
                  <a:srgbClr val="202124"/>
                </a:solidFill>
                <a:effectLst/>
                <a:latin typeface="Courier New" panose="02070309020205020404" pitchFamily="49" charset="0"/>
                <a:cs typeface="Courier New" panose="02070309020205020404" pitchFamily="49" charset="0"/>
              </a:rPr>
              <a:t>За словами Мугі Райса, аромат пеламіди в менцуйю та гострота васабі ідеально підкреслюють смак білого меленого кунжуту, і якщо він наполовину такий смак, як виглядає, ми повіримо їм на слово. ! Рецепт став величезним хітом серед багатьох, хто спробував його в Інтернеті, тому, якщо ви хочете з’їсти моті на початок року, спробуйте цей.</a:t>
            </a:r>
            <a:r>
              <a:rPr kumimoji="0" lang="uk-UA" altLang="ru-RU" sz="32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p:txBody>
      </p:sp>
      <p:pic>
        <p:nvPicPr>
          <p:cNvPr id="4100" name="Picture 4" descr="https://i.pinimg.com/736x/fd/f7/e6/fdf7e6ac39fce131aa24098f936d9cda.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583" b="92500" l="1944" r="100000"/>
                    </a14:imgEffect>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7754110" y="2793111"/>
            <a:ext cx="3478900" cy="3478900"/>
          </a:xfrm>
          <a:prstGeom prst="rect">
            <a:avLst/>
          </a:prstGeom>
          <a:noFill/>
          <a:extLst>
            <a:ext uri="{909E8E84-426E-40DD-AFC4-6F175D3DCCD1}">
              <a14:hiddenFill xmlns:a14="http://schemas.microsoft.com/office/drawing/2010/main">
                <a:solidFill>
                  <a:srgbClr val="FFFFFF"/>
                </a:solidFill>
              </a14:hiddenFill>
            </a:ext>
          </a:extLst>
        </p:spPr>
      </p:pic>
      <p:sp>
        <p:nvSpPr>
          <p:cNvPr id="9" name="Овал 8"/>
          <p:cNvSpPr/>
          <p:nvPr/>
        </p:nvSpPr>
        <p:spPr>
          <a:xfrm>
            <a:off x="8461420" y="3309870"/>
            <a:ext cx="618186" cy="270457"/>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9"/>
          <p:cNvSpPr/>
          <p:nvPr/>
        </p:nvSpPr>
        <p:spPr>
          <a:xfrm>
            <a:off x="10818254" y="3786389"/>
            <a:ext cx="414756" cy="3863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Блок-схема: процесс 10"/>
          <p:cNvSpPr/>
          <p:nvPr/>
        </p:nvSpPr>
        <p:spPr>
          <a:xfrm rot="1901880">
            <a:off x="10763885" y="4027703"/>
            <a:ext cx="874447" cy="359806"/>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Овал 13"/>
          <p:cNvSpPr/>
          <p:nvPr/>
        </p:nvSpPr>
        <p:spPr>
          <a:xfrm>
            <a:off x="10700975" y="3902076"/>
            <a:ext cx="592429" cy="257577"/>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Овал 14"/>
          <p:cNvSpPr/>
          <p:nvPr/>
        </p:nvSpPr>
        <p:spPr>
          <a:xfrm>
            <a:off x="10462258" y="3200579"/>
            <a:ext cx="914400" cy="9144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Овал 15"/>
          <p:cNvSpPr/>
          <p:nvPr/>
        </p:nvSpPr>
        <p:spPr>
          <a:xfrm>
            <a:off x="9786916" y="3009870"/>
            <a:ext cx="914400" cy="9144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Овал 16"/>
          <p:cNvSpPr/>
          <p:nvPr/>
        </p:nvSpPr>
        <p:spPr>
          <a:xfrm>
            <a:off x="10108922" y="3055491"/>
            <a:ext cx="914400" cy="9144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60118458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256</Words>
  <Application>Microsoft Office PowerPoint</Application>
  <PresentationFormat>Широкоэкранный</PresentationFormat>
  <Paragraphs>12</Paragraphs>
  <Slides>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4</vt:i4>
      </vt:variant>
    </vt:vector>
  </HeadingPairs>
  <TitlesOfParts>
    <vt:vector size="10" baseType="lpstr">
      <vt:lpstr>Arial</vt:lpstr>
      <vt:lpstr>Calibri</vt:lpstr>
      <vt:lpstr>Calibri Light</vt:lpstr>
      <vt:lpstr>Courier New</vt:lpstr>
      <vt:lpstr>Wingdings</vt:lpstr>
      <vt:lpstr>Тема Office</vt:lpstr>
      <vt:lpstr> </vt:lpstr>
      <vt:lpstr> </vt:lpstr>
      <vt:lpstr> </vt:lpstr>
      <vt:lpst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HM</dc:creator>
  <cp:lastModifiedBy>HM</cp:lastModifiedBy>
  <cp:revision>5</cp:revision>
  <dcterms:created xsi:type="dcterms:W3CDTF">2023-01-13T18:48:38Z</dcterms:created>
  <dcterms:modified xsi:type="dcterms:W3CDTF">2023-01-13T19:19:19Z</dcterms:modified>
</cp:coreProperties>
</file>