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3" r:id="rId3"/>
    <p:sldId id="257" r:id="rId4"/>
    <p:sldId id="258" r:id="rId5"/>
    <p:sldId id="259" r:id="rId6"/>
    <p:sldId id="272" r:id="rId7"/>
    <p:sldId id="261" r:id="rId8"/>
    <p:sldId id="262" r:id="rId9"/>
    <p:sldId id="263" r:id="rId10"/>
    <p:sldId id="265" r:id="rId11"/>
    <p:sldId id="264"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B4C71EC6-210F-42DE-9C53-41977AD35B3D}" type="datetimeFigureOut">
              <a:rPr lang="ru-RU" smtClean="0"/>
              <a:t>26.01.2022</a:t>
            </a:fld>
            <a:endParaRPr lang="ru-RU" dirty="0"/>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26.01.2022</a:t>
            </a:fld>
            <a:endParaRPr lang="ru-RU" dirty="0"/>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26.01.2022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26.01.2022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t>26.01.2022</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26.01.2022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26.01.2022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26.01.2022</a:t>
            </a:fld>
            <a:endParaRPr lang="ru-RU" dirty="0"/>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26.01.2022</a:t>
            </a:fld>
            <a:endParaRPr lang="ru-RU" dirty="0"/>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26.01.2022</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profile.php?id=100010231447523&amp;__cft__%5b0%5d=AZX0aLgVh2096BsjHnuP-rC3YkO4afTU_TbFWcUyWCed__rJuV_b1Q6qMRyrztXI8wzbLHYYAVdyBrFPjftwaN3D6Mh95XgeHaa4ASsLFXu3sZjGwOuh9ilNryYY-IPcb1zcCsLdCGbNdbFY1p5QTasMhLKXkcGG4M8MmTGye7LS5-P1LL1n14XfT050jXrzP3k&amp;__tn__=-%5dK-R" TargetMode="External"/><Relationship Id="rId2" Type="http://schemas.openxmlformats.org/officeDocument/2006/relationships/hyperlink" Target="https://www.facebook.com/gurgivfort/?__cft__%5b0%5d=AZX0aLgVh2096BsjHnuP-rC3YkO4afTU_TbFWcUyWCed__rJuV_b1Q6qMRyrztXI8wzbLHYYAVdyBrFPjftwaN3D6Mh95XgeHaa4ASsLFXu3sZjGwOuh9ilNryYY-IPcb1zcCsLdCGbNdbFY1p5QTasMhLKXkcGG4M8MmTGye7LS5-P1LL1n14XfT050jXrzP3k&amp;__tn__=kK-R"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836712"/>
            <a:ext cx="6984776" cy="4896544"/>
          </a:xfrm>
        </p:spPr>
      </p:pic>
    </p:spTree>
    <p:extLst>
      <p:ext uri="{BB962C8B-B14F-4D97-AF65-F5344CB8AC3E}">
        <p14:creationId xmlns:p14="http://schemas.microsoft.com/office/powerpoint/2010/main" val="3826001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p:txBody>
          <a:bodyPr/>
          <a:lstStyle/>
          <a:p>
            <a:r>
              <a:rPr lang="uk-UA" dirty="0" smtClean="0"/>
              <a:t>Запуск </a:t>
            </a:r>
            <a:r>
              <a:rPr lang="uk-UA" dirty="0" smtClean="0"/>
              <a:t>каналу</a:t>
            </a:r>
          </a:p>
          <a:p>
            <a:endParaRPr lang="uk-UA" dirty="0" smtClean="0"/>
          </a:p>
          <a:p>
            <a:endParaRPr lang="uk-UA" dirty="0" smtClean="0"/>
          </a:p>
          <a:p>
            <a:r>
              <a:rPr lang="uk-UA" dirty="0" smtClean="0"/>
              <a:t>Публікація 3 відео роботи на </a:t>
            </a:r>
            <a:r>
              <a:rPr lang="uk-UA" dirty="0" smtClean="0"/>
              <a:t>місяць</a:t>
            </a:r>
          </a:p>
          <a:p>
            <a:endParaRPr lang="uk-UA" dirty="0" smtClean="0"/>
          </a:p>
          <a:p>
            <a:endParaRPr lang="uk-UA" dirty="0" smtClean="0"/>
          </a:p>
          <a:p>
            <a:r>
              <a:rPr lang="uk-UA" dirty="0" smtClean="0"/>
              <a:t>Зйомка масштабних об’єктів з квадрокоптера</a:t>
            </a:r>
            <a:endParaRPr lang="uk-UA" dirty="0"/>
          </a:p>
        </p:txBody>
      </p:sp>
      <p:sp>
        <p:nvSpPr>
          <p:cNvPr id="2" name="Заголовок 1"/>
          <p:cNvSpPr>
            <a:spLocks noGrp="1"/>
          </p:cNvSpPr>
          <p:nvPr>
            <p:ph type="title"/>
          </p:nvPr>
        </p:nvSpPr>
        <p:spPr/>
        <p:txBody>
          <a:bodyPr/>
          <a:lstStyle/>
          <a:p>
            <a:r>
              <a:rPr lang="en-US" dirty="0" smtClean="0">
                <a:solidFill>
                  <a:srgbClr val="FFFF00"/>
                </a:solidFill>
              </a:rPr>
              <a:t>You</a:t>
            </a:r>
            <a:r>
              <a:rPr lang="en-US" dirty="0">
                <a:solidFill>
                  <a:srgbClr val="FFFF00"/>
                </a:solidFill>
              </a:rPr>
              <a:t>T</a:t>
            </a:r>
            <a:r>
              <a:rPr lang="en-US" dirty="0" smtClean="0">
                <a:solidFill>
                  <a:srgbClr val="FFFF00"/>
                </a:solidFill>
              </a:rPr>
              <a:t>ube</a:t>
            </a:r>
            <a:endParaRPr lang="uk-UA" dirty="0">
              <a:solidFill>
                <a:srgbClr val="FFFF00"/>
              </a:solidFill>
            </a:endParaRPr>
          </a:p>
        </p:txBody>
      </p:sp>
      <p:pic>
        <p:nvPicPr>
          <p:cNvPr id="6" name="Объект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851920" y="260648"/>
            <a:ext cx="1411288" cy="1108075"/>
          </a:xfrm>
        </p:spPr>
      </p:pic>
    </p:spTree>
    <p:extLst>
      <p:ext uri="{BB962C8B-B14F-4D97-AF65-F5344CB8AC3E}">
        <p14:creationId xmlns:p14="http://schemas.microsoft.com/office/powerpoint/2010/main" val="728200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p:txBody>
          <a:bodyPr/>
          <a:lstStyle/>
          <a:p>
            <a:r>
              <a:rPr lang="uk-UA" b="1" dirty="0" smtClean="0"/>
              <a:t>Вітрина виробів</a:t>
            </a:r>
          </a:p>
          <a:p>
            <a:endParaRPr lang="uk-UA" b="1" dirty="0" smtClean="0"/>
          </a:p>
          <a:p>
            <a:r>
              <a:rPr lang="uk-UA" b="1" dirty="0" smtClean="0"/>
              <a:t>Брендові та художні фото альтанок</a:t>
            </a:r>
          </a:p>
          <a:p>
            <a:endParaRPr lang="uk-UA" b="1" dirty="0" smtClean="0"/>
          </a:p>
          <a:p>
            <a:r>
              <a:rPr lang="uk-UA" b="1" dirty="0" err="1" smtClean="0"/>
              <a:t>Сторіс</a:t>
            </a:r>
            <a:r>
              <a:rPr lang="uk-UA" b="1" dirty="0" smtClean="0"/>
              <a:t> </a:t>
            </a:r>
            <a:r>
              <a:rPr lang="uk-UA" b="1" dirty="0" smtClean="0"/>
              <a:t>з робочих моментів та  монтажу</a:t>
            </a:r>
          </a:p>
          <a:p>
            <a:endParaRPr lang="uk-UA" b="1" dirty="0" smtClean="0"/>
          </a:p>
          <a:p>
            <a:r>
              <a:rPr lang="uk-UA" b="1" dirty="0" smtClean="0"/>
              <a:t>Фото супровід масштабних проєктів</a:t>
            </a:r>
          </a:p>
          <a:p>
            <a:endParaRPr lang="uk-UA" dirty="0"/>
          </a:p>
        </p:txBody>
      </p:sp>
      <p:sp>
        <p:nvSpPr>
          <p:cNvPr id="2" name="Заголовок 1"/>
          <p:cNvSpPr>
            <a:spLocks noGrp="1"/>
          </p:cNvSpPr>
          <p:nvPr>
            <p:ph type="title"/>
          </p:nvPr>
        </p:nvSpPr>
        <p:spPr/>
        <p:txBody>
          <a:bodyPr/>
          <a:lstStyle/>
          <a:p>
            <a:r>
              <a:rPr lang="en-US" dirty="0" smtClean="0">
                <a:solidFill>
                  <a:srgbClr val="FFFF00"/>
                </a:solidFill>
              </a:rPr>
              <a:t>Instagram</a:t>
            </a:r>
            <a:endParaRPr lang="uk-UA" dirty="0">
              <a:solidFill>
                <a:srgbClr val="FFFF00"/>
              </a:solidFill>
            </a:endParaRPr>
          </a:p>
        </p:txBody>
      </p:sp>
      <p:pic>
        <p:nvPicPr>
          <p:cNvPr id="6" name="Объект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139952" y="260648"/>
            <a:ext cx="1201738" cy="1201738"/>
          </a:xfrm>
        </p:spPr>
      </p:pic>
    </p:spTree>
    <p:extLst>
      <p:ext uri="{BB962C8B-B14F-4D97-AF65-F5344CB8AC3E}">
        <p14:creationId xmlns:p14="http://schemas.microsoft.com/office/powerpoint/2010/main" val="3215590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2891458040"/>
              </p:ext>
            </p:extLst>
          </p:nvPr>
        </p:nvGraphicFramePr>
        <p:xfrm>
          <a:off x="493863" y="1124744"/>
          <a:ext cx="8229600" cy="5391819"/>
        </p:xfrm>
        <a:graphic>
          <a:graphicData uri="http://schemas.openxmlformats.org/drawingml/2006/table">
            <a:tbl>
              <a:tblPr firstRow="1" bandRow="1">
                <a:tableStyleId>{5C22544A-7EE6-4342-B048-85BDC9FD1C3A}</a:tableStyleId>
              </a:tblPr>
              <a:tblGrid>
                <a:gridCol w="2057400"/>
                <a:gridCol w="2057400"/>
                <a:gridCol w="2057400"/>
                <a:gridCol w="2057400"/>
              </a:tblGrid>
              <a:tr h="546455">
                <a:tc gridSpan="2">
                  <a:txBody>
                    <a:bodyPr/>
                    <a:lstStyle/>
                    <a:p>
                      <a:r>
                        <a:rPr lang="uk-UA" dirty="0" smtClean="0"/>
                        <a:t>1-й тиждень</a:t>
                      </a:r>
                      <a:endParaRPr lang="uk-UA" dirty="0"/>
                    </a:p>
                  </a:txBody>
                  <a:tcP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tc hMerge="1">
                  <a:txBody>
                    <a:bodyPr/>
                    <a:lstStyle/>
                    <a:p>
                      <a:endParaRPr lang="uk-UA"/>
                    </a:p>
                  </a:txBody>
                  <a:tcPr/>
                </a:tc>
                <a:tc gridSpan="2">
                  <a:txBody>
                    <a:bodyPr/>
                    <a:lstStyle/>
                    <a:p>
                      <a:r>
                        <a:rPr lang="uk-UA" sz="1000" dirty="0" smtClean="0"/>
                        <a:t>2-й</a:t>
                      </a:r>
                      <a:r>
                        <a:rPr lang="uk-UA" sz="1000" baseline="0" dirty="0" smtClean="0"/>
                        <a:t> тиждень</a:t>
                      </a:r>
                      <a:endParaRPr lang="uk-UA" sz="1000" dirty="0"/>
                    </a:p>
                  </a:txBody>
                  <a:tcP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c hMerge="1">
                  <a:txBody>
                    <a:bodyPr/>
                    <a:lstStyle/>
                    <a:p>
                      <a:endParaRPr lang="uk-UA"/>
                    </a:p>
                  </a:txBody>
                  <a:tcPr/>
                </a:tc>
              </a:tr>
              <a:tr h="360040">
                <a:tc>
                  <a:txBody>
                    <a:bodyPr/>
                    <a:lstStyle/>
                    <a:p>
                      <a:r>
                        <a:rPr lang="uk-UA" dirty="0" smtClean="0"/>
                        <a:t>інформаційний</a:t>
                      </a:r>
                      <a:endParaRPr lang="uk-UA" dirty="0"/>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uk-UA" dirty="0" smtClean="0"/>
                        <a:t>продажі</a:t>
                      </a:r>
                      <a:endParaRPr lang="uk-UA"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uk-UA" dirty="0" smtClean="0"/>
                        <a:t>інформаційний</a:t>
                      </a:r>
                      <a:endParaRPr lang="uk-UA"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uk-UA" sz="1800" dirty="0" smtClean="0"/>
                        <a:t>інформаційний</a:t>
                      </a:r>
                      <a:endParaRPr lang="uk-UA" sz="1800"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644964">
                <a:tc>
                  <a:txBody>
                    <a:bodyPr/>
                    <a:lstStyle/>
                    <a:p>
                      <a:endParaRPr lang="uk-UA" dirty="0">
                        <a:solidFill>
                          <a:sysClr val="windowText" lastClr="000000"/>
                        </a:solidFill>
                      </a:endParaRP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uk-UA" dirty="0">
                        <a:solidFill>
                          <a:sysClr val="windowText" lastClr="000000"/>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uk-UA"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kumimoji="0" lang="uk-UA" sz="1800" b="0" i="0" u="sng" kern="1200" dirty="0" smtClean="0">
                          <a:solidFill>
                            <a:schemeClr val="dk1"/>
                          </a:solidFill>
                          <a:effectLst/>
                          <a:latin typeface="+mn-lt"/>
                          <a:ea typeface="+mn-ea"/>
                          <a:cs typeface="+mn-cs"/>
                          <a:hlinkClick r:id="rId2"/>
                        </a:rPr>
                        <a:t>Парк "</a:t>
                      </a:r>
                      <a:r>
                        <a:rPr kumimoji="0" lang="uk-UA" sz="1800" b="0" i="0" u="sng" kern="1200" dirty="0" err="1" smtClean="0">
                          <a:solidFill>
                            <a:schemeClr val="dk1"/>
                          </a:solidFill>
                          <a:effectLst/>
                          <a:latin typeface="+mn-lt"/>
                          <a:ea typeface="+mn-ea"/>
                          <a:cs typeface="+mn-cs"/>
                          <a:hlinkClick r:id="rId2"/>
                        </a:rPr>
                        <a:t>Гюргівська</a:t>
                      </a:r>
                      <a:r>
                        <a:rPr kumimoji="0" lang="uk-UA" sz="1800" b="0" i="0" u="sng" kern="1200" dirty="0" smtClean="0">
                          <a:solidFill>
                            <a:schemeClr val="dk1"/>
                          </a:solidFill>
                          <a:effectLst/>
                          <a:latin typeface="+mn-lt"/>
                          <a:ea typeface="+mn-ea"/>
                          <a:cs typeface="+mn-cs"/>
                          <a:hlinkClick r:id="rId2"/>
                        </a:rPr>
                        <a:t> фортеця" </a:t>
                      </a:r>
                      <a:r>
                        <a:rPr kumimoji="0" lang="en-US" sz="1800" b="0" i="0" u="sng" kern="1200" dirty="0" smtClean="0">
                          <a:solidFill>
                            <a:schemeClr val="dk1"/>
                          </a:solidFill>
                          <a:effectLst/>
                          <a:latin typeface="+mn-lt"/>
                          <a:ea typeface="+mn-ea"/>
                          <a:cs typeface="+mn-cs"/>
                          <a:hlinkClick r:id="rId2"/>
                        </a:rPr>
                        <a:t>I </a:t>
                      </a:r>
                      <a:r>
                        <a:rPr kumimoji="0" lang="uk-UA" sz="1800" b="0" i="0" u="sng" kern="1200" dirty="0" err="1" smtClean="0">
                          <a:solidFill>
                            <a:schemeClr val="dk1"/>
                          </a:solidFill>
                          <a:effectLst/>
                          <a:latin typeface="+mn-lt"/>
                          <a:ea typeface="+mn-ea"/>
                          <a:cs typeface="+mn-cs"/>
                          <a:hlinkClick r:id="rId2"/>
                        </a:rPr>
                        <a:t>м.Біла</a:t>
                      </a:r>
                      <a:r>
                        <a:rPr kumimoji="0" lang="uk-UA" sz="1800" b="0" i="0" u="sng" kern="1200" dirty="0" smtClean="0">
                          <a:solidFill>
                            <a:schemeClr val="dk1"/>
                          </a:solidFill>
                          <a:effectLst/>
                          <a:latin typeface="+mn-lt"/>
                          <a:ea typeface="+mn-ea"/>
                          <a:cs typeface="+mn-cs"/>
                          <a:hlinkClick r:id="rId2"/>
                        </a:rPr>
                        <a:t> </a:t>
                      </a:r>
                      <a:endParaRPr kumimoji="0" lang="uk-UA" sz="1800" b="0" i="0" u="sng" kern="1200" dirty="0" smtClean="0">
                        <a:solidFill>
                          <a:schemeClr val="dk1"/>
                        </a:solidFill>
                        <a:effectLst/>
                        <a:latin typeface="+mn-lt"/>
                        <a:ea typeface="+mn-ea"/>
                        <a:cs typeface="+mn-cs"/>
                      </a:endParaRPr>
                    </a:p>
                    <a:p>
                      <a:pPr algn="ctr"/>
                      <a:r>
                        <a:rPr kumimoji="0" lang="uk-UA" sz="1800" b="0" i="0" u="sng" kern="1200" dirty="0" smtClean="0">
                          <a:solidFill>
                            <a:schemeClr val="dk1"/>
                          </a:solidFill>
                          <a:effectLst/>
                          <a:latin typeface="+mn-lt"/>
                          <a:ea typeface="+mn-ea"/>
                          <a:cs typeface="+mn-cs"/>
                        </a:rPr>
                        <a:t>відео</a:t>
                      </a:r>
                      <a:endParaRPr lang="uk-UA" sz="1800"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720774">
                <a:tc>
                  <a:txBody>
                    <a:bodyPr/>
                    <a:lstStyle/>
                    <a:p>
                      <a:r>
                        <a:rPr kumimoji="0" lang="uk-UA" sz="1200" kern="1200" dirty="0" err="1" smtClean="0">
                          <a:solidFill>
                            <a:schemeClr val="dk1"/>
                          </a:solidFill>
                          <a:effectLst/>
                          <a:latin typeface="+mn-lt"/>
                          <a:ea typeface="+mn-ea"/>
                          <a:cs typeface="+mn-cs"/>
                        </a:rPr>
                        <a:t>Едо</a:t>
                      </a:r>
                      <a:r>
                        <a:rPr kumimoji="0" lang="uk-UA" sz="1200" kern="1200" dirty="0" smtClean="0">
                          <a:solidFill>
                            <a:schemeClr val="dk1"/>
                          </a:solidFill>
                          <a:effectLst/>
                          <a:latin typeface="+mn-lt"/>
                          <a:ea typeface="+mn-ea"/>
                          <a:cs typeface="+mn-cs"/>
                        </a:rPr>
                        <a:t> (Токіо).</a:t>
                      </a:r>
                    </a:p>
                    <a:p>
                      <a:r>
                        <a:rPr kumimoji="0" lang="uk-UA" sz="1200" kern="1200" dirty="0" smtClean="0">
                          <a:solidFill>
                            <a:schemeClr val="dk1"/>
                          </a:solidFill>
                          <a:effectLst/>
                          <a:latin typeface="+mn-lt"/>
                          <a:ea typeface="+mn-ea"/>
                          <a:cs typeface="+mn-cs"/>
                        </a:rPr>
                        <a:t>Спустошлива пожежа 1657 р. знищила 60% забудови </a:t>
                      </a:r>
                      <a:r>
                        <a:rPr kumimoji="0" lang="uk-UA" sz="1200" kern="1200" dirty="0" err="1" smtClean="0">
                          <a:solidFill>
                            <a:schemeClr val="dk1"/>
                          </a:solidFill>
                          <a:effectLst/>
                          <a:latin typeface="+mn-lt"/>
                          <a:ea typeface="+mn-ea"/>
                          <a:cs typeface="+mn-cs"/>
                        </a:rPr>
                        <a:t>Едо</a:t>
                      </a:r>
                      <a:r>
                        <a:rPr kumimoji="0" lang="uk-UA" sz="1200" kern="1200" dirty="0" smtClean="0">
                          <a:solidFill>
                            <a:schemeClr val="dk1"/>
                          </a:solidFill>
                          <a:effectLst/>
                          <a:latin typeface="+mn-lt"/>
                          <a:ea typeface="+mn-ea"/>
                          <a:cs typeface="+mn-cs"/>
                        </a:rPr>
                        <a:t>, в тому числі замок, та забрала життя більше як ста тисяч мешканців. План відбудови міста було складено з урахуванням протипожежних заходів, таких як освоєння нових територій з метою розрідження забудови….</a:t>
                      </a:r>
                      <a:endParaRPr lang="uk-UA" sz="1200" dirty="0"/>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1200" b="0" i="0" kern="1200" dirty="0" err="1" smtClean="0">
                          <a:solidFill>
                            <a:schemeClr val="dk1"/>
                          </a:solidFill>
                          <a:effectLst/>
                          <a:latin typeface="+mn-lt"/>
                          <a:ea typeface="+mn-ea"/>
                          <a:cs typeface="+mn-cs"/>
                        </a:rPr>
                        <a:t>Привіт</a:t>
                      </a:r>
                      <a:r>
                        <a:rPr kumimoji="0" lang="ru-RU" sz="1200" b="0" i="0" kern="1200" dirty="0" smtClean="0">
                          <a:solidFill>
                            <a:schemeClr val="dk1"/>
                          </a:solidFill>
                          <a:effectLst/>
                          <a:latin typeface="+mn-lt"/>
                          <a:ea typeface="+mn-ea"/>
                          <a:cs typeface="+mn-cs"/>
                        </a:rPr>
                        <a:t>! Ми </a:t>
                      </a:r>
                      <a:r>
                        <a:rPr kumimoji="0" lang="ru-RU" sz="1200" b="0" i="0" kern="1200" dirty="0" err="1" smtClean="0">
                          <a:solidFill>
                            <a:schemeClr val="dk1"/>
                          </a:solidFill>
                          <a:effectLst/>
                          <a:latin typeface="+mn-lt"/>
                          <a:ea typeface="+mn-ea"/>
                          <a:cs typeface="+mn-cs"/>
                        </a:rPr>
                        <a:t>можемо</a:t>
                      </a:r>
                      <a:r>
                        <a:rPr kumimoji="0" lang="ru-RU" sz="1200" b="0" i="0" kern="1200" dirty="0" smtClean="0">
                          <a:solidFill>
                            <a:schemeClr val="dk1"/>
                          </a:solidFill>
                          <a:effectLst/>
                          <a:latin typeface="+mn-lt"/>
                          <a:ea typeface="+mn-ea"/>
                          <a:cs typeface="+mn-cs"/>
                        </a:rPr>
                        <a:t> </a:t>
                      </a:r>
                      <a:r>
                        <a:rPr kumimoji="0" lang="ru-RU" sz="1200" b="0" i="0" kern="1200" dirty="0" err="1" smtClean="0">
                          <a:solidFill>
                            <a:schemeClr val="dk1"/>
                          </a:solidFill>
                          <a:effectLst/>
                          <a:latin typeface="+mn-lt"/>
                          <a:ea typeface="+mn-ea"/>
                          <a:cs typeface="+mn-cs"/>
                        </a:rPr>
                        <a:t>зробити</a:t>
                      </a:r>
                      <a:r>
                        <a:rPr kumimoji="0" lang="ru-RU" sz="1200" b="0" i="0" kern="1200" dirty="0" smtClean="0">
                          <a:solidFill>
                            <a:schemeClr val="dk1"/>
                          </a:solidFill>
                          <a:effectLst/>
                          <a:latin typeface="+mn-lt"/>
                          <a:ea typeface="+mn-ea"/>
                          <a:cs typeface="+mn-cs"/>
                        </a:rPr>
                        <a:t> все з дерева, </a:t>
                      </a:r>
                      <a:r>
                        <a:rPr kumimoji="0" lang="ru-RU" sz="1200" b="0" i="0" kern="1200" dirty="0" err="1" smtClean="0">
                          <a:solidFill>
                            <a:schemeClr val="dk1"/>
                          </a:solidFill>
                          <a:effectLst/>
                          <a:latin typeface="+mn-lt"/>
                          <a:ea typeface="+mn-ea"/>
                          <a:cs typeface="+mn-cs"/>
                        </a:rPr>
                        <a:t>металу</a:t>
                      </a:r>
                      <a:r>
                        <a:rPr kumimoji="0" lang="ru-RU" sz="1200" b="0" i="0" kern="1200" dirty="0" smtClean="0">
                          <a:solidFill>
                            <a:schemeClr val="dk1"/>
                          </a:solidFill>
                          <a:effectLst/>
                          <a:latin typeface="+mn-lt"/>
                          <a:ea typeface="+mn-ea"/>
                          <a:cs typeface="+mn-cs"/>
                        </a:rPr>
                        <a:t> та арт бетон, і </a:t>
                      </a:r>
                      <a:r>
                        <a:rPr kumimoji="0" lang="ru-RU" sz="1200" b="0" i="0" kern="1200" dirty="0" err="1" smtClean="0">
                          <a:solidFill>
                            <a:schemeClr val="dk1"/>
                          </a:solidFill>
                          <a:effectLst/>
                          <a:latin typeface="+mn-lt"/>
                          <a:ea typeface="+mn-ea"/>
                          <a:cs typeface="+mn-cs"/>
                        </a:rPr>
                        <a:t>наші</a:t>
                      </a:r>
                      <a:r>
                        <a:rPr kumimoji="0" lang="ru-RU" sz="1200" b="0" i="0" kern="1200" dirty="0" smtClean="0">
                          <a:solidFill>
                            <a:schemeClr val="dk1"/>
                          </a:solidFill>
                          <a:effectLst/>
                          <a:latin typeface="+mn-lt"/>
                          <a:ea typeface="+mn-ea"/>
                          <a:cs typeface="+mn-cs"/>
                        </a:rPr>
                        <a:t> </a:t>
                      </a:r>
                      <a:r>
                        <a:rPr kumimoji="0" lang="ru-RU" sz="1200" b="0" i="0" kern="1200" dirty="0" err="1" smtClean="0">
                          <a:solidFill>
                            <a:schemeClr val="dk1"/>
                          </a:solidFill>
                          <a:effectLst/>
                          <a:latin typeface="+mn-lt"/>
                          <a:ea typeface="+mn-ea"/>
                          <a:cs typeface="+mn-cs"/>
                        </a:rPr>
                        <a:t>роботи</a:t>
                      </a:r>
                      <a:r>
                        <a:rPr kumimoji="0" lang="ru-RU" sz="1200" b="0" i="0" kern="1200" dirty="0" smtClean="0">
                          <a:solidFill>
                            <a:schemeClr val="dk1"/>
                          </a:solidFill>
                          <a:effectLst/>
                          <a:latin typeface="+mn-lt"/>
                          <a:ea typeface="+mn-ea"/>
                          <a:cs typeface="+mn-cs"/>
                        </a:rPr>
                        <a:t> </a:t>
                      </a:r>
                      <a:r>
                        <a:rPr kumimoji="0" lang="ru-RU" sz="1200" b="0" i="0" kern="1200" dirty="0" err="1" smtClean="0">
                          <a:solidFill>
                            <a:schemeClr val="dk1"/>
                          </a:solidFill>
                          <a:effectLst/>
                          <a:latin typeface="+mn-lt"/>
                          <a:ea typeface="+mn-ea"/>
                          <a:cs typeface="+mn-cs"/>
                        </a:rPr>
                        <a:t>яскравий</a:t>
                      </a:r>
                      <a:r>
                        <a:rPr kumimoji="0" lang="ru-RU" sz="1200" b="0" i="0" kern="1200" dirty="0" smtClean="0">
                          <a:solidFill>
                            <a:schemeClr val="dk1"/>
                          </a:solidFill>
                          <a:effectLst/>
                          <a:latin typeface="+mn-lt"/>
                          <a:ea typeface="+mn-ea"/>
                          <a:cs typeface="+mn-cs"/>
                        </a:rPr>
                        <a:t> тому приклад. Але </a:t>
                      </a:r>
                      <a:r>
                        <a:rPr kumimoji="0" lang="ru-RU" sz="1200" b="0" i="0" kern="1200" dirty="0" err="1" smtClean="0">
                          <a:solidFill>
                            <a:schemeClr val="dk1"/>
                          </a:solidFill>
                          <a:effectLst/>
                          <a:latin typeface="+mn-lt"/>
                          <a:ea typeface="+mn-ea"/>
                          <a:cs typeface="+mn-cs"/>
                        </a:rPr>
                        <a:t>сьогодні</a:t>
                      </a:r>
                      <a:r>
                        <a:rPr kumimoji="0" lang="ru-RU" sz="1200" b="0" i="0" kern="1200" dirty="0" smtClean="0">
                          <a:solidFill>
                            <a:schemeClr val="dk1"/>
                          </a:solidFill>
                          <a:effectLst/>
                          <a:latin typeface="+mn-lt"/>
                          <a:ea typeface="+mn-ea"/>
                          <a:cs typeface="+mn-cs"/>
                        </a:rPr>
                        <a:t> ми </a:t>
                      </a:r>
                      <a:r>
                        <a:rPr kumimoji="0" lang="ru-RU" sz="1200" b="0" i="0" kern="1200" dirty="0" err="1" smtClean="0">
                          <a:solidFill>
                            <a:schemeClr val="dk1"/>
                          </a:solidFill>
                          <a:effectLst/>
                          <a:latin typeface="+mn-lt"/>
                          <a:ea typeface="+mn-ea"/>
                          <a:cs typeface="+mn-cs"/>
                        </a:rPr>
                        <a:t>пропонуємо</a:t>
                      </a:r>
                      <a:r>
                        <a:rPr kumimoji="0" lang="ru-RU" sz="1200" b="0" i="0" kern="1200" dirty="0" smtClean="0">
                          <a:solidFill>
                            <a:schemeClr val="dk1"/>
                          </a:solidFill>
                          <a:effectLst/>
                          <a:latin typeface="+mn-lt"/>
                          <a:ea typeface="+mn-ea"/>
                          <a:cs typeface="+mn-cs"/>
                        </a:rPr>
                        <a:t> Вам те, </a:t>
                      </a:r>
                      <a:r>
                        <a:rPr kumimoji="0" lang="ru-RU" sz="1200" b="0" i="0" kern="1200" dirty="0" err="1" smtClean="0">
                          <a:solidFill>
                            <a:schemeClr val="dk1"/>
                          </a:solidFill>
                          <a:effectLst/>
                          <a:latin typeface="+mn-lt"/>
                          <a:ea typeface="+mn-ea"/>
                          <a:cs typeface="+mn-cs"/>
                        </a:rPr>
                        <a:t>чим</a:t>
                      </a:r>
                      <a:r>
                        <a:rPr kumimoji="0" lang="ru-RU" sz="1200" b="0" i="0" kern="1200" dirty="0" smtClean="0">
                          <a:solidFill>
                            <a:schemeClr val="dk1"/>
                          </a:solidFill>
                          <a:effectLst/>
                          <a:latin typeface="+mn-lt"/>
                          <a:ea typeface="+mn-ea"/>
                          <a:cs typeface="+mn-cs"/>
                        </a:rPr>
                        <a:t> </a:t>
                      </a:r>
                      <a:r>
                        <a:rPr kumimoji="0" lang="ru-RU" sz="1200" b="0" i="0" kern="1200" dirty="0" err="1" smtClean="0">
                          <a:solidFill>
                            <a:schemeClr val="dk1"/>
                          </a:solidFill>
                          <a:effectLst/>
                          <a:latin typeface="+mn-lt"/>
                          <a:ea typeface="+mn-ea"/>
                          <a:cs typeface="+mn-cs"/>
                        </a:rPr>
                        <a:t>займаємося</a:t>
                      </a:r>
                      <a:r>
                        <a:rPr kumimoji="0" lang="ru-RU" sz="1200" b="0" i="0" kern="1200" dirty="0" smtClean="0">
                          <a:solidFill>
                            <a:schemeClr val="dk1"/>
                          </a:solidFill>
                          <a:effectLst/>
                          <a:latin typeface="+mn-lt"/>
                          <a:ea typeface="+mn-ea"/>
                          <a:cs typeface="+mn-cs"/>
                        </a:rPr>
                        <a:t> </a:t>
                      </a:r>
                      <a:r>
                        <a:rPr kumimoji="0" lang="ru-RU" sz="1200" b="0" i="0" kern="1200" dirty="0" err="1" smtClean="0">
                          <a:solidFill>
                            <a:schemeClr val="dk1"/>
                          </a:solidFill>
                          <a:effectLst/>
                          <a:latin typeface="+mn-lt"/>
                          <a:ea typeface="+mn-ea"/>
                          <a:cs typeface="+mn-cs"/>
                        </a:rPr>
                        <a:t>вже</a:t>
                      </a:r>
                      <a:r>
                        <a:rPr kumimoji="0" lang="ru-RU" sz="1200" b="0" i="0" kern="1200" dirty="0" smtClean="0">
                          <a:solidFill>
                            <a:schemeClr val="dk1"/>
                          </a:solidFill>
                          <a:effectLst/>
                          <a:latin typeface="+mn-lt"/>
                          <a:ea typeface="+mn-ea"/>
                          <a:cs typeface="+mn-cs"/>
                        </a:rPr>
                        <a:t> не перший </a:t>
                      </a:r>
                      <a:r>
                        <a:rPr kumimoji="0" lang="ru-RU" sz="1200" b="0" i="0" kern="1200" dirty="0" err="1" smtClean="0">
                          <a:solidFill>
                            <a:schemeClr val="dk1"/>
                          </a:solidFill>
                          <a:effectLst/>
                          <a:latin typeface="+mn-lt"/>
                          <a:ea typeface="+mn-ea"/>
                          <a:cs typeface="+mn-cs"/>
                        </a:rPr>
                        <a:t>рік</a:t>
                      </a:r>
                      <a:r>
                        <a:rPr kumimoji="0" lang="ru-RU" sz="1200" b="0" i="0" kern="1200" dirty="0" smtClean="0">
                          <a:solidFill>
                            <a:schemeClr val="dk1"/>
                          </a:solidFill>
                          <a:effectLst/>
                          <a:latin typeface="+mn-lt"/>
                          <a:ea typeface="+mn-ea"/>
                          <a:cs typeface="+mn-cs"/>
                        </a:rPr>
                        <a:t> - </a:t>
                      </a:r>
                      <a:r>
                        <a:rPr kumimoji="0" lang="ru-RU" sz="1200" b="0" i="0" kern="1200" dirty="0" err="1" smtClean="0">
                          <a:solidFill>
                            <a:schemeClr val="dk1"/>
                          </a:solidFill>
                          <a:effectLst/>
                          <a:latin typeface="+mn-lt"/>
                          <a:ea typeface="+mn-ea"/>
                          <a:cs typeface="+mn-cs"/>
                        </a:rPr>
                        <a:t>альтанки</a:t>
                      </a:r>
                      <a:r>
                        <a:rPr kumimoji="0" lang="ru-RU" sz="1200" b="0" i="0" kern="1200" dirty="0" smtClean="0">
                          <a:solidFill>
                            <a:schemeClr val="dk1"/>
                          </a:solidFill>
                          <a:effectLst/>
                          <a:latin typeface="+mn-lt"/>
                          <a:ea typeface="+mn-ea"/>
                          <a:cs typeface="+mn-cs"/>
                        </a:rPr>
                        <a:t> </a:t>
                      </a:r>
                      <a:r>
                        <a:rPr kumimoji="0" lang="ru-RU" sz="1200" b="0" i="0" kern="1200" dirty="0" err="1" smtClean="0">
                          <a:solidFill>
                            <a:schemeClr val="dk1"/>
                          </a:solidFill>
                          <a:effectLst/>
                          <a:latin typeface="+mn-lt"/>
                          <a:ea typeface="+mn-ea"/>
                          <a:cs typeface="+mn-cs"/>
                        </a:rPr>
                        <a:t>виконані</a:t>
                      </a:r>
                      <a:r>
                        <a:rPr kumimoji="0" lang="ru-RU" sz="1200" b="0" i="0" kern="1200" dirty="0" smtClean="0">
                          <a:solidFill>
                            <a:schemeClr val="dk1"/>
                          </a:solidFill>
                          <a:effectLst/>
                          <a:latin typeface="+mn-lt"/>
                          <a:ea typeface="+mn-ea"/>
                          <a:cs typeface="+mn-cs"/>
                        </a:rPr>
                        <a:t> в </a:t>
                      </a:r>
                      <a:r>
                        <a:rPr kumimoji="0" lang="ru-RU" sz="1200" b="0" i="0" kern="1200" dirty="0" err="1" smtClean="0">
                          <a:solidFill>
                            <a:schemeClr val="dk1"/>
                          </a:solidFill>
                          <a:effectLst/>
                          <a:latin typeface="+mn-lt"/>
                          <a:ea typeface="+mn-ea"/>
                          <a:cs typeface="+mn-cs"/>
                        </a:rPr>
                        <a:t>японському</a:t>
                      </a:r>
                      <a:r>
                        <a:rPr kumimoji="0" lang="ru-RU" sz="1200" b="0" i="0" kern="1200" dirty="0" smtClean="0">
                          <a:solidFill>
                            <a:schemeClr val="dk1"/>
                          </a:solidFill>
                          <a:effectLst/>
                          <a:latin typeface="+mn-lt"/>
                          <a:ea typeface="+mn-ea"/>
                          <a:cs typeface="+mn-cs"/>
                        </a:rPr>
                        <a:t> </a:t>
                      </a:r>
                      <a:r>
                        <a:rPr kumimoji="0" lang="ru-RU" sz="1200" b="0" i="0" kern="1200" dirty="0" err="1" smtClean="0">
                          <a:solidFill>
                            <a:schemeClr val="dk1"/>
                          </a:solidFill>
                          <a:effectLst/>
                          <a:latin typeface="+mn-lt"/>
                          <a:ea typeface="+mn-ea"/>
                          <a:cs typeface="+mn-cs"/>
                        </a:rPr>
                        <a:t>архітектурному</a:t>
                      </a:r>
                      <a:r>
                        <a:rPr kumimoji="0" lang="ru-RU" sz="1200" b="0" i="0" kern="1200" dirty="0" smtClean="0">
                          <a:solidFill>
                            <a:schemeClr val="dk1"/>
                          </a:solidFill>
                          <a:effectLst/>
                          <a:latin typeface="+mn-lt"/>
                          <a:ea typeface="+mn-ea"/>
                          <a:cs typeface="+mn-cs"/>
                        </a:rPr>
                        <a:t> </a:t>
                      </a:r>
                      <a:r>
                        <a:rPr kumimoji="0" lang="ru-RU" sz="1200" b="0" i="0" kern="1200" dirty="0" err="1" smtClean="0">
                          <a:solidFill>
                            <a:schemeClr val="dk1"/>
                          </a:solidFill>
                          <a:effectLst/>
                          <a:latin typeface="+mn-lt"/>
                          <a:ea typeface="+mn-ea"/>
                          <a:cs typeface="+mn-cs"/>
                        </a:rPr>
                        <a:t>стилі</a:t>
                      </a:r>
                      <a:r>
                        <a:rPr kumimoji="0" lang="ru-RU" sz="1200" b="0" i="0" kern="1200" dirty="0" smtClean="0">
                          <a:solidFill>
                            <a:schemeClr val="dk1"/>
                          </a:solidFill>
                          <a:effectLst/>
                          <a:latin typeface="+mn-lt"/>
                          <a:ea typeface="+mn-ea"/>
                          <a:cs typeface="+mn-cs"/>
                        </a:rPr>
                        <a:t>...</a:t>
                      </a:r>
                      <a:endParaRPr lang="uk-UA" sz="1200" dirty="0" smtClean="0"/>
                    </a:p>
                    <a:p>
                      <a:endParaRPr lang="uk-UA"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r>
                        <a:rPr kumimoji="0" lang="uk-UA" sz="1200" b="0" i="0" kern="1200" dirty="0" smtClean="0">
                          <a:solidFill>
                            <a:schemeClr val="dk1"/>
                          </a:solidFill>
                          <a:effectLst/>
                          <a:latin typeface="+mn-lt"/>
                          <a:ea typeface="+mn-ea"/>
                          <a:cs typeface="+mn-cs"/>
                        </a:rPr>
                        <a:t>Храм </a:t>
                      </a:r>
                      <a:r>
                        <a:rPr kumimoji="0" lang="uk-UA" sz="1200" b="0" i="0" kern="1200" dirty="0" err="1" smtClean="0">
                          <a:solidFill>
                            <a:schemeClr val="dk1"/>
                          </a:solidFill>
                          <a:effectLst/>
                          <a:latin typeface="+mn-lt"/>
                          <a:ea typeface="+mn-ea"/>
                          <a:cs typeface="+mn-cs"/>
                        </a:rPr>
                        <a:t>Тандзай-дзіндзя</a:t>
                      </a:r>
                      <a:endParaRPr kumimoji="0" lang="uk-UA" sz="1200" b="0" i="0" kern="1200" dirty="0" smtClean="0">
                        <a:solidFill>
                          <a:schemeClr val="dk1"/>
                        </a:solidFill>
                        <a:effectLst/>
                        <a:latin typeface="+mn-lt"/>
                        <a:ea typeface="+mn-ea"/>
                        <a:cs typeface="+mn-cs"/>
                      </a:endParaRPr>
                    </a:p>
                    <a:p>
                      <a:r>
                        <a:rPr kumimoji="0" lang="uk-UA" sz="1200" b="0" i="0" kern="1200" dirty="0" smtClean="0">
                          <a:solidFill>
                            <a:schemeClr val="dk1"/>
                          </a:solidFill>
                          <a:effectLst/>
                          <a:latin typeface="+mn-lt"/>
                          <a:ea typeface="+mn-ea"/>
                          <a:cs typeface="+mn-cs"/>
                        </a:rPr>
                        <a:t>Однією з найбільш оригінальних споруд періоду пізнього середньовіччя є чудернацька «багатошарова» пагода </a:t>
                      </a:r>
                      <a:r>
                        <a:rPr kumimoji="0" lang="uk-UA" sz="1200" b="0" i="0" kern="1200" dirty="0" err="1" smtClean="0">
                          <a:solidFill>
                            <a:schemeClr val="dk1"/>
                          </a:solidFill>
                          <a:effectLst/>
                          <a:latin typeface="+mn-lt"/>
                          <a:ea typeface="+mn-ea"/>
                          <a:cs typeface="+mn-cs"/>
                        </a:rPr>
                        <a:t>синтоїстського</a:t>
                      </a:r>
                      <a:r>
                        <a:rPr kumimoji="0" lang="uk-UA" sz="1200" b="0" i="0" kern="1200" dirty="0" smtClean="0">
                          <a:solidFill>
                            <a:schemeClr val="dk1"/>
                          </a:solidFill>
                          <a:effectLst/>
                          <a:latin typeface="+mn-lt"/>
                          <a:ea typeface="+mn-ea"/>
                          <a:cs typeface="+mn-cs"/>
                        </a:rPr>
                        <a:t> храму </a:t>
                      </a:r>
                      <a:r>
                        <a:rPr kumimoji="0" lang="uk-UA" sz="1200" b="0" i="0" kern="1200" dirty="0" err="1" smtClean="0">
                          <a:solidFill>
                            <a:schemeClr val="dk1"/>
                          </a:solidFill>
                          <a:effectLst/>
                          <a:latin typeface="+mn-lt"/>
                          <a:ea typeface="+mn-ea"/>
                          <a:cs typeface="+mn-cs"/>
                        </a:rPr>
                        <a:t>Тандзай-дзіндзя</a:t>
                      </a:r>
                      <a:r>
                        <a:rPr kumimoji="0" lang="uk-UA" sz="1200" b="0" i="0" kern="1200" dirty="0" smtClean="0">
                          <a:solidFill>
                            <a:schemeClr val="dk1"/>
                          </a:solidFill>
                          <a:effectLst/>
                          <a:latin typeface="+mn-lt"/>
                          <a:ea typeface="+mn-ea"/>
                          <a:cs typeface="+mn-cs"/>
                        </a:rPr>
                        <a:t> поблизу Нара (1532 р.), що складається аж із 13 ярусів і за конструкцією….</a:t>
                      </a:r>
                      <a:endParaRPr lang="uk-UA" sz="12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tc>
                  <a:txBody>
                    <a:bodyPr/>
                    <a:lstStyle/>
                    <a:p>
                      <a:r>
                        <a:rPr kumimoji="0" lang="uk-UA" sz="1000" b="0" i="0" kern="1200" dirty="0" smtClean="0">
                          <a:solidFill>
                            <a:schemeClr val="dk1"/>
                          </a:solidFill>
                          <a:effectLst/>
                          <a:latin typeface="+mn-lt"/>
                          <a:ea typeface="+mn-ea"/>
                          <a:cs typeface="+mn-cs"/>
                        </a:rPr>
                        <a:t>Величезний та, по терміну зведення, грандіозний </a:t>
                      </a:r>
                      <a:r>
                        <a:rPr kumimoji="0" lang="uk-UA" sz="1000" b="0" i="0" kern="1200" dirty="0" err="1" smtClean="0">
                          <a:solidFill>
                            <a:schemeClr val="dk1"/>
                          </a:solidFill>
                          <a:effectLst/>
                          <a:latin typeface="+mn-lt"/>
                          <a:ea typeface="+mn-ea"/>
                          <a:cs typeface="+mn-cs"/>
                        </a:rPr>
                        <a:t>проєкт</a:t>
                      </a:r>
                      <a:r>
                        <a:rPr kumimoji="0" lang="uk-UA" sz="1000" b="0" i="0" kern="1200" dirty="0" smtClean="0">
                          <a:solidFill>
                            <a:schemeClr val="dk1"/>
                          </a:solidFill>
                          <a:effectLst/>
                          <a:latin typeface="+mn-lt"/>
                          <a:ea typeface="+mn-ea"/>
                          <a:cs typeface="+mn-cs"/>
                        </a:rPr>
                        <a:t>, який вимагав від нашої команди просто титанічних зусиль. Здавалось, все було проти того, щоб </a:t>
                      </a:r>
                      <a:r>
                        <a:rPr kumimoji="0" lang="uk-UA" sz="1000" b="0" i="0" u="none" strike="noStrike" kern="1200" dirty="0" smtClean="0">
                          <a:solidFill>
                            <a:schemeClr val="dk1"/>
                          </a:solidFill>
                          <a:effectLst/>
                          <a:latin typeface="+mn-lt"/>
                          <a:ea typeface="+mn-ea"/>
                          <a:cs typeface="+mn-cs"/>
                          <a:hlinkClick r:id="rId2"/>
                        </a:rPr>
                        <a:t>Парк "</a:t>
                      </a:r>
                      <a:r>
                        <a:rPr kumimoji="0" lang="uk-UA" sz="1000" b="0" i="0" u="none" strike="noStrike" kern="1200" dirty="0" err="1" smtClean="0">
                          <a:solidFill>
                            <a:schemeClr val="dk1"/>
                          </a:solidFill>
                          <a:effectLst/>
                          <a:latin typeface="+mn-lt"/>
                          <a:ea typeface="+mn-ea"/>
                          <a:cs typeface="+mn-cs"/>
                          <a:hlinkClick r:id="rId2"/>
                        </a:rPr>
                        <a:t>Гюргівська</a:t>
                      </a:r>
                      <a:r>
                        <a:rPr kumimoji="0" lang="uk-UA" sz="1000" b="0" i="0" u="none" strike="noStrike" kern="1200" dirty="0" smtClean="0">
                          <a:solidFill>
                            <a:schemeClr val="dk1"/>
                          </a:solidFill>
                          <a:effectLst/>
                          <a:latin typeface="+mn-lt"/>
                          <a:ea typeface="+mn-ea"/>
                          <a:cs typeface="+mn-cs"/>
                          <a:hlinkClick r:id="rId2"/>
                        </a:rPr>
                        <a:t> фортеця" </a:t>
                      </a:r>
                      <a:r>
                        <a:rPr kumimoji="0" lang="en-US" sz="1000" b="0" i="0" u="none" strike="noStrike" kern="1200" dirty="0" smtClean="0">
                          <a:solidFill>
                            <a:schemeClr val="dk1"/>
                          </a:solidFill>
                          <a:effectLst/>
                          <a:latin typeface="+mn-lt"/>
                          <a:ea typeface="+mn-ea"/>
                          <a:cs typeface="+mn-cs"/>
                          <a:hlinkClick r:id="rId2"/>
                        </a:rPr>
                        <a:t>I </a:t>
                      </a:r>
                      <a:r>
                        <a:rPr kumimoji="0" lang="uk-UA" sz="1000" b="0" i="0" u="none" strike="noStrike" kern="1200" dirty="0" err="1" smtClean="0">
                          <a:solidFill>
                            <a:schemeClr val="dk1"/>
                          </a:solidFill>
                          <a:effectLst/>
                          <a:latin typeface="+mn-lt"/>
                          <a:ea typeface="+mn-ea"/>
                          <a:cs typeface="+mn-cs"/>
                          <a:hlinkClick r:id="rId2"/>
                        </a:rPr>
                        <a:t>м.Біла</a:t>
                      </a:r>
                      <a:r>
                        <a:rPr kumimoji="0" lang="uk-UA" sz="1000" b="0" i="0" u="none" strike="noStrike" kern="1200" dirty="0" smtClean="0">
                          <a:solidFill>
                            <a:schemeClr val="dk1"/>
                          </a:solidFill>
                          <a:effectLst/>
                          <a:latin typeface="+mn-lt"/>
                          <a:ea typeface="+mn-ea"/>
                          <a:cs typeface="+mn-cs"/>
                          <a:hlinkClick r:id="rId2"/>
                        </a:rPr>
                        <a:t> Церква</a:t>
                      </a:r>
                      <a:r>
                        <a:rPr kumimoji="0" lang="uk-UA" sz="1000" b="0" i="0" kern="1200" dirty="0" smtClean="0">
                          <a:solidFill>
                            <a:schemeClr val="dk1"/>
                          </a:solidFill>
                          <a:effectLst/>
                          <a:latin typeface="+mn-lt"/>
                          <a:ea typeface="+mn-ea"/>
                          <a:cs typeface="+mn-cs"/>
                        </a:rPr>
                        <a:t> постав в усій своїй красі вчасно: «помічники», які норовили під покровом ночі поцупити щойно привезені матеріали, дощ, мокрий сніг і знову дощ. Монтаж на висоті в таку погоду, заняття фізично та морально непросте, тому керівник проєкту </a:t>
                      </a:r>
                      <a:r>
                        <a:rPr kumimoji="0" lang="en-US" sz="1000" b="0" i="0" u="none" strike="noStrike" kern="1200" dirty="0" smtClean="0">
                          <a:solidFill>
                            <a:schemeClr val="dk1"/>
                          </a:solidFill>
                          <a:effectLst/>
                          <a:latin typeface="+mn-lt"/>
                          <a:ea typeface="+mn-ea"/>
                          <a:cs typeface="+mn-cs"/>
                          <a:hlinkClick r:id="rId3"/>
                        </a:rPr>
                        <a:t>Anton </a:t>
                      </a:r>
                      <a:r>
                        <a:rPr kumimoji="0" lang="en-US" sz="1000" b="0" i="0" u="none" strike="noStrike" kern="1200" dirty="0" err="1" smtClean="0">
                          <a:solidFill>
                            <a:schemeClr val="dk1"/>
                          </a:solidFill>
                          <a:effectLst/>
                          <a:latin typeface="+mn-lt"/>
                          <a:ea typeface="+mn-ea"/>
                          <a:cs typeface="+mn-cs"/>
                          <a:hlinkClick r:id="rId3"/>
                        </a:rPr>
                        <a:t>Brostovsky</a:t>
                      </a:r>
                      <a:r>
                        <a:rPr kumimoji="0" lang="en-US" sz="1000" b="0" i="0" kern="1200" dirty="0" smtClean="0">
                          <a:solidFill>
                            <a:schemeClr val="dk1"/>
                          </a:solidFill>
                          <a:effectLst/>
                          <a:latin typeface="+mn-lt"/>
                          <a:ea typeface="+mn-ea"/>
                          <a:cs typeface="+mn-cs"/>
                        </a:rPr>
                        <a:t> </a:t>
                      </a:r>
                      <a:r>
                        <a:rPr kumimoji="0" lang="uk-UA" sz="1000" b="0" i="0" kern="1200" dirty="0" smtClean="0">
                          <a:solidFill>
                            <a:schemeClr val="dk1"/>
                          </a:solidFill>
                          <a:effectLst/>
                          <a:latin typeface="+mn-lt"/>
                          <a:ea typeface="+mn-ea"/>
                          <a:cs typeface="+mn-cs"/>
                        </a:rPr>
                        <a:t>особисто приймав участь в </a:t>
                      </a:r>
                      <a:r>
                        <a:rPr kumimoji="0" lang="uk-UA" sz="1000" b="0" i="0" kern="1200" dirty="0" err="1" smtClean="0">
                          <a:solidFill>
                            <a:schemeClr val="dk1"/>
                          </a:solidFill>
                          <a:effectLst/>
                          <a:latin typeface="+mn-lt"/>
                          <a:ea typeface="+mn-ea"/>
                          <a:cs typeface="+mn-cs"/>
                        </a:rPr>
                        <a:t>конструюва</a:t>
                      </a:r>
                      <a:r>
                        <a:rPr kumimoji="0" lang="uk-UA" sz="1000" b="0" i="0" kern="1200" dirty="0" smtClean="0">
                          <a:solidFill>
                            <a:schemeClr val="dk1"/>
                          </a:solidFill>
                          <a:effectLst/>
                          <a:latin typeface="+mn-lt"/>
                          <a:ea typeface="+mn-ea"/>
                          <a:cs typeface="+mn-cs"/>
                        </a:rPr>
                        <a:t>…</a:t>
                      </a:r>
                      <a:endParaRPr lang="uk-UA" sz="1000"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r>
            </a:tbl>
          </a:graphicData>
        </a:graphic>
      </p:graphicFrame>
      <p:sp>
        <p:nvSpPr>
          <p:cNvPr id="2" name="Заголовок 1"/>
          <p:cNvSpPr>
            <a:spLocks noGrp="1"/>
          </p:cNvSpPr>
          <p:nvPr>
            <p:ph type="title"/>
          </p:nvPr>
        </p:nvSpPr>
        <p:spPr>
          <a:xfrm>
            <a:off x="457200" y="152400"/>
            <a:ext cx="8229600" cy="828328"/>
          </a:xfrm>
        </p:spPr>
        <p:txBody>
          <a:bodyPr/>
          <a:lstStyle/>
          <a:p>
            <a:pPr algn="ctr"/>
            <a:r>
              <a:rPr lang="uk-UA" dirty="0" smtClean="0">
                <a:solidFill>
                  <a:srgbClr val="FFFF00"/>
                </a:solidFill>
              </a:rPr>
              <a:t>Контент план на місяць</a:t>
            </a:r>
            <a:endParaRPr lang="uk-UA" dirty="0">
              <a:solidFill>
                <a:srgbClr val="FFFF00"/>
              </a:solidFill>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5411" y="1808820"/>
            <a:ext cx="1481120" cy="194421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784" y="2040368"/>
            <a:ext cx="1800200" cy="1481120"/>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2224" y="2040368"/>
            <a:ext cx="1779662" cy="1481120"/>
          </a:xfrm>
          <a:prstGeom prst="rect">
            <a:avLst/>
          </a:prstGeom>
        </p:spPr>
      </p:pic>
    </p:spTree>
    <p:extLst>
      <p:ext uri="{BB962C8B-B14F-4D97-AF65-F5344CB8AC3E}">
        <p14:creationId xmlns:p14="http://schemas.microsoft.com/office/powerpoint/2010/main" val="817248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587668413"/>
              </p:ext>
            </p:extLst>
          </p:nvPr>
        </p:nvGraphicFramePr>
        <p:xfrm>
          <a:off x="611560" y="1196753"/>
          <a:ext cx="8229600" cy="5456263"/>
        </p:xfrm>
        <a:graphic>
          <a:graphicData uri="http://schemas.openxmlformats.org/drawingml/2006/table">
            <a:tbl>
              <a:tblPr firstRow="1" bandRow="1">
                <a:tableStyleId>{5C22544A-7EE6-4342-B048-85BDC9FD1C3A}</a:tableStyleId>
              </a:tblPr>
              <a:tblGrid>
                <a:gridCol w="2098576"/>
                <a:gridCol w="2016224"/>
                <a:gridCol w="2057400"/>
                <a:gridCol w="2057400"/>
              </a:tblGrid>
              <a:tr h="673779">
                <a:tc gridSpan="2">
                  <a:txBody>
                    <a:bodyPr/>
                    <a:lstStyle/>
                    <a:p>
                      <a:pPr algn="ctr"/>
                      <a:r>
                        <a:rPr lang="uk-UA" dirty="0" smtClean="0">
                          <a:solidFill>
                            <a:schemeClr val="bg1"/>
                          </a:solidFill>
                        </a:rPr>
                        <a:t>Тиждень 3</a:t>
                      </a:r>
                      <a:endParaRPr lang="uk-UA" dirty="0">
                        <a:solidFill>
                          <a:schemeClr val="bg1"/>
                        </a:solidFill>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uk-UA" dirty="0">
                        <a:ln>
                          <a:solidFill>
                            <a:sysClr val="windowText" lastClr="000000"/>
                          </a:solidFill>
                        </a:ln>
                      </a:endParaRPr>
                    </a:p>
                  </a:txBody>
                  <a:tcPr/>
                </a:tc>
                <a:tc gridSpan="2">
                  <a:txBody>
                    <a:bodyPr/>
                    <a:lstStyle/>
                    <a:p>
                      <a:pPr algn="ctr"/>
                      <a:r>
                        <a:rPr lang="uk-UA" dirty="0" smtClean="0">
                          <a:solidFill>
                            <a:schemeClr val="bg1"/>
                          </a:solidFill>
                        </a:rPr>
                        <a:t>Тиждень 4</a:t>
                      </a:r>
                      <a:endParaRPr lang="uk-UA" dirty="0">
                        <a:solidFill>
                          <a:schemeClr val="bg1"/>
                        </a:solidFill>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uk-UA"/>
                    </a:p>
                  </a:txBody>
                  <a:tcPr/>
                </a:tc>
              </a:tr>
              <a:tr h="423844">
                <a:tc>
                  <a:txBody>
                    <a:bodyPr/>
                    <a:lstStyle/>
                    <a:p>
                      <a:r>
                        <a:rPr lang="uk-UA" dirty="0" smtClean="0"/>
                        <a:t>Інформаційний</a:t>
                      </a:r>
                      <a:endParaRPr lang="uk-UA"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uk-UA" dirty="0" smtClean="0"/>
                        <a:t>Інформаційний </a:t>
                      </a:r>
                      <a:endParaRPr lang="uk-UA"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uk-UA" dirty="0" smtClean="0"/>
                        <a:t>Продажі</a:t>
                      </a:r>
                      <a:endParaRPr lang="uk-UA"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uk-UA" dirty="0" smtClean="0"/>
                        <a:t>інформаційний</a:t>
                      </a:r>
                      <a:endParaRPr lang="uk-UA"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58960">
                <a:tc>
                  <a:txBody>
                    <a:bodyPr/>
                    <a:lstStyle/>
                    <a:p>
                      <a:r>
                        <a:rPr lang="uk-UA" sz="1000" dirty="0" smtClean="0"/>
                        <a:t> </a:t>
                      </a:r>
                    </a:p>
                    <a:p>
                      <a:endParaRPr lang="uk-UA" sz="1000" dirty="0" smtClean="0"/>
                    </a:p>
                    <a:p>
                      <a:endParaRPr kumimoji="0" lang="uk-UA" sz="1000" b="0" i="0" kern="1200" dirty="0" smtClean="0">
                        <a:solidFill>
                          <a:schemeClr val="dk1"/>
                        </a:solidFill>
                        <a:effectLst/>
                        <a:latin typeface="+mn-lt"/>
                        <a:ea typeface="+mn-ea"/>
                        <a:cs typeface="+mn-cs"/>
                      </a:endParaRPr>
                    </a:p>
                    <a:p>
                      <a:endParaRPr kumimoji="0" lang="uk-UA" sz="1000" b="0" i="0" kern="1200" dirty="0" smtClean="0">
                        <a:solidFill>
                          <a:schemeClr val="dk1"/>
                        </a:solidFill>
                        <a:effectLst/>
                        <a:latin typeface="+mn-lt"/>
                        <a:ea typeface="+mn-ea"/>
                        <a:cs typeface="+mn-cs"/>
                      </a:endParaRPr>
                    </a:p>
                    <a:p>
                      <a:endParaRPr kumimoji="0" lang="uk-UA" sz="1000" b="0" i="0" kern="1200" dirty="0" smtClean="0">
                        <a:solidFill>
                          <a:schemeClr val="dk1"/>
                        </a:solidFill>
                        <a:effectLst/>
                        <a:latin typeface="+mn-lt"/>
                        <a:ea typeface="+mn-ea"/>
                        <a:cs typeface="+mn-cs"/>
                      </a:endParaRPr>
                    </a:p>
                    <a:p>
                      <a:endParaRPr kumimoji="0" lang="uk-UA" sz="1000" b="0" i="0" kern="1200" dirty="0" smtClean="0">
                        <a:solidFill>
                          <a:schemeClr val="dk1"/>
                        </a:solidFill>
                        <a:effectLst/>
                        <a:latin typeface="+mn-lt"/>
                        <a:ea typeface="+mn-ea"/>
                        <a:cs typeface="+mn-cs"/>
                      </a:endParaRPr>
                    </a:p>
                    <a:p>
                      <a:endParaRPr kumimoji="0" lang="uk-UA" sz="1000" b="0" i="0" kern="1200" dirty="0" smtClean="0">
                        <a:solidFill>
                          <a:schemeClr val="dk1"/>
                        </a:solidFill>
                        <a:effectLst/>
                        <a:latin typeface="+mn-lt"/>
                        <a:ea typeface="+mn-ea"/>
                        <a:cs typeface="+mn-cs"/>
                      </a:endParaRPr>
                    </a:p>
                    <a:p>
                      <a:endParaRPr kumimoji="0" lang="uk-UA" sz="1000" b="0" i="0" kern="1200" dirty="0" smtClean="0">
                        <a:solidFill>
                          <a:schemeClr val="dk1"/>
                        </a:solidFill>
                        <a:effectLst/>
                        <a:latin typeface="+mn-lt"/>
                        <a:ea typeface="+mn-ea"/>
                        <a:cs typeface="+mn-cs"/>
                      </a:endParaRPr>
                    </a:p>
                    <a:p>
                      <a:endParaRPr kumimoji="0" lang="uk-UA" sz="1000" b="0" i="0" kern="1200" dirty="0" smtClean="0">
                        <a:solidFill>
                          <a:schemeClr val="dk1"/>
                        </a:solidFill>
                        <a:effectLst/>
                        <a:latin typeface="+mn-lt"/>
                        <a:ea typeface="+mn-ea"/>
                        <a:cs typeface="+mn-cs"/>
                      </a:endParaRPr>
                    </a:p>
                    <a:p>
                      <a:endParaRPr kumimoji="0" lang="uk-UA" sz="1000" b="0" i="0" kern="1200" dirty="0" smtClean="0">
                        <a:solidFill>
                          <a:schemeClr val="dk1"/>
                        </a:solidFill>
                        <a:effectLst/>
                        <a:latin typeface="+mn-lt"/>
                        <a:ea typeface="+mn-ea"/>
                        <a:cs typeface="+mn-cs"/>
                      </a:endParaRPr>
                    </a:p>
                    <a:p>
                      <a:r>
                        <a:rPr kumimoji="0" lang="uk-UA" sz="1000" b="0" i="0" kern="1200" dirty="0" smtClean="0">
                          <a:solidFill>
                            <a:schemeClr val="dk1"/>
                          </a:solidFill>
                          <a:effectLst/>
                          <a:latin typeface="+mn-lt"/>
                          <a:ea typeface="+mn-ea"/>
                          <a:cs typeface="+mn-cs"/>
                        </a:rPr>
                        <a:t>«Звичайне замовлення.» - подумав середньостатистичний підприємець, який виконав сотні проектів за період своєї професійної діяльності. Але ми так не думаєм! Кожен об‘єкт - то індивідуальний витвір мистецтва, майстерно </a:t>
                      </a:r>
                      <a:r>
                        <a:rPr kumimoji="0" lang="uk-UA" sz="1000" b="0" i="0" kern="1200" dirty="0" err="1" smtClean="0">
                          <a:solidFill>
                            <a:schemeClr val="dk1"/>
                          </a:solidFill>
                          <a:effectLst/>
                          <a:latin typeface="+mn-lt"/>
                          <a:ea typeface="+mn-ea"/>
                          <a:cs typeface="+mn-cs"/>
                        </a:rPr>
                        <a:t>зкомпонований</a:t>
                      </a:r>
                      <a:r>
                        <a:rPr kumimoji="0" lang="uk-UA" sz="1000" b="0" i="0" kern="1200" dirty="0" smtClean="0">
                          <a:solidFill>
                            <a:schemeClr val="dk1"/>
                          </a:solidFill>
                          <a:effectLst/>
                          <a:latin typeface="+mn-lt"/>
                          <a:ea typeface="+mn-ea"/>
                          <a:cs typeface="+mn-cs"/>
                        </a:rPr>
                        <a:t> з ваших побажань та нашої емпатії . Бажання клієнта, лише на перший погляд просте, для справжнього майстра це вміння втілити чиюсь мрію - куточок спокою та гармонії у власному дворі. Процес встановлення, відстань між місцем виробництва…</a:t>
                      </a:r>
                      <a:endParaRPr lang="uk-UA" sz="10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0" lang="uk-UA" sz="1000" i="1" kern="1200" dirty="0" smtClean="0">
                        <a:solidFill>
                          <a:schemeClr val="dk1"/>
                        </a:solidFill>
                        <a:effectLst/>
                        <a:latin typeface="+mn-lt"/>
                        <a:ea typeface="+mn-ea"/>
                        <a:cs typeface="+mn-cs"/>
                      </a:endParaRPr>
                    </a:p>
                    <a:p>
                      <a:endParaRPr kumimoji="0" lang="uk-UA" sz="1000" i="1" kern="1200" dirty="0" smtClean="0">
                        <a:solidFill>
                          <a:schemeClr val="dk1"/>
                        </a:solidFill>
                        <a:effectLst/>
                        <a:latin typeface="+mn-lt"/>
                        <a:ea typeface="+mn-ea"/>
                        <a:cs typeface="+mn-cs"/>
                      </a:endParaRPr>
                    </a:p>
                    <a:p>
                      <a:endParaRPr kumimoji="0" lang="uk-UA" sz="1000" i="1" kern="1200" dirty="0" smtClean="0">
                        <a:solidFill>
                          <a:schemeClr val="dk1"/>
                        </a:solidFill>
                        <a:effectLst/>
                        <a:latin typeface="+mn-lt"/>
                        <a:ea typeface="+mn-ea"/>
                        <a:cs typeface="+mn-cs"/>
                      </a:endParaRPr>
                    </a:p>
                    <a:p>
                      <a:endParaRPr kumimoji="0" lang="uk-UA" sz="1000" i="1" kern="1200" dirty="0" smtClean="0">
                        <a:solidFill>
                          <a:schemeClr val="dk1"/>
                        </a:solidFill>
                        <a:effectLst/>
                        <a:latin typeface="+mn-lt"/>
                        <a:ea typeface="+mn-ea"/>
                        <a:cs typeface="+mn-cs"/>
                      </a:endParaRPr>
                    </a:p>
                    <a:p>
                      <a:endParaRPr kumimoji="0" lang="uk-UA" sz="1000" i="1" kern="1200" dirty="0" smtClean="0">
                        <a:solidFill>
                          <a:schemeClr val="dk1"/>
                        </a:solidFill>
                        <a:effectLst/>
                        <a:latin typeface="+mn-lt"/>
                        <a:ea typeface="+mn-ea"/>
                        <a:cs typeface="+mn-cs"/>
                      </a:endParaRPr>
                    </a:p>
                    <a:p>
                      <a:endParaRPr kumimoji="0" lang="uk-UA" sz="1000" i="1" kern="1200" dirty="0" smtClean="0">
                        <a:solidFill>
                          <a:schemeClr val="dk1"/>
                        </a:solidFill>
                        <a:effectLst/>
                        <a:latin typeface="+mn-lt"/>
                        <a:ea typeface="+mn-ea"/>
                        <a:cs typeface="+mn-cs"/>
                      </a:endParaRPr>
                    </a:p>
                    <a:p>
                      <a:r>
                        <a:rPr kumimoji="0" lang="uk-UA" sz="1000" i="1" kern="1200" dirty="0" smtClean="0">
                          <a:solidFill>
                            <a:schemeClr val="dk1"/>
                          </a:solidFill>
                          <a:effectLst/>
                          <a:latin typeface="+mn-lt"/>
                          <a:ea typeface="+mn-ea"/>
                          <a:cs typeface="+mn-cs"/>
                        </a:rPr>
                        <a:t>Підлеглі храми</a:t>
                      </a:r>
                      <a:endParaRPr kumimoji="0" lang="uk-UA" sz="1000" kern="1200" dirty="0" smtClean="0">
                        <a:solidFill>
                          <a:schemeClr val="dk1"/>
                        </a:solidFill>
                        <a:effectLst/>
                        <a:latin typeface="+mn-lt"/>
                        <a:ea typeface="+mn-ea"/>
                        <a:cs typeface="+mn-cs"/>
                      </a:endParaRPr>
                    </a:p>
                    <a:p>
                      <a:r>
                        <a:rPr kumimoji="0" lang="uk-UA" sz="1000" kern="1200" dirty="0" smtClean="0">
                          <a:solidFill>
                            <a:schemeClr val="dk1"/>
                          </a:solidFill>
                          <a:effectLst/>
                          <a:latin typeface="+mn-lt"/>
                          <a:ea typeface="+mn-ea"/>
                          <a:cs typeface="+mn-cs"/>
                        </a:rPr>
                        <a:t>У рамках стилю дзен розвивалися також традиції «підлеглих храмів», що слугували притулком для відставних настоятелів, а згодом могли ставати місцем їх поховання та поклоніння. Іноді вони виростали в самостійні обителі. У центрі такого храму зазвичай був мавзолей, навколо якого концентрувалися всі інші культові та житлові споруди. Мавзолеї мали</a:t>
                      </a:r>
                      <a:endParaRPr lang="uk-UA" sz="10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lang="uk-UA" sz="1800" dirty="0" smtClean="0"/>
                    </a:p>
                    <a:p>
                      <a:endParaRPr lang="uk-UA" sz="1800" dirty="0" smtClean="0"/>
                    </a:p>
                    <a:p>
                      <a:endParaRPr lang="uk-UA" sz="1800" dirty="0" smtClean="0"/>
                    </a:p>
                    <a:p>
                      <a:endParaRPr lang="uk-UA" sz="1800" dirty="0" smtClean="0"/>
                    </a:p>
                    <a:p>
                      <a:endParaRPr lang="uk-UA" sz="1800" dirty="0" smtClean="0"/>
                    </a:p>
                    <a:p>
                      <a:endParaRPr lang="uk-UA" sz="1800" dirty="0" smtClean="0"/>
                    </a:p>
                    <a:p>
                      <a:r>
                        <a:rPr lang="en-US" sz="1800" dirty="0" err="1" smtClean="0"/>
                        <a:t>Brostovsky</a:t>
                      </a:r>
                      <a:r>
                        <a:rPr lang="en-US" sz="1800" baseline="0" dirty="0" smtClean="0"/>
                        <a:t> – </a:t>
                      </a:r>
                      <a:r>
                        <a:rPr lang="uk-UA" sz="1800" baseline="0" dirty="0" smtClean="0"/>
                        <a:t>втілюємо Ваші мрії в дереві, металі, арт бетоні</a:t>
                      </a:r>
                      <a:r>
                        <a:rPr lang="uk-UA" baseline="0" dirty="0" smtClean="0"/>
                        <a:t>.</a:t>
                      </a:r>
                      <a:endParaRPr lang="uk-UA"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ctr"/>
                      <a:endParaRPr lang="uk-UA" sz="1600" b="0" i="0" u="none" strike="noStrike" dirty="0" smtClean="0">
                        <a:solidFill>
                          <a:srgbClr val="000000"/>
                        </a:solidFill>
                        <a:effectLst/>
                        <a:latin typeface="Calibri"/>
                      </a:endParaRPr>
                    </a:p>
                    <a:p>
                      <a:pPr algn="ctr" fontAlgn="ctr"/>
                      <a:endParaRPr lang="uk-UA" sz="1600" b="0" i="0" u="none" strike="noStrike" dirty="0" smtClean="0">
                        <a:solidFill>
                          <a:srgbClr val="000000"/>
                        </a:solidFill>
                        <a:effectLst/>
                        <a:latin typeface="Calibri"/>
                      </a:endParaRPr>
                    </a:p>
                    <a:p>
                      <a:pPr algn="ctr" fontAlgn="ctr"/>
                      <a:endParaRPr lang="uk-UA" sz="1600" b="0" i="0" u="none" strike="noStrike" dirty="0" smtClean="0">
                        <a:solidFill>
                          <a:srgbClr val="000000"/>
                        </a:solidFill>
                        <a:effectLst/>
                        <a:latin typeface="Calibri"/>
                      </a:endParaRPr>
                    </a:p>
                    <a:p>
                      <a:pPr algn="ctr" fontAlgn="ctr"/>
                      <a:r>
                        <a:rPr lang="uk-UA" sz="1600" b="0" i="0" u="none" strike="noStrike" dirty="0" err="1" smtClean="0">
                          <a:solidFill>
                            <a:srgbClr val="000000"/>
                          </a:solidFill>
                          <a:effectLst/>
                          <a:latin typeface="Calibri"/>
                        </a:rPr>
                        <a:t>Аква</a:t>
                      </a:r>
                      <a:r>
                        <a:rPr lang="uk-UA" sz="1600" b="0" i="0" u="none" strike="noStrike" dirty="0" smtClean="0">
                          <a:solidFill>
                            <a:srgbClr val="000000"/>
                          </a:solidFill>
                          <a:effectLst/>
                          <a:latin typeface="Calibri"/>
                        </a:rPr>
                        <a:t>-парк Умань</a:t>
                      </a:r>
                    </a:p>
                    <a:p>
                      <a:pPr algn="ctr" fontAlgn="ctr"/>
                      <a:endParaRPr lang="uk-UA" sz="1600" b="0" i="0" u="none" strike="noStrike" dirty="0" smtClean="0">
                        <a:solidFill>
                          <a:srgbClr val="000000"/>
                        </a:solidFill>
                        <a:effectLst/>
                        <a:latin typeface="Calibri"/>
                      </a:endParaRPr>
                    </a:p>
                    <a:p>
                      <a:pPr algn="ctr" fontAlgn="ctr"/>
                      <a:r>
                        <a:rPr lang="uk-UA" sz="1600" b="0" i="0" u="none" strike="noStrike" dirty="0" smtClean="0">
                          <a:solidFill>
                            <a:srgbClr val="000000"/>
                          </a:solidFill>
                          <a:effectLst/>
                          <a:latin typeface="Calibri"/>
                        </a:rPr>
                        <a:t>Створення парку з нуля. Готове рішення в короткі строки з фото процесу виготовлення та монтажу.</a:t>
                      </a:r>
                      <a:endParaRPr lang="uk-UA" sz="1600" b="0" i="0" u="none" strike="noStrike" dirty="0">
                        <a:solidFill>
                          <a:srgbClr val="000000"/>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
        <p:nvSpPr>
          <p:cNvPr id="2" name="Заголовок 1"/>
          <p:cNvSpPr>
            <a:spLocks noGrp="1"/>
          </p:cNvSpPr>
          <p:nvPr>
            <p:ph type="title"/>
          </p:nvPr>
        </p:nvSpPr>
        <p:spPr>
          <a:xfrm>
            <a:off x="457200" y="152400"/>
            <a:ext cx="8229600" cy="900336"/>
          </a:xfrm>
        </p:spPr>
        <p:txBody>
          <a:bodyPr/>
          <a:lstStyle/>
          <a:p>
            <a:pPr algn="ctr"/>
            <a:r>
              <a:rPr lang="uk-UA" dirty="0" smtClean="0">
                <a:solidFill>
                  <a:srgbClr val="FFFF00"/>
                </a:solidFill>
              </a:rPr>
              <a:t>Наступні два тижні</a:t>
            </a:r>
            <a:endParaRPr lang="uk-UA" dirty="0">
              <a:solidFill>
                <a:srgbClr val="FFFF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390265"/>
            <a:ext cx="1656184" cy="1356622"/>
          </a:xfrm>
          <a:prstGeom prst="rect">
            <a:avLst/>
          </a:prstGeom>
        </p:spPr>
      </p:pic>
      <p:pic>
        <p:nvPicPr>
          <p:cNvPr id="5" name="Рисунок 4"/>
          <p:cNvPicPr/>
          <p:nvPr/>
        </p:nvPicPr>
        <p:blipFill>
          <a:blip r:embed="rId3" cstate="print">
            <a:extLst>
              <a:ext uri="{28A0092B-C50C-407E-A947-70E740481C1C}">
                <a14:useLocalDpi xmlns:a14="http://schemas.microsoft.com/office/drawing/2010/main" val="0"/>
              </a:ext>
            </a:extLst>
          </a:blip>
          <a:stretch>
            <a:fillRect/>
          </a:stretch>
        </p:blipFill>
        <p:spPr>
          <a:xfrm>
            <a:off x="2843808" y="2390265"/>
            <a:ext cx="1800200" cy="135662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299" y="2390266"/>
            <a:ext cx="1982941" cy="1356621"/>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7676" y="2390266"/>
            <a:ext cx="1944215" cy="1500638"/>
          </a:xfrm>
          <a:prstGeom prst="rect">
            <a:avLst/>
          </a:prstGeom>
        </p:spPr>
      </p:pic>
    </p:spTree>
    <p:extLst>
      <p:ext uri="{BB962C8B-B14F-4D97-AF65-F5344CB8AC3E}">
        <p14:creationId xmlns:p14="http://schemas.microsoft.com/office/powerpoint/2010/main" val="108041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dirty="0" smtClean="0">
                <a:solidFill>
                  <a:srgbClr val="FFFF00"/>
                </a:solidFill>
              </a:rPr>
              <a:t>Бюджет рекламної кампанії </a:t>
            </a:r>
            <a:r>
              <a:rPr lang="en-US" sz="3200" dirty="0" smtClean="0">
                <a:solidFill>
                  <a:srgbClr val="FFFF00"/>
                </a:solidFill>
              </a:rPr>
              <a:t>Facebook</a:t>
            </a:r>
            <a:endParaRPr lang="uk-UA" sz="3200" dirty="0">
              <a:solidFill>
                <a:srgbClr val="FFFF00"/>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365880548"/>
              </p:ext>
            </p:extLst>
          </p:nvPr>
        </p:nvGraphicFramePr>
        <p:xfrm>
          <a:off x="467544" y="1628800"/>
          <a:ext cx="8208912" cy="3188216"/>
        </p:xfrm>
        <a:graphic>
          <a:graphicData uri="http://schemas.openxmlformats.org/drawingml/2006/table">
            <a:tbl>
              <a:tblPr firstRow="1" bandRow="1">
                <a:tableStyleId>{5C22544A-7EE6-4342-B048-85BDC9FD1C3A}</a:tableStyleId>
              </a:tblPr>
              <a:tblGrid>
                <a:gridCol w="2052228"/>
                <a:gridCol w="2052228"/>
                <a:gridCol w="2052228"/>
                <a:gridCol w="2052228"/>
              </a:tblGrid>
              <a:tr h="90902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bg1"/>
                          </a:solidFill>
                        </a:rPr>
                        <a:t>Витрати на рекламну компанію</a:t>
                      </a:r>
                      <a:r>
                        <a:rPr lang="uk-UA" sz="1800" b="1" baseline="0" dirty="0" smtClean="0">
                          <a:solidFill>
                            <a:schemeClr val="bg1"/>
                          </a:solidFill>
                        </a:rPr>
                        <a:t>  січень місяць 2022 =1500 грн.</a:t>
                      </a:r>
                      <a:endParaRPr lang="uk-UA" sz="1800" b="1" dirty="0" smtClean="0">
                        <a:solidFill>
                          <a:schemeClr val="bg1"/>
                        </a:solidFill>
                      </a:endParaRPr>
                    </a:p>
                    <a:p>
                      <a:r>
                        <a:rPr lang="uk-UA" dirty="0" smtClean="0"/>
                        <a:t> </a:t>
                      </a:r>
                      <a:endParaRPr lang="uk-UA" dirty="0"/>
                    </a:p>
                  </a:txBody>
                  <a:tcPr/>
                </a:tc>
                <a:tc hMerge="1">
                  <a:txBody>
                    <a:bodyPr/>
                    <a:lstStyle/>
                    <a:p>
                      <a:endParaRPr lang="uk-UA" dirty="0"/>
                    </a:p>
                  </a:txBody>
                  <a:tcPr/>
                </a:tc>
                <a:tc hMerge="1">
                  <a:txBody>
                    <a:bodyPr/>
                    <a:lstStyle/>
                    <a:p>
                      <a:endParaRPr lang="uk-UA" dirty="0"/>
                    </a:p>
                  </a:txBody>
                  <a:tcPr/>
                </a:tc>
                <a:tc hMerge="1">
                  <a:txBody>
                    <a:bodyPr/>
                    <a:lstStyle/>
                    <a:p>
                      <a:endParaRPr lang="uk-UA"/>
                    </a:p>
                  </a:txBody>
                  <a:tcPr/>
                </a:tc>
              </a:tr>
              <a:tr h="378759">
                <a:tc>
                  <a:txBody>
                    <a:bodyPr/>
                    <a:lstStyle/>
                    <a:p>
                      <a:r>
                        <a:rPr lang="uk-UA" dirty="0" smtClean="0"/>
                        <a:t>охоплення</a:t>
                      </a:r>
                      <a:endParaRPr lang="uk-UA" dirty="0"/>
                    </a:p>
                  </a:txBody>
                  <a:tcPr/>
                </a:tc>
                <a:tc>
                  <a:txBody>
                    <a:bodyPr/>
                    <a:lstStyle/>
                    <a:p>
                      <a:r>
                        <a:rPr lang="uk-UA" dirty="0" smtClean="0"/>
                        <a:t>5-10 тис.</a:t>
                      </a:r>
                      <a:endParaRPr lang="uk-UA" dirty="0"/>
                    </a:p>
                  </a:txBody>
                  <a:tcPr/>
                </a:tc>
                <a:tc>
                  <a:txBody>
                    <a:bodyPr/>
                    <a:lstStyle/>
                    <a:p>
                      <a:r>
                        <a:rPr lang="uk-UA" dirty="0" smtClean="0"/>
                        <a:t>8-10 тис.</a:t>
                      </a:r>
                      <a:endParaRPr lang="uk-UA" dirty="0"/>
                    </a:p>
                  </a:txBody>
                  <a:tcPr/>
                </a:tc>
                <a:tc>
                  <a:txBody>
                    <a:bodyPr/>
                    <a:lstStyle/>
                    <a:p>
                      <a:r>
                        <a:rPr lang="uk-UA" dirty="0" smtClean="0"/>
                        <a:t>10-15 тис.</a:t>
                      </a:r>
                      <a:endParaRPr lang="uk-UA" dirty="0"/>
                    </a:p>
                  </a:txBody>
                  <a:tcPr/>
                </a:tc>
              </a:tr>
              <a:tr h="358537">
                <a:tc>
                  <a:txBody>
                    <a:bodyPr/>
                    <a:lstStyle/>
                    <a:p>
                      <a:r>
                        <a:rPr lang="uk-UA" dirty="0" smtClean="0"/>
                        <a:t>Взаємодія</a:t>
                      </a:r>
                      <a:endParaRPr lang="uk-UA" dirty="0"/>
                    </a:p>
                  </a:txBody>
                  <a:tcPr/>
                </a:tc>
                <a:tc>
                  <a:txBody>
                    <a:bodyPr/>
                    <a:lstStyle/>
                    <a:p>
                      <a:r>
                        <a:rPr lang="uk-UA" dirty="0" smtClean="0"/>
                        <a:t>3-7 %</a:t>
                      </a:r>
                      <a:endParaRPr lang="uk-UA" dirty="0"/>
                    </a:p>
                  </a:txBody>
                  <a:tcPr/>
                </a:tc>
                <a:tc>
                  <a:txBody>
                    <a:bodyPr/>
                    <a:lstStyle/>
                    <a:p>
                      <a:r>
                        <a:rPr lang="uk-UA" dirty="0" smtClean="0"/>
                        <a:t>3-5 %</a:t>
                      </a:r>
                      <a:endParaRPr lang="uk-UA" dirty="0"/>
                    </a:p>
                  </a:txBody>
                  <a:tcPr/>
                </a:tc>
                <a:tc>
                  <a:txBody>
                    <a:bodyPr/>
                    <a:lstStyle/>
                    <a:p>
                      <a:r>
                        <a:rPr lang="uk-UA" dirty="0" smtClean="0"/>
                        <a:t>5-7%</a:t>
                      </a:r>
                      <a:endParaRPr lang="uk-UA" dirty="0"/>
                    </a:p>
                  </a:txBody>
                  <a:tcPr/>
                </a:tc>
              </a:tr>
              <a:tr h="627439">
                <a:tc>
                  <a:txBody>
                    <a:bodyPr/>
                    <a:lstStyle/>
                    <a:p>
                      <a:r>
                        <a:rPr lang="uk-UA" dirty="0" smtClean="0"/>
                        <a:t>Конверсія на сторінку</a:t>
                      </a:r>
                      <a:endParaRPr lang="uk-UA" dirty="0"/>
                    </a:p>
                  </a:txBody>
                  <a:tcPr/>
                </a:tc>
                <a:tc>
                  <a:txBody>
                    <a:bodyPr/>
                    <a:lstStyle/>
                    <a:p>
                      <a:endParaRPr lang="uk-UA" dirty="0"/>
                    </a:p>
                  </a:txBody>
                  <a:tcPr/>
                </a:tc>
                <a:tc>
                  <a:txBody>
                    <a:bodyPr/>
                    <a:lstStyle/>
                    <a:p>
                      <a:r>
                        <a:rPr lang="uk-UA" dirty="0" smtClean="0"/>
                        <a:t>3-5 %</a:t>
                      </a:r>
                      <a:endParaRPr lang="uk-UA" dirty="0"/>
                    </a:p>
                  </a:txBody>
                  <a:tcPr/>
                </a:tc>
                <a:tc>
                  <a:txBody>
                    <a:bodyPr/>
                    <a:lstStyle/>
                    <a:p>
                      <a:r>
                        <a:rPr lang="uk-UA" dirty="0" smtClean="0"/>
                        <a:t>3-7</a:t>
                      </a:r>
                      <a:r>
                        <a:rPr lang="uk-UA" baseline="0" dirty="0" smtClean="0"/>
                        <a:t> %</a:t>
                      </a:r>
                      <a:endParaRPr lang="uk-UA" dirty="0"/>
                    </a:p>
                  </a:txBody>
                  <a:tcPr/>
                </a:tc>
              </a:tr>
              <a:tr h="367938">
                <a:tc>
                  <a:txBody>
                    <a:bodyPr/>
                    <a:lstStyle/>
                    <a:p>
                      <a:r>
                        <a:rPr lang="uk-UA" dirty="0" smtClean="0"/>
                        <a:t>Ліди</a:t>
                      </a:r>
                      <a:endParaRPr lang="uk-UA" dirty="0"/>
                    </a:p>
                  </a:txBody>
                  <a:tcPr/>
                </a:tc>
                <a:tc>
                  <a:txBody>
                    <a:bodyPr/>
                    <a:lstStyle/>
                    <a:p>
                      <a:endParaRPr lang="uk-UA" dirty="0"/>
                    </a:p>
                  </a:txBody>
                  <a:tcPr/>
                </a:tc>
                <a:tc>
                  <a:txBody>
                    <a:bodyPr/>
                    <a:lstStyle/>
                    <a:p>
                      <a:r>
                        <a:rPr lang="uk-UA" dirty="0" smtClean="0"/>
                        <a:t>1-2%</a:t>
                      </a:r>
                      <a:endParaRPr lang="uk-UA" dirty="0"/>
                    </a:p>
                  </a:txBody>
                  <a:tcPr/>
                </a:tc>
                <a:tc>
                  <a:txBody>
                    <a:bodyPr/>
                    <a:lstStyle/>
                    <a:p>
                      <a:r>
                        <a:rPr lang="uk-UA" dirty="0" smtClean="0"/>
                        <a:t>2%</a:t>
                      </a:r>
                      <a:endParaRPr lang="uk-UA" dirty="0"/>
                    </a:p>
                  </a:txBody>
                  <a:tcPr/>
                </a:tc>
              </a:tr>
              <a:tr h="526657">
                <a:tc>
                  <a:txBody>
                    <a:bodyPr/>
                    <a:lstStyle/>
                    <a:p>
                      <a:r>
                        <a:rPr lang="uk-UA" dirty="0" smtClean="0"/>
                        <a:t>продажі</a:t>
                      </a:r>
                      <a:endParaRPr lang="uk-UA" dirty="0"/>
                    </a:p>
                  </a:txBody>
                  <a:tcPr/>
                </a:tc>
                <a:tc>
                  <a:txBody>
                    <a:bodyPr/>
                    <a:lstStyle/>
                    <a:p>
                      <a:endParaRPr lang="uk-UA" dirty="0"/>
                    </a:p>
                  </a:txBody>
                  <a:tcPr/>
                </a:tc>
                <a:tc>
                  <a:txBody>
                    <a:bodyPr/>
                    <a:lstStyle/>
                    <a:p>
                      <a:r>
                        <a:rPr lang="uk-UA" dirty="0" smtClean="0"/>
                        <a:t>2</a:t>
                      </a:r>
                      <a:endParaRPr lang="uk-UA" dirty="0"/>
                    </a:p>
                  </a:txBody>
                  <a:tcPr/>
                </a:tc>
                <a:tc>
                  <a:txBody>
                    <a:bodyPr/>
                    <a:lstStyle/>
                    <a:p>
                      <a:r>
                        <a:rPr lang="uk-UA" dirty="0" smtClean="0"/>
                        <a:t>2</a:t>
                      </a:r>
                      <a:endParaRPr lang="uk-UA" dirty="0"/>
                    </a:p>
                  </a:txBody>
                  <a:tcPr/>
                </a:tc>
              </a:tr>
            </a:tbl>
          </a:graphicData>
        </a:graphic>
      </p:graphicFrame>
    </p:spTree>
    <p:extLst>
      <p:ext uri="{BB962C8B-B14F-4D97-AF65-F5344CB8AC3E}">
        <p14:creationId xmlns:p14="http://schemas.microsoft.com/office/powerpoint/2010/main" val="3289205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340768"/>
            <a:ext cx="8291264" cy="5112568"/>
          </a:xfrm>
        </p:spPr>
        <p:txBody>
          <a:bodyPr>
            <a:normAutofit fontScale="92500" lnSpcReduction="20000"/>
          </a:bodyPr>
          <a:lstStyle/>
          <a:p>
            <a:pPr marL="137160" indent="0">
              <a:buNone/>
            </a:pPr>
            <a:r>
              <a:rPr lang="uk-UA" sz="2200" dirty="0" smtClean="0"/>
              <a:t>Тексти</a:t>
            </a:r>
            <a:r>
              <a:rPr lang="uk-UA" sz="2000" dirty="0" smtClean="0"/>
              <a:t>:</a:t>
            </a:r>
          </a:p>
          <a:p>
            <a:pPr marL="422910" indent="-285750"/>
            <a:r>
              <a:rPr lang="uk-UA" sz="1700" dirty="0" smtClean="0"/>
              <a:t>пости </a:t>
            </a:r>
            <a:r>
              <a:rPr lang="ru-RU" sz="1700" dirty="0" smtClean="0"/>
              <a:t>не великого </a:t>
            </a:r>
            <a:r>
              <a:rPr lang="uk-UA" sz="1700" dirty="0" smtClean="0"/>
              <a:t>обсягом</a:t>
            </a:r>
            <a:r>
              <a:rPr lang="ru-RU" sz="1700" dirty="0" smtClean="0"/>
              <a:t> </a:t>
            </a:r>
            <a:r>
              <a:rPr lang="uk-UA" sz="1700" dirty="0" smtClean="0"/>
              <a:t>до </a:t>
            </a:r>
            <a:r>
              <a:rPr lang="uk-UA" sz="1700" dirty="0" smtClean="0"/>
              <a:t>2 тис </a:t>
            </a:r>
            <a:r>
              <a:rPr lang="uk-UA" sz="1700" dirty="0" smtClean="0"/>
              <a:t>знаків;</a:t>
            </a:r>
          </a:p>
          <a:p>
            <a:pPr marL="422910" indent="-285750"/>
            <a:r>
              <a:rPr lang="uk-UA" sz="1700" dirty="0" smtClean="0"/>
              <a:t>мінімальна </a:t>
            </a:r>
            <a:r>
              <a:rPr lang="uk-UA" sz="1700" dirty="0" smtClean="0"/>
              <a:t>кількість термінології або взагалі відсутність такої за </a:t>
            </a:r>
            <a:r>
              <a:rPr lang="uk-UA" sz="1700" dirty="0" smtClean="0"/>
              <a:t>можливості;</a:t>
            </a:r>
          </a:p>
          <a:p>
            <a:pPr marL="422910" indent="-285750"/>
            <a:r>
              <a:rPr lang="uk-UA" sz="1700" dirty="0" smtClean="0"/>
              <a:t>простота </a:t>
            </a:r>
            <a:r>
              <a:rPr lang="uk-UA" sz="1700" dirty="0" smtClean="0"/>
              <a:t>донесення інформації</a:t>
            </a:r>
            <a:r>
              <a:rPr lang="uk-UA" sz="2000" dirty="0" smtClean="0"/>
              <a:t>.</a:t>
            </a:r>
          </a:p>
          <a:p>
            <a:endParaRPr lang="uk-UA" sz="2000" dirty="0" smtClean="0"/>
          </a:p>
          <a:p>
            <a:pPr marL="137160" indent="0">
              <a:buNone/>
            </a:pPr>
            <a:r>
              <a:rPr lang="uk-UA" sz="2200" dirty="0" smtClean="0"/>
              <a:t>Не використовуємо в </a:t>
            </a:r>
            <a:r>
              <a:rPr lang="uk-UA" sz="2200" dirty="0" smtClean="0"/>
              <a:t>публікаціях</a:t>
            </a:r>
            <a:r>
              <a:rPr lang="uk-UA" sz="2000" dirty="0" smtClean="0"/>
              <a:t>:</a:t>
            </a:r>
          </a:p>
          <a:p>
            <a:pPr marL="422910" indent="-285750"/>
            <a:r>
              <a:rPr lang="uk-UA" sz="1700" dirty="0" smtClean="0"/>
              <a:t>сленгові </a:t>
            </a:r>
            <a:r>
              <a:rPr lang="uk-UA" sz="1700" dirty="0" smtClean="0"/>
              <a:t>вирази, складну </a:t>
            </a:r>
            <a:r>
              <a:rPr lang="uk-UA" sz="1700" dirty="0" smtClean="0"/>
              <a:t>термінологію;</a:t>
            </a:r>
          </a:p>
          <a:p>
            <a:pPr marL="422910" indent="-285750"/>
            <a:r>
              <a:rPr lang="uk-UA" sz="1700" dirty="0" smtClean="0"/>
              <a:t>детальний </a:t>
            </a:r>
            <a:r>
              <a:rPr lang="uk-UA" sz="1700" dirty="0" smtClean="0"/>
              <a:t>опис </a:t>
            </a:r>
            <a:r>
              <a:rPr lang="uk-UA" sz="1700" dirty="0" smtClean="0"/>
              <a:t>процесів;</a:t>
            </a:r>
          </a:p>
          <a:p>
            <a:pPr marL="422910" indent="-285750"/>
            <a:r>
              <a:rPr lang="uk-UA" sz="1700" dirty="0" smtClean="0"/>
              <a:t>найменування </a:t>
            </a:r>
            <a:r>
              <a:rPr lang="uk-UA" sz="1700" dirty="0" smtClean="0"/>
              <a:t>конкретних  виробників (фарби, лаки, і т. п.).</a:t>
            </a:r>
          </a:p>
          <a:p>
            <a:pPr marL="0" indent="0">
              <a:buNone/>
            </a:pPr>
            <a:endParaRPr lang="uk-UA" sz="1800" dirty="0" smtClean="0"/>
          </a:p>
          <a:p>
            <a:pPr marL="137160" indent="0">
              <a:buNone/>
            </a:pPr>
            <a:r>
              <a:rPr lang="uk-UA" sz="1800" dirty="0" smtClean="0"/>
              <a:t>Модерація та спілкування з </a:t>
            </a:r>
            <a:r>
              <a:rPr lang="uk-UA" sz="1800" dirty="0" smtClean="0"/>
              <a:t>клієнтами:</a:t>
            </a:r>
          </a:p>
          <a:p>
            <a:pPr marL="422910" indent="-285750"/>
            <a:r>
              <a:rPr lang="uk-UA" sz="1800" dirty="0" smtClean="0"/>
              <a:t>- </a:t>
            </a:r>
            <a:r>
              <a:rPr lang="uk-UA" sz="1800" dirty="0" smtClean="0"/>
              <a:t>Використовуємо «</a:t>
            </a:r>
            <a:r>
              <a:rPr lang="uk-UA" sz="1800" dirty="0" smtClean="0"/>
              <a:t>Доброго дня»! , «Доброго вечора». «Дякуємо» «Гарного </a:t>
            </a:r>
            <a:r>
              <a:rPr lang="uk-UA" sz="1800" dirty="0" smtClean="0"/>
              <a:t>дня»</a:t>
            </a:r>
          </a:p>
          <a:p>
            <a:pPr marL="422910" indent="-285750"/>
            <a:r>
              <a:rPr lang="uk-UA" sz="1800" dirty="0" smtClean="0"/>
              <a:t>Використовуємо </a:t>
            </a:r>
            <a:r>
              <a:rPr lang="uk-UA" sz="1800" dirty="0" smtClean="0"/>
              <a:t>звертання по </a:t>
            </a:r>
            <a:r>
              <a:rPr lang="uk-UA" sz="1800" dirty="0" smtClean="0"/>
              <a:t>імені;</a:t>
            </a:r>
          </a:p>
          <a:p>
            <a:pPr marL="422910" indent="-285750"/>
            <a:r>
              <a:rPr lang="uk-UA" sz="1800" dirty="0" smtClean="0"/>
              <a:t>Не </a:t>
            </a:r>
            <a:r>
              <a:rPr lang="uk-UA" sz="1800" dirty="0" smtClean="0"/>
              <a:t>вживаємо фрази паразити ( Чим вам допомогти, щось цікавить і т. д</a:t>
            </a:r>
            <a:r>
              <a:rPr lang="uk-UA" sz="1800" dirty="0" smtClean="0"/>
              <a:t>.)</a:t>
            </a:r>
          </a:p>
          <a:p>
            <a:pPr marL="422910" indent="-285750"/>
            <a:r>
              <a:rPr lang="uk-UA" sz="1800" dirty="0" smtClean="0"/>
              <a:t>Завжди </a:t>
            </a:r>
            <a:r>
              <a:rPr lang="uk-UA" sz="1800" dirty="0" smtClean="0"/>
              <a:t>цікавимось зворотнім зв’язком з приводу виконання, чи процесу підготовки до виконання замовлення</a:t>
            </a:r>
            <a:r>
              <a:rPr lang="uk-UA" sz="1800" dirty="0"/>
              <a:t>.</a:t>
            </a:r>
            <a:r>
              <a:rPr lang="uk-UA" sz="1800" dirty="0" smtClean="0"/>
              <a:t> (погодження, виїзд консультанта, прорахунки)</a:t>
            </a:r>
          </a:p>
          <a:p>
            <a:pPr>
              <a:buFontTx/>
              <a:buChar char="-"/>
            </a:pPr>
            <a:endParaRPr lang="uk-UA" sz="1800" dirty="0" smtClean="0">
              <a:solidFill>
                <a:schemeClr val="bg1"/>
              </a:solidFill>
            </a:endParaRPr>
          </a:p>
          <a:p>
            <a:endParaRPr lang="uk-UA" sz="2000" dirty="0">
              <a:solidFill>
                <a:schemeClr val="bg1"/>
              </a:solidFill>
            </a:endParaRPr>
          </a:p>
        </p:txBody>
      </p:sp>
      <p:sp>
        <p:nvSpPr>
          <p:cNvPr id="2" name="Заголовок 1"/>
          <p:cNvSpPr>
            <a:spLocks noGrp="1"/>
          </p:cNvSpPr>
          <p:nvPr>
            <p:ph type="title"/>
          </p:nvPr>
        </p:nvSpPr>
        <p:spPr>
          <a:xfrm>
            <a:off x="395536" y="116632"/>
            <a:ext cx="8229600" cy="1219200"/>
          </a:xfrm>
        </p:spPr>
        <p:txBody>
          <a:bodyPr/>
          <a:lstStyle/>
          <a:p>
            <a:pPr algn="ctr"/>
            <a:r>
              <a:rPr lang="uk-UA" dirty="0" smtClean="0">
                <a:solidFill>
                  <a:srgbClr val="FFFF00"/>
                </a:solidFill>
              </a:rPr>
              <a:t>Голос бренду</a:t>
            </a:r>
            <a:endParaRPr lang="uk-UA" dirty="0">
              <a:solidFill>
                <a:srgbClr val="FFFF00"/>
              </a:solidFill>
            </a:endParaRPr>
          </a:p>
        </p:txBody>
      </p:sp>
    </p:spTree>
    <p:extLst>
      <p:ext uri="{BB962C8B-B14F-4D97-AF65-F5344CB8AC3E}">
        <p14:creationId xmlns:p14="http://schemas.microsoft.com/office/powerpoint/2010/main" val="2805584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40768"/>
            <a:ext cx="8229600" cy="5256584"/>
          </a:xfrm>
        </p:spPr>
        <p:txBody>
          <a:bodyPr>
            <a:normAutofit fontScale="92500" lnSpcReduction="20000"/>
          </a:bodyPr>
          <a:lstStyle/>
          <a:p>
            <a:r>
              <a:rPr lang="uk-UA" dirty="0" smtClean="0"/>
              <a:t>Охоплення</a:t>
            </a:r>
          </a:p>
          <a:p>
            <a:r>
              <a:rPr lang="uk-UA" sz="2200" dirty="0" smtClean="0"/>
              <a:t>- кількість охоплення не менше 7 тис. ЦА</a:t>
            </a:r>
          </a:p>
          <a:p>
            <a:r>
              <a:rPr lang="uk-UA" sz="2200" dirty="0" smtClean="0"/>
              <a:t>- ключові пости розповсюдження по  мін.10 спільнотах</a:t>
            </a:r>
          </a:p>
          <a:p>
            <a:r>
              <a:rPr lang="uk-UA" sz="2200" dirty="0" smtClean="0"/>
              <a:t>- охоплення в місячному виразі не менше 30 тис. осіб</a:t>
            </a:r>
          </a:p>
          <a:p>
            <a:pPr marL="137160" indent="0">
              <a:buNone/>
            </a:pPr>
            <a:endParaRPr lang="uk-UA" sz="2200" dirty="0" smtClean="0"/>
          </a:p>
          <a:p>
            <a:r>
              <a:rPr lang="uk-UA" sz="2200" dirty="0" smtClean="0"/>
              <a:t>Підписники:</a:t>
            </a:r>
          </a:p>
          <a:p>
            <a:pPr marL="137160" indent="0">
              <a:buNone/>
            </a:pPr>
            <a:r>
              <a:rPr lang="uk-UA" sz="2200" dirty="0" smtClean="0"/>
              <a:t> - Кількість нових  + 5%      </a:t>
            </a:r>
          </a:p>
          <a:p>
            <a:endParaRPr lang="uk-UA" sz="2200" dirty="0"/>
          </a:p>
          <a:p>
            <a:r>
              <a:rPr lang="uk-UA" sz="2200" dirty="0" smtClean="0"/>
              <a:t>Взаємодія:</a:t>
            </a:r>
          </a:p>
          <a:p>
            <a:pPr marL="137160" indent="0">
              <a:buNone/>
            </a:pPr>
            <a:r>
              <a:rPr lang="uk-UA" sz="2200" dirty="0" smtClean="0"/>
              <a:t> - місячний показник не менше 2 тис.</a:t>
            </a:r>
          </a:p>
          <a:p>
            <a:pPr marL="137160" indent="0">
              <a:buNone/>
            </a:pPr>
            <a:r>
              <a:rPr lang="uk-UA" sz="2200" dirty="0"/>
              <a:t> </a:t>
            </a:r>
            <a:r>
              <a:rPr lang="uk-UA" sz="2200" dirty="0" smtClean="0"/>
              <a:t>- реакції від 500 </a:t>
            </a:r>
          </a:p>
          <a:p>
            <a:endParaRPr lang="uk-UA" sz="2200" dirty="0"/>
          </a:p>
          <a:p>
            <a:r>
              <a:rPr lang="uk-UA" sz="2200" dirty="0" smtClean="0"/>
              <a:t>Продажі</a:t>
            </a:r>
          </a:p>
          <a:p>
            <a:pPr marL="137160" indent="0">
              <a:buNone/>
            </a:pPr>
            <a:r>
              <a:rPr lang="uk-UA" sz="2200" dirty="0" smtClean="0"/>
              <a:t> - 2 замовлення розміром від 70 тис. грн.</a:t>
            </a:r>
          </a:p>
          <a:p>
            <a:pPr marL="137160" indent="0">
              <a:buNone/>
            </a:pPr>
            <a:r>
              <a:rPr lang="uk-UA" sz="2200" dirty="0"/>
              <a:t> </a:t>
            </a:r>
            <a:r>
              <a:rPr lang="uk-UA" sz="2200" dirty="0" smtClean="0"/>
              <a:t>- вартість за одне замовлення</a:t>
            </a:r>
          </a:p>
        </p:txBody>
      </p:sp>
      <p:sp>
        <p:nvSpPr>
          <p:cNvPr id="2" name="Заголовок 1"/>
          <p:cNvSpPr>
            <a:spLocks noGrp="1"/>
          </p:cNvSpPr>
          <p:nvPr>
            <p:ph type="title"/>
          </p:nvPr>
        </p:nvSpPr>
        <p:spPr>
          <a:xfrm>
            <a:off x="323528" y="260648"/>
            <a:ext cx="8229600" cy="792088"/>
          </a:xfrm>
        </p:spPr>
        <p:txBody>
          <a:bodyPr>
            <a:noAutofit/>
          </a:bodyPr>
          <a:lstStyle/>
          <a:p>
            <a:pPr algn="ctr"/>
            <a:r>
              <a:rPr lang="uk-UA" sz="3200" dirty="0" smtClean="0">
                <a:solidFill>
                  <a:srgbClr val="FFFF00"/>
                </a:solidFill>
                <a:effectLst/>
              </a:rPr>
              <a:t>(</a:t>
            </a:r>
            <a:r>
              <a:rPr lang="en-US" sz="3200" dirty="0">
                <a:solidFill>
                  <a:srgbClr val="FFFF00"/>
                </a:solidFill>
                <a:effectLst/>
              </a:rPr>
              <a:t>KPI</a:t>
            </a:r>
            <a:r>
              <a:rPr lang="uk-UA" sz="3200" dirty="0">
                <a:solidFill>
                  <a:srgbClr val="FFFF00"/>
                </a:solidFill>
                <a:effectLst/>
              </a:rPr>
              <a:t>) в підсумку 28 днів</a:t>
            </a:r>
            <a:endParaRPr lang="uk-UA" sz="3200" dirty="0">
              <a:solidFill>
                <a:srgbClr val="FFFF00"/>
              </a:solidFill>
            </a:endParaRPr>
          </a:p>
        </p:txBody>
      </p:sp>
    </p:spTree>
    <p:extLst>
      <p:ext uri="{BB962C8B-B14F-4D97-AF65-F5344CB8AC3E}">
        <p14:creationId xmlns:p14="http://schemas.microsoft.com/office/powerpoint/2010/main" val="478945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398" y="1524000"/>
            <a:ext cx="6905203" cy="4572000"/>
          </a:xfrm>
        </p:spPr>
      </p:pic>
      <p:sp>
        <p:nvSpPr>
          <p:cNvPr id="2" name="Заголовок 1"/>
          <p:cNvSpPr>
            <a:spLocks noGrp="1"/>
          </p:cNvSpPr>
          <p:nvPr>
            <p:ph type="title"/>
          </p:nvPr>
        </p:nvSpPr>
        <p:spPr/>
        <p:txBody>
          <a:bodyPr/>
          <a:lstStyle/>
          <a:p>
            <a:pPr algn="ctr"/>
            <a:r>
              <a:rPr lang="uk-UA" dirty="0" smtClean="0">
                <a:solidFill>
                  <a:srgbClr val="FFFF00"/>
                </a:solidFill>
              </a:rPr>
              <a:t>Дякую за увагу!</a:t>
            </a:r>
            <a:endParaRPr lang="uk-UA" dirty="0">
              <a:solidFill>
                <a:srgbClr val="FFFF00"/>
              </a:solidFill>
            </a:endParaRPr>
          </a:p>
        </p:txBody>
      </p:sp>
    </p:spTree>
    <p:extLst>
      <p:ext uri="{BB962C8B-B14F-4D97-AF65-F5344CB8AC3E}">
        <p14:creationId xmlns:p14="http://schemas.microsoft.com/office/powerpoint/2010/main" val="3028507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uk-UA" dirty="0" smtClean="0"/>
              <a:t> </a:t>
            </a:r>
            <a:r>
              <a:rPr lang="uk-UA" sz="2800" i="1" dirty="0" smtClean="0">
                <a:solidFill>
                  <a:schemeClr val="bg1"/>
                </a:solidFill>
              </a:rPr>
              <a:t>З 2017 ми займаємося виготовленням альтанок в японському стилі а також різного паркового декору в тому ж стилі. Також виготовляємо ворота Торії, ліхтарі і все що забажає клієнт для ландшафтного дизайну в даному стилі.</a:t>
            </a:r>
          </a:p>
          <a:p>
            <a:r>
              <a:rPr lang="en-US" sz="2800" i="1" dirty="0" smtClean="0">
                <a:solidFill>
                  <a:schemeClr val="bg1"/>
                </a:solidFill>
              </a:rPr>
              <a:t>Facebook</a:t>
            </a:r>
            <a:r>
              <a:rPr lang="uk-UA" sz="2800" i="1" dirty="0" smtClean="0">
                <a:solidFill>
                  <a:schemeClr val="bg1"/>
                </a:solidFill>
              </a:rPr>
              <a:t>: </a:t>
            </a:r>
            <a:r>
              <a:rPr lang="en-US" sz="2800" i="1" dirty="0">
                <a:solidFill>
                  <a:srgbClr val="002060"/>
                </a:solidFill>
              </a:rPr>
              <a:t>https://www.facebook.com/brostovsky</a:t>
            </a:r>
            <a:endParaRPr lang="uk-UA" sz="2800" i="1" dirty="0" smtClean="0">
              <a:solidFill>
                <a:srgbClr val="002060"/>
              </a:solidFill>
            </a:endParaRPr>
          </a:p>
          <a:p>
            <a:r>
              <a:rPr lang="en-US" sz="2800" i="1" dirty="0" smtClean="0">
                <a:solidFill>
                  <a:schemeClr val="bg1"/>
                </a:solidFill>
              </a:rPr>
              <a:t>Instagram</a:t>
            </a:r>
            <a:r>
              <a:rPr lang="uk-UA" sz="2800" i="1" dirty="0" smtClean="0">
                <a:solidFill>
                  <a:schemeClr val="bg1"/>
                </a:solidFill>
              </a:rPr>
              <a:t>: </a:t>
            </a:r>
            <a:r>
              <a:rPr lang="en-US" sz="2800" i="1" dirty="0" smtClean="0">
                <a:solidFill>
                  <a:srgbClr val="002060"/>
                </a:solidFill>
              </a:rPr>
              <a:t>https</a:t>
            </a:r>
            <a:r>
              <a:rPr lang="en-US" sz="2800" i="1" dirty="0">
                <a:solidFill>
                  <a:srgbClr val="002060"/>
                </a:solidFill>
              </a:rPr>
              <a:t>://www.instagram.com/brostov_sky/</a:t>
            </a:r>
            <a:endParaRPr lang="uk-UA" sz="2800" i="1" dirty="0">
              <a:solidFill>
                <a:srgbClr val="002060"/>
              </a:solidFill>
            </a:endParaRPr>
          </a:p>
        </p:txBody>
      </p:sp>
      <p:sp>
        <p:nvSpPr>
          <p:cNvPr id="3" name="Заголовок 2"/>
          <p:cNvSpPr>
            <a:spLocks noGrp="1"/>
          </p:cNvSpPr>
          <p:nvPr>
            <p:ph type="title"/>
          </p:nvPr>
        </p:nvSpPr>
        <p:spPr/>
        <p:txBody>
          <a:bodyPr/>
          <a:lstStyle/>
          <a:p>
            <a:pPr algn="ctr"/>
            <a:r>
              <a:rPr lang="uk-UA" dirty="0">
                <a:solidFill>
                  <a:srgbClr val="FFFF00"/>
                </a:solidFill>
              </a:rPr>
              <a:t>Хто ми і чим займаємося</a:t>
            </a:r>
            <a:endParaRPr lang="uk-UA" dirty="0"/>
          </a:p>
        </p:txBody>
      </p:sp>
    </p:spTree>
    <p:extLst>
      <p:ext uri="{BB962C8B-B14F-4D97-AF65-F5344CB8AC3E}">
        <p14:creationId xmlns:p14="http://schemas.microsoft.com/office/powerpoint/2010/main" val="118276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240036"/>
            <a:ext cx="5915000" cy="4149328"/>
          </a:xfrm>
        </p:spPr>
      </p:pic>
      <p:sp>
        <p:nvSpPr>
          <p:cNvPr id="3" name="Текст 2"/>
          <p:cNvSpPr>
            <a:spLocks noGrp="1"/>
          </p:cNvSpPr>
          <p:nvPr>
            <p:ph type="body" idx="2"/>
          </p:nvPr>
        </p:nvSpPr>
        <p:spPr>
          <a:xfrm>
            <a:off x="6516216" y="548680"/>
            <a:ext cx="2272280" cy="5832648"/>
          </a:xfrm>
        </p:spPr>
        <p:txBody>
          <a:bodyPr>
            <a:normAutofit fontScale="77500" lnSpcReduction="20000"/>
          </a:bodyPr>
          <a:lstStyle/>
          <a:p>
            <a:pPr algn="ctr"/>
            <a:r>
              <a:rPr lang="uk-UA" sz="1800" b="1" dirty="0" smtClean="0">
                <a:solidFill>
                  <a:schemeClr val="bg1"/>
                </a:solidFill>
              </a:rPr>
              <a:t>Виготовлення альтанок в японському стилі</a:t>
            </a:r>
            <a:r>
              <a:rPr lang="uk-UA" sz="1800" dirty="0" smtClean="0">
                <a:solidFill>
                  <a:schemeClr val="bg1"/>
                </a:solidFill>
              </a:rPr>
              <a:t>.</a:t>
            </a:r>
          </a:p>
          <a:p>
            <a:pPr algn="just"/>
            <a:r>
              <a:rPr lang="uk-UA" dirty="0" smtClean="0">
                <a:solidFill>
                  <a:schemeClr val="bg1"/>
                </a:solidFill>
              </a:rPr>
              <a:t>Ми займаємось цим з 2017 року маємо безліч прикладів нашої роботи в відомих парках країни та у відомих людей.</a:t>
            </a:r>
          </a:p>
          <a:p>
            <a:pPr algn="ctr"/>
            <a:r>
              <a:rPr lang="uk-UA" sz="1800" b="1" dirty="0" smtClean="0">
                <a:solidFill>
                  <a:schemeClr val="bg1"/>
                </a:solidFill>
              </a:rPr>
              <a:t>Ціновий сегмент відповідає ексклюзивності</a:t>
            </a:r>
          </a:p>
          <a:p>
            <a:pPr algn="just"/>
            <a:r>
              <a:rPr lang="uk-UA" dirty="0" smtClean="0">
                <a:solidFill>
                  <a:schemeClr val="bg1"/>
                </a:solidFill>
              </a:rPr>
              <a:t>Виконуємо</a:t>
            </a:r>
            <a:r>
              <a:rPr lang="uk-UA" b="1" dirty="0" smtClean="0">
                <a:solidFill>
                  <a:schemeClr val="bg1"/>
                </a:solidFill>
              </a:rPr>
              <a:t> </a:t>
            </a:r>
            <a:r>
              <a:rPr lang="uk-UA" dirty="0" smtClean="0">
                <a:solidFill>
                  <a:schemeClr val="bg1"/>
                </a:solidFill>
              </a:rPr>
              <a:t>типові проєкти та індивідуальні шедеври згідно з побажаннями клієнта. Таку альтанку матимете тільки ви в єдиному екземплярі.</a:t>
            </a:r>
          </a:p>
          <a:p>
            <a:pPr algn="ctr"/>
            <a:r>
              <a:rPr lang="uk-UA" sz="2000" b="1" dirty="0" smtClean="0">
                <a:solidFill>
                  <a:schemeClr val="bg1"/>
                </a:solidFill>
              </a:rPr>
              <a:t>Доставка та монтаж професіоналами</a:t>
            </a:r>
          </a:p>
          <a:p>
            <a:pPr algn="just"/>
            <a:r>
              <a:rPr lang="uk-UA" dirty="0" smtClean="0">
                <a:solidFill>
                  <a:schemeClr val="bg1"/>
                </a:solidFill>
              </a:rPr>
              <a:t>Ви збережете безліч нервових клітин так як всю роботу виконають вчасно та якісно професіонали, вам потрібно буде тільки насолоджуватись результатом.</a:t>
            </a:r>
            <a:endParaRPr lang="uk-UA" dirty="0">
              <a:solidFill>
                <a:schemeClr val="bg1"/>
              </a:solidFill>
            </a:endParaRPr>
          </a:p>
        </p:txBody>
      </p:sp>
      <p:sp>
        <p:nvSpPr>
          <p:cNvPr id="4" name="Заголовок 3"/>
          <p:cNvSpPr>
            <a:spLocks noGrp="1"/>
          </p:cNvSpPr>
          <p:nvPr>
            <p:ph type="title"/>
          </p:nvPr>
        </p:nvSpPr>
        <p:spPr>
          <a:xfrm>
            <a:off x="467544" y="188640"/>
            <a:ext cx="5904656" cy="648072"/>
          </a:xfrm>
        </p:spPr>
        <p:txBody>
          <a:bodyPr>
            <a:normAutofit/>
          </a:bodyPr>
          <a:lstStyle/>
          <a:p>
            <a:pPr algn="ctr"/>
            <a:r>
              <a:rPr lang="uk-UA" sz="2800" dirty="0" smtClean="0">
                <a:solidFill>
                  <a:srgbClr val="FFFF00"/>
                </a:solidFill>
              </a:rPr>
              <a:t>Позиціонування та цінності</a:t>
            </a:r>
            <a:endParaRPr lang="uk-UA" sz="2800" dirty="0">
              <a:solidFill>
                <a:srgbClr val="FFFF00"/>
              </a:solidFill>
            </a:endParaRPr>
          </a:p>
        </p:txBody>
      </p:sp>
    </p:spTree>
    <p:extLst>
      <p:ext uri="{BB962C8B-B14F-4D97-AF65-F5344CB8AC3E}">
        <p14:creationId xmlns:p14="http://schemas.microsoft.com/office/powerpoint/2010/main" val="1021019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solidFill>
                  <a:srgbClr val="FFFF00"/>
                </a:solidFill>
              </a:rPr>
              <a:t>Цілі</a:t>
            </a:r>
            <a:endParaRPr lang="uk-UA" dirty="0">
              <a:solidFill>
                <a:srgbClr val="FFFF00"/>
              </a:solidFill>
            </a:endParaRPr>
          </a:p>
        </p:txBody>
      </p:sp>
      <p:sp>
        <p:nvSpPr>
          <p:cNvPr id="3" name="Объект 2"/>
          <p:cNvSpPr>
            <a:spLocks noGrp="1"/>
          </p:cNvSpPr>
          <p:nvPr>
            <p:ph sz="half" idx="1"/>
          </p:nvPr>
        </p:nvSpPr>
        <p:spPr/>
        <p:txBody>
          <a:bodyPr>
            <a:normAutofit fontScale="92500" lnSpcReduction="20000"/>
          </a:bodyPr>
          <a:lstStyle/>
          <a:p>
            <a:pPr algn="ctr"/>
            <a:r>
              <a:rPr lang="uk-UA" dirty="0" smtClean="0"/>
              <a:t>Бізнес цілі</a:t>
            </a:r>
          </a:p>
          <a:p>
            <a:pPr marL="137160" indent="0" algn="just">
              <a:buNone/>
            </a:pPr>
            <a:r>
              <a:rPr lang="uk-UA" sz="1700" dirty="0" smtClean="0">
                <a:solidFill>
                  <a:schemeClr val="bg1"/>
                </a:solidFill>
              </a:rPr>
              <a:t>Збільшити кількість приватних індивідуальних замовлень</a:t>
            </a:r>
          </a:p>
          <a:p>
            <a:pPr marL="137160" indent="0" algn="just">
              <a:buNone/>
            </a:pPr>
            <a:endParaRPr lang="uk-UA" sz="1700" dirty="0">
              <a:solidFill>
                <a:schemeClr val="bg1"/>
              </a:solidFill>
            </a:endParaRPr>
          </a:p>
          <a:p>
            <a:pPr marL="137160" indent="0" algn="just">
              <a:buNone/>
            </a:pPr>
            <a:endParaRPr lang="en-US" sz="1700" dirty="0" smtClean="0">
              <a:solidFill>
                <a:schemeClr val="bg1"/>
              </a:solidFill>
            </a:endParaRPr>
          </a:p>
          <a:p>
            <a:pPr marL="137160" indent="0" algn="just">
              <a:buNone/>
            </a:pPr>
            <a:r>
              <a:rPr lang="uk-UA" sz="1700" dirty="0" smtClean="0">
                <a:solidFill>
                  <a:schemeClr val="bg1"/>
                </a:solidFill>
              </a:rPr>
              <a:t>Розвиток </a:t>
            </a:r>
            <a:r>
              <a:rPr lang="uk-UA" sz="1700" dirty="0" smtClean="0">
                <a:solidFill>
                  <a:schemeClr val="bg1"/>
                </a:solidFill>
              </a:rPr>
              <a:t>комплексних рішень та проєктів</a:t>
            </a:r>
          </a:p>
          <a:p>
            <a:pPr marL="137160" indent="0" algn="just">
              <a:buNone/>
            </a:pPr>
            <a:r>
              <a:rPr lang="uk-UA" sz="1700" dirty="0" smtClean="0">
                <a:solidFill>
                  <a:schemeClr val="bg1"/>
                </a:solidFill>
              </a:rPr>
              <a:t>Фортеця, Нова </a:t>
            </a:r>
            <a:r>
              <a:rPr lang="uk-UA" sz="1700" dirty="0">
                <a:solidFill>
                  <a:schemeClr val="bg1"/>
                </a:solidFill>
              </a:rPr>
              <a:t>С</a:t>
            </a:r>
            <a:r>
              <a:rPr lang="uk-UA" sz="1700" dirty="0" smtClean="0">
                <a:solidFill>
                  <a:schemeClr val="bg1"/>
                </a:solidFill>
              </a:rPr>
              <a:t>офіївка, Острів Сакури</a:t>
            </a:r>
          </a:p>
          <a:p>
            <a:pPr marL="137160" indent="0" algn="just">
              <a:buNone/>
            </a:pPr>
            <a:endParaRPr lang="uk-UA" sz="1700" dirty="0">
              <a:solidFill>
                <a:schemeClr val="bg1"/>
              </a:solidFill>
            </a:endParaRPr>
          </a:p>
          <a:p>
            <a:pPr marL="137160" indent="0" algn="just">
              <a:buNone/>
            </a:pPr>
            <a:endParaRPr lang="en-US" sz="1700" dirty="0" smtClean="0">
              <a:solidFill>
                <a:schemeClr val="bg1"/>
              </a:solidFill>
            </a:endParaRPr>
          </a:p>
          <a:p>
            <a:pPr marL="137160" indent="0" algn="just">
              <a:buNone/>
            </a:pPr>
            <a:r>
              <a:rPr lang="uk-UA" sz="1700" dirty="0" smtClean="0">
                <a:solidFill>
                  <a:schemeClr val="bg1"/>
                </a:solidFill>
              </a:rPr>
              <a:t>Збільшити </a:t>
            </a:r>
            <a:r>
              <a:rPr lang="uk-UA" sz="1700" dirty="0" smtClean="0">
                <a:solidFill>
                  <a:schemeClr val="bg1"/>
                </a:solidFill>
              </a:rPr>
              <a:t>кількість замовлень в </a:t>
            </a:r>
            <a:r>
              <a:rPr lang="uk-UA" sz="1700" dirty="0" smtClean="0">
                <a:solidFill>
                  <a:schemeClr val="bg1"/>
                </a:solidFill>
              </a:rPr>
              <a:t>мі</a:t>
            </a:r>
            <a:r>
              <a:rPr lang="uk-UA" sz="1700" dirty="0">
                <a:solidFill>
                  <a:schemeClr val="bg1"/>
                </a:solidFill>
              </a:rPr>
              <a:t>ж</a:t>
            </a:r>
            <a:r>
              <a:rPr lang="uk-UA" sz="1700" dirty="0" smtClean="0">
                <a:solidFill>
                  <a:schemeClr val="bg1"/>
                </a:solidFill>
              </a:rPr>
              <a:t>сезоння</a:t>
            </a:r>
            <a:endParaRPr lang="uk-UA" sz="1700" dirty="0">
              <a:solidFill>
                <a:schemeClr val="bg1"/>
              </a:solidFill>
            </a:endParaRPr>
          </a:p>
        </p:txBody>
      </p:sp>
      <p:sp>
        <p:nvSpPr>
          <p:cNvPr id="4" name="Объект 3"/>
          <p:cNvSpPr>
            <a:spLocks noGrp="1"/>
          </p:cNvSpPr>
          <p:nvPr>
            <p:ph sz="half" idx="2"/>
          </p:nvPr>
        </p:nvSpPr>
        <p:spPr/>
        <p:txBody>
          <a:bodyPr>
            <a:normAutofit fontScale="92500" lnSpcReduction="20000"/>
          </a:bodyPr>
          <a:lstStyle/>
          <a:p>
            <a:r>
              <a:rPr lang="uk-UA" dirty="0" smtClean="0"/>
              <a:t>Маркетингові цілі</a:t>
            </a:r>
          </a:p>
          <a:p>
            <a:pPr marL="137160" indent="0">
              <a:buNone/>
            </a:pPr>
            <a:r>
              <a:rPr lang="uk-UA" sz="1700" dirty="0" smtClean="0">
                <a:solidFill>
                  <a:schemeClr val="bg1"/>
                </a:solidFill>
              </a:rPr>
              <a:t>Наповнення контентом </a:t>
            </a:r>
            <a:r>
              <a:rPr lang="en-US" sz="1700" dirty="0" smtClean="0">
                <a:solidFill>
                  <a:schemeClr val="bg1"/>
                </a:solidFill>
                <a:latin typeface="Arial" panose="020B0604020202020204" pitchFamily="34" charset="0"/>
                <a:cs typeface="Arial" panose="020B0604020202020204" pitchFamily="34" charset="0"/>
              </a:rPr>
              <a:t>Facebook</a:t>
            </a:r>
            <a:r>
              <a:rPr lang="en-US" sz="1700" dirty="0" smtClean="0">
                <a:solidFill>
                  <a:schemeClr val="bg1"/>
                </a:solidFill>
              </a:rPr>
              <a:t> </a:t>
            </a:r>
            <a:r>
              <a:rPr lang="uk-UA" sz="1700" dirty="0" smtClean="0">
                <a:solidFill>
                  <a:schemeClr val="bg1"/>
                </a:solidFill>
              </a:rPr>
              <a:t>сторінку</a:t>
            </a:r>
          </a:p>
          <a:p>
            <a:pPr marL="137160" indent="0">
              <a:buNone/>
            </a:pPr>
            <a:endParaRPr lang="uk-UA" sz="1700" dirty="0">
              <a:solidFill>
                <a:schemeClr val="bg1"/>
              </a:solidFill>
            </a:endParaRPr>
          </a:p>
          <a:p>
            <a:pPr marL="137160" indent="0">
              <a:buNone/>
            </a:pPr>
            <a:r>
              <a:rPr lang="uk-UA" sz="1700" dirty="0" smtClean="0">
                <a:solidFill>
                  <a:schemeClr val="bg1"/>
                </a:solidFill>
              </a:rPr>
              <a:t>Заснування та розвиток</a:t>
            </a:r>
            <a:r>
              <a:rPr lang="ru-RU" sz="1700" dirty="0" smtClean="0">
                <a:solidFill>
                  <a:schemeClr val="bg1"/>
                </a:solidFill>
              </a:rPr>
              <a:t> </a:t>
            </a:r>
            <a:r>
              <a:rPr lang="en-US" sz="1700" dirty="0">
                <a:solidFill>
                  <a:schemeClr val="bg1"/>
                </a:solidFill>
                <a:latin typeface="Arial" panose="020B0604020202020204" pitchFamily="34" charset="0"/>
                <a:cs typeface="Arial" panose="020B0604020202020204" pitchFamily="34" charset="0"/>
              </a:rPr>
              <a:t>Y</a:t>
            </a:r>
            <a:r>
              <a:rPr lang="en-US" sz="1700" dirty="0" smtClean="0">
                <a:solidFill>
                  <a:schemeClr val="bg1"/>
                </a:solidFill>
                <a:latin typeface="Arial" panose="020B0604020202020204" pitchFamily="34" charset="0"/>
                <a:cs typeface="Arial" panose="020B0604020202020204" pitchFamily="34" charset="0"/>
              </a:rPr>
              <a:t>ouTube </a:t>
            </a:r>
            <a:r>
              <a:rPr lang="uk-UA" sz="1700" dirty="0" smtClean="0">
                <a:solidFill>
                  <a:schemeClr val="bg1"/>
                </a:solidFill>
              </a:rPr>
              <a:t>каналу</a:t>
            </a:r>
          </a:p>
          <a:p>
            <a:pPr marL="137160" indent="0">
              <a:buNone/>
            </a:pPr>
            <a:r>
              <a:rPr lang="uk-UA" sz="1700" dirty="0" smtClean="0">
                <a:solidFill>
                  <a:schemeClr val="bg1"/>
                </a:solidFill>
              </a:rPr>
              <a:t> </a:t>
            </a:r>
          </a:p>
          <a:p>
            <a:pPr marL="137160" indent="0">
              <a:buNone/>
            </a:pPr>
            <a:r>
              <a:rPr lang="uk-UA" sz="1900" dirty="0" smtClean="0">
                <a:solidFill>
                  <a:schemeClr val="bg1"/>
                </a:solidFill>
              </a:rPr>
              <a:t>Отримати першу тисячу підписників на</a:t>
            </a:r>
            <a:r>
              <a:rPr lang="en-US" sz="1900" dirty="0">
                <a:solidFill>
                  <a:schemeClr val="bg1"/>
                </a:solidFill>
                <a:latin typeface="Arial" panose="020B0604020202020204" pitchFamily="34" charset="0"/>
                <a:cs typeface="Arial" panose="020B0604020202020204" pitchFamily="34" charset="0"/>
              </a:rPr>
              <a:t> </a:t>
            </a:r>
            <a:r>
              <a:rPr lang="en-US" sz="1900" dirty="0" smtClean="0">
                <a:solidFill>
                  <a:schemeClr val="bg1"/>
                </a:solidFill>
                <a:latin typeface="Arial" panose="020B0604020202020204" pitchFamily="34" charset="0"/>
                <a:cs typeface="Arial" panose="020B0604020202020204" pitchFamily="34" charset="0"/>
              </a:rPr>
              <a:t>YouTube</a:t>
            </a:r>
            <a:r>
              <a:rPr lang="uk-UA" sz="1900" dirty="0" smtClean="0">
                <a:solidFill>
                  <a:schemeClr val="bg1"/>
                </a:solidFill>
              </a:rPr>
              <a:t> </a:t>
            </a:r>
          </a:p>
          <a:p>
            <a:pPr marL="137160" indent="0">
              <a:buNone/>
            </a:pPr>
            <a:endParaRPr lang="uk-UA" sz="1600" dirty="0">
              <a:solidFill>
                <a:schemeClr val="bg1"/>
              </a:solidFill>
            </a:endParaRPr>
          </a:p>
          <a:p>
            <a:pPr marL="137160" indent="0">
              <a:buNone/>
            </a:pPr>
            <a:r>
              <a:rPr lang="uk-UA" sz="1700" dirty="0" smtClean="0">
                <a:solidFill>
                  <a:schemeClr val="bg1"/>
                </a:solidFill>
              </a:rPr>
              <a:t>Просування </a:t>
            </a:r>
            <a:r>
              <a:rPr lang="uk-UA" sz="1700" dirty="0" smtClean="0">
                <a:solidFill>
                  <a:schemeClr val="bg1"/>
                </a:solidFill>
              </a:rPr>
              <a:t>таргетованої </a:t>
            </a:r>
            <a:r>
              <a:rPr lang="uk-UA" sz="1700" dirty="0" smtClean="0">
                <a:solidFill>
                  <a:schemeClr val="bg1"/>
                </a:solidFill>
              </a:rPr>
              <a:t>реклами </a:t>
            </a:r>
            <a:r>
              <a:rPr lang="en-US" sz="1700" dirty="0">
                <a:solidFill>
                  <a:schemeClr val="bg1"/>
                </a:solidFill>
                <a:latin typeface="Arial" panose="020B0604020202020204" pitchFamily="34" charset="0"/>
                <a:cs typeface="Arial" panose="020B0604020202020204" pitchFamily="34" charset="0"/>
              </a:rPr>
              <a:t>Facebook</a:t>
            </a:r>
            <a:r>
              <a:rPr lang="en-US" sz="1700" dirty="0">
                <a:solidFill>
                  <a:schemeClr val="bg1"/>
                </a:solidFill>
              </a:rPr>
              <a:t> </a:t>
            </a:r>
            <a:r>
              <a:rPr lang="en-US" sz="1700" dirty="0" smtClean="0">
                <a:solidFill>
                  <a:schemeClr val="bg1"/>
                </a:solidFill>
              </a:rPr>
              <a:t> </a:t>
            </a:r>
            <a:r>
              <a:rPr lang="uk-UA" sz="1700" dirty="0" smtClean="0">
                <a:solidFill>
                  <a:schemeClr val="bg1"/>
                </a:solidFill>
              </a:rPr>
              <a:t>мінімум 2 пости за місяць</a:t>
            </a:r>
          </a:p>
          <a:p>
            <a:pPr marL="137160" indent="0">
              <a:buNone/>
            </a:pPr>
            <a:endParaRPr lang="uk-UA" sz="1600" dirty="0" smtClean="0">
              <a:solidFill>
                <a:schemeClr val="bg1"/>
              </a:solidFill>
            </a:endParaRPr>
          </a:p>
          <a:p>
            <a:pPr marL="137160" indent="0">
              <a:buNone/>
            </a:pPr>
            <a:r>
              <a:rPr lang="uk-UA" sz="1700" dirty="0" smtClean="0">
                <a:solidFill>
                  <a:schemeClr val="bg1"/>
                </a:solidFill>
              </a:rPr>
              <a:t>Отримання 5 лідів на місяць з обох мереж</a:t>
            </a:r>
          </a:p>
          <a:p>
            <a:pPr marL="137160" indent="0">
              <a:buNone/>
            </a:pPr>
            <a:endParaRPr lang="uk-UA" sz="1700" dirty="0">
              <a:solidFill>
                <a:schemeClr val="bg1"/>
              </a:solidFill>
            </a:endParaRPr>
          </a:p>
          <a:p>
            <a:pPr marL="137160" indent="0">
              <a:buNone/>
            </a:pPr>
            <a:r>
              <a:rPr lang="en-US" sz="1700" dirty="0" smtClean="0">
                <a:solidFill>
                  <a:schemeClr val="bg1"/>
                </a:solidFill>
              </a:rPr>
              <a:t>Instagram</a:t>
            </a:r>
            <a:r>
              <a:rPr lang="uk-UA" sz="1700" dirty="0" smtClean="0">
                <a:solidFill>
                  <a:schemeClr val="bg1"/>
                </a:solidFill>
              </a:rPr>
              <a:t> </a:t>
            </a:r>
            <a:r>
              <a:rPr lang="uk-UA" sz="1700" dirty="0" smtClean="0">
                <a:solidFill>
                  <a:schemeClr val="bg1"/>
                </a:solidFill>
              </a:rPr>
              <a:t>– вітрина зроблених проєктів</a:t>
            </a:r>
          </a:p>
          <a:p>
            <a:pPr marL="137160" indent="0">
              <a:buNone/>
            </a:pPr>
            <a:endParaRPr lang="uk-UA" sz="1600" dirty="0" smtClean="0">
              <a:solidFill>
                <a:schemeClr val="bg1"/>
              </a:solidFill>
            </a:endParaRPr>
          </a:p>
          <a:p>
            <a:pPr marL="137160" indent="0">
              <a:buNone/>
            </a:pPr>
            <a:endParaRPr lang="uk-UA" sz="1600" dirty="0">
              <a:solidFill>
                <a:schemeClr val="bg1"/>
              </a:solidFill>
            </a:endParaRPr>
          </a:p>
          <a:p>
            <a:pPr marL="137160" indent="0">
              <a:buNone/>
            </a:pPr>
            <a:endParaRPr lang="uk-UA" sz="1600" dirty="0">
              <a:solidFill>
                <a:schemeClr val="bg1"/>
              </a:solidFill>
            </a:endParaRPr>
          </a:p>
        </p:txBody>
      </p:sp>
    </p:spTree>
    <p:extLst>
      <p:ext uri="{BB962C8B-B14F-4D97-AF65-F5344CB8AC3E}">
        <p14:creationId xmlns:p14="http://schemas.microsoft.com/office/powerpoint/2010/main" val="2212962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rgbClr val="FFFF00"/>
                </a:solidFill>
              </a:rPr>
              <a:t>SMM </a:t>
            </a:r>
            <a:r>
              <a:rPr lang="uk-UA" dirty="0" smtClean="0">
                <a:solidFill>
                  <a:srgbClr val="FFFF00"/>
                </a:solidFill>
              </a:rPr>
              <a:t>мета</a:t>
            </a:r>
            <a:endParaRPr lang="uk-UA" dirty="0">
              <a:solidFill>
                <a:srgbClr val="FFFF00"/>
              </a:solidFill>
            </a:endParaRPr>
          </a:p>
        </p:txBody>
      </p:sp>
      <p:sp>
        <p:nvSpPr>
          <p:cNvPr id="3" name="Объект 2"/>
          <p:cNvSpPr>
            <a:spLocks noGrp="1"/>
          </p:cNvSpPr>
          <p:nvPr>
            <p:ph sz="half" idx="1"/>
          </p:nvPr>
        </p:nvSpPr>
        <p:spPr/>
        <p:txBody>
          <a:bodyPr/>
          <a:lstStyle/>
          <a:p>
            <a:r>
              <a:rPr lang="uk-UA" dirty="0" smtClean="0"/>
              <a:t>Мета</a:t>
            </a:r>
          </a:p>
          <a:p>
            <a:pPr marL="137160" indent="0">
              <a:buNone/>
            </a:pPr>
            <a:r>
              <a:rPr lang="uk-UA" sz="2000" b="1" i="1" dirty="0" smtClean="0">
                <a:solidFill>
                  <a:schemeClr val="bg1"/>
                </a:solidFill>
              </a:rPr>
              <a:t>Збільшення лідів мін  5 </a:t>
            </a:r>
            <a:r>
              <a:rPr lang="uk-UA" sz="2000" b="1" i="1" dirty="0" smtClean="0">
                <a:solidFill>
                  <a:schemeClr val="bg1"/>
                </a:solidFill>
              </a:rPr>
              <a:t> </a:t>
            </a:r>
            <a:endParaRPr lang="uk-UA" sz="2000" b="1" i="1" dirty="0" smtClean="0">
              <a:solidFill>
                <a:schemeClr val="bg1"/>
              </a:solidFill>
            </a:endParaRPr>
          </a:p>
          <a:p>
            <a:pPr marL="480060" indent="-342900">
              <a:buAutoNum type="arabicPeriod"/>
            </a:pPr>
            <a:endParaRPr lang="uk-UA" sz="2000" b="1" i="1" dirty="0">
              <a:solidFill>
                <a:schemeClr val="bg1"/>
              </a:solidFill>
            </a:endParaRPr>
          </a:p>
          <a:p>
            <a:pPr marL="137160" indent="0">
              <a:buNone/>
            </a:pPr>
            <a:r>
              <a:rPr lang="uk-UA" sz="2000" b="1" i="1" dirty="0" smtClean="0">
                <a:solidFill>
                  <a:schemeClr val="bg1"/>
                </a:solidFill>
              </a:rPr>
              <a:t>два </a:t>
            </a:r>
            <a:r>
              <a:rPr lang="uk-UA" sz="2000" b="1" i="1" dirty="0" smtClean="0">
                <a:solidFill>
                  <a:schemeClr val="bg1"/>
                </a:solidFill>
              </a:rPr>
              <a:t>замовлення  не менше 70 тис. грн. кожне </a:t>
            </a:r>
          </a:p>
          <a:p>
            <a:pPr marL="480060" indent="-342900">
              <a:buAutoNum type="arabicPeriod"/>
            </a:pPr>
            <a:endParaRPr lang="uk-UA" sz="2000" b="1" i="1" dirty="0">
              <a:solidFill>
                <a:schemeClr val="bg1"/>
              </a:solidFill>
            </a:endParaRPr>
          </a:p>
          <a:p>
            <a:pPr marL="137160" indent="0">
              <a:buNone/>
            </a:pPr>
            <a:r>
              <a:rPr lang="uk-UA" sz="2000" b="1" i="1" dirty="0" smtClean="0">
                <a:solidFill>
                  <a:schemeClr val="bg1"/>
                </a:solidFill>
              </a:rPr>
              <a:t>3апочаткування</a:t>
            </a:r>
            <a:r>
              <a:rPr lang="en-US" sz="2000" b="1" i="1" dirty="0" smtClean="0">
                <a:solidFill>
                  <a:schemeClr val="bg1"/>
                </a:solidFill>
              </a:rPr>
              <a:t> </a:t>
            </a:r>
            <a:r>
              <a:rPr lang="uk-UA" sz="2000" b="1" i="1" dirty="0" smtClean="0">
                <a:solidFill>
                  <a:schemeClr val="bg1"/>
                </a:solidFill>
              </a:rPr>
              <a:t>та наповнення 5-ма відео каналу </a:t>
            </a:r>
            <a:r>
              <a:rPr lang="en-US" sz="2000" b="1" i="1" dirty="0" smtClean="0">
                <a:solidFill>
                  <a:schemeClr val="bg1"/>
                </a:solidFill>
              </a:rPr>
              <a:t>YouTube </a:t>
            </a:r>
            <a:endParaRPr lang="uk-UA" sz="2000" b="1" i="1" dirty="0">
              <a:solidFill>
                <a:schemeClr val="bg1"/>
              </a:solidFill>
            </a:endParaRPr>
          </a:p>
        </p:txBody>
      </p:sp>
      <p:sp>
        <p:nvSpPr>
          <p:cNvPr id="4" name="Объект 3"/>
          <p:cNvSpPr>
            <a:spLocks noGrp="1"/>
          </p:cNvSpPr>
          <p:nvPr>
            <p:ph sz="half" idx="2"/>
          </p:nvPr>
        </p:nvSpPr>
        <p:spPr/>
        <p:txBody>
          <a:bodyPr/>
          <a:lstStyle/>
          <a:p>
            <a:r>
              <a:rPr lang="uk-UA" dirty="0" smtClean="0"/>
              <a:t>терміни виконання</a:t>
            </a:r>
          </a:p>
          <a:p>
            <a:pPr marL="137160" indent="0">
              <a:buNone/>
            </a:pPr>
            <a:r>
              <a:rPr lang="uk-UA" sz="1600" dirty="0" smtClean="0"/>
              <a:t>до 31 січня 2022</a:t>
            </a:r>
          </a:p>
          <a:p>
            <a:pPr marL="137160" indent="0">
              <a:buNone/>
            </a:pPr>
            <a:endParaRPr lang="uk-UA" sz="1600" dirty="0"/>
          </a:p>
          <a:p>
            <a:pPr marL="137160" indent="0">
              <a:buNone/>
            </a:pPr>
            <a:endParaRPr lang="uk-UA" sz="1600" dirty="0" smtClean="0"/>
          </a:p>
          <a:p>
            <a:pPr marL="137160" indent="0">
              <a:buNone/>
            </a:pPr>
            <a:r>
              <a:rPr lang="uk-UA" sz="1600" dirty="0" smtClean="0"/>
              <a:t>До 28.02.2022</a:t>
            </a:r>
            <a:endParaRPr lang="en-US" sz="1600" dirty="0" smtClean="0"/>
          </a:p>
          <a:p>
            <a:pPr marL="137160" indent="0">
              <a:buNone/>
            </a:pPr>
            <a:endParaRPr lang="en-US" sz="1600" dirty="0"/>
          </a:p>
          <a:p>
            <a:pPr marL="137160" indent="0">
              <a:buNone/>
            </a:pPr>
            <a:endParaRPr lang="en-US" sz="1600" dirty="0" smtClean="0"/>
          </a:p>
          <a:p>
            <a:pPr marL="137160" indent="0">
              <a:buNone/>
            </a:pPr>
            <a:r>
              <a:rPr lang="uk-UA" sz="1600" dirty="0" smtClean="0"/>
              <a:t>До 28.02.2022</a:t>
            </a:r>
            <a:endParaRPr lang="uk-UA" sz="1600" dirty="0"/>
          </a:p>
        </p:txBody>
      </p:sp>
    </p:spTree>
    <p:extLst>
      <p:ext uri="{BB962C8B-B14F-4D97-AF65-F5344CB8AC3E}">
        <p14:creationId xmlns:p14="http://schemas.microsoft.com/office/powerpoint/2010/main" val="4272602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uk-UA" dirty="0" smtClean="0"/>
              <a:t>При моніторингу інтернету знайшов три конкуруючі організації:</a:t>
            </a:r>
          </a:p>
          <a:p>
            <a:pPr marL="137160" indent="0">
              <a:buNone/>
            </a:pPr>
            <a:r>
              <a:rPr lang="uk-UA" dirty="0" smtClean="0"/>
              <a:t>- «Столярний цех» м. Харків</a:t>
            </a:r>
          </a:p>
          <a:p>
            <a:pPr marL="137160" indent="0">
              <a:buNone/>
            </a:pPr>
            <a:r>
              <a:rPr lang="uk-UA" dirty="0" smtClean="0"/>
              <a:t>- Домінант буд м. Гайсин Вінницька обл.</a:t>
            </a:r>
            <a:r>
              <a:rPr lang="en-US" dirty="0" smtClean="0"/>
              <a:t>(</a:t>
            </a:r>
            <a:r>
              <a:rPr lang="uk-UA" dirty="0" smtClean="0"/>
              <a:t>умовно</a:t>
            </a:r>
            <a:r>
              <a:rPr lang="en-US" dirty="0" smtClean="0"/>
              <a:t>)</a:t>
            </a:r>
            <a:endParaRPr lang="uk-UA" dirty="0" smtClean="0"/>
          </a:p>
          <a:p>
            <a:pPr marL="137160" indent="0">
              <a:buNone/>
            </a:pPr>
            <a:r>
              <a:rPr lang="uk-UA" dirty="0" smtClean="0"/>
              <a:t>- ФОП Пінчук В. А. Київська обл.</a:t>
            </a:r>
          </a:p>
          <a:p>
            <a:pPr marL="137160" indent="0">
              <a:buNone/>
            </a:pPr>
            <a:r>
              <a:rPr lang="uk-UA" dirty="0" smtClean="0"/>
              <a:t>Жоден з них не має сторінки в соціальних мережах </a:t>
            </a:r>
            <a:r>
              <a:rPr lang="en-US" dirty="0" smtClean="0"/>
              <a:t>FB </a:t>
            </a:r>
            <a:r>
              <a:rPr lang="uk-UA" dirty="0" smtClean="0"/>
              <a:t>чи </a:t>
            </a:r>
            <a:r>
              <a:rPr lang="en-US" dirty="0" smtClean="0"/>
              <a:t>Instagram</a:t>
            </a:r>
            <a:r>
              <a:rPr lang="uk-UA" dirty="0" smtClean="0"/>
              <a:t>. Тільки особисті сайти та сторінки на </a:t>
            </a:r>
            <a:r>
              <a:rPr lang="en-US" dirty="0" smtClean="0"/>
              <a:t>Prom.ua</a:t>
            </a:r>
            <a:endParaRPr lang="uk-UA" dirty="0" smtClean="0"/>
          </a:p>
          <a:p>
            <a:endParaRPr lang="uk-UA" dirty="0"/>
          </a:p>
        </p:txBody>
      </p:sp>
      <p:sp>
        <p:nvSpPr>
          <p:cNvPr id="2" name="Заголовок 1"/>
          <p:cNvSpPr>
            <a:spLocks noGrp="1"/>
          </p:cNvSpPr>
          <p:nvPr>
            <p:ph type="title"/>
          </p:nvPr>
        </p:nvSpPr>
        <p:spPr/>
        <p:txBody>
          <a:bodyPr/>
          <a:lstStyle/>
          <a:p>
            <a:pPr algn="ctr"/>
            <a:r>
              <a:rPr lang="uk-UA" dirty="0" smtClean="0">
                <a:solidFill>
                  <a:srgbClr val="FFFF00"/>
                </a:solidFill>
              </a:rPr>
              <a:t>Активність конкурентів</a:t>
            </a:r>
            <a:endParaRPr lang="uk-UA" dirty="0">
              <a:solidFill>
                <a:srgbClr val="FFFF00"/>
              </a:solidFill>
            </a:endParaRPr>
          </a:p>
        </p:txBody>
      </p:sp>
    </p:spTree>
    <p:extLst>
      <p:ext uri="{BB962C8B-B14F-4D97-AF65-F5344CB8AC3E}">
        <p14:creationId xmlns:p14="http://schemas.microsoft.com/office/powerpoint/2010/main" val="3963340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28800"/>
            <a:ext cx="8229600" cy="4896544"/>
          </a:xfrm>
        </p:spPr>
        <p:txBody>
          <a:bodyPr>
            <a:normAutofit fontScale="40000" lnSpcReduction="20000"/>
          </a:bodyPr>
          <a:lstStyle/>
          <a:p>
            <a:endParaRPr lang="uk-UA" dirty="0"/>
          </a:p>
          <a:p>
            <a:r>
              <a:rPr lang="uk-UA" dirty="0"/>
              <a:t>	</a:t>
            </a:r>
            <a:r>
              <a:rPr lang="uk-UA" sz="4500" dirty="0"/>
              <a:t>Петро Іванович Загуляк (50 років</a:t>
            </a:r>
            <a:r>
              <a:rPr lang="uk-UA" sz="3400" dirty="0"/>
              <a:t>)</a:t>
            </a:r>
          </a:p>
          <a:p>
            <a:r>
              <a:rPr lang="uk-UA" sz="3500" dirty="0"/>
              <a:t>Одружений та проживає в приватному будинку неподалік Києва в м. Ірпінь. Має два сина які вже навчаються в університеті на 1 та 3 курсах. На вихідні приїжджають до батьків, хоча і мають власне житло. Бізнес іде  добре.  В цьому році Петро Іванович купив новий автомобіль </a:t>
            </a:r>
            <a:r>
              <a:rPr lang="en-US" sz="3500" dirty="0"/>
              <a:t>TOYOTA Hilux</a:t>
            </a:r>
            <a:r>
              <a:rPr lang="uk-UA" sz="3500" dirty="0"/>
              <a:t>, та після жнив, оскільки займається фермерством, злітав на відпочинок з дружиною в Барселону. Дохід в рік близько 5 млн. грн.  Вільний час Петро Іванович користується </a:t>
            </a:r>
            <a:r>
              <a:rPr lang="uk-UA" sz="3500" dirty="0" err="1"/>
              <a:t>фб</a:t>
            </a:r>
            <a:r>
              <a:rPr lang="uk-UA" sz="3500" dirty="0"/>
              <a:t>, щоб поспілкуватись з дітьми та друзями, але не довго, бо роботи завжди вистачає, на свята може трохи випити та посмажити м’яса у власному дворі, особливо як приїжджають діти, чи куми. Оскільки пан Петро постійно зайнятий роботою в полях тому дуже цінує свій вільний час, якого не так багато.  </a:t>
            </a:r>
          </a:p>
          <a:p>
            <a:r>
              <a:rPr lang="uk-UA" sz="3500" dirty="0"/>
              <a:t>Всі роботи виконують професійні бригади з будівництва, так як його девіз: «кожен має займатись своїм». Виконавців будівельних робіт Петру Івановичу порадили його товариші по бізнесу або друзі в яких від бачив роботи тих майстрів. Оскільки є рекомендація, є презентація у вигляді вже зробленого проєкту та відгуків про його використання від людей яким довіряє. </a:t>
            </a:r>
          </a:p>
          <a:p>
            <a:r>
              <a:rPr lang="uk-UA" sz="3500" dirty="0"/>
              <a:t>В </a:t>
            </a:r>
            <a:r>
              <a:rPr lang="en-US" sz="3500" dirty="0" smtClean="0"/>
              <a:t>Facebook</a:t>
            </a:r>
            <a:r>
              <a:rPr lang="uk-UA" sz="3500" dirty="0" smtClean="0"/>
              <a:t> </a:t>
            </a:r>
            <a:r>
              <a:rPr lang="uk-UA" sz="3500" dirty="0"/>
              <a:t>проводить 15-30 хв в день, а то і менше. Періодично може подивитись ролики в </a:t>
            </a:r>
            <a:r>
              <a:rPr lang="en-US" sz="3500" dirty="0"/>
              <a:t>YouTube </a:t>
            </a:r>
            <a:r>
              <a:rPr lang="uk-UA" sz="3500" dirty="0"/>
              <a:t>пов’язані з новинками та проблематикою сільського господарства.</a:t>
            </a:r>
          </a:p>
          <a:p>
            <a:r>
              <a:rPr lang="uk-UA" sz="3500" dirty="0"/>
              <a:t>Кілька років тому, Петро Іванович поїхав відпочивати в Японію, періодично виривається в екзотичні країни. Був дуже натхненний архітектурою та парковим дизайном історичних місць країни сонця що сходить. Після відпочинку пан Петро вирішив побудувати біля будинку  сад каменів та ворота Торії, вже занадто запали вони йому в душу. </a:t>
            </a:r>
            <a:r>
              <a:rPr lang="uk-UA" sz="3500" dirty="0" smtClean="0"/>
              <a:t> </a:t>
            </a:r>
            <a:endParaRPr lang="uk-UA" sz="3500" dirty="0"/>
          </a:p>
          <a:p>
            <a:endParaRPr lang="uk-UA" sz="2900" dirty="0"/>
          </a:p>
        </p:txBody>
      </p:sp>
      <p:sp>
        <p:nvSpPr>
          <p:cNvPr id="2" name="Заголовок 1"/>
          <p:cNvSpPr>
            <a:spLocks noGrp="1"/>
          </p:cNvSpPr>
          <p:nvPr>
            <p:ph type="title"/>
          </p:nvPr>
        </p:nvSpPr>
        <p:spPr>
          <a:xfrm>
            <a:off x="457200" y="274638"/>
            <a:ext cx="8229600" cy="1282154"/>
          </a:xfrm>
        </p:spPr>
        <p:txBody>
          <a:bodyPr>
            <a:normAutofit fontScale="90000"/>
          </a:bodyPr>
          <a:lstStyle/>
          <a:p>
            <a:pPr algn="ctr"/>
            <a:r>
              <a:rPr lang="uk-UA" dirty="0" smtClean="0"/>
              <a:t/>
            </a:r>
            <a:br>
              <a:rPr lang="uk-UA" dirty="0" smtClean="0"/>
            </a:br>
            <a:r>
              <a:rPr lang="uk-UA" dirty="0" smtClean="0">
                <a:solidFill>
                  <a:srgbClr val="FFFF00"/>
                </a:solidFill>
              </a:rPr>
              <a:t>Портрет клієнта</a:t>
            </a:r>
            <a:r>
              <a:rPr lang="uk-UA" dirty="0" smtClean="0"/>
              <a:t/>
            </a:r>
            <a:br>
              <a:rPr lang="uk-UA" dirty="0" smtClean="0"/>
            </a:br>
            <a:endParaRPr lang="uk-U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79" y="272756"/>
            <a:ext cx="165618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025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51033098"/>
              </p:ext>
            </p:extLst>
          </p:nvPr>
        </p:nvGraphicFramePr>
        <p:xfrm>
          <a:off x="395536" y="1052736"/>
          <a:ext cx="8280920" cy="5672243"/>
        </p:xfrm>
        <a:graphic>
          <a:graphicData uri="http://schemas.openxmlformats.org/drawingml/2006/table">
            <a:tbl>
              <a:tblPr firstRow="1" bandRow="1">
                <a:tableStyleId>{5C22544A-7EE6-4342-B048-85BDC9FD1C3A}</a:tableStyleId>
              </a:tblPr>
              <a:tblGrid>
                <a:gridCol w="4140460"/>
                <a:gridCol w="4140460"/>
              </a:tblGrid>
              <a:tr h="2837603">
                <a:tc>
                  <a:txBody>
                    <a:bodyPr/>
                    <a:lstStyle/>
                    <a:p>
                      <a:r>
                        <a:rPr lang="uk-UA" dirty="0" smtClean="0">
                          <a:solidFill>
                            <a:schemeClr val="bg1"/>
                          </a:solidFill>
                        </a:rPr>
                        <a:t>Сильні сторони:</a:t>
                      </a:r>
                    </a:p>
                    <a:p>
                      <a:r>
                        <a:rPr lang="uk-UA" dirty="0" smtClean="0">
                          <a:solidFill>
                            <a:schemeClr val="bg1"/>
                          </a:solidFill>
                        </a:rPr>
                        <a:t>Фаховість</a:t>
                      </a:r>
                    </a:p>
                    <a:p>
                      <a:endParaRPr lang="uk-UA" dirty="0" smtClean="0">
                        <a:solidFill>
                          <a:schemeClr val="bg1"/>
                        </a:solidFill>
                      </a:endParaRPr>
                    </a:p>
                    <a:p>
                      <a:r>
                        <a:rPr lang="uk-UA" dirty="0" smtClean="0">
                          <a:solidFill>
                            <a:schemeClr val="bg1"/>
                          </a:solidFill>
                        </a:rPr>
                        <a:t>Ексклюзивність</a:t>
                      </a:r>
                    </a:p>
                    <a:p>
                      <a:endParaRPr lang="uk-UA" dirty="0" smtClean="0">
                        <a:solidFill>
                          <a:schemeClr val="bg1"/>
                        </a:solidFill>
                      </a:endParaRPr>
                    </a:p>
                    <a:p>
                      <a:r>
                        <a:rPr lang="uk-UA" dirty="0" smtClean="0">
                          <a:solidFill>
                            <a:schemeClr val="bg1"/>
                          </a:solidFill>
                        </a:rPr>
                        <a:t>Індивідуальний підхід</a:t>
                      </a:r>
                    </a:p>
                    <a:p>
                      <a:endParaRPr lang="uk-UA" dirty="0" smtClean="0">
                        <a:solidFill>
                          <a:schemeClr val="bg1"/>
                        </a:solidFill>
                      </a:endParaRPr>
                    </a:p>
                    <a:p>
                      <a:r>
                        <a:rPr lang="uk-UA" dirty="0" smtClean="0">
                          <a:solidFill>
                            <a:schemeClr val="bg1"/>
                          </a:solidFill>
                        </a:rPr>
                        <a:t>Доставка і монтаж професіоналами</a:t>
                      </a:r>
                      <a:endParaRPr lang="uk-U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r>
                        <a:rPr lang="uk-UA" dirty="0" smtClean="0">
                          <a:solidFill>
                            <a:schemeClr val="bg1"/>
                          </a:solidFill>
                        </a:rPr>
                        <a:t>Можливості</a:t>
                      </a:r>
                    </a:p>
                    <a:p>
                      <a:r>
                        <a:rPr lang="uk-UA" dirty="0" smtClean="0">
                          <a:solidFill>
                            <a:schemeClr val="bg1"/>
                          </a:solidFill>
                        </a:rPr>
                        <a:t>Перехід від тендерних замовлень на індивідуальні</a:t>
                      </a:r>
                    </a:p>
                    <a:p>
                      <a:endParaRPr lang="uk-UA" dirty="0" smtClean="0">
                        <a:solidFill>
                          <a:schemeClr val="bg1"/>
                        </a:solidFill>
                      </a:endParaRPr>
                    </a:p>
                    <a:p>
                      <a:r>
                        <a:rPr lang="uk-UA" dirty="0" smtClean="0">
                          <a:solidFill>
                            <a:schemeClr val="bg1"/>
                          </a:solidFill>
                        </a:rPr>
                        <a:t>Рівномірне</a:t>
                      </a:r>
                      <a:r>
                        <a:rPr lang="uk-UA" baseline="0" dirty="0" smtClean="0">
                          <a:solidFill>
                            <a:schemeClr val="bg1"/>
                          </a:solidFill>
                        </a:rPr>
                        <a:t> завантаження виробництва</a:t>
                      </a:r>
                    </a:p>
                    <a:p>
                      <a:endParaRPr lang="uk-UA" baseline="0" dirty="0" smtClean="0">
                        <a:solidFill>
                          <a:schemeClr val="bg1"/>
                        </a:solidFill>
                      </a:endParaRPr>
                    </a:p>
                    <a:p>
                      <a:r>
                        <a:rPr lang="uk-UA" dirty="0" smtClean="0">
                          <a:solidFill>
                            <a:schemeClr val="bg1"/>
                          </a:solidFill>
                        </a:rPr>
                        <a:t>Розвиток спільноти поціновувачів японського</a:t>
                      </a:r>
                      <a:r>
                        <a:rPr lang="uk-UA" baseline="0" dirty="0" smtClean="0">
                          <a:solidFill>
                            <a:schemeClr val="bg1"/>
                          </a:solidFill>
                        </a:rPr>
                        <a:t> стилю</a:t>
                      </a:r>
                      <a:endParaRPr lang="uk-UA" dirty="0" smtClean="0">
                        <a:solidFill>
                          <a:schemeClr val="bg1"/>
                        </a:solidFill>
                      </a:endParaRPr>
                    </a:p>
                    <a:p>
                      <a:endParaRPr lang="uk-U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r>
              <a:tr h="2562997">
                <a:tc>
                  <a:txBody>
                    <a:bodyPr/>
                    <a:lstStyle/>
                    <a:p>
                      <a:r>
                        <a:rPr lang="uk-UA" b="1" dirty="0" smtClean="0"/>
                        <a:t>Слабкі сторони:</a:t>
                      </a:r>
                    </a:p>
                    <a:p>
                      <a:r>
                        <a:rPr lang="uk-UA" b="1" dirty="0" smtClean="0"/>
                        <a:t>Терміни виконання залежать</a:t>
                      </a:r>
                      <a:r>
                        <a:rPr lang="uk-UA" b="1" baseline="0" dirty="0" smtClean="0"/>
                        <a:t> від складності</a:t>
                      </a:r>
                    </a:p>
                    <a:p>
                      <a:endParaRPr lang="uk-UA" b="1" baseline="0" dirty="0" smtClean="0"/>
                    </a:p>
                    <a:p>
                      <a:r>
                        <a:rPr lang="uk-UA" b="1" baseline="0" dirty="0" smtClean="0"/>
                        <a:t>Висока завантаженість виробництва</a:t>
                      </a:r>
                    </a:p>
                    <a:p>
                      <a:endParaRPr lang="uk-UA" b="1" baseline="0" dirty="0" smtClean="0"/>
                    </a:p>
                    <a:p>
                      <a:r>
                        <a:rPr lang="uk-UA" b="1" baseline="0" dirty="0" smtClean="0"/>
                        <a:t>Відсутність аналізу клієнтської бази</a:t>
                      </a:r>
                    </a:p>
                    <a:p>
                      <a:endParaRPr lang="uk-U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c>
                  <a:txBody>
                    <a:bodyPr/>
                    <a:lstStyle/>
                    <a:p>
                      <a:r>
                        <a:rPr lang="uk-UA" b="1" dirty="0" smtClean="0">
                          <a:solidFill>
                            <a:schemeClr val="bg1"/>
                          </a:solidFill>
                        </a:rPr>
                        <a:t>Загрози</a:t>
                      </a:r>
                    </a:p>
                    <a:p>
                      <a:r>
                        <a:rPr lang="uk-UA" b="1" dirty="0" smtClean="0">
                          <a:solidFill>
                            <a:schemeClr val="bg1"/>
                          </a:solidFill>
                        </a:rPr>
                        <a:t>Збільшення вартості деревини</a:t>
                      </a:r>
                    </a:p>
                    <a:p>
                      <a:endParaRPr lang="uk-UA" b="1" baseline="0" dirty="0" smtClean="0">
                        <a:solidFill>
                          <a:schemeClr val="bg1"/>
                        </a:solidFill>
                      </a:endParaRPr>
                    </a:p>
                    <a:p>
                      <a:r>
                        <a:rPr lang="uk-UA" b="1" baseline="0" dirty="0" smtClean="0">
                          <a:solidFill>
                            <a:schemeClr val="bg1"/>
                          </a:solidFill>
                        </a:rPr>
                        <a:t>Соціальні потрясіння в країні</a:t>
                      </a:r>
                    </a:p>
                    <a:p>
                      <a:endParaRPr lang="uk-UA" b="1" baseline="0" dirty="0" smtClean="0">
                        <a:solidFill>
                          <a:schemeClr val="bg1"/>
                        </a:solidFill>
                      </a:endParaRPr>
                    </a:p>
                    <a:p>
                      <a:r>
                        <a:rPr lang="uk-UA" b="1" baseline="0" dirty="0" smtClean="0">
                          <a:solidFill>
                            <a:schemeClr val="bg1"/>
                          </a:solidFill>
                        </a:rPr>
                        <a:t>Зниження купівельної спроможності середнього класу</a:t>
                      </a:r>
                    </a:p>
                    <a:p>
                      <a:endParaRPr lang="uk-UA" b="1" baseline="0" dirty="0" smtClean="0">
                        <a:solidFill>
                          <a:schemeClr val="bg1"/>
                        </a:solidFill>
                      </a:endParaRPr>
                    </a:p>
                    <a:p>
                      <a:endParaRPr lang="uk-UA"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schemeClr>
                    </a:solidFill>
                  </a:tcPr>
                </a:tc>
              </a:tr>
            </a:tbl>
          </a:graphicData>
        </a:graphic>
      </p:graphicFrame>
      <p:sp>
        <p:nvSpPr>
          <p:cNvPr id="2" name="Заголовок 1"/>
          <p:cNvSpPr>
            <a:spLocks noGrp="1"/>
          </p:cNvSpPr>
          <p:nvPr>
            <p:ph type="title"/>
          </p:nvPr>
        </p:nvSpPr>
        <p:spPr>
          <a:xfrm>
            <a:off x="457200" y="274638"/>
            <a:ext cx="8229600" cy="706090"/>
          </a:xfrm>
        </p:spPr>
        <p:txBody>
          <a:bodyPr>
            <a:normAutofit fontScale="90000"/>
          </a:bodyPr>
          <a:lstStyle/>
          <a:p>
            <a:pPr algn="ctr"/>
            <a:r>
              <a:rPr lang="en-US" dirty="0" smtClean="0">
                <a:solidFill>
                  <a:srgbClr val="FFFF00"/>
                </a:solidFill>
              </a:rPr>
              <a:t>SWOT </a:t>
            </a:r>
            <a:r>
              <a:rPr lang="uk-UA" dirty="0" smtClean="0">
                <a:solidFill>
                  <a:srgbClr val="FFFF00"/>
                </a:solidFill>
              </a:rPr>
              <a:t>аналіз</a:t>
            </a:r>
            <a:endParaRPr lang="uk-UA" dirty="0">
              <a:solidFill>
                <a:srgbClr val="FFFF00"/>
              </a:solidFill>
            </a:endParaRPr>
          </a:p>
        </p:txBody>
      </p:sp>
    </p:spTree>
    <p:extLst>
      <p:ext uri="{BB962C8B-B14F-4D97-AF65-F5344CB8AC3E}">
        <p14:creationId xmlns:p14="http://schemas.microsoft.com/office/powerpoint/2010/main" val="263199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p:txBody>
          <a:bodyPr>
            <a:normAutofit lnSpcReduction="10000"/>
          </a:bodyPr>
          <a:lstStyle/>
          <a:p>
            <a:r>
              <a:rPr lang="uk-UA" b="1" dirty="0" smtClean="0"/>
              <a:t>Два дописи на тиждень ілюстрації фото наших робіт (вівторок, четвер 9:00) </a:t>
            </a:r>
            <a:endParaRPr lang="uk-UA" b="1" dirty="0" smtClean="0"/>
          </a:p>
          <a:p>
            <a:endParaRPr lang="uk-UA" b="1" dirty="0" smtClean="0"/>
          </a:p>
          <a:p>
            <a:endParaRPr lang="uk-UA" b="1" dirty="0" smtClean="0"/>
          </a:p>
          <a:p>
            <a:r>
              <a:rPr lang="uk-UA" b="1" dirty="0" smtClean="0"/>
              <a:t>Таргетована </a:t>
            </a:r>
            <a:r>
              <a:rPr lang="uk-UA" b="1" dirty="0" smtClean="0"/>
              <a:t>реклама з імпортом в </a:t>
            </a:r>
            <a:r>
              <a:rPr lang="en-US" b="1" dirty="0" smtClean="0"/>
              <a:t>Instagram</a:t>
            </a:r>
            <a:endParaRPr lang="uk-UA" b="1" dirty="0" smtClean="0"/>
          </a:p>
          <a:p>
            <a:endParaRPr lang="uk-UA" b="1" dirty="0"/>
          </a:p>
          <a:p>
            <a:endParaRPr lang="uk-UA" b="1" dirty="0" smtClean="0"/>
          </a:p>
          <a:p>
            <a:r>
              <a:rPr lang="uk-UA" b="1" dirty="0" smtClean="0"/>
              <a:t>Створення лідів та замовлень, як основний майданчик</a:t>
            </a:r>
            <a:endParaRPr lang="en-US" b="1" dirty="0" smtClean="0"/>
          </a:p>
          <a:p>
            <a:pPr marL="137160" indent="0">
              <a:buNone/>
            </a:pPr>
            <a:r>
              <a:rPr lang="uk-UA" dirty="0" smtClean="0"/>
              <a:t> </a:t>
            </a:r>
            <a:endParaRPr lang="uk-UA" dirty="0"/>
          </a:p>
        </p:txBody>
      </p:sp>
      <p:sp>
        <p:nvSpPr>
          <p:cNvPr id="2" name="Заголовок 1"/>
          <p:cNvSpPr>
            <a:spLocks noGrp="1"/>
          </p:cNvSpPr>
          <p:nvPr>
            <p:ph type="title"/>
          </p:nvPr>
        </p:nvSpPr>
        <p:spPr/>
        <p:txBody>
          <a:bodyPr/>
          <a:lstStyle/>
          <a:p>
            <a:r>
              <a:rPr lang="en-US" dirty="0" smtClean="0">
                <a:solidFill>
                  <a:srgbClr val="FFFF00"/>
                </a:solidFill>
              </a:rPr>
              <a:t>Facebook</a:t>
            </a:r>
            <a:endParaRPr lang="uk-UA" dirty="0">
              <a:solidFill>
                <a:srgbClr val="FFFF00"/>
              </a:solidFill>
            </a:endParaRPr>
          </a:p>
        </p:txBody>
      </p:sp>
      <p:pic>
        <p:nvPicPr>
          <p:cNvPr id="6"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260648"/>
            <a:ext cx="1584176" cy="980639"/>
          </a:xfrm>
          <a:prstGeom prst="rect">
            <a:avLst/>
          </a:prstGeom>
        </p:spPr>
      </p:pic>
    </p:spTree>
    <p:extLst>
      <p:ext uri="{BB962C8B-B14F-4D97-AF65-F5344CB8AC3E}">
        <p14:creationId xmlns:p14="http://schemas.microsoft.com/office/powerpoint/2010/main" val="1262245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1547</TotalTime>
  <Words>1073</Words>
  <Application>Microsoft Office PowerPoint</Application>
  <PresentationFormat>Экран (4:3)</PresentationFormat>
  <Paragraphs>221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Презентация PowerPoint</vt:lpstr>
      <vt:lpstr>Хто ми і чим займаємося</vt:lpstr>
      <vt:lpstr>Позиціонування та цінності</vt:lpstr>
      <vt:lpstr>Цілі</vt:lpstr>
      <vt:lpstr>SMM мета</vt:lpstr>
      <vt:lpstr>Активність конкурентів</vt:lpstr>
      <vt:lpstr> Портрет клієнта </vt:lpstr>
      <vt:lpstr>SWOT аналіз</vt:lpstr>
      <vt:lpstr>Facebook</vt:lpstr>
      <vt:lpstr>YouTube</vt:lpstr>
      <vt:lpstr>Instagram</vt:lpstr>
      <vt:lpstr>Контент план на місяць</vt:lpstr>
      <vt:lpstr>Наступні два тижні</vt:lpstr>
      <vt:lpstr>Бюджет рекламної кампанії Facebook</vt:lpstr>
      <vt:lpstr>Голос бренду</vt:lpstr>
      <vt:lpstr>(KPI) в підсумку 28 днів</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Реалізація ваших мрій вже сьогодні</dc:title>
  <dc:creator>SuperUser</dc:creator>
  <cp:lastModifiedBy>SuperUser</cp:lastModifiedBy>
  <cp:revision>73</cp:revision>
  <dcterms:created xsi:type="dcterms:W3CDTF">2022-01-11T15:07:46Z</dcterms:created>
  <dcterms:modified xsi:type="dcterms:W3CDTF">2022-01-26T11:03:24Z</dcterms:modified>
</cp:coreProperties>
</file>