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Макет_01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: скругленные противолежащие углы 35">
            <a:extLst>
              <a:ext uri="{FF2B5EF4-FFF2-40B4-BE49-F238E27FC236}">
                <a16:creationId xmlns:a16="http://schemas.microsoft.com/office/drawing/2014/main" id="{C8381C48-6B58-410C-B2E5-8AF7EB49E7BE}"/>
              </a:ext>
            </a:extLst>
          </p:cNvPr>
          <p:cNvSpPr/>
          <p:nvPr/>
        </p:nvSpPr>
        <p:spPr>
          <a:xfrm>
            <a:off x="2008495" y="928048"/>
            <a:ext cx="8175009" cy="4476465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76200">
            <a:solidFill>
              <a:schemeClr val="bg1">
                <a:lumMod val="50000"/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F6CF8346-84F3-41A1-B001-E05E39D795F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67640 w 12192000"/>
              <a:gd name="connsiteY0" fmla="*/ 174534 h 6858000"/>
              <a:gd name="connsiteX1" fmla="*/ 167640 w 12192000"/>
              <a:gd name="connsiteY1" fmla="*/ 6683466 h 6858000"/>
              <a:gd name="connsiteX2" fmla="*/ 12024358 w 12192000"/>
              <a:gd name="connsiteY2" fmla="*/ 6683466 h 6858000"/>
              <a:gd name="connsiteX3" fmla="*/ 12024358 w 12192000"/>
              <a:gd name="connsiteY3" fmla="*/ 174534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7640" y="174534"/>
                </a:moveTo>
                <a:lnTo>
                  <a:pt x="167640" y="6683466"/>
                </a:lnTo>
                <a:lnTo>
                  <a:pt x="12024358" y="6683466"/>
                </a:lnTo>
                <a:lnTo>
                  <a:pt x="12024358" y="174534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A65B3-4BB7-4A89-99D9-56B841967E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57697" y="1133475"/>
            <a:ext cx="7676606" cy="2387600"/>
          </a:xfrm>
          <a:prstGeom prst="rect">
            <a:avLst/>
          </a:prstGeom>
        </p:spPr>
        <p:txBody>
          <a:bodyPr anchor="b"/>
          <a:lstStyle>
            <a:lvl1pPr algn="ctr">
              <a:defRPr sz="6600" b="0" i="0" u="none" baseline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fonik.ru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30B8BD5-4E83-47BA-B3E8-0D5EAA01B1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57697" y="3533775"/>
            <a:ext cx="7676606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i="1" u="none" baseline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B13188F-9E03-4B90-8BB4-191D8CC47719}"/>
              </a:ext>
            </a:extLst>
          </p:cNvPr>
          <p:cNvCxnSpPr>
            <a:cxnSpLocks/>
          </p:cNvCxnSpPr>
          <p:nvPr/>
        </p:nvCxnSpPr>
        <p:spPr>
          <a:xfrm>
            <a:off x="2257697" y="3535823"/>
            <a:ext cx="767660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олилиния: фигура 40">
            <a:extLst>
              <a:ext uri="{FF2B5EF4-FFF2-40B4-BE49-F238E27FC236}">
                <a16:creationId xmlns:a16="http://schemas.microsoft.com/office/drawing/2014/main" id="{EA3067DA-9850-46D6-885D-90F8FCF288C0}"/>
              </a:ext>
            </a:extLst>
          </p:cNvPr>
          <p:cNvSpPr/>
          <p:nvPr/>
        </p:nvSpPr>
        <p:spPr>
          <a:xfrm>
            <a:off x="2053210" y="5093044"/>
            <a:ext cx="7948347" cy="272955"/>
          </a:xfrm>
          <a:custGeom>
            <a:avLst/>
            <a:gdLst>
              <a:gd name="connsiteX0" fmla="*/ 0 w 8001392"/>
              <a:gd name="connsiteY0" fmla="*/ 0 h 272955"/>
              <a:gd name="connsiteX1" fmla="*/ 8001392 w 8001392"/>
              <a:gd name="connsiteY1" fmla="*/ 0 h 272955"/>
              <a:gd name="connsiteX2" fmla="*/ 7956484 w 8001392"/>
              <a:gd name="connsiteY2" fmla="*/ 54430 h 272955"/>
              <a:gd name="connsiteX3" fmla="*/ 7428917 w 8001392"/>
              <a:gd name="connsiteY3" fmla="*/ 272955 h 272955"/>
              <a:gd name="connsiteX4" fmla="*/ 0 w 8001392"/>
              <a:gd name="connsiteY4" fmla="*/ 272955 h 272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01392" h="272955">
                <a:moveTo>
                  <a:pt x="0" y="0"/>
                </a:moveTo>
                <a:lnTo>
                  <a:pt x="8001392" y="0"/>
                </a:lnTo>
                <a:lnTo>
                  <a:pt x="7956484" y="54430"/>
                </a:lnTo>
                <a:cubicBezTo>
                  <a:pt x="7821468" y="189446"/>
                  <a:pt x="7634945" y="272955"/>
                  <a:pt x="7428917" y="272955"/>
                </a:cubicBezTo>
                <a:lnTo>
                  <a:pt x="0" y="272955"/>
                </a:lnTo>
                <a:close/>
              </a:path>
            </a:pathLst>
          </a:cu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43" name="Полилиния: фигура 42">
            <a:extLst>
              <a:ext uri="{FF2B5EF4-FFF2-40B4-BE49-F238E27FC236}">
                <a16:creationId xmlns:a16="http://schemas.microsoft.com/office/drawing/2014/main" id="{C3D51731-F4C6-4B6A-9FBB-098245012A27}"/>
              </a:ext>
            </a:extLst>
          </p:cNvPr>
          <p:cNvSpPr/>
          <p:nvPr/>
        </p:nvSpPr>
        <p:spPr>
          <a:xfrm flipH="1" flipV="1">
            <a:off x="2198286" y="977532"/>
            <a:ext cx="7948348" cy="272955"/>
          </a:xfrm>
          <a:custGeom>
            <a:avLst/>
            <a:gdLst>
              <a:gd name="connsiteX0" fmla="*/ 0 w 8001392"/>
              <a:gd name="connsiteY0" fmla="*/ 0 h 272955"/>
              <a:gd name="connsiteX1" fmla="*/ 8001392 w 8001392"/>
              <a:gd name="connsiteY1" fmla="*/ 0 h 272955"/>
              <a:gd name="connsiteX2" fmla="*/ 7956484 w 8001392"/>
              <a:gd name="connsiteY2" fmla="*/ 54430 h 272955"/>
              <a:gd name="connsiteX3" fmla="*/ 7428917 w 8001392"/>
              <a:gd name="connsiteY3" fmla="*/ 272955 h 272955"/>
              <a:gd name="connsiteX4" fmla="*/ 0 w 8001392"/>
              <a:gd name="connsiteY4" fmla="*/ 272955 h 272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01392" h="272955">
                <a:moveTo>
                  <a:pt x="0" y="0"/>
                </a:moveTo>
                <a:lnTo>
                  <a:pt x="8001392" y="0"/>
                </a:lnTo>
                <a:lnTo>
                  <a:pt x="7956484" y="54430"/>
                </a:lnTo>
                <a:cubicBezTo>
                  <a:pt x="7821468" y="189446"/>
                  <a:pt x="7634945" y="272955"/>
                  <a:pt x="7428917" y="272955"/>
                </a:cubicBezTo>
                <a:lnTo>
                  <a:pt x="0" y="272955"/>
                </a:lnTo>
                <a:close/>
              </a:path>
            </a:pathLst>
          </a:custGeom>
          <a:solidFill>
            <a:schemeClr val="bg1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0C370E77-E0D8-4425-A436-E0550CACFA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684" y="81888"/>
            <a:ext cx="624839" cy="4410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 cap="none" spc="50">
                <a:ln w="0"/>
                <a:solidFill>
                  <a:schemeClr val="bg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Book Antiqua" panose="02040602050305030304" pitchFamily="18" charset="0"/>
              </a:defRPr>
            </a:lvl1pPr>
          </a:lstStyle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7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10" grpId="0" animBg="1"/>
      <p:bldP spid="10" grpId="1" animBg="1"/>
      <p:bldP spid="2" grpId="0"/>
      <p:bldP spid="2" grpId="1"/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" grpId="1" build="p">
        <p:tmplLst>
          <p:tmpl lvl="1">
            <p:tnLst>
              <p:par>
                <p:cTn presetID="8" presetClass="exit" presetSubtype="16" fill="hold" nodeType="withEffect">
                  <p:stCondLst>
                    <p:cond delay="0"/>
                  </p:stCondLst>
                  <p:childTnLst>
                    <p:animEffect transition="out" filter="diamond(in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9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1" grpId="0" animBg="1"/>
      <p:bldP spid="41" grpId="1" animBg="1"/>
      <p:bldP spid="43" grpId="0" animBg="1"/>
      <p:bldP spid="43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10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4840C427-43B0-4361-B418-EC0F19ED15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id="{13657BFB-F74A-457F-9762-95A1C98240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6" y="1316659"/>
            <a:ext cx="5729145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4E415699-3E2B-4955-AEDA-F5AE8B5831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F8552F65-2442-4D7F-8676-9019459667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76654" y="2367616"/>
            <a:ext cx="5729145" cy="4302022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15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11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12B99B6-F197-4A9A-9EBA-4CA13346938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id="{13657BFB-F74A-457F-9762-95A1C98240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6" y="1316659"/>
            <a:ext cx="5729145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169842CC-5E24-4D21-917A-9B530CF8712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76654" y="1316658"/>
            <a:ext cx="5729145" cy="4302022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1" name="Текст 16">
            <a:extLst>
              <a:ext uri="{FF2B5EF4-FFF2-40B4-BE49-F238E27FC236}">
                <a16:creationId xmlns:a16="http://schemas.microsoft.com/office/drawing/2014/main" id="{ED104E8E-86E5-4AB0-94CB-0A41132E675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3" y="5679491"/>
            <a:ext cx="5729145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1305496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12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BF853CB-9A3A-48E7-8210-50E1B25B28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id="{F8347308-3B3C-4A24-BF23-060B09AE4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7" name="Объект 3">
            <a:extLst>
              <a:ext uri="{FF2B5EF4-FFF2-40B4-BE49-F238E27FC236}">
                <a16:creationId xmlns:a16="http://schemas.microsoft.com/office/drawing/2014/main" id="{FE316087-5D8C-43D5-A74B-3EFF5A415FB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58"/>
            <a:ext cx="5729145" cy="5352981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583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13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2FDFF4C-0FC6-46B1-9096-3E0D05F055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id="{F8347308-3B3C-4A24-BF23-060B09AE4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9C0C6447-6A78-4716-8C44-015AB6A9A2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5729145" cy="99014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95BE6BB9-A286-40E7-BC09-D041B53C94B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4" y="2367616"/>
            <a:ext cx="5729145" cy="4302022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5332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14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259AA83-2B88-42D9-B1FD-80E88E5657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id="{F8347308-3B3C-4A24-BF23-060B09AE4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7" name="Объект 3">
            <a:extLst>
              <a:ext uri="{FF2B5EF4-FFF2-40B4-BE49-F238E27FC236}">
                <a16:creationId xmlns:a16="http://schemas.microsoft.com/office/drawing/2014/main" id="{8F5044A8-2B0E-41E1-BCC9-29906A9E701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58"/>
            <a:ext cx="5729145" cy="4302022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1" name="Текст 16">
            <a:extLst>
              <a:ext uri="{FF2B5EF4-FFF2-40B4-BE49-F238E27FC236}">
                <a16:creationId xmlns:a16="http://schemas.microsoft.com/office/drawing/2014/main" id="{5F5C2E90-1AAF-4762-B6CB-A803D6254EA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5679492"/>
            <a:ext cx="5729145" cy="99014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47980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15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6A49BDC-5BAA-4A76-8A46-C9378668301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FF12F504-9955-441E-9BE1-F95ED7D354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30645" y="1316657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19" name="Текст 16">
            <a:extLst>
              <a:ext uri="{FF2B5EF4-FFF2-40B4-BE49-F238E27FC236}">
                <a16:creationId xmlns:a16="http://schemas.microsoft.com/office/drawing/2014/main" id="{7456112A-47F2-474C-93BB-661A5482C8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16" name="Текст 16">
            <a:extLst>
              <a:ext uri="{FF2B5EF4-FFF2-40B4-BE49-F238E27FC236}">
                <a16:creationId xmlns:a16="http://schemas.microsoft.com/office/drawing/2014/main" id="{04011941-2380-4C1E-ACF0-DC8367B103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6686" y="1316659"/>
            <a:ext cx="3750219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1683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16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C72EB271-7CFB-4003-8010-D506E26D5E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2" name="Объект 3">
            <a:extLst>
              <a:ext uri="{FF2B5EF4-FFF2-40B4-BE49-F238E27FC236}">
                <a16:creationId xmlns:a16="http://schemas.microsoft.com/office/drawing/2014/main" id="{CBA73729-24B1-46DE-9FBE-E5B7681DE8D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75" y="1316658"/>
            <a:ext cx="3750224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8DCB80D3-9302-4FC3-8CEE-9431486DB3E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7" y="1316658"/>
            <a:ext cx="3750220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864C1380-4C07-447E-B3DC-AC6146E3889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211131" y="1316658"/>
            <a:ext cx="3750220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5336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17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DADED7DE-9430-414A-85BD-DA5192BBF5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6" y="4659801"/>
            <a:ext cx="3750224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66" y="4655714"/>
            <a:ext cx="3750221" cy="99014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75" y="1316658"/>
            <a:ext cx="3750224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7" y="1316658"/>
            <a:ext cx="3750220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5" name="Объект 3">
            <a:extLst>
              <a:ext uri="{FF2B5EF4-FFF2-40B4-BE49-F238E27FC236}">
                <a16:creationId xmlns:a16="http://schemas.microsoft.com/office/drawing/2014/main" id="{776FA5C4-AFEF-43F7-A720-B65AA9892CE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11131" y="1316658"/>
            <a:ext cx="3750220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8" name="Текст 16">
            <a:extLst>
              <a:ext uri="{FF2B5EF4-FFF2-40B4-BE49-F238E27FC236}">
                <a16:creationId xmlns:a16="http://schemas.microsoft.com/office/drawing/2014/main" id="{F8413A43-9830-48B7-9454-6BAA6AAC2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11119" y="4655713"/>
            <a:ext cx="3750224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878277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18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D0D5CF75-F27F-4265-9669-5DB93ED7D6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35C0D32E-87F7-46D1-94A8-566E8F2188F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211103" y="2360636"/>
            <a:ext cx="3750224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5" y="1316658"/>
            <a:ext cx="3750224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3750221" cy="99014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68" y="2360636"/>
            <a:ext cx="3750224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66" y="2360636"/>
            <a:ext cx="3750220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20DDAF4B-BB30-49FD-A09A-10BBBC799F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11110" y="1316658"/>
            <a:ext cx="3750224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22909625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19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084A4BD-04C5-4596-9071-26CDD73C1B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6" y="4659801"/>
            <a:ext cx="3750224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75" y="1316658"/>
            <a:ext cx="3750224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5" name="Объект 3">
            <a:extLst>
              <a:ext uri="{FF2B5EF4-FFF2-40B4-BE49-F238E27FC236}">
                <a16:creationId xmlns:a16="http://schemas.microsoft.com/office/drawing/2014/main" id="{776FA5C4-AFEF-43F7-A720-B65AA9892CE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11131" y="1316658"/>
            <a:ext cx="3750220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8" name="Текст 16">
            <a:extLst>
              <a:ext uri="{FF2B5EF4-FFF2-40B4-BE49-F238E27FC236}">
                <a16:creationId xmlns:a16="http://schemas.microsoft.com/office/drawing/2014/main" id="{F8413A43-9830-48B7-9454-6BAA6AAC2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11119" y="4655713"/>
            <a:ext cx="3750224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DD006553-9ADA-474F-A201-C0AF80757E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360048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02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A65B3-4BB7-4A89-99D9-56B841967E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 algn="l">
              <a:defRPr sz="6000" b="0" i="0" u="none" baseline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9917964A-3136-4C88-AD04-58972679F9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6686" y="1316659"/>
            <a:ext cx="11839112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29699071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20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1BCFDA3-088D-40A5-B5A4-6D12CA89366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6" y="4659801"/>
            <a:ext cx="3750224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66" y="4655714"/>
            <a:ext cx="3750221" cy="99014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75" y="1316658"/>
            <a:ext cx="3750224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7" y="1316658"/>
            <a:ext cx="3750220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4F540CA6-7A93-491D-9D2A-8DC8B3DF0C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6311560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21 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E8A72FC8-FAC0-4384-9251-93ECB77E34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66" y="4655714"/>
            <a:ext cx="3750221" cy="99014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7" y="1316658"/>
            <a:ext cx="3750220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5" name="Объект 3">
            <a:extLst>
              <a:ext uri="{FF2B5EF4-FFF2-40B4-BE49-F238E27FC236}">
                <a16:creationId xmlns:a16="http://schemas.microsoft.com/office/drawing/2014/main" id="{776FA5C4-AFEF-43F7-A720-B65AA9892CE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11131" y="1316658"/>
            <a:ext cx="3750220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8" name="Текст 16">
            <a:extLst>
              <a:ext uri="{FF2B5EF4-FFF2-40B4-BE49-F238E27FC236}">
                <a16:creationId xmlns:a16="http://schemas.microsoft.com/office/drawing/2014/main" id="{F8413A43-9830-48B7-9454-6BAA6AAC2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11119" y="4655713"/>
            <a:ext cx="3750224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66AB6339-99A2-4593-8DCD-03FB4F7ADC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5823888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22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C1D7B40-10D5-4BCC-9461-D282F4D42D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35C0D32E-87F7-46D1-94A8-566E8F2188F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211103" y="2360636"/>
            <a:ext cx="3750224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3750221" cy="99014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66" y="2360636"/>
            <a:ext cx="3750220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20DDAF4B-BB30-49FD-A09A-10BBBC799F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11110" y="1316658"/>
            <a:ext cx="3750224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B82C0E56-D74A-47AC-858D-9D40EE8DF1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28261678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23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C7FC55C-EFA8-43B4-B529-6FFA21B2BC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5" y="1316658"/>
            <a:ext cx="3750224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3750221" cy="99014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68" y="2360636"/>
            <a:ext cx="3750224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66" y="2360636"/>
            <a:ext cx="3750220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C5FF46F4-1DC0-4B29-B542-AAAD689AAD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2637730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24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F210C07-2B56-4BCA-AA18-9202D7FA19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35C0D32E-87F7-46D1-94A8-566E8F2188F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211103" y="2360636"/>
            <a:ext cx="3750224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5" y="1316658"/>
            <a:ext cx="3750224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68" y="2360636"/>
            <a:ext cx="3750224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20DDAF4B-BB30-49FD-A09A-10BBBC799F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11110" y="1316658"/>
            <a:ext cx="3750224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E776BE2F-1484-41B0-86F1-D54B64621C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3750219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4798932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25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57FF125-90F8-4B22-8E5C-E5B1D0563D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6" y="4659801"/>
            <a:ext cx="3750224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75" y="1316658"/>
            <a:ext cx="3750224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DD006553-9ADA-474F-A201-C0AF80757E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55E0A213-8260-4749-8EB4-A86D698B6FE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2462040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26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1DD8D5F-EF75-4E8D-8B39-681F56F75D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25" name="Объект 3">
            <a:extLst>
              <a:ext uri="{FF2B5EF4-FFF2-40B4-BE49-F238E27FC236}">
                <a16:creationId xmlns:a16="http://schemas.microsoft.com/office/drawing/2014/main" id="{776FA5C4-AFEF-43F7-A720-B65AA9892CE7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11131" y="1316658"/>
            <a:ext cx="3750220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8" name="Текст 16">
            <a:extLst>
              <a:ext uri="{FF2B5EF4-FFF2-40B4-BE49-F238E27FC236}">
                <a16:creationId xmlns:a16="http://schemas.microsoft.com/office/drawing/2014/main" id="{F8413A43-9830-48B7-9454-6BAA6AAC2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11119" y="4655713"/>
            <a:ext cx="3750224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DD006553-9ADA-474F-A201-C0AF80757E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310B3B4D-4C4F-42A2-848A-CCBCDACA06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6121962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27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1D53731-628C-4568-814B-E5C7E1FE81E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66" y="4655714"/>
            <a:ext cx="3750221" cy="99014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7" y="1316658"/>
            <a:ext cx="3750220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4F540CA6-7A93-491D-9D2A-8DC8B3DF0C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14C0424D-5147-4D07-BACC-078F3EECA0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587191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28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84CFF0B-EEF8-4134-AABA-06BF0D82DE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B4156A2D-DB44-4CA4-A670-DD39138FDC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3750221" cy="99014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42F048F1-628A-443C-AC04-42F1326C77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66" y="2360636"/>
            <a:ext cx="3750220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B82C0E56-D74A-47AC-858D-9D40EE8DF1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BF160DAE-3D8C-4AA0-8496-A27B8FEEEB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27124720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29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04191B2-BE1E-4BB1-8AE2-F6743F020D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35C0D32E-87F7-46D1-94A8-566E8F2188F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211103" y="2360636"/>
            <a:ext cx="3750224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20DDAF4B-BB30-49FD-A09A-10BBBC799F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11110" y="1316658"/>
            <a:ext cx="3750224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E776BE2F-1484-41B0-86F1-D54B64621C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3750219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DB13013B-A5ED-4A7D-8390-6E6ACA583C7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88424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03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5BE8E06-DD29-4F84-87A0-257802117D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32F524-71F5-4F2C-9A34-FBDF4320F27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60"/>
            <a:ext cx="11839112" cy="5352980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08710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30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9CC23C73-A4B2-48F6-BC13-421664032C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1741CF79-CE33-4093-854F-F059D9CCBC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5575" y="1316658"/>
            <a:ext cx="3750224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3B3E09BA-0F61-4D1D-A5DE-8D154CC01F3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55568" y="2360636"/>
            <a:ext cx="3750224" cy="3285224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E776BE2F-1484-41B0-86F1-D54B64621C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3750219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8388B2AF-EBAF-4576-953B-E1AB77C283D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40244466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31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AC09956-EE3E-447D-955F-33A99072D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5" name="Текст 16">
            <a:extLst>
              <a:ext uri="{FF2B5EF4-FFF2-40B4-BE49-F238E27FC236}">
                <a16:creationId xmlns:a16="http://schemas.microsoft.com/office/drawing/2014/main" id="{1C04CA73-BE9F-49FE-8350-0281671445D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7804421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480456A3-D569-4C62-A600-E6E01A802E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40388861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32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D6D67CD8-1361-4DA5-A174-FBA4C5E2C6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687D38CF-48AA-4E1B-A010-B17C6326BDC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201376" y="1317612"/>
            <a:ext cx="7804421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D131881A-ABBF-4B35-86FD-A3E6F601C34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3750219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3923465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33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3B4AC3F-85B9-4DFA-A892-0B8D3EE88B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B156BB6C-45FA-4336-B8D2-A28F488B921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58"/>
            <a:ext cx="7804421" cy="5352981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480456A3-D569-4C62-A600-E6E01A802E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75091" y="1316658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4412666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34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2077EA3-F710-41BB-A21D-3C5A1FD36D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1AF14686-07BA-4D3A-957A-D9647B106F6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01376" y="1316658"/>
            <a:ext cx="7804421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D131881A-ABBF-4B35-86FD-A3E6F601C34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3750219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9097938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35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2A7BDBA-4EAD-4EBF-BA2D-2E6A2FEDF1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0D97880A-5EC2-41D5-96B7-C7E3DC55C65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241638" y="3988408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C7F9F7A5-A703-411E-8244-30AB8C31C47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41639" y="1316659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Текст 16">
            <a:extLst>
              <a:ext uri="{FF2B5EF4-FFF2-40B4-BE49-F238E27FC236}">
                <a16:creationId xmlns:a16="http://schemas.microsoft.com/office/drawing/2014/main" id="{1C04CA73-BE9F-49FE-8350-0281671445D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6686" y="1316659"/>
            <a:ext cx="7804421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99407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36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211E8A3-5C13-4122-8178-ECECCCD62A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687D38CF-48AA-4E1B-A010-B17C6326BDC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201376" y="1317612"/>
            <a:ext cx="7804421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0D97880A-5EC2-41D5-96B7-C7E3DC55C65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66685" y="3987455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C7F9F7A5-A703-411E-8244-30AB8C31C47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66686" y="1315706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81345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37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BDA58AFC-2AC1-4723-BF19-AA1194D89E7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id="{BE55875F-D1E5-4362-B6CE-5E069BB5299B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241638" y="3988408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5212E420-0357-4DD1-B159-2F32813ECC1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241639" y="1316659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id="{3E6D4336-3D3E-4A1C-A547-E81D65F5EB3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7026"/>
            <a:ext cx="7804421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4452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38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B935F9B-136E-4164-A7E1-0D608F6222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C004867C-BB85-451F-82A3-29BDA5EC4C3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66685" y="3987455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52143A52-3FF6-4125-9AE3-AAC239FBA94A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166686" y="1315706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id="{ECFC04E0-983B-4E7B-9C3A-30D00E00699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01376" y="1316658"/>
            <a:ext cx="7804421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03431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39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819A869-D66E-4185-A8D9-037A9DB31D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id="{E3736DF1-9AED-47CF-B77C-A5D3F9F39E7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241638" y="3988408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5FA414C0-278F-4CC2-81D1-03E9B03C547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41639" y="1316659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3" name="Текст 16">
            <a:extLst>
              <a:ext uri="{FF2B5EF4-FFF2-40B4-BE49-F238E27FC236}">
                <a16:creationId xmlns:a16="http://schemas.microsoft.com/office/drawing/2014/main" id="{A8BA4435-8FAC-4C7E-A85D-57B02504AB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24" name="Текст 16">
            <a:extLst>
              <a:ext uri="{FF2B5EF4-FFF2-40B4-BE49-F238E27FC236}">
                <a16:creationId xmlns:a16="http://schemas.microsoft.com/office/drawing/2014/main" id="{6AD37921-0451-48B0-B06B-B22674B042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2993935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04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50173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40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137430C5-768D-49B5-9ABD-735675B2FD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id="{E3736DF1-9AED-47CF-B77C-A5D3F9F39E7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213919" y="3988406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5FA414C0-278F-4CC2-81D1-03E9B03C547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213920" y="1316657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3" name="Текст 16">
            <a:extLst>
              <a:ext uri="{FF2B5EF4-FFF2-40B4-BE49-F238E27FC236}">
                <a16:creationId xmlns:a16="http://schemas.microsoft.com/office/drawing/2014/main" id="{A8BA4435-8FAC-4C7E-A85D-57B02504AB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EB21029C-D043-41EA-8AC3-3E49433BBC8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55580" y="1312099"/>
            <a:ext cx="3750219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22798823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41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C5219A09-D779-4129-AB12-9B0C02EBB0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Текст 16">
            <a:extLst>
              <a:ext uri="{FF2B5EF4-FFF2-40B4-BE49-F238E27FC236}">
                <a16:creationId xmlns:a16="http://schemas.microsoft.com/office/drawing/2014/main" id="{6AD37921-0451-48B0-B06B-B22674B042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672236F7-5720-4F11-A576-8723C266EDB3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66685" y="3987455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91B4A34B-F0C6-47BD-B890-4DED5041CB76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66686" y="1315706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8B0C4EEB-3736-4EBE-8FEA-A3A9D56F53D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255580" y="1312099"/>
            <a:ext cx="3750219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2557649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42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B6021482-9C7D-42ED-BE73-930451C0D3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672236F7-5720-4F11-A576-8723C266EDB3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66685" y="3987455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91B4A34B-F0C6-47BD-B890-4DED5041CB76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66686" y="1315706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8B0C4EEB-3736-4EBE-8FEA-A3A9D56F53D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255580" y="1312099"/>
            <a:ext cx="3750219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DBF171AB-D6F6-478B-AEBB-E81638E5443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213919" y="3988406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Объект 3">
            <a:extLst>
              <a:ext uri="{FF2B5EF4-FFF2-40B4-BE49-F238E27FC236}">
                <a16:creationId xmlns:a16="http://schemas.microsoft.com/office/drawing/2014/main" id="{614BDDFE-AB95-4A3B-9ABA-7CB557D7BB6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213920" y="1316657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08637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43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445B233-B0BA-4E3E-901A-0F6946A48B9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Текст 16">
            <a:extLst>
              <a:ext uri="{FF2B5EF4-FFF2-40B4-BE49-F238E27FC236}">
                <a16:creationId xmlns:a16="http://schemas.microsoft.com/office/drawing/2014/main" id="{6AD37921-0451-48B0-B06B-B22674B042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30645" y="1316657"/>
            <a:ext cx="3730708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672236F7-5720-4F11-A576-8723C266EDB3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166685" y="3987455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91B4A34B-F0C6-47BD-B890-4DED5041CB76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66686" y="1315706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5F1F784D-F76A-4CBE-A914-23F4A6E7533A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241638" y="3988408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Объект 3">
            <a:extLst>
              <a:ext uri="{FF2B5EF4-FFF2-40B4-BE49-F238E27FC236}">
                <a16:creationId xmlns:a16="http://schemas.microsoft.com/office/drawing/2014/main" id="{20D80179-D420-451B-AF51-DD7C7AB62E4D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241639" y="1316659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74860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44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576BCD72-C796-4E1B-B2F9-0AF0D532BC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DBF171AB-D6F6-478B-AEBB-E81638E5443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213919" y="3988406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Объект 3">
            <a:extLst>
              <a:ext uri="{FF2B5EF4-FFF2-40B4-BE49-F238E27FC236}">
                <a16:creationId xmlns:a16="http://schemas.microsoft.com/office/drawing/2014/main" id="{614BDDFE-AB95-4A3B-9ABA-7CB557D7BB6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213920" y="1316657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3" name="Текст 16">
            <a:extLst>
              <a:ext uri="{FF2B5EF4-FFF2-40B4-BE49-F238E27FC236}">
                <a16:creationId xmlns:a16="http://schemas.microsoft.com/office/drawing/2014/main" id="{DA34351D-9FB7-4ECC-9013-DB8F362BB7F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6686" y="1316659"/>
            <a:ext cx="3750219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id="{BE55875F-D1E5-4362-B6CE-5E069BB5299B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241638" y="3988408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5212E420-0357-4DD1-B159-2F32813ECC1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241639" y="1316659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12766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45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99803688-9DA5-4641-B090-3A06169B58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DBF171AB-D6F6-478B-AEBB-E81638E5443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213919" y="3988406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2" name="Объект 3">
            <a:extLst>
              <a:ext uri="{FF2B5EF4-FFF2-40B4-BE49-F238E27FC236}">
                <a16:creationId xmlns:a16="http://schemas.microsoft.com/office/drawing/2014/main" id="{614BDDFE-AB95-4A3B-9ABA-7CB557D7BB6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213920" y="1316657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id="{BE55875F-D1E5-4362-B6CE-5E069BB5299B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241638" y="3988408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5212E420-0357-4DD1-B159-2F32813ECC1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241639" y="1316659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C004867C-BB85-451F-82A3-29BDA5EC4C3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66685" y="3987455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52143A52-3FF6-4125-9AE3-AAC239FBA94A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166686" y="1315706"/>
            <a:ext cx="3764159" cy="2205048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1657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05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8543A6A-3012-4F49-9503-8329B09E806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id="{F8347308-3B3C-4A24-BF23-060B09AE4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24D2FBDB-CF3D-408A-9245-3DE78B4CF3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6" y="1316659"/>
            <a:ext cx="5729145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4797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06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FE52E36-EAAE-4B5D-8154-15E46173A9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id="{4257BBEE-D0E5-4678-87A1-8357B00D86C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76654" y="1316657"/>
            <a:ext cx="5729145" cy="5352981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1B7DFD72-3637-4EAA-9001-B1A9FF39249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58"/>
            <a:ext cx="5729145" cy="5352981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3765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07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04FF81B-D8A9-4535-AF7C-5BF04823FB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2" name="Текст 16">
            <a:extLst>
              <a:ext uri="{FF2B5EF4-FFF2-40B4-BE49-F238E27FC236}">
                <a16:creationId xmlns:a16="http://schemas.microsoft.com/office/drawing/2014/main" id="{2004BA34-204C-46E1-8F44-B077703E7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4" y="1316658"/>
            <a:ext cx="5729145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21" name="Текст 16">
            <a:extLst>
              <a:ext uri="{FF2B5EF4-FFF2-40B4-BE49-F238E27FC236}">
                <a16:creationId xmlns:a16="http://schemas.microsoft.com/office/drawing/2014/main" id="{C6ECB362-A29A-455A-86D3-51B0F22710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1316658"/>
            <a:ext cx="5729145" cy="99014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A2473EB-BAC6-4FB4-B62A-6EB1E433FEC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76654" y="2367616"/>
            <a:ext cx="5729145" cy="4302022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id="{D23631EA-EBC3-460B-9CE5-4AFBE16CAC9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4" y="2367616"/>
            <a:ext cx="5729145" cy="4302022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4968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08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EE9F44D-F1EE-448C-B0D2-0923F3BFAB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A2473EB-BAC6-4FB4-B62A-6EB1E433FEC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76654" y="1316658"/>
            <a:ext cx="5729145" cy="4302022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id="{D23631EA-EBC3-460B-9CE5-4AFBE16CAC9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66686" y="1316658"/>
            <a:ext cx="5729145" cy="4302022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22" name="Текст 16">
            <a:extLst>
              <a:ext uri="{FF2B5EF4-FFF2-40B4-BE49-F238E27FC236}">
                <a16:creationId xmlns:a16="http://schemas.microsoft.com/office/drawing/2014/main" id="{2004BA34-204C-46E1-8F44-B077703E71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6653" y="5679491"/>
            <a:ext cx="5729145" cy="990147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21" name="Текст 16">
            <a:extLst>
              <a:ext uri="{FF2B5EF4-FFF2-40B4-BE49-F238E27FC236}">
                <a16:creationId xmlns:a16="http://schemas.microsoft.com/office/drawing/2014/main" id="{C6ECB362-A29A-455A-86D3-51B0F22710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5" y="5679492"/>
            <a:ext cx="5729145" cy="99014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232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кет_09 fonik.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8B87854-F2CA-4F3F-9D28-5A7CD35D8F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686" y="118559"/>
            <a:ext cx="11839113" cy="1023756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 anchor="b">
            <a:spAutoFit/>
          </a:bodyPr>
          <a:lstStyle>
            <a:lvl1pPr>
              <a:defRPr lang="ru-RU" sz="6000" b="0" i="0" u="none" baseline="0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20E7D-9A64-4288-B055-C3AB2A39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0CE5C7E1-4298-4143-A722-FEE24C707A1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76654" y="1316659"/>
            <a:ext cx="5729145" cy="5352979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lvl="0"/>
            <a:r>
              <a:rPr lang="ru-RU" dirty="0">
                <a:latin typeface="Book Antiqua" panose="02040602050305030304" pitchFamily="18" charset="0"/>
              </a:rPr>
              <a:t>Рисунок</a:t>
            </a:r>
            <a:endParaRPr lang="ru-RU" dirty="0"/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id="{13657BFB-F74A-457F-9762-95A1C98240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6686" y="1316659"/>
            <a:ext cx="5729145" cy="5352613"/>
          </a:xfrm>
          <a:prstGeom prst="round2DiagRect">
            <a:avLst/>
          </a:prstGeom>
          <a:solidFill>
            <a:schemeClr val="tx1">
              <a:alpha val="70000"/>
            </a:schemeClr>
          </a:solidFill>
          <a:ln w="38100" cmpd="thickThin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>
            <a:lvl1pPr marL="457200" indent="-457200">
              <a:buFont typeface="Wingdings" panose="05000000000000000000" pitchFamily="2" charset="2"/>
              <a:buChar char="v"/>
              <a:defRPr lang="ru-RU" dirty="0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181799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136D3B-1F8B-4746-9F88-D8505FEDB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0684" y="81888"/>
            <a:ext cx="624839" cy="4410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 cap="none" spc="50">
                <a:ln w="0"/>
                <a:solidFill>
                  <a:schemeClr val="bg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Book Antiqua" panose="02040602050305030304" pitchFamily="18" charset="0"/>
              </a:defRPr>
            </a:lvl1pPr>
          </a:lstStyle>
          <a:p>
            <a:fld id="{2B06CAF1-1E5A-4B6D-978F-33ED04A80D77}" type="slidenum">
              <a:rPr lang="uk-UA" smtClean="0"/>
              <a:t>‹#›</a:t>
            </a:fld>
            <a:endParaRPr lang="uk-UA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BB0AEB9-CF0D-441B-B9BF-29CB9A2F8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128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Bahnschrift SemiCondensed" panose="020B05020402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13968" y="2188552"/>
            <a:ext cx="7676606" cy="2387600"/>
          </a:xfrm>
        </p:spPr>
        <p:txBody>
          <a:bodyPr/>
          <a:lstStyle/>
          <a:p>
            <a:r>
              <a:rPr lang="uk-UA" dirty="0" smtClean="0"/>
              <a:t>Проект «Електродвигуни та їх властивості»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73424" y="5342915"/>
            <a:ext cx="7676606" cy="1655762"/>
          </a:xfrm>
        </p:spPr>
        <p:txBody>
          <a:bodyPr/>
          <a:lstStyle/>
          <a:p>
            <a:r>
              <a:rPr lang="uk-UA" dirty="0" smtClean="0"/>
              <a:t>Проект підготувала</a:t>
            </a:r>
          </a:p>
          <a:p>
            <a:r>
              <a:rPr lang="uk-UA" dirty="0" smtClean="0"/>
              <a:t>Учениця 9-А класу</a:t>
            </a:r>
          </a:p>
          <a:p>
            <a:r>
              <a:rPr lang="uk-UA" dirty="0" smtClean="0"/>
              <a:t>Білоусова Софья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8779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/>
              <a:t>Цікаво!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Японська фірма «</a:t>
            </a:r>
            <a:r>
              <a:rPr lang="uk-UA" dirty="0" err="1"/>
              <a:t>Тошиба</a:t>
            </a:r>
            <a:r>
              <a:rPr lang="uk-UA" dirty="0"/>
              <a:t>» створила електродвигун, що має масу всього 4 мг, з діаметром 0,8 мм, який, працюючи при напрузі 1,7 В, обертається із частотою 10 000 </a:t>
            </a:r>
            <a:r>
              <a:rPr lang="uk-UA" dirty="0" smtClean="0"/>
              <a:t>об/хв. Застосовують </a:t>
            </a:r>
            <a:r>
              <a:rPr lang="uk-UA" dirty="0"/>
              <a:t>такий моторчик у різноманітних хірургічних інструментах.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301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Висновок: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/>
              <a:t>Електричний</a:t>
            </a:r>
            <a:r>
              <a:rPr lang="ru-RU" dirty="0"/>
              <a:t> </a:t>
            </a:r>
            <a:r>
              <a:rPr lang="ru-RU" dirty="0" err="1"/>
              <a:t>двигун</a:t>
            </a:r>
            <a:r>
              <a:rPr lang="ru-RU" dirty="0"/>
              <a:t> (</a:t>
            </a:r>
            <a:r>
              <a:rPr lang="ru-RU" dirty="0" err="1"/>
              <a:t>електродвигун</a:t>
            </a:r>
            <a:r>
              <a:rPr lang="ru-RU" dirty="0"/>
              <a:t>) є </a:t>
            </a:r>
            <a:r>
              <a:rPr lang="ru-RU" dirty="0" err="1"/>
              <a:t>пристроєм</a:t>
            </a:r>
            <a:r>
              <a:rPr lang="ru-RU" dirty="0"/>
              <a:t> для </a:t>
            </a:r>
            <a:r>
              <a:rPr lang="ru-RU" dirty="0" err="1"/>
              <a:t>перетворення</a:t>
            </a:r>
            <a:r>
              <a:rPr lang="ru-RU" dirty="0"/>
              <a:t> </a:t>
            </a:r>
            <a:r>
              <a:rPr lang="ru-RU" dirty="0" err="1"/>
              <a:t>електричної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 на </a:t>
            </a:r>
            <a:r>
              <a:rPr lang="ru-RU" dirty="0" err="1"/>
              <a:t>механічну</a:t>
            </a:r>
            <a:r>
              <a:rPr lang="ru-RU" dirty="0"/>
              <a:t> та </a:t>
            </a:r>
            <a:r>
              <a:rPr lang="ru-RU" dirty="0" err="1"/>
              <a:t>приведення</a:t>
            </a:r>
            <a:r>
              <a:rPr lang="ru-RU" dirty="0"/>
              <a:t> до </a:t>
            </a:r>
            <a:r>
              <a:rPr lang="ru-RU" dirty="0" err="1"/>
              <a:t>руху</a:t>
            </a:r>
            <a:r>
              <a:rPr lang="ru-RU" dirty="0"/>
              <a:t> машин і </a:t>
            </a:r>
            <a:r>
              <a:rPr lang="ru-RU" dirty="0" err="1"/>
              <a:t>механізмів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є </a:t>
            </a:r>
            <a:r>
              <a:rPr lang="ru-RU" dirty="0" err="1"/>
              <a:t>головним</a:t>
            </a:r>
            <a:r>
              <a:rPr lang="ru-RU" dirty="0"/>
              <a:t> і </a:t>
            </a:r>
            <a:r>
              <a:rPr lang="ru-RU" dirty="0" err="1"/>
              <a:t>обов’язковим</a:t>
            </a:r>
            <a:r>
              <a:rPr lang="ru-RU" dirty="0"/>
              <a:t> (але не </a:t>
            </a:r>
            <a:r>
              <a:rPr lang="ru-RU" dirty="0" err="1"/>
              <a:t>єдиним</a:t>
            </a:r>
            <a:r>
              <a:rPr lang="ru-RU" dirty="0"/>
              <a:t>) </a:t>
            </a:r>
            <a:r>
              <a:rPr lang="ru-RU" dirty="0" err="1"/>
              <a:t>елементом</a:t>
            </a:r>
            <a:r>
              <a:rPr lang="ru-RU" dirty="0"/>
              <a:t> </a:t>
            </a:r>
            <a:r>
              <a:rPr lang="ru-RU" dirty="0" err="1"/>
              <a:t>електроприводу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97148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/>
              <a:t>Мета проекту: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 smtClean="0"/>
              <a:t>З'ясувати історію виникнення</a:t>
            </a:r>
          </a:p>
          <a:p>
            <a:r>
              <a:rPr lang="uk-UA" dirty="0" smtClean="0"/>
              <a:t>З'ясувати</a:t>
            </a:r>
            <a:r>
              <a:rPr lang="uk-UA" dirty="0" smtClean="0"/>
              <a:t>, що таке електродвигуни</a:t>
            </a:r>
          </a:p>
          <a:p>
            <a:r>
              <a:rPr lang="uk-UA" dirty="0" smtClean="0"/>
              <a:t>Принцип їх </a:t>
            </a:r>
            <a:r>
              <a:rPr lang="uk-UA" dirty="0" smtClean="0"/>
              <a:t>дії</a:t>
            </a:r>
          </a:p>
          <a:p>
            <a:r>
              <a:rPr lang="uk-UA" dirty="0" smtClean="0"/>
              <a:t>Складники електродвигунів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5133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Історія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електричні</a:t>
            </a:r>
            <a:r>
              <a:rPr lang="ru-RU" dirty="0"/>
              <a:t> </a:t>
            </a:r>
            <a:r>
              <a:rPr lang="ru-RU" dirty="0" err="1"/>
              <a:t>двигуни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винайдені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у </a:t>
            </a:r>
            <a:r>
              <a:rPr lang="ru-RU" dirty="0" err="1"/>
              <a:t>першій</a:t>
            </a:r>
            <a:r>
              <a:rPr lang="ru-RU" dirty="0"/>
              <a:t> </a:t>
            </a:r>
            <a:r>
              <a:rPr lang="ru-RU" dirty="0" err="1"/>
              <a:t>половині</a:t>
            </a:r>
            <a:r>
              <a:rPr lang="ru-RU" dirty="0"/>
              <a:t> ХІХ ст., а з </a:t>
            </a:r>
            <a:r>
              <a:rPr lang="ru-RU" dirty="0" err="1"/>
              <a:t>кінця</a:t>
            </a:r>
            <a:r>
              <a:rPr lang="ru-RU" dirty="0"/>
              <a:t> того ж </a:t>
            </a:r>
            <a:r>
              <a:rPr lang="ru-RU" dirty="0" err="1"/>
              <a:t>століття</a:t>
            </a:r>
            <a:r>
              <a:rPr lang="ru-RU" dirty="0"/>
              <a:t> почали </a:t>
            </a:r>
            <a:r>
              <a:rPr lang="ru-RU" dirty="0" err="1"/>
              <a:t>набувати</a:t>
            </a:r>
            <a:r>
              <a:rPr lang="ru-RU" dirty="0"/>
              <a:t> все </a:t>
            </a:r>
            <a:r>
              <a:rPr lang="ru-RU" dirty="0" err="1"/>
              <a:t>більшого</a:t>
            </a:r>
            <a:r>
              <a:rPr lang="ru-RU" dirty="0"/>
              <a:t> </a:t>
            </a:r>
            <a:r>
              <a:rPr lang="ru-RU" dirty="0" err="1"/>
              <a:t>поширення</a:t>
            </a:r>
            <a:r>
              <a:rPr lang="ru-RU" dirty="0"/>
              <a:t>. </a:t>
            </a:r>
            <a:r>
              <a:rPr lang="ru-RU" dirty="0" err="1"/>
              <a:t>Сучасні</a:t>
            </a:r>
            <a:r>
              <a:rPr lang="ru-RU" dirty="0"/>
              <a:t> </a:t>
            </a:r>
            <a:r>
              <a:rPr lang="ru-RU" dirty="0" err="1"/>
              <a:t>промисловість</a:t>
            </a:r>
            <a:r>
              <a:rPr lang="ru-RU" dirty="0"/>
              <a:t>, транспорт, </a:t>
            </a:r>
            <a:r>
              <a:rPr lang="ru-RU" dirty="0" err="1"/>
              <a:t>комунальне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, </a:t>
            </a:r>
            <a:r>
              <a:rPr lang="ru-RU" dirty="0" err="1"/>
              <a:t>побут</a:t>
            </a:r>
            <a:r>
              <a:rPr lang="ru-RU" dirty="0"/>
              <a:t> </a:t>
            </a:r>
            <a:r>
              <a:rPr lang="ru-RU" dirty="0" err="1"/>
              <a:t>неможливо</a:t>
            </a:r>
            <a:r>
              <a:rPr lang="ru-RU" dirty="0"/>
              <a:t> </a:t>
            </a:r>
            <a:r>
              <a:rPr lang="ru-RU" dirty="0" err="1"/>
              <a:t>уявити</a:t>
            </a:r>
            <a:r>
              <a:rPr lang="ru-RU" dirty="0"/>
              <a:t> без </a:t>
            </a:r>
            <a:r>
              <a:rPr lang="ru-RU" dirty="0" err="1"/>
              <a:t>електричних</a:t>
            </a:r>
            <a:r>
              <a:rPr lang="ru-RU" dirty="0"/>
              <a:t> </a:t>
            </a:r>
            <a:r>
              <a:rPr lang="ru-RU" dirty="0" err="1"/>
              <a:t>двигунів</a:t>
            </a:r>
            <a:r>
              <a:rPr lang="ru-RU"/>
              <a:t>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097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Електродвигун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 smtClean="0"/>
              <a:t>Електродвигун</a:t>
            </a:r>
            <a:r>
              <a:rPr lang="ru-RU" dirty="0" smtClean="0"/>
              <a:t>— </a:t>
            </a:r>
            <a:r>
              <a:rPr lang="ru-RU" dirty="0" err="1"/>
              <a:t>електрична</a:t>
            </a:r>
            <a:r>
              <a:rPr lang="ru-RU" dirty="0"/>
              <a:t> машина, </a:t>
            </a:r>
            <a:r>
              <a:rPr lang="ru-RU" dirty="0" err="1"/>
              <a:t>двигун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перетворює</a:t>
            </a:r>
            <a:r>
              <a:rPr lang="ru-RU" dirty="0"/>
              <a:t> </a:t>
            </a:r>
            <a:r>
              <a:rPr lang="ru-RU" dirty="0" err="1"/>
              <a:t>електричну</a:t>
            </a:r>
            <a:r>
              <a:rPr lang="ru-RU" dirty="0"/>
              <a:t> </a:t>
            </a:r>
            <a:r>
              <a:rPr lang="ru-RU" dirty="0" err="1"/>
              <a:t>енергію</a:t>
            </a:r>
            <a:r>
              <a:rPr lang="ru-RU" dirty="0"/>
              <a:t> на </a:t>
            </a:r>
            <a:r>
              <a:rPr lang="ru-RU" dirty="0" err="1" smtClean="0"/>
              <a:t>механічну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4329" y="2243967"/>
            <a:ext cx="3842533" cy="417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684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Дія електродвигуна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електродвигуна</a:t>
            </a:r>
            <a:r>
              <a:rPr lang="ru-RU" dirty="0"/>
              <a:t> заснована на </a:t>
            </a:r>
            <a:r>
              <a:rPr lang="ru-RU" dirty="0" err="1"/>
              <a:t>обертанні</a:t>
            </a:r>
            <a:r>
              <a:rPr lang="ru-RU" dirty="0"/>
              <a:t> </a:t>
            </a:r>
            <a:r>
              <a:rPr lang="ru-RU" dirty="0" err="1"/>
              <a:t>котушки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поміщена</a:t>
            </a:r>
            <a:r>
              <a:rPr lang="ru-RU" dirty="0"/>
              <a:t> в </a:t>
            </a:r>
            <a:r>
              <a:rPr lang="ru-RU" dirty="0" err="1"/>
              <a:t>магнітне</a:t>
            </a:r>
            <a:r>
              <a:rPr lang="ru-RU" dirty="0"/>
              <a:t> поле. </a:t>
            </a:r>
          </a:p>
          <a:p>
            <a:r>
              <a:rPr lang="ru-RU" dirty="0" err="1"/>
              <a:t>Необхідно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обертання</a:t>
            </a:r>
            <a:r>
              <a:rPr lang="ru-RU" dirty="0"/>
              <a:t> </a:t>
            </a:r>
            <a:r>
              <a:rPr lang="ru-RU" dirty="0" err="1"/>
              <a:t>відбувалося</a:t>
            </a:r>
            <a:r>
              <a:rPr lang="ru-RU" dirty="0"/>
              <a:t> в одну сторону, тому у момент </a:t>
            </a:r>
            <a:r>
              <a:rPr lang="ru-RU" dirty="0" err="1"/>
              <a:t>проходження</a:t>
            </a:r>
            <a:r>
              <a:rPr lang="ru-RU" dirty="0"/>
              <a:t> </a:t>
            </a:r>
            <a:r>
              <a:rPr lang="ru-RU" dirty="0" err="1"/>
              <a:t>рамкою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рівноваги</a:t>
            </a:r>
            <a:r>
              <a:rPr lang="ru-RU" dirty="0"/>
              <a:t>, коли </a:t>
            </a:r>
            <a:r>
              <a:rPr lang="ru-RU" dirty="0" err="1"/>
              <a:t>ліва</a:t>
            </a:r>
            <a:r>
              <a:rPr lang="ru-RU" dirty="0"/>
              <a:t> і права </a:t>
            </a:r>
            <a:r>
              <a:rPr lang="ru-RU" dirty="0" err="1"/>
              <a:t>частини</a:t>
            </a:r>
            <a:r>
              <a:rPr lang="ru-RU" dirty="0"/>
              <a:t> рамки </a:t>
            </a:r>
            <a:r>
              <a:rPr lang="ru-RU" dirty="0" err="1"/>
              <a:t>міняються</a:t>
            </a:r>
            <a:r>
              <a:rPr lang="ru-RU" dirty="0"/>
              <a:t> </a:t>
            </a:r>
            <a:r>
              <a:rPr lang="ru-RU" dirty="0" err="1"/>
              <a:t>місцями</a:t>
            </a:r>
            <a:r>
              <a:rPr lang="ru-RU" dirty="0"/>
              <a:t>, </a:t>
            </a:r>
            <a:r>
              <a:rPr lang="ru-RU" dirty="0" err="1"/>
              <a:t>напрямок</a:t>
            </a:r>
            <a:r>
              <a:rPr lang="ru-RU" dirty="0"/>
              <a:t> струму в </a:t>
            </a:r>
            <a:r>
              <a:rPr lang="ru-RU" dirty="0" err="1"/>
              <a:t>рамці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змінюватися</a:t>
            </a:r>
            <a:r>
              <a:rPr lang="ru-RU" dirty="0"/>
              <a:t> на </a:t>
            </a:r>
            <a:r>
              <a:rPr lang="ru-RU" dirty="0" err="1"/>
              <a:t>протилежний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0561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Колектор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 smtClean="0"/>
              <a:t>Пристрій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автоматично </a:t>
            </a:r>
            <a:r>
              <a:rPr lang="ru-RU" dirty="0" err="1"/>
              <a:t>змінює</a:t>
            </a:r>
            <a:r>
              <a:rPr lang="ru-RU" dirty="0"/>
              <a:t> </a:t>
            </a:r>
            <a:r>
              <a:rPr lang="ru-RU" dirty="0" err="1"/>
              <a:t>напрямок</a:t>
            </a:r>
            <a:r>
              <a:rPr lang="ru-RU" dirty="0"/>
              <a:t> струму в </a:t>
            </a:r>
            <a:r>
              <a:rPr lang="ru-RU" dirty="0" err="1"/>
              <a:t>рамці</a:t>
            </a:r>
            <a:r>
              <a:rPr lang="ru-RU" dirty="0"/>
              <a:t> на </a:t>
            </a:r>
            <a:r>
              <a:rPr lang="ru-RU" dirty="0" err="1" smtClean="0"/>
              <a:t>протилежний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0762" y="2137443"/>
            <a:ext cx="4432009" cy="453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77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Складники електродвигуна 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017" y="1142315"/>
            <a:ext cx="4596782" cy="4493141"/>
          </a:xfrm>
          <a:prstGeom prst="rect">
            <a:avLst/>
          </a:prstGeom>
        </p:spPr>
      </p:pic>
      <p:sp>
        <p:nvSpPr>
          <p:cNvPr id="8" name="Rectangle 5"/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166686" y="1257489"/>
            <a:ext cx="11839112" cy="2028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uk-UA" altLang="uk-UA" i="1" dirty="0"/>
              <a:t>1 </a:t>
            </a:r>
            <a:r>
              <a:rPr lang="uk-UA" altLang="uk-UA" dirty="0"/>
              <a:t>— ротор; </a:t>
            </a:r>
          </a:p>
          <a:p>
            <a:r>
              <a:rPr lang="uk-UA" altLang="uk-UA" sz="2800" i="1" dirty="0"/>
              <a:t>2 </a:t>
            </a:r>
            <a:r>
              <a:rPr lang="uk-UA" altLang="uk-UA" sz="2800" dirty="0"/>
              <a:t>— статор;</a:t>
            </a:r>
          </a:p>
          <a:p>
            <a:r>
              <a:rPr lang="uk-UA" altLang="uk-UA" sz="2800" i="1" dirty="0"/>
              <a:t>3 </a:t>
            </a:r>
            <a:r>
              <a:rPr lang="uk-UA" altLang="uk-UA" sz="2800" dirty="0"/>
              <a:t>— обмотка статора;</a:t>
            </a:r>
          </a:p>
          <a:p>
            <a:r>
              <a:rPr lang="uk-UA" altLang="uk-UA" sz="2800" i="1" dirty="0"/>
              <a:t>4 </a:t>
            </a:r>
            <a:r>
              <a:rPr lang="uk-UA" altLang="uk-UA" sz="2800" dirty="0"/>
              <a:t>— колектор</a:t>
            </a:r>
          </a:p>
        </p:txBody>
      </p:sp>
    </p:spTree>
    <p:extLst>
      <p:ext uri="{BB962C8B-B14F-4D97-AF65-F5344CB8AC3E}">
        <p14:creationId xmlns:p14="http://schemas.microsoft.com/office/powerpoint/2010/main" val="1992616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686" y="118559"/>
            <a:ext cx="11839113" cy="1023756"/>
          </a:xfrm>
        </p:spPr>
        <p:txBody>
          <a:bodyPr/>
          <a:lstStyle/>
          <a:p>
            <a:r>
              <a:rPr lang="uk-UA" dirty="0"/>
              <a:t>Електровимірювальні </a:t>
            </a:r>
            <a:r>
              <a:rPr lang="uk-UA" dirty="0" smtClean="0"/>
              <a:t>прилади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/>
              <a:t>Гальванометри</a:t>
            </a:r>
            <a:r>
              <a:rPr lang="ru-RU" dirty="0"/>
              <a:t>, </a:t>
            </a:r>
            <a:r>
              <a:rPr lang="ru-RU" dirty="0" err="1"/>
              <a:t>амперметри</a:t>
            </a:r>
            <a:r>
              <a:rPr lang="ru-RU" dirty="0"/>
              <a:t> і </a:t>
            </a:r>
            <a:r>
              <a:rPr lang="ru-RU" dirty="0" err="1"/>
              <a:t>вольтметри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вимірювальні</a:t>
            </a:r>
            <a:r>
              <a:rPr lang="ru-RU" dirty="0"/>
              <a:t> </a:t>
            </a:r>
            <a:r>
              <a:rPr lang="ru-RU" dirty="0" err="1"/>
              <a:t>прилади</a:t>
            </a:r>
            <a:r>
              <a:rPr lang="ru-RU" dirty="0"/>
              <a:t> </a:t>
            </a:r>
            <a:r>
              <a:rPr lang="ru-RU" dirty="0" err="1"/>
              <a:t>магнітоелектричної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 smtClean="0"/>
              <a:t>.</a:t>
            </a:r>
            <a:endParaRPr lang="ru-RU" dirty="0"/>
          </a:p>
          <a:p>
            <a:endParaRPr lang="uk-UA" dirty="0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704484" y="2880127"/>
            <a:ext cx="424815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uk-UA" altLang="uk-UA" sz="2000" i="1" dirty="0">
                <a:solidFill>
                  <a:schemeClr val="bg1"/>
                </a:solidFill>
              </a:rPr>
              <a:t>1 </a:t>
            </a:r>
            <a:r>
              <a:rPr lang="uk-UA" altLang="uk-UA" sz="2000" dirty="0">
                <a:solidFill>
                  <a:schemeClr val="bg1"/>
                </a:solidFill>
              </a:rPr>
              <a:t>— постійний нерухомий магніт; </a:t>
            </a:r>
          </a:p>
          <a:p>
            <a:r>
              <a:rPr lang="uk-UA" altLang="uk-UA" sz="2000" i="1" dirty="0">
                <a:solidFill>
                  <a:schemeClr val="bg1"/>
                </a:solidFill>
              </a:rPr>
              <a:t>2 </a:t>
            </a:r>
            <a:r>
              <a:rPr lang="uk-UA" altLang="uk-UA" sz="2000" dirty="0">
                <a:solidFill>
                  <a:schemeClr val="bg1"/>
                </a:solidFill>
              </a:rPr>
              <a:t>— спіральні пружини; </a:t>
            </a:r>
          </a:p>
          <a:p>
            <a:r>
              <a:rPr lang="uk-UA" altLang="uk-UA" sz="2000" i="1" dirty="0">
                <a:solidFill>
                  <a:schemeClr val="bg1"/>
                </a:solidFill>
              </a:rPr>
              <a:t>3 </a:t>
            </a:r>
            <a:r>
              <a:rPr lang="uk-UA" altLang="uk-UA" sz="2000" dirty="0">
                <a:solidFill>
                  <a:schemeClr val="bg1"/>
                </a:solidFill>
              </a:rPr>
              <a:t>— </a:t>
            </a:r>
            <a:r>
              <a:rPr lang="uk-UA" altLang="uk-UA" sz="2000" dirty="0" err="1">
                <a:solidFill>
                  <a:schemeClr val="bg1"/>
                </a:solidFill>
              </a:rPr>
              <a:t>півосі</a:t>
            </a:r>
            <a:r>
              <a:rPr lang="uk-UA" altLang="uk-UA" sz="2000" dirty="0">
                <a:solidFill>
                  <a:schemeClr val="bg1"/>
                </a:solidFill>
              </a:rPr>
              <a:t>, на яких жорстко закріплена рамка </a:t>
            </a:r>
            <a:r>
              <a:rPr lang="uk-UA" altLang="uk-UA" sz="2000" i="1" dirty="0">
                <a:solidFill>
                  <a:schemeClr val="bg1"/>
                </a:solidFill>
              </a:rPr>
              <a:t>4</a:t>
            </a:r>
            <a:r>
              <a:rPr lang="uk-UA" altLang="uk-UA" sz="2000" dirty="0">
                <a:solidFill>
                  <a:schemeClr val="bg1"/>
                </a:solidFill>
              </a:rPr>
              <a:t>;</a:t>
            </a:r>
          </a:p>
          <a:p>
            <a:r>
              <a:rPr lang="uk-UA" altLang="uk-UA" sz="2000" i="1" dirty="0">
                <a:solidFill>
                  <a:schemeClr val="bg1"/>
                </a:solidFill>
              </a:rPr>
              <a:t>5 </a:t>
            </a:r>
            <a:r>
              <a:rPr lang="uk-UA" altLang="uk-UA" sz="2000" dirty="0">
                <a:solidFill>
                  <a:schemeClr val="bg1"/>
                </a:solidFill>
              </a:rPr>
              <a:t>— нерухоме осердя;</a:t>
            </a:r>
          </a:p>
          <a:p>
            <a:r>
              <a:rPr lang="uk-UA" altLang="uk-UA" sz="2000" i="1" dirty="0">
                <a:solidFill>
                  <a:schemeClr val="bg1"/>
                </a:solidFill>
              </a:rPr>
              <a:t>6 </a:t>
            </a:r>
            <a:r>
              <a:rPr lang="uk-UA" altLang="uk-UA" sz="2000" dirty="0">
                <a:solidFill>
                  <a:schemeClr val="bg1"/>
                </a:solidFill>
              </a:rPr>
              <a:t>— стрілка; </a:t>
            </a:r>
          </a:p>
          <a:p>
            <a:r>
              <a:rPr lang="uk-UA" altLang="uk-UA" sz="2000" i="1" dirty="0">
                <a:solidFill>
                  <a:schemeClr val="bg1"/>
                </a:solidFill>
              </a:rPr>
              <a:t>7 </a:t>
            </a:r>
            <a:r>
              <a:rPr lang="uk-UA" altLang="uk-UA" sz="2000" dirty="0">
                <a:solidFill>
                  <a:schemeClr val="bg1"/>
                </a:solidFill>
              </a:rPr>
              <a:t>— шкала приладу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1" y="2483176"/>
            <a:ext cx="4403188" cy="383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4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686" y="118559"/>
            <a:ext cx="11839113" cy="1023756"/>
          </a:xfrm>
        </p:spPr>
        <p:txBody>
          <a:bodyPr/>
          <a:lstStyle/>
          <a:p>
            <a:r>
              <a:rPr lang="uk-UA" dirty="0"/>
              <a:t>Принцип </a:t>
            </a:r>
            <a:r>
              <a:rPr lang="uk-UA" dirty="0" smtClean="0"/>
              <a:t>дії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Коли по </a:t>
            </a:r>
            <a:r>
              <a:rPr lang="ru-RU" dirty="0" err="1"/>
              <a:t>котушці</a:t>
            </a:r>
            <a:r>
              <a:rPr lang="ru-RU" dirty="0"/>
              <a:t> </a:t>
            </a:r>
            <a:r>
              <a:rPr lang="ru-RU" dirty="0" err="1"/>
              <a:t>починає</a:t>
            </a:r>
            <a:r>
              <a:rPr lang="ru-RU" dirty="0"/>
              <a:t> </a:t>
            </a:r>
            <a:r>
              <a:rPr lang="ru-RU" dirty="0" err="1"/>
              <a:t>проходити</a:t>
            </a:r>
            <a:r>
              <a:rPr lang="ru-RU" dirty="0"/>
              <a:t> струм,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 </a:t>
            </a:r>
            <a:r>
              <a:rPr lang="ru-RU" dirty="0" err="1"/>
              <a:t>магнітного</a:t>
            </a:r>
            <a:r>
              <a:rPr lang="ru-RU" dirty="0"/>
              <a:t> поля рамка, яку </a:t>
            </a:r>
            <a:r>
              <a:rPr lang="ru-RU" dirty="0" err="1"/>
              <a:t>з’єднано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стрілкою</a:t>
            </a:r>
            <a:r>
              <a:rPr lang="ru-RU" dirty="0"/>
              <a:t>, </a:t>
            </a:r>
            <a:r>
              <a:rPr lang="ru-RU" dirty="0" err="1"/>
              <a:t>повертається</a:t>
            </a:r>
            <a:r>
              <a:rPr lang="ru-RU" dirty="0"/>
              <a:t>. </a:t>
            </a:r>
          </a:p>
          <a:p>
            <a:r>
              <a:rPr lang="ru-RU" dirty="0" err="1"/>
              <a:t>Стрілка</a:t>
            </a:r>
            <a:r>
              <a:rPr lang="ru-RU" dirty="0"/>
              <a:t> </a:t>
            </a:r>
            <a:r>
              <a:rPr lang="ru-RU" dirty="0" err="1"/>
              <a:t>рухається</a:t>
            </a:r>
            <a:r>
              <a:rPr lang="ru-RU" dirty="0"/>
              <a:t> по </a:t>
            </a:r>
            <a:r>
              <a:rPr lang="ru-RU" dirty="0" err="1"/>
              <a:t>шкалі</a:t>
            </a:r>
            <a:r>
              <a:rPr lang="ru-RU" dirty="0"/>
              <a:t> </a:t>
            </a:r>
            <a:r>
              <a:rPr lang="ru-RU" dirty="0" err="1"/>
              <a:t>доти</a:t>
            </a:r>
            <a:r>
              <a:rPr lang="ru-RU" dirty="0"/>
              <a:t>, доки момент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пружності</a:t>
            </a:r>
            <a:r>
              <a:rPr lang="ru-RU" dirty="0"/>
              <a:t> </a:t>
            </a:r>
            <a:r>
              <a:rPr lang="ru-RU" dirty="0" err="1"/>
              <a:t>утримуючих</a:t>
            </a:r>
            <a:r>
              <a:rPr lang="ru-RU" dirty="0"/>
              <a:t> пружинок не </a:t>
            </a:r>
            <a:r>
              <a:rPr lang="ru-RU" dirty="0" err="1"/>
              <a:t>врівноважить</a:t>
            </a:r>
            <a:r>
              <a:rPr lang="ru-RU" dirty="0"/>
              <a:t> момент </a:t>
            </a:r>
            <a:r>
              <a:rPr lang="ru-RU" dirty="0" err="1"/>
              <a:t>сили</a:t>
            </a:r>
            <a:r>
              <a:rPr lang="ru-RU" dirty="0"/>
              <a:t> Ампера.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345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изика.  Про електричество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Физика.  Про електричество" id="{832EC1E8-92A2-460A-9868-2AA663E51BC2}" vid="{304D6DF0-C898-4BAD-B71D-A2EF7C2D792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Физика.  Про електричество</Template>
  <TotalTime>307</TotalTime>
  <Words>334</Words>
  <Application>Microsoft Office PowerPoint</Application>
  <PresentationFormat>Широкоэкранный</PresentationFormat>
  <Paragraphs>38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Bahnschrift SemiCondensed</vt:lpstr>
      <vt:lpstr>Book Antiqua</vt:lpstr>
      <vt:lpstr>Calibri</vt:lpstr>
      <vt:lpstr>Wingdings</vt:lpstr>
      <vt:lpstr>Физика.  Про електричество</vt:lpstr>
      <vt:lpstr>Проект «Електродвигуни та їх властивості»</vt:lpstr>
      <vt:lpstr>Мета проекту:</vt:lpstr>
      <vt:lpstr>Історія</vt:lpstr>
      <vt:lpstr>Електродвигун</vt:lpstr>
      <vt:lpstr>Дія електродвигуна</vt:lpstr>
      <vt:lpstr>Колектор</vt:lpstr>
      <vt:lpstr>Складники електродвигуна </vt:lpstr>
      <vt:lpstr>Електровимірювальні прилади</vt:lpstr>
      <vt:lpstr>Принцип дії</vt:lpstr>
      <vt:lpstr>Цікаво!</vt:lpstr>
      <vt:lpstr>Висновок: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«Електродвигуни та їх властивості»</dc:title>
  <dc:creator>user</dc:creator>
  <cp:lastModifiedBy>user</cp:lastModifiedBy>
  <cp:revision>8</cp:revision>
  <dcterms:created xsi:type="dcterms:W3CDTF">2024-10-07T14:22:53Z</dcterms:created>
  <dcterms:modified xsi:type="dcterms:W3CDTF">2024-10-09T07:15:26Z</dcterms:modified>
</cp:coreProperties>
</file>