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70" r:id="rId12"/>
    <p:sldId id="271" r:id="rId13"/>
    <p:sldId id="272" r:id="rId14"/>
    <p:sldId id="273" r:id="rId15"/>
    <p:sldId id="274" r:id="rId16"/>
  </p:sldIdLst>
  <p:sldSz cx="18288000" cy="10287000"/>
  <p:notesSz cx="6858000" cy="9144000"/>
  <p:embeddedFontLst>
    <p:embeddedFont>
      <p:font typeface="Montserrat" panose="02000505000000020004" pitchFamily="2" charset="0"/>
      <p:regular r:id="rId17"/>
      <p:bold r:id="rId18"/>
      <p:italic r:id="rId19"/>
    </p:embeddedFont>
    <p:embeddedFont>
      <p:font typeface="Montserrat Bold" panose="020B0604020202020204" charset="-52"/>
      <p:regular r:id="rId20"/>
      <p:bold r:id="rId21"/>
    </p:embeddedFont>
    <p:embeddedFont>
      <p:font typeface="Montserrat Extra-Bold" panose="020B0604020202020204" charset="-52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7E52"/>
    <a:srgbClr val="474747"/>
    <a:srgbClr val="222222"/>
    <a:srgbClr val="797979"/>
    <a:srgbClr val="787878"/>
    <a:srgbClr val="6F6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696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47679" y="9258300"/>
            <a:ext cx="15829676" cy="28575"/>
          </a:xfrm>
          <a:prstGeom prst="rect">
            <a:avLst/>
          </a:prstGeom>
          <a:solidFill>
            <a:srgbClr val="CB7E52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47256" y="5280843"/>
            <a:ext cx="362888" cy="362888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537794" y="3007934"/>
            <a:ext cx="12578219" cy="2635798"/>
            <a:chOff x="0" y="0"/>
            <a:chExt cx="16770959" cy="3514397"/>
          </a:xfrm>
        </p:grpSpPr>
        <p:sp>
          <p:nvSpPr>
            <p:cNvPr id="5" name="TextBox 5"/>
            <p:cNvSpPr txBox="1"/>
            <p:nvPr/>
          </p:nvSpPr>
          <p:spPr>
            <a:xfrm>
              <a:off x="0" y="171450"/>
              <a:ext cx="16770959" cy="25049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694"/>
                </a:lnSpc>
              </a:pPr>
              <a:r>
                <a:rPr lang="en-US" sz="8694" dirty="0">
                  <a:solidFill>
                    <a:srgbClr val="CB7E52"/>
                  </a:solidFill>
                  <a:latin typeface="Montserrat Extra-Bold"/>
                </a:rPr>
                <a:t>Пикуль Ярослав</a:t>
              </a:r>
            </a:p>
            <a:p>
              <a:pPr>
                <a:lnSpc>
                  <a:spcPts val="5532"/>
                </a:lnSpc>
              </a:pPr>
              <a:r>
                <a:rPr lang="en-US" sz="5532" dirty="0">
                  <a:solidFill>
                    <a:srgbClr val="CB7E52"/>
                  </a:solidFill>
                  <a:latin typeface="Montserrat Extra-Bold"/>
                </a:rPr>
                <a:t>Интернет - маркетолог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926547"/>
              <a:ext cx="14212144" cy="587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791"/>
                </a:lnSpc>
                <a:spcBef>
                  <a:spcPct val="0"/>
                </a:spcBef>
              </a:pPr>
              <a:r>
                <a:rPr lang="en-US" sz="2708" dirty="0">
                  <a:solidFill>
                    <a:srgbClr val="CB7E52"/>
                  </a:solidFill>
                  <a:latin typeface="Montserrat"/>
                </a:rPr>
                <a:t>          </a:t>
              </a:r>
              <a:r>
                <a:rPr lang="en-US" sz="2708" dirty="0">
                  <a:solidFill>
                    <a:srgbClr val="CB7E52"/>
                  </a:solidFill>
                  <a:latin typeface="Montserrat Bold"/>
                </a:rPr>
                <a:t>jarek.pikul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1038225"/>
            <a:ext cx="4166675" cy="353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79"/>
              </a:lnSpc>
            </a:pPr>
            <a:r>
              <a:rPr lang="en-US" sz="2400" dirty="0">
                <a:solidFill>
                  <a:srgbClr val="CB7E52"/>
                </a:solidFill>
                <a:latin typeface="Montserrat Extra-Bold"/>
              </a:rPr>
              <a:t>Клиенты и результаты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0" y="1367556"/>
            <a:ext cx="6276975" cy="6617586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1028700" y="1469587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371600" y="1469586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714500" y="1469585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5621000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15925800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6268039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47679" y="9258300"/>
            <a:ext cx="15829676" cy="28575"/>
          </a:xfrm>
          <a:prstGeom prst="rect">
            <a:avLst/>
          </a:prstGeom>
          <a:solidFill>
            <a:srgbClr val="CB7E52"/>
          </a:solidFill>
        </p:spPr>
      </p:sp>
      <p:grpSp>
        <p:nvGrpSpPr>
          <p:cNvPr id="4" name="Group 4"/>
          <p:cNvGrpSpPr/>
          <p:nvPr/>
        </p:nvGrpSpPr>
        <p:grpSpPr>
          <a:xfrm>
            <a:off x="992501" y="-876300"/>
            <a:ext cx="14215053" cy="12083595"/>
            <a:chOff x="755184" y="-853120"/>
            <a:chExt cx="16770959" cy="4700147"/>
          </a:xfrm>
        </p:grpSpPr>
        <p:sp>
          <p:nvSpPr>
            <p:cNvPr id="5" name="TextBox 5"/>
            <p:cNvSpPr txBox="1"/>
            <p:nvPr/>
          </p:nvSpPr>
          <p:spPr>
            <a:xfrm>
              <a:off x="755184" y="-853120"/>
              <a:ext cx="16770959" cy="5009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r>
                <a:rPr lang="en-US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 </a:t>
              </a:r>
              <a:endParaRPr lang="en-US" sz="32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904927" y="-106292"/>
              <a:ext cx="7129993" cy="395331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/>
              <a:r>
                <a:rPr lang="ru-RU" sz="36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Ниша </a:t>
              </a:r>
              <a:r>
                <a:rPr lang="ru-RU" sz="36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– кулинарный блог (дополнительно продажа книги рецептов</a:t>
              </a:r>
              <a:r>
                <a:rPr lang="ru-RU" sz="36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);</a:t>
              </a:r>
              <a:endParaRPr lang="en-US" sz="36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lvl="0"/>
              <a:r>
                <a:rPr lang="ru-RU" sz="36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Цель – увеличить прибыль с помощью продажи книг </a:t>
              </a:r>
              <a:r>
                <a:rPr lang="ru-RU" sz="36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рецептов; </a:t>
              </a:r>
              <a:endParaRPr lang="en-US" sz="36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lvl="0"/>
              <a:r>
                <a:rPr lang="ru-RU" sz="36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Результаты за время </a:t>
              </a:r>
              <a:r>
                <a:rPr lang="ru-RU" sz="36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работы:</a:t>
              </a:r>
              <a:endParaRPr lang="en-US" sz="36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ru-RU" sz="36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Расходы – </a:t>
              </a:r>
              <a:r>
                <a:rPr lang="ru-RU" sz="36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9</a:t>
              </a:r>
              <a:r>
                <a:rPr lang="en-US" sz="36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7$;</a:t>
              </a:r>
              <a:endParaRPr lang="en-US" sz="36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ru-RU" sz="36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Чек – 399 </a:t>
              </a:r>
              <a:r>
                <a:rPr lang="ru-RU" sz="36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грн.; </a:t>
              </a:r>
              <a:endParaRPr lang="en-US" sz="36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ru-RU" sz="36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Цена клика – </a:t>
              </a:r>
              <a:r>
                <a:rPr lang="ru-RU" sz="36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0.04</a:t>
              </a:r>
              <a:r>
                <a:rPr lang="en-US" sz="36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$;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ru-RU" sz="36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Количество </a:t>
              </a:r>
              <a:r>
                <a:rPr lang="ru-RU" sz="36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заказов – </a:t>
              </a:r>
              <a:r>
                <a:rPr lang="ru-RU" sz="36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41;</a:t>
              </a:r>
              <a:endParaRPr lang="en-US" sz="36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ru-RU" sz="36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Заработано – 16359 </a:t>
              </a:r>
              <a:r>
                <a:rPr lang="ru-RU" sz="36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грн</a:t>
              </a:r>
              <a:r>
                <a:rPr lang="ru-RU" sz="24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.</a:t>
              </a:r>
              <a:endParaRPr lang="en-US" sz="24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lvl="0"/>
              <a:endParaRPr lang="en-US" sz="24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</p:txBody>
        </p:sp>
      </p:grpSp>
      <p:sp>
        <p:nvSpPr>
          <p:cNvPr id="14" name="Овал 13"/>
          <p:cNvSpPr/>
          <p:nvPr/>
        </p:nvSpPr>
        <p:spPr>
          <a:xfrm>
            <a:off x="1119422" y="719511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533056" y="706893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946690" y="703282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5621000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15925800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6268039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019300"/>
            <a:ext cx="10364290" cy="362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32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47679" y="9258300"/>
            <a:ext cx="15829676" cy="28575"/>
          </a:xfrm>
          <a:prstGeom prst="rect">
            <a:avLst/>
          </a:prstGeom>
          <a:solidFill>
            <a:srgbClr val="CB7E52"/>
          </a:solidFill>
        </p:spPr>
      </p:sp>
      <p:grpSp>
        <p:nvGrpSpPr>
          <p:cNvPr id="4" name="Group 4"/>
          <p:cNvGrpSpPr/>
          <p:nvPr/>
        </p:nvGrpSpPr>
        <p:grpSpPr>
          <a:xfrm>
            <a:off x="2628182" y="4229100"/>
            <a:ext cx="13297618" cy="2071235"/>
            <a:chOff x="755184" y="-853120"/>
            <a:chExt cx="18766478" cy="2106832"/>
          </a:xfrm>
        </p:grpSpPr>
        <p:sp>
          <p:nvSpPr>
            <p:cNvPr id="5" name="TextBox 5"/>
            <p:cNvSpPr txBox="1"/>
            <p:nvPr/>
          </p:nvSpPr>
          <p:spPr>
            <a:xfrm>
              <a:off x="755184" y="-853120"/>
              <a:ext cx="16770959" cy="11955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694"/>
                </a:lnSpc>
              </a:pPr>
              <a:r>
                <a:rPr lang="ru-RU" sz="88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Прайс</a:t>
              </a:r>
              <a:endParaRPr lang="en-US" sz="88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55184" y="815420"/>
              <a:ext cx="18766478" cy="43829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457200" lvl="0" indent="-457200">
                <a:buFont typeface="Arial" panose="020B0604020202020204" pitchFamily="34" charset="0"/>
                <a:buChar char="•"/>
              </a:pPr>
              <a:endParaRPr lang="en-US" sz="28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</p:txBody>
        </p:sp>
      </p:grpSp>
      <p:sp>
        <p:nvSpPr>
          <p:cNvPr id="14" name="Овал 13"/>
          <p:cNvSpPr/>
          <p:nvPr/>
        </p:nvSpPr>
        <p:spPr>
          <a:xfrm>
            <a:off x="1119422" y="719511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533056" y="706893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946690" y="703282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5621000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15925800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6268039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2" name="AutoShape 2"/>
          <p:cNvSpPr/>
          <p:nvPr/>
        </p:nvSpPr>
        <p:spPr>
          <a:xfrm>
            <a:off x="1119422" y="1043668"/>
            <a:ext cx="15829676" cy="28575"/>
          </a:xfrm>
          <a:prstGeom prst="rect">
            <a:avLst/>
          </a:prstGeom>
          <a:solidFill>
            <a:srgbClr val="CB7E52"/>
          </a:solidFill>
        </p:spPr>
      </p:sp>
    </p:spTree>
    <p:extLst>
      <p:ext uri="{BB962C8B-B14F-4D97-AF65-F5344CB8AC3E}">
        <p14:creationId xmlns:p14="http://schemas.microsoft.com/office/powerpoint/2010/main" val="291676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47679" y="9258300"/>
            <a:ext cx="15829676" cy="28575"/>
          </a:xfrm>
          <a:prstGeom prst="rect">
            <a:avLst/>
          </a:prstGeom>
          <a:solidFill>
            <a:srgbClr val="CB7E52"/>
          </a:solidFill>
        </p:spPr>
      </p:sp>
      <p:grpSp>
        <p:nvGrpSpPr>
          <p:cNvPr id="4" name="Group 4"/>
          <p:cNvGrpSpPr/>
          <p:nvPr/>
        </p:nvGrpSpPr>
        <p:grpSpPr>
          <a:xfrm>
            <a:off x="1013189" y="1876742"/>
            <a:ext cx="8766206" cy="1007724"/>
            <a:chOff x="953561" y="-686533"/>
            <a:chExt cx="17603305" cy="691616"/>
          </a:xfrm>
        </p:grpSpPr>
        <p:sp>
          <p:nvSpPr>
            <p:cNvPr id="5" name="TextBox 5"/>
            <p:cNvSpPr txBox="1"/>
            <p:nvPr/>
          </p:nvSpPr>
          <p:spPr>
            <a:xfrm>
              <a:off x="953561" y="-686533"/>
              <a:ext cx="16770959" cy="3379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endParaRPr lang="en-US" sz="32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167537" y="-248395"/>
              <a:ext cx="17389329" cy="2534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/>
              <a:endParaRPr lang="en-US" sz="24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</p:txBody>
        </p:sp>
      </p:grpSp>
      <p:sp>
        <p:nvSpPr>
          <p:cNvPr id="14" name="Овал 13"/>
          <p:cNvSpPr/>
          <p:nvPr/>
        </p:nvSpPr>
        <p:spPr>
          <a:xfrm>
            <a:off x="1119422" y="719511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533056" y="706893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946690" y="703282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5621000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15925800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6268039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4246262"/>
              </p:ext>
            </p:extLst>
          </p:nvPr>
        </p:nvGraphicFramePr>
        <p:xfrm>
          <a:off x="3361869" y="1257302"/>
          <a:ext cx="11564262" cy="640079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1564262">
                  <a:extLst>
                    <a:ext uri="{9D8B030D-6E8A-4147-A177-3AD203B41FA5}">
                      <a16:colId xmlns:a16="http://schemas.microsoft.com/office/drawing/2014/main" val="2346381503"/>
                    </a:ext>
                  </a:extLst>
                </a:gridCol>
              </a:tblGrid>
              <a:tr h="8109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40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Пакет  </a:t>
                      </a:r>
                      <a:r>
                        <a:rPr lang="ru-RU" sz="4400" b="1" i="0" u="none" strike="noStrike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«Стартовый»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23685813"/>
                  </a:ext>
                </a:extLst>
              </a:tr>
              <a:tr h="1013845">
                <a:tc>
                  <a:txBody>
                    <a:bodyPr/>
                    <a:lstStyle/>
                    <a:p>
                      <a:pPr marL="342900" indent="-34290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280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Настройка и ведение рекламных кампаний под ваши запросы</a:t>
                      </a:r>
                      <a:endParaRPr lang="ru-RU" sz="2800" b="0" i="0" u="none" strike="noStrike" dirty="0">
                        <a:solidFill>
                          <a:srgbClr val="CB7E52"/>
                        </a:solidFill>
                        <a:effectLst/>
                        <a:latin typeface="Montserrat ExtraBold" panose="00000900000000000000" pitchFamily="50" charset="-52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2061048"/>
                  </a:ext>
                </a:extLst>
              </a:tr>
              <a:tr h="624878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800" u="none" strike="noStrike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Профессиональный </a:t>
                      </a:r>
                      <a:r>
                        <a:rPr lang="ru-RU" sz="280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дизайнер создает </a:t>
                      </a:r>
                      <a:r>
                        <a:rPr lang="ru-RU" sz="2800" u="none" strike="noStrike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баннера/креативы</a:t>
                      </a:r>
                      <a:endParaRPr lang="ru-RU" sz="2800" b="0" i="0" u="none" strike="noStrike" dirty="0">
                        <a:solidFill>
                          <a:srgbClr val="CB7E52"/>
                        </a:solidFill>
                        <a:effectLst/>
                        <a:latin typeface="Montserrat ExtraBold" panose="00000900000000000000" pitchFamily="50" charset="-52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88778356"/>
                  </a:ext>
                </a:extLst>
              </a:tr>
              <a:tr h="512518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80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Сегментация аудитории</a:t>
                      </a:r>
                      <a:endParaRPr lang="ru-RU" sz="2800" b="0" i="0" u="none" strike="noStrike" dirty="0">
                        <a:solidFill>
                          <a:srgbClr val="CB7E52"/>
                        </a:solidFill>
                        <a:effectLst/>
                        <a:latin typeface="Montserrat ExtraBold" panose="00000900000000000000" pitchFamily="50" charset="-52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12852688"/>
                  </a:ext>
                </a:extLst>
              </a:tr>
              <a:tr h="512518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80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Сбор самых горячих клиентов</a:t>
                      </a:r>
                      <a:endParaRPr lang="ru-RU" sz="2800" b="0" i="0" u="none" strike="noStrike" dirty="0">
                        <a:solidFill>
                          <a:srgbClr val="CB7E52"/>
                        </a:solidFill>
                        <a:effectLst/>
                        <a:latin typeface="Montserrat ExtraBold" panose="00000900000000000000" pitchFamily="50" charset="-52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86983182"/>
                  </a:ext>
                </a:extLst>
              </a:tr>
              <a:tr h="527310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80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Оптимизация рекламных кампаний</a:t>
                      </a:r>
                      <a:endParaRPr lang="ru-RU" sz="2800" b="0" i="0" u="none" strike="noStrike" dirty="0">
                        <a:solidFill>
                          <a:srgbClr val="CB7E52"/>
                        </a:solidFill>
                        <a:effectLst/>
                        <a:latin typeface="Montserrat ExtraBold" panose="00000900000000000000" pitchFamily="50" charset="-52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85108741"/>
                  </a:ext>
                </a:extLst>
              </a:tr>
              <a:tr h="512518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80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Масштабирование</a:t>
                      </a:r>
                      <a:endParaRPr lang="ru-RU" sz="2800" b="0" i="0" u="none" strike="noStrike" dirty="0">
                        <a:solidFill>
                          <a:srgbClr val="CB7E52"/>
                        </a:solidFill>
                        <a:effectLst/>
                        <a:latin typeface="Montserrat ExtraBold" panose="00000900000000000000" pitchFamily="50" charset="-52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3807032"/>
                  </a:ext>
                </a:extLst>
              </a:tr>
              <a:tr h="512518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80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Еженедельный отчет</a:t>
                      </a:r>
                      <a:endParaRPr lang="ru-RU" sz="2800" b="0" i="0" u="none" strike="noStrike" dirty="0">
                        <a:solidFill>
                          <a:srgbClr val="CB7E52"/>
                        </a:solidFill>
                        <a:effectLst/>
                        <a:latin typeface="Montserrat ExtraBold" panose="00000900000000000000" pitchFamily="50" charset="-52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36417280"/>
                  </a:ext>
                </a:extLst>
              </a:tr>
              <a:tr h="512518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80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Ежемесячный отчет о </a:t>
                      </a:r>
                      <a:r>
                        <a:rPr lang="ru-RU" sz="2800" u="none" strike="noStrike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проделанной </a:t>
                      </a:r>
                      <a:r>
                        <a:rPr lang="ru-RU" sz="280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работе</a:t>
                      </a:r>
                      <a:endParaRPr lang="ru-RU" sz="2800" b="0" i="0" u="none" strike="noStrike" dirty="0">
                        <a:solidFill>
                          <a:srgbClr val="CB7E52"/>
                        </a:solidFill>
                        <a:effectLst/>
                        <a:latin typeface="Montserrat ExtraBold" panose="00000900000000000000" pitchFamily="50" charset="-52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45722140"/>
                  </a:ext>
                </a:extLst>
              </a:tr>
              <a:tr h="861260"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0" i="0" u="none" strike="noStrike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Цена</a:t>
                      </a:r>
                      <a:r>
                        <a:rPr lang="ru-RU" sz="2800" b="0" i="0" u="none" strike="noStrike" baseline="0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 – 210</a:t>
                      </a:r>
                      <a:r>
                        <a:rPr lang="en-US" sz="2800" b="0" i="0" u="none" strike="noStrike" baseline="0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$/</a:t>
                      </a:r>
                      <a:r>
                        <a:rPr lang="ru-RU" sz="2800" b="0" i="0" u="none" strike="noStrike" baseline="0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месяц</a:t>
                      </a:r>
                      <a:endParaRPr lang="ru-RU" sz="2800" b="0" i="0" u="none" strike="noStrike" dirty="0">
                        <a:solidFill>
                          <a:srgbClr val="CB7E52"/>
                        </a:solidFill>
                        <a:effectLst/>
                        <a:latin typeface="Montserrat ExtraBold" panose="00000900000000000000" pitchFamily="50" charset="-52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72928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943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47679" y="9258300"/>
            <a:ext cx="15829676" cy="28575"/>
          </a:xfrm>
          <a:prstGeom prst="rect">
            <a:avLst/>
          </a:prstGeom>
          <a:solidFill>
            <a:srgbClr val="CB7E52"/>
          </a:solidFill>
        </p:spPr>
      </p:sp>
      <p:grpSp>
        <p:nvGrpSpPr>
          <p:cNvPr id="4" name="Group 4"/>
          <p:cNvGrpSpPr/>
          <p:nvPr/>
        </p:nvGrpSpPr>
        <p:grpSpPr>
          <a:xfrm>
            <a:off x="1013189" y="1876742"/>
            <a:ext cx="8766206" cy="1007724"/>
            <a:chOff x="953561" y="-686533"/>
            <a:chExt cx="17603305" cy="691616"/>
          </a:xfrm>
        </p:grpSpPr>
        <p:sp>
          <p:nvSpPr>
            <p:cNvPr id="5" name="TextBox 5"/>
            <p:cNvSpPr txBox="1"/>
            <p:nvPr/>
          </p:nvSpPr>
          <p:spPr>
            <a:xfrm>
              <a:off x="953561" y="-686533"/>
              <a:ext cx="16770959" cy="3379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endParaRPr lang="en-US" sz="32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167537" y="-248395"/>
              <a:ext cx="17389329" cy="2534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/>
              <a:endParaRPr lang="en-US" sz="24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</p:txBody>
        </p:sp>
      </p:grpSp>
      <p:sp>
        <p:nvSpPr>
          <p:cNvPr id="14" name="Овал 13"/>
          <p:cNvSpPr/>
          <p:nvPr/>
        </p:nvSpPr>
        <p:spPr>
          <a:xfrm>
            <a:off x="1119422" y="719511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533056" y="706893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946690" y="703282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5621000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15925800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6268039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8702297"/>
              </p:ext>
            </p:extLst>
          </p:nvPr>
        </p:nvGraphicFramePr>
        <p:xfrm>
          <a:off x="3346450" y="419102"/>
          <a:ext cx="11595100" cy="913616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1595100">
                  <a:extLst>
                    <a:ext uri="{9D8B030D-6E8A-4147-A177-3AD203B41FA5}">
                      <a16:colId xmlns:a16="http://schemas.microsoft.com/office/drawing/2014/main" val="3948967708"/>
                    </a:ext>
                  </a:extLst>
                </a:gridCol>
              </a:tblGrid>
              <a:tr h="8012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40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Пакет </a:t>
                      </a:r>
                      <a:r>
                        <a:rPr lang="ru-RU" sz="4400" b="1" u="none" strike="noStrike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«</a:t>
                      </a:r>
                      <a:r>
                        <a:rPr lang="en-US" sz="4400" b="1" u="none" strike="noStrike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PRO</a:t>
                      </a:r>
                      <a:r>
                        <a:rPr lang="ru-RU" sz="4400" b="1" u="none" strike="noStrike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»</a:t>
                      </a:r>
                      <a:endParaRPr lang="en-US" sz="4400" b="1" i="0" u="none" strike="noStrike" dirty="0">
                        <a:solidFill>
                          <a:srgbClr val="CB7E52"/>
                        </a:solidFill>
                        <a:effectLst/>
                        <a:latin typeface="Montserrat ExtraBold" panose="00000900000000000000" pitchFamily="50" charset="-52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13738308"/>
                  </a:ext>
                </a:extLst>
              </a:tr>
              <a:tr h="442165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80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Настройка и ведение рекламных кампаний под ваши запросы</a:t>
                      </a:r>
                      <a:endParaRPr lang="ru-RU" sz="2800" b="0" i="0" u="none" strike="noStrike" dirty="0">
                        <a:solidFill>
                          <a:srgbClr val="CB7E52"/>
                        </a:solidFill>
                        <a:effectLst/>
                        <a:latin typeface="Montserrat ExtraBold" panose="00000900000000000000" pitchFamily="50" charset="-52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62949867"/>
                  </a:ext>
                </a:extLst>
              </a:tr>
              <a:tr h="873109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800" u="none" strike="noStrike" dirty="0" err="1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Лайфхак</a:t>
                      </a:r>
                      <a:r>
                        <a:rPr lang="ru-RU" sz="280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 </a:t>
                      </a:r>
                      <a:r>
                        <a:rPr lang="ru-RU" sz="2800" u="none" strike="noStrike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«реклама </a:t>
                      </a:r>
                      <a:r>
                        <a:rPr lang="ru-RU" sz="280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у </a:t>
                      </a:r>
                      <a:r>
                        <a:rPr lang="ru-RU" sz="2800" u="none" strike="noStrike" dirty="0" err="1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блогеров</a:t>
                      </a:r>
                      <a:r>
                        <a:rPr lang="ru-RU" sz="280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 при минимальных </a:t>
                      </a:r>
                      <a:r>
                        <a:rPr lang="ru-RU" sz="2800" u="none" strike="noStrike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тратах»:</a:t>
                      </a:r>
                      <a:r>
                        <a:rPr lang="ru-RU" sz="2800" u="none" strike="noStrike" baseline="0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 </a:t>
                      </a:r>
                      <a:r>
                        <a:rPr lang="ru-RU" sz="2800" u="none" strike="noStrike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как </a:t>
                      </a:r>
                      <a:r>
                        <a:rPr lang="ru-RU" sz="280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заказать рекламу у 20+ профилей</a:t>
                      </a:r>
                      <a:endParaRPr lang="ru-RU" sz="2800" b="0" i="0" u="none" strike="noStrike" dirty="0">
                        <a:solidFill>
                          <a:srgbClr val="CB7E52"/>
                        </a:solidFill>
                        <a:effectLst/>
                        <a:latin typeface="Montserrat ExtraBold" panose="00000900000000000000" pitchFamily="50" charset="-52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98825371"/>
                  </a:ext>
                </a:extLst>
              </a:tr>
              <a:tr h="442165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80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Сегментация аудитории</a:t>
                      </a:r>
                      <a:endParaRPr lang="ru-RU" sz="2800" b="0" i="0" u="none" strike="noStrike" dirty="0">
                        <a:solidFill>
                          <a:srgbClr val="CB7E52"/>
                        </a:solidFill>
                        <a:effectLst/>
                        <a:latin typeface="Montserrat ExtraBold" panose="00000900000000000000" pitchFamily="50" charset="-52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14844789"/>
                  </a:ext>
                </a:extLst>
              </a:tr>
              <a:tr h="442165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80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Сбор самых горячих клиентов</a:t>
                      </a:r>
                      <a:endParaRPr lang="ru-RU" sz="2800" b="0" i="0" u="none" strike="noStrike" dirty="0">
                        <a:solidFill>
                          <a:srgbClr val="CB7E52"/>
                        </a:solidFill>
                        <a:effectLst/>
                        <a:latin typeface="Montserrat ExtraBold" panose="00000900000000000000" pitchFamily="50" charset="-52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0749712"/>
                  </a:ext>
                </a:extLst>
              </a:tr>
              <a:tr h="442165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80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Оптимизация рекламных кампаний</a:t>
                      </a:r>
                      <a:endParaRPr lang="ru-RU" sz="2800" b="0" i="0" u="none" strike="noStrike" dirty="0">
                        <a:solidFill>
                          <a:srgbClr val="CB7E52"/>
                        </a:solidFill>
                        <a:effectLst/>
                        <a:latin typeface="Montserrat ExtraBold" panose="00000900000000000000" pitchFamily="50" charset="-52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5861854"/>
                  </a:ext>
                </a:extLst>
              </a:tr>
              <a:tr h="442165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80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Масштабирование</a:t>
                      </a:r>
                      <a:endParaRPr lang="ru-RU" sz="2800" b="0" i="0" u="none" strike="noStrike" dirty="0">
                        <a:solidFill>
                          <a:srgbClr val="CB7E52"/>
                        </a:solidFill>
                        <a:effectLst/>
                        <a:latin typeface="Montserrat ExtraBold" panose="00000900000000000000" pitchFamily="50" charset="-52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96845319"/>
                  </a:ext>
                </a:extLst>
              </a:tr>
              <a:tr h="442165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80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Еженедельный отчет </a:t>
                      </a:r>
                      <a:endParaRPr lang="ru-RU" sz="2800" b="0" i="0" u="none" strike="noStrike" dirty="0">
                        <a:solidFill>
                          <a:srgbClr val="CB7E52"/>
                        </a:solidFill>
                        <a:effectLst/>
                        <a:latin typeface="Montserrat ExtraBold" panose="00000900000000000000" pitchFamily="50" charset="-52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2322844"/>
                  </a:ext>
                </a:extLst>
              </a:tr>
              <a:tr h="442165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80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Ежемесячный отчет </a:t>
                      </a:r>
                      <a:endParaRPr lang="ru-RU" sz="2800" b="0" i="0" u="none" strike="noStrike" dirty="0">
                        <a:solidFill>
                          <a:srgbClr val="CB7E52"/>
                        </a:solidFill>
                        <a:effectLst/>
                        <a:latin typeface="Montserrat ExtraBold" panose="00000900000000000000" pitchFamily="50" charset="-52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64895417"/>
                  </a:ext>
                </a:extLst>
              </a:tr>
              <a:tr h="442165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80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Анализ рынка и конкурентов</a:t>
                      </a:r>
                      <a:endParaRPr lang="ru-RU" sz="2800" b="0" i="0" u="none" strike="noStrike" dirty="0">
                        <a:solidFill>
                          <a:srgbClr val="CB7E52"/>
                        </a:solidFill>
                        <a:effectLst/>
                        <a:latin typeface="Montserrat ExtraBold" panose="00000900000000000000" pitchFamily="50" charset="-52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15498437"/>
                  </a:ext>
                </a:extLst>
              </a:tr>
              <a:tr h="442165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800" u="none" strike="noStrike" dirty="0" err="1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Професиональный</a:t>
                      </a:r>
                      <a:r>
                        <a:rPr lang="ru-RU" sz="280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 дизайнер создает </a:t>
                      </a:r>
                      <a:r>
                        <a:rPr lang="ru-RU" sz="2800" u="none" strike="noStrike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баннера/креативы</a:t>
                      </a:r>
                      <a:endParaRPr lang="ru-RU" sz="2800" b="0" i="0" u="none" strike="noStrike" dirty="0">
                        <a:solidFill>
                          <a:srgbClr val="CB7E52"/>
                        </a:solidFill>
                        <a:effectLst/>
                        <a:latin typeface="Montserrat ExtraBold" panose="00000900000000000000" pitchFamily="50" charset="-52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06362931"/>
                  </a:ext>
                </a:extLst>
              </a:tr>
              <a:tr h="442165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80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SMM - сопровождение (подсказки по ведению профиля)</a:t>
                      </a:r>
                      <a:endParaRPr lang="ru-RU" sz="2800" b="0" i="0" u="none" strike="noStrike" dirty="0">
                        <a:solidFill>
                          <a:srgbClr val="CB7E52"/>
                        </a:solidFill>
                        <a:effectLst/>
                        <a:latin typeface="Montserrat ExtraBold" panose="00000900000000000000" pitchFamily="50" charset="-52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17974069"/>
                  </a:ext>
                </a:extLst>
              </a:tr>
              <a:tr h="873109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80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Скрипт "что отвечать клиенту, если получили отказ или как сохранить лояльность"</a:t>
                      </a:r>
                      <a:endParaRPr lang="ru-RU" sz="2800" b="0" i="0" u="none" strike="noStrike" dirty="0">
                        <a:solidFill>
                          <a:srgbClr val="CB7E52"/>
                        </a:solidFill>
                        <a:effectLst/>
                        <a:latin typeface="Montserrat ExtraBold" panose="00000900000000000000" pitchFamily="50" charset="-52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5817799"/>
                  </a:ext>
                </a:extLst>
              </a:tr>
              <a:tr h="442165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80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Написаны мною продающие текста по системе AIDA, 4U</a:t>
                      </a:r>
                      <a:endParaRPr lang="ru-RU" sz="2800" b="0" i="0" u="none" strike="noStrike" dirty="0">
                        <a:solidFill>
                          <a:srgbClr val="CB7E52"/>
                        </a:solidFill>
                        <a:effectLst/>
                        <a:latin typeface="Montserrat ExtraBold" panose="00000900000000000000" pitchFamily="50" charset="-52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19194594"/>
                  </a:ext>
                </a:extLst>
              </a:tr>
              <a:tr h="130405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b="0" i="0" u="none" strike="noStrike" dirty="0" smtClean="0">
                        <a:solidFill>
                          <a:srgbClr val="CB7E52"/>
                        </a:solidFill>
                        <a:effectLst/>
                        <a:latin typeface="Montserrat ExtraBold" panose="00000900000000000000" pitchFamily="50" charset="-52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i="0" u="none" strike="noStrike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Цена</a:t>
                      </a:r>
                      <a:r>
                        <a:rPr lang="ru-RU" sz="2800" b="0" i="0" u="none" strike="noStrike" baseline="0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 – 250</a:t>
                      </a:r>
                      <a:r>
                        <a:rPr lang="en-US" sz="2800" b="0" i="0" u="none" strike="noStrike" baseline="0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$/</a:t>
                      </a:r>
                      <a:r>
                        <a:rPr lang="ru-RU" sz="2800" b="0" i="0" u="none" strike="noStrike" baseline="0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месяц</a:t>
                      </a:r>
                      <a:endParaRPr lang="ru-RU" sz="2800" b="0" i="0" u="none" strike="noStrike" dirty="0" smtClean="0">
                        <a:solidFill>
                          <a:srgbClr val="CB7E52"/>
                        </a:solidFill>
                        <a:effectLst/>
                        <a:latin typeface="Montserrat ExtraBold" panose="00000900000000000000" pitchFamily="50" charset="-52"/>
                      </a:endParaRPr>
                    </a:p>
                    <a:p>
                      <a:pPr algn="l" fontAlgn="b"/>
                      <a:endParaRPr lang="ru-RU" sz="2800" b="0" i="0" u="none" strike="noStrike" dirty="0">
                        <a:solidFill>
                          <a:srgbClr val="CB7E52"/>
                        </a:solidFill>
                        <a:effectLst/>
                        <a:latin typeface="Montserrat ExtraBold" panose="00000900000000000000" pitchFamily="50" charset="-52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104990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757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20959" y="9296400"/>
            <a:ext cx="15829676" cy="28575"/>
          </a:xfrm>
          <a:prstGeom prst="rect">
            <a:avLst/>
          </a:prstGeom>
          <a:solidFill>
            <a:srgbClr val="CB7E52"/>
          </a:solidFill>
        </p:spPr>
      </p:sp>
      <p:grpSp>
        <p:nvGrpSpPr>
          <p:cNvPr id="4" name="Group 4"/>
          <p:cNvGrpSpPr/>
          <p:nvPr/>
        </p:nvGrpSpPr>
        <p:grpSpPr>
          <a:xfrm>
            <a:off x="986469" y="1914842"/>
            <a:ext cx="8766206" cy="1007724"/>
            <a:chOff x="953561" y="-686533"/>
            <a:chExt cx="17603305" cy="691616"/>
          </a:xfrm>
        </p:grpSpPr>
        <p:sp>
          <p:nvSpPr>
            <p:cNvPr id="5" name="TextBox 5"/>
            <p:cNvSpPr txBox="1"/>
            <p:nvPr/>
          </p:nvSpPr>
          <p:spPr>
            <a:xfrm>
              <a:off x="953561" y="-686533"/>
              <a:ext cx="16770959" cy="3379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endParaRPr lang="en-US" sz="32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167537" y="-248395"/>
              <a:ext cx="17389329" cy="2534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/>
              <a:endParaRPr lang="en-US" sz="24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</p:txBody>
        </p:sp>
      </p:grpSp>
      <p:sp>
        <p:nvSpPr>
          <p:cNvPr id="14" name="Овал 13"/>
          <p:cNvSpPr/>
          <p:nvPr/>
        </p:nvSpPr>
        <p:spPr>
          <a:xfrm>
            <a:off x="1092702" y="757611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506336" y="744993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919970" y="741382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5594280" y="94488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15899080" y="94488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6241319" y="94488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9637924"/>
              </p:ext>
            </p:extLst>
          </p:nvPr>
        </p:nvGraphicFramePr>
        <p:xfrm>
          <a:off x="3124200" y="419107"/>
          <a:ext cx="12039600" cy="8753471"/>
        </p:xfrm>
        <a:graphic>
          <a:graphicData uri="http://schemas.openxmlformats.org/drawingml/2006/table">
            <a:tbl>
              <a:tblPr/>
              <a:tblGrid>
                <a:gridCol w="12039600">
                  <a:extLst>
                    <a:ext uri="{9D8B030D-6E8A-4147-A177-3AD203B41FA5}">
                      <a16:colId xmlns:a16="http://schemas.microsoft.com/office/drawing/2014/main" val="3962179927"/>
                    </a:ext>
                  </a:extLst>
                </a:gridCol>
              </a:tblGrid>
              <a:tr h="5524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Пакет </a:t>
                      </a:r>
                      <a:r>
                        <a:rPr lang="ru-RU" sz="2400" b="1" i="0" u="none" strike="noStrike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«</a:t>
                      </a:r>
                      <a:r>
                        <a:rPr lang="en-US" sz="2400" b="1" i="0" u="none" strike="noStrike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VIP</a:t>
                      </a:r>
                      <a:r>
                        <a:rPr lang="ru-RU" sz="2400" b="1" i="0" u="none" strike="noStrike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»</a:t>
                      </a:r>
                      <a:endParaRPr lang="en-US" sz="2400" b="1" i="0" u="none" strike="noStrike" dirty="0">
                        <a:solidFill>
                          <a:srgbClr val="CB7E52"/>
                        </a:solidFill>
                        <a:effectLst/>
                        <a:latin typeface="Montserrat ExtraBold" panose="00000900000000000000" pitchFamily="50" charset="-52"/>
                      </a:endParaRPr>
                    </a:p>
                  </a:txBody>
                  <a:tcPr marL="9180" marR="9180" marT="918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9459785"/>
                  </a:ext>
                </a:extLst>
              </a:tr>
              <a:tr h="370488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i="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Настройка и ведение рекламных кампаний под ваши запросы</a:t>
                      </a:r>
                    </a:p>
                  </a:txBody>
                  <a:tcPr marL="9180" marR="9180" marT="918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8988736"/>
                  </a:ext>
                </a:extLst>
              </a:tr>
              <a:tr h="730144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i="0" u="none" strike="noStrike" dirty="0" err="1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Лайфхак</a:t>
                      </a:r>
                      <a:r>
                        <a:rPr lang="ru-RU" sz="2000" b="0" i="0" u="none" strike="noStrike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 «реклама у </a:t>
                      </a:r>
                      <a:r>
                        <a:rPr lang="ru-RU" sz="2000" b="0" i="0" u="none" strike="noStrike" dirty="0" err="1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блогеров</a:t>
                      </a:r>
                      <a:r>
                        <a:rPr lang="ru-RU" sz="2000" b="0" i="0" u="none" strike="noStrike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 при минимальных тратах»:</a:t>
                      </a:r>
                      <a:r>
                        <a:rPr lang="ru-RU" sz="2000" b="0" i="0" u="none" strike="noStrike" baseline="0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 </a:t>
                      </a:r>
                      <a:r>
                        <a:rPr lang="ru-RU" sz="2000" b="0" i="0" u="none" strike="noStrike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как заказать рекламу у 20+ профилей</a:t>
                      </a:r>
                      <a:endParaRPr lang="ru-RU" sz="2000" b="0" i="0" u="none" strike="noStrike" dirty="0">
                        <a:solidFill>
                          <a:srgbClr val="CB7E52"/>
                        </a:solidFill>
                        <a:effectLst/>
                        <a:latin typeface="Montserrat ExtraBold" panose="00000900000000000000" pitchFamily="50" charset="-52"/>
                      </a:endParaRPr>
                    </a:p>
                  </a:txBody>
                  <a:tcPr marL="9180" marR="9180" marT="918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23361026"/>
                  </a:ext>
                </a:extLst>
              </a:tr>
              <a:tr h="370488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i="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Сегментация аудитории</a:t>
                      </a:r>
                    </a:p>
                  </a:txBody>
                  <a:tcPr marL="9180" marR="9180" marT="918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3238859"/>
                  </a:ext>
                </a:extLst>
              </a:tr>
              <a:tr h="370488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i="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Сбор самых горячих клиентов</a:t>
                      </a:r>
                    </a:p>
                  </a:txBody>
                  <a:tcPr marL="9180" marR="9180" marT="918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4695110"/>
                  </a:ext>
                </a:extLst>
              </a:tr>
              <a:tr h="370488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i="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Оптимизация рекламных кампаний</a:t>
                      </a:r>
                    </a:p>
                  </a:txBody>
                  <a:tcPr marL="9180" marR="9180" marT="918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0721463"/>
                  </a:ext>
                </a:extLst>
              </a:tr>
              <a:tr h="370488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i="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Масштабирование</a:t>
                      </a:r>
                    </a:p>
                  </a:txBody>
                  <a:tcPr marL="9180" marR="9180" marT="918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7551973"/>
                  </a:ext>
                </a:extLst>
              </a:tr>
              <a:tr h="370488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i="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Еженедельный отчет</a:t>
                      </a:r>
                    </a:p>
                  </a:txBody>
                  <a:tcPr marL="9180" marR="9180" marT="918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1118016"/>
                  </a:ext>
                </a:extLst>
              </a:tr>
              <a:tr h="370488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i="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Ежемесячный отчет </a:t>
                      </a:r>
                    </a:p>
                  </a:txBody>
                  <a:tcPr marL="9180" marR="9180" marT="91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08773925"/>
                  </a:ext>
                </a:extLst>
              </a:tr>
              <a:tr h="370488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i="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Написаны мною продающие текста по системе AIDA, 4U</a:t>
                      </a:r>
                    </a:p>
                  </a:txBody>
                  <a:tcPr marL="9180" marR="9180" marT="91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65745834"/>
                  </a:ext>
                </a:extLst>
              </a:tr>
              <a:tr h="370488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i="0" u="none" strike="noStrike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Профессиональный </a:t>
                      </a:r>
                      <a:r>
                        <a:rPr lang="ru-RU" sz="2000" b="0" i="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дизайнер создает </a:t>
                      </a:r>
                      <a:r>
                        <a:rPr lang="ru-RU" sz="2000" b="0" i="0" u="none" strike="noStrike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баннера/креативы</a:t>
                      </a:r>
                      <a:endParaRPr lang="ru-RU" sz="2000" b="0" i="0" u="none" strike="noStrike" dirty="0">
                        <a:solidFill>
                          <a:srgbClr val="CB7E52"/>
                        </a:solidFill>
                        <a:effectLst/>
                        <a:latin typeface="Montserrat ExtraBold" panose="00000900000000000000" pitchFamily="50" charset="-52"/>
                      </a:endParaRPr>
                    </a:p>
                  </a:txBody>
                  <a:tcPr marL="9180" marR="9180" marT="91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78604012"/>
                  </a:ext>
                </a:extLst>
              </a:tr>
              <a:tr h="370488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i="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SMM - сопровождение (подсказки по ведению профиля)</a:t>
                      </a:r>
                    </a:p>
                  </a:txBody>
                  <a:tcPr marL="9180" marR="9180" marT="91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84951510"/>
                  </a:ext>
                </a:extLst>
              </a:tr>
              <a:tr h="730144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i="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Скрипт "что отвечать клиенту, если получили отказ или как сохранить лояльность"</a:t>
                      </a:r>
                    </a:p>
                  </a:txBody>
                  <a:tcPr marL="9180" marR="9180" marT="91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58219482"/>
                  </a:ext>
                </a:extLst>
              </a:tr>
              <a:tr h="370488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i="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Анализ рынка и конкурентов</a:t>
                      </a:r>
                    </a:p>
                  </a:txBody>
                  <a:tcPr marL="9180" marR="9180" marT="91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21386663"/>
                  </a:ext>
                </a:extLst>
              </a:tr>
              <a:tr h="370488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i="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Накрутка подписчиков</a:t>
                      </a:r>
                    </a:p>
                  </a:txBody>
                  <a:tcPr marL="9180" marR="9180" marT="91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72528890"/>
                  </a:ext>
                </a:extLst>
              </a:tr>
              <a:tr h="370488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i="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Создание и оформление "вечных историй"</a:t>
                      </a:r>
                    </a:p>
                  </a:txBody>
                  <a:tcPr marL="9180" marR="9180" marT="91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01439722"/>
                  </a:ext>
                </a:extLst>
              </a:tr>
              <a:tr h="370488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i="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Написания контент плана на целый месяц на различные тематики в вашей нише</a:t>
                      </a:r>
                    </a:p>
                  </a:txBody>
                  <a:tcPr marL="9180" marR="9180" marT="91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76413998"/>
                  </a:ext>
                </a:extLst>
              </a:tr>
              <a:tr h="370488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i="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Ежедневно: выкладываю посты, оформляю и выкладываю </a:t>
                      </a:r>
                      <a:r>
                        <a:rPr lang="ru-RU" sz="2000" b="0" i="0" u="none" strike="noStrike" dirty="0" err="1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сторис</a:t>
                      </a:r>
                      <a:endParaRPr lang="ru-RU" sz="2000" b="0" i="0" u="none" strike="noStrike" dirty="0">
                        <a:solidFill>
                          <a:srgbClr val="CB7E52"/>
                        </a:solidFill>
                        <a:effectLst/>
                        <a:latin typeface="Montserrat ExtraBold" panose="00000900000000000000" pitchFamily="50" charset="-52"/>
                      </a:endParaRPr>
                    </a:p>
                  </a:txBody>
                  <a:tcPr marL="9180" marR="9180" marT="91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10811256"/>
                  </a:ext>
                </a:extLst>
              </a:tr>
              <a:tr h="370488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i="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Разрабатываю стратегию продвижения </a:t>
                      </a:r>
                      <a:r>
                        <a:rPr lang="ru-RU" sz="2000" b="0" i="0" u="none" strike="noStrike" dirty="0" err="1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т.е</a:t>
                      </a:r>
                      <a:r>
                        <a:rPr lang="ru-RU" sz="2000" b="0" i="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 </a:t>
                      </a:r>
                      <a:r>
                        <a:rPr lang="ru-RU" sz="2000" b="0" i="0" u="none" strike="noStrike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«куда </a:t>
                      </a:r>
                      <a:r>
                        <a:rPr lang="ru-RU" sz="2000" b="0" i="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идти и куда </a:t>
                      </a:r>
                      <a:r>
                        <a:rPr lang="ru-RU" sz="2000" b="0" i="0" u="none" strike="noStrike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придём» </a:t>
                      </a:r>
                      <a:endParaRPr lang="ru-RU" sz="2000" b="0" i="0" u="none" strike="noStrike" dirty="0">
                        <a:solidFill>
                          <a:srgbClr val="CB7E52"/>
                        </a:solidFill>
                        <a:effectLst/>
                        <a:latin typeface="Montserrat ExtraBold" panose="00000900000000000000" pitchFamily="50" charset="-52"/>
                      </a:endParaRPr>
                    </a:p>
                  </a:txBody>
                  <a:tcPr marL="9180" marR="9180" marT="91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3715146"/>
                  </a:ext>
                </a:extLst>
              </a:tr>
              <a:tr h="370488">
                <a:tc>
                  <a:txBody>
                    <a:bodyPr/>
                    <a:lstStyle/>
                    <a:p>
                      <a:pPr marL="342900" indent="-34290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i="0" u="none" strike="noStrike" dirty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Оформление шапки профиля</a:t>
                      </a:r>
                    </a:p>
                  </a:txBody>
                  <a:tcPr marL="9180" marR="9180" marT="91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18231654"/>
                  </a:ext>
                </a:extLst>
              </a:tr>
              <a:tr h="44242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Цена</a:t>
                      </a:r>
                      <a:r>
                        <a:rPr lang="ru-RU" sz="2400" b="0" i="0" u="none" strike="noStrike" baseline="0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 – 550</a:t>
                      </a:r>
                      <a:r>
                        <a:rPr lang="en-US" sz="2400" b="0" i="0" u="none" strike="noStrike" baseline="0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$/</a:t>
                      </a:r>
                      <a:r>
                        <a:rPr lang="ru-RU" sz="2400" b="0" i="0" u="none" strike="noStrike" baseline="0" dirty="0" smtClean="0">
                          <a:solidFill>
                            <a:srgbClr val="CB7E52"/>
                          </a:solidFill>
                          <a:effectLst/>
                          <a:latin typeface="Montserrat ExtraBold" panose="00000900000000000000" pitchFamily="50" charset="-52"/>
                        </a:rPr>
                        <a:t>месяц</a:t>
                      </a:r>
                      <a:endParaRPr lang="ru-RU" sz="2400" b="0" i="0" u="none" strike="noStrike" dirty="0" smtClean="0">
                        <a:solidFill>
                          <a:srgbClr val="CB7E52"/>
                        </a:solidFill>
                        <a:effectLst/>
                        <a:latin typeface="Montserrat ExtraBold" panose="00000900000000000000" pitchFamily="50" charset="-52"/>
                      </a:endParaRPr>
                    </a:p>
                  </a:txBody>
                  <a:tcPr marL="9180" marR="9180" marT="91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329751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495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47679" y="9258300"/>
            <a:ext cx="15829676" cy="28575"/>
          </a:xfrm>
          <a:prstGeom prst="rect">
            <a:avLst/>
          </a:prstGeom>
          <a:solidFill>
            <a:srgbClr val="CB7E52"/>
          </a:solidFill>
        </p:spPr>
      </p:sp>
      <p:grpSp>
        <p:nvGrpSpPr>
          <p:cNvPr id="4" name="Group 4"/>
          <p:cNvGrpSpPr/>
          <p:nvPr/>
        </p:nvGrpSpPr>
        <p:grpSpPr>
          <a:xfrm>
            <a:off x="2628182" y="3162300"/>
            <a:ext cx="13297618" cy="4021455"/>
            <a:chOff x="755184" y="-853120"/>
            <a:chExt cx="18766478" cy="3005435"/>
          </a:xfrm>
        </p:grpSpPr>
        <p:sp>
          <p:nvSpPr>
            <p:cNvPr id="5" name="TextBox 5"/>
            <p:cNvSpPr txBox="1"/>
            <p:nvPr/>
          </p:nvSpPr>
          <p:spPr>
            <a:xfrm>
              <a:off x="755184" y="-853120"/>
              <a:ext cx="16770959" cy="30054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ru-RU" sz="48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Твои конкуренты уже зарабатывают привлекая клиентов онлайн. </a:t>
              </a:r>
              <a:endParaRPr lang="en-US" sz="48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algn="ctr"/>
              <a:r>
                <a:rPr lang="ru-RU" sz="48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Не отставай – давай сделаем их вместе. </a:t>
              </a:r>
              <a:endParaRPr lang="en-US" sz="48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55184" y="815420"/>
              <a:ext cx="18766478" cy="43829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457200" lvl="0" indent="-457200">
                <a:buFont typeface="Arial" panose="020B0604020202020204" pitchFamily="34" charset="0"/>
                <a:buChar char="•"/>
              </a:pPr>
              <a:endParaRPr lang="en-US" sz="28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</p:txBody>
        </p:sp>
      </p:grpSp>
      <p:sp>
        <p:nvSpPr>
          <p:cNvPr id="14" name="Овал 13"/>
          <p:cNvSpPr/>
          <p:nvPr/>
        </p:nvSpPr>
        <p:spPr>
          <a:xfrm>
            <a:off x="1119422" y="719511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533056" y="706893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946690" y="703282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5621000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15925800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6268039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2" name="AutoShape 2"/>
          <p:cNvSpPr/>
          <p:nvPr/>
        </p:nvSpPr>
        <p:spPr>
          <a:xfrm>
            <a:off x="1119422" y="1043668"/>
            <a:ext cx="15829676" cy="28575"/>
          </a:xfrm>
          <a:prstGeom prst="rect">
            <a:avLst/>
          </a:prstGeom>
          <a:solidFill>
            <a:srgbClr val="CB7E52"/>
          </a:solidFill>
        </p:spPr>
      </p:sp>
      <p:sp>
        <p:nvSpPr>
          <p:cNvPr id="3" name="Прямоугольник 2"/>
          <p:cNvSpPr/>
          <p:nvPr/>
        </p:nvSpPr>
        <p:spPr>
          <a:xfrm>
            <a:off x="6490787" y="8286622"/>
            <a:ext cx="3581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CB7E52"/>
                </a:solidFill>
                <a:latin typeface="Montserrat Bold"/>
              </a:rPr>
              <a:t>jarek.pikul</a:t>
            </a:r>
            <a:endParaRPr lang="en-US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247582" y="8631033"/>
            <a:ext cx="462986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CB7E52"/>
                </a:solidFill>
                <a:latin typeface="Montserrat Bold" panose="00000800000000000000" pitchFamily="2" charset="-52"/>
              </a:rPr>
              <a:t>+</a:t>
            </a:r>
            <a:r>
              <a:rPr lang="ru-RU" sz="2000" dirty="0" smtClean="0">
                <a:solidFill>
                  <a:srgbClr val="CB7E52"/>
                </a:solidFill>
                <a:latin typeface="Montserrat Bold" panose="00000800000000000000" pitchFamily="2" charset="-52"/>
              </a:rPr>
              <a:t>380965657075</a:t>
            </a:r>
            <a:r>
              <a:rPr lang="en-US" sz="2000" dirty="0" smtClean="0">
                <a:solidFill>
                  <a:srgbClr val="CB7E52"/>
                </a:solidFill>
                <a:latin typeface="Montserrat Bold" panose="00000800000000000000" pitchFamily="2" charset="-52"/>
              </a:rPr>
              <a:t>;</a:t>
            </a:r>
            <a:r>
              <a:rPr lang="ru-RU" sz="2000" dirty="0" smtClean="0">
                <a:solidFill>
                  <a:srgbClr val="CB7E52"/>
                </a:solidFill>
                <a:latin typeface="Montserrat Bold" panose="00000800000000000000" pitchFamily="2" charset="-52"/>
              </a:rPr>
              <a:t>+48576068816 </a:t>
            </a:r>
            <a:endParaRPr lang="en-US" sz="2000" dirty="0">
              <a:solidFill>
                <a:srgbClr val="CB7E52"/>
              </a:solidFill>
              <a:latin typeface="Montserrat Bold" panose="00000800000000000000" pitchFamily="2" charset="-52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475" y="8669254"/>
            <a:ext cx="238125" cy="2381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8469279"/>
            <a:ext cx="190500" cy="19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43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47679" y="9258300"/>
            <a:ext cx="15829676" cy="28575"/>
          </a:xfrm>
          <a:prstGeom prst="rect">
            <a:avLst/>
          </a:prstGeom>
          <a:solidFill>
            <a:srgbClr val="CB7E52"/>
          </a:solidFill>
        </p:spPr>
      </p:sp>
      <p:grpSp>
        <p:nvGrpSpPr>
          <p:cNvPr id="4" name="Group 4"/>
          <p:cNvGrpSpPr/>
          <p:nvPr/>
        </p:nvGrpSpPr>
        <p:grpSpPr>
          <a:xfrm>
            <a:off x="1936530" y="1155163"/>
            <a:ext cx="12840418" cy="5940725"/>
            <a:chOff x="1971674" y="-2070376"/>
            <a:chExt cx="18766478" cy="5171174"/>
          </a:xfrm>
        </p:grpSpPr>
        <p:sp>
          <p:nvSpPr>
            <p:cNvPr id="5" name="TextBox 5"/>
            <p:cNvSpPr txBox="1"/>
            <p:nvPr/>
          </p:nvSpPr>
          <p:spPr>
            <a:xfrm>
              <a:off x="3270182" y="-2070376"/>
              <a:ext cx="16770959" cy="18200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694"/>
                </a:lnSpc>
              </a:pPr>
              <a:r>
                <a:rPr lang="ru-RU" sz="36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Моей целью на сотрудничество с Вами </a:t>
              </a:r>
              <a:r>
                <a:rPr lang="ru-RU" sz="36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является:</a:t>
              </a:r>
              <a:endParaRPr lang="en-US" sz="88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971674" y="207394"/>
              <a:ext cx="18766478" cy="289340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ru-RU" sz="54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Помощь в развитии Вашего бизнеса </a:t>
              </a:r>
              <a:r>
                <a:rPr lang="ru-RU" sz="5400" spc="-15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Благодаря</a:t>
              </a:r>
              <a:r>
                <a:rPr lang="ru-RU" sz="54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 увеличению </a:t>
              </a:r>
              <a:r>
                <a:rPr lang="ru-RU" sz="54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продаж и масштабированию продукта </a:t>
              </a:r>
              <a:endParaRPr lang="en-US" sz="66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</p:txBody>
        </p:sp>
      </p:grpSp>
      <p:sp>
        <p:nvSpPr>
          <p:cNvPr id="14" name="Овал 13"/>
          <p:cNvSpPr/>
          <p:nvPr/>
        </p:nvSpPr>
        <p:spPr>
          <a:xfrm>
            <a:off x="1119422" y="719511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533056" y="706893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946690" y="703282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5621000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15925800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6268039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59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47679" y="9258300"/>
            <a:ext cx="15829676" cy="28575"/>
          </a:xfrm>
          <a:prstGeom prst="rect">
            <a:avLst/>
          </a:prstGeom>
          <a:solidFill>
            <a:srgbClr val="CB7E52"/>
          </a:solidFill>
        </p:spPr>
      </p:sp>
      <p:grpSp>
        <p:nvGrpSpPr>
          <p:cNvPr id="4" name="Group 4"/>
          <p:cNvGrpSpPr/>
          <p:nvPr/>
        </p:nvGrpSpPr>
        <p:grpSpPr>
          <a:xfrm>
            <a:off x="2873828" y="1790700"/>
            <a:ext cx="11377378" cy="5257800"/>
            <a:chOff x="603741" y="-1765427"/>
            <a:chExt cx="21306478" cy="3933306"/>
          </a:xfrm>
        </p:grpSpPr>
        <p:sp>
          <p:nvSpPr>
            <p:cNvPr id="5" name="TextBox 5"/>
            <p:cNvSpPr txBox="1"/>
            <p:nvPr/>
          </p:nvSpPr>
          <p:spPr>
            <a:xfrm>
              <a:off x="775504" y="-1765427"/>
              <a:ext cx="16770959" cy="14875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694"/>
                </a:lnSpc>
              </a:pPr>
              <a:endParaRPr lang="en-US" sz="80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603741" y="-1286910"/>
              <a:ext cx="21306478" cy="345478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ru-RU" sz="40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Для меня важен результат, поэтому в своей работе я концентрируюсь не на количестве проектов, а на качестве их выполнения. Благодаря постоянному обучению, в своей работе я применяю новые возможности рекламирования Вашего продукта</a:t>
              </a:r>
              <a:endParaRPr lang="en-US" sz="96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</p:txBody>
        </p:sp>
      </p:grpSp>
      <p:sp>
        <p:nvSpPr>
          <p:cNvPr id="14" name="Овал 13"/>
          <p:cNvSpPr/>
          <p:nvPr/>
        </p:nvSpPr>
        <p:spPr>
          <a:xfrm>
            <a:off x="1119422" y="719511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533056" y="706893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946690" y="703282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5621000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15925800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6268039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2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47679" y="9258300"/>
            <a:ext cx="15829676" cy="28575"/>
          </a:xfrm>
          <a:prstGeom prst="rect">
            <a:avLst/>
          </a:prstGeom>
          <a:solidFill>
            <a:srgbClr val="CB7E52"/>
          </a:solidFill>
        </p:spPr>
      </p:sp>
      <p:grpSp>
        <p:nvGrpSpPr>
          <p:cNvPr id="4" name="Group 4"/>
          <p:cNvGrpSpPr/>
          <p:nvPr/>
        </p:nvGrpSpPr>
        <p:grpSpPr>
          <a:xfrm>
            <a:off x="1095473" y="938448"/>
            <a:ext cx="9091378" cy="6643452"/>
            <a:chOff x="705748" y="-1615991"/>
            <a:chExt cx="18766478" cy="5233721"/>
          </a:xfrm>
        </p:grpSpPr>
        <p:sp>
          <p:nvSpPr>
            <p:cNvPr id="5" name="TextBox 5"/>
            <p:cNvSpPr txBox="1"/>
            <p:nvPr/>
          </p:nvSpPr>
          <p:spPr>
            <a:xfrm>
              <a:off x="705748" y="-1615991"/>
              <a:ext cx="16770960" cy="9742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ct val="300000"/>
                </a:lnSpc>
              </a:pPr>
              <a:r>
                <a:rPr lang="ru-RU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Обо мне:</a:t>
              </a:r>
              <a:endParaRPr lang="en-US" sz="80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05748" y="-239244"/>
              <a:ext cx="18766478" cy="38569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457200" lvl="0" indent="-457200">
                <a:buFont typeface="Arial" panose="020B0604020202020204" pitchFamily="34" charset="0"/>
                <a:buChar char="•"/>
              </a:pPr>
              <a:r>
                <a:rPr lang="ru-RU" sz="28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Профессионально занимаюсь маркетингом с 2018-го года;</a:t>
              </a:r>
              <a:endParaRPr lang="en-US" sz="28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marL="457200" lvl="0" indent="-457200">
                <a:buFont typeface="Arial" panose="020B0604020202020204" pitchFamily="34" charset="0"/>
                <a:buChar char="•"/>
              </a:pPr>
              <a:r>
                <a:rPr lang="ru-RU" sz="28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Более 20 </a:t>
              </a:r>
              <a:r>
                <a:rPr lang="ru-RU" sz="28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результативных кейсов;</a:t>
              </a:r>
              <a:endParaRPr lang="en-US" sz="28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marL="457200" lvl="0" indent="-457200">
                <a:buFont typeface="Arial" panose="020B0604020202020204" pitchFamily="34" charset="0"/>
                <a:buChar char="•"/>
              </a:pPr>
              <a:r>
                <a:rPr lang="ru-RU" sz="28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Более </a:t>
              </a:r>
              <a:r>
                <a:rPr lang="ru-RU" sz="28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100 тысяч </a:t>
              </a:r>
              <a:r>
                <a:rPr lang="ru-RU" sz="28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долларов клиенты заработали с моей </a:t>
              </a:r>
              <a:r>
                <a:rPr lang="ru-RU" sz="28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помощью моей работы;</a:t>
              </a:r>
              <a:endParaRPr lang="en-US" sz="28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marL="457200" lvl="0" indent="-457200">
                <a:buFont typeface="Arial" panose="020B0604020202020204" pitchFamily="34" charset="0"/>
                <a:buChar char="•"/>
              </a:pPr>
              <a:r>
                <a:rPr lang="ru-RU" sz="28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Более </a:t>
              </a:r>
              <a:r>
                <a:rPr lang="ru-RU" sz="28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полугода работы в отделе продаж Европейской </a:t>
              </a:r>
              <a:r>
                <a:rPr lang="ru-RU" sz="28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компании;</a:t>
              </a:r>
              <a:endParaRPr lang="en-US" sz="28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marL="457200" lvl="0" indent="-457200">
                <a:buFont typeface="Arial" panose="020B0604020202020204" pitchFamily="34" charset="0"/>
                <a:buChar char="•"/>
              </a:pPr>
              <a:r>
                <a:rPr lang="ru-RU" sz="28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Имел два магазина в </a:t>
              </a:r>
              <a:r>
                <a:rPr lang="ru-RU" sz="2800" dirty="0" err="1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Инстаграм</a:t>
              </a:r>
              <a:r>
                <a:rPr lang="ru-RU" sz="28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 – продал и сейчас </a:t>
              </a:r>
              <a:r>
                <a:rPr lang="ru-RU" sz="28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помогаю увеличивать продажи своим клиентам;</a:t>
              </a:r>
              <a:endParaRPr lang="en-US" sz="28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</p:txBody>
        </p:sp>
      </p:grpSp>
      <p:sp>
        <p:nvSpPr>
          <p:cNvPr id="14" name="Овал 13"/>
          <p:cNvSpPr/>
          <p:nvPr/>
        </p:nvSpPr>
        <p:spPr>
          <a:xfrm>
            <a:off x="1119422" y="719511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533056" y="706893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946690" y="703282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5621000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15925800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6268039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3" name="AutoShape 2" descr="blob:https://web.telegram.org/d52284db-b956-4d52-9fc8-e931d4cf179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blob:https://web.telegram.org/d52284db-b956-4d52-9fc8-e931d4cf179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2456" y="914400"/>
            <a:ext cx="4928544" cy="778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91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47679" y="9258300"/>
            <a:ext cx="15829676" cy="28575"/>
          </a:xfrm>
          <a:prstGeom prst="rect">
            <a:avLst/>
          </a:prstGeom>
          <a:solidFill>
            <a:srgbClr val="CB7E52"/>
          </a:solidFill>
        </p:spPr>
      </p:sp>
      <p:grpSp>
        <p:nvGrpSpPr>
          <p:cNvPr id="4" name="Group 4"/>
          <p:cNvGrpSpPr/>
          <p:nvPr/>
        </p:nvGrpSpPr>
        <p:grpSpPr>
          <a:xfrm>
            <a:off x="2204334" y="898171"/>
            <a:ext cx="13297618" cy="13388279"/>
            <a:chOff x="351604" y="-1375050"/>
            <a:chExt cx="18766478" cy="5469797"/>
          </a:xfrm>
        </p:grpSpPr>
        <p:sp>
          <p:nvSpPr>
            <p:cNvPr id="5" name="TextBox 5"/>
            <p:cNvSpPr txBox="1"/>
            <p:nvPr/>
          </p:nvSpPr>
          <p:spPr>
            <a:xfrm>
              <a:off x="789472" y="-1375050"/>
              <a:ext cx="16770959" cy="54697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694"/>
                </a:lnSpc>
              </a:pPr>
              <a:r>
                <a:rPr lang="ru-RU" sz="66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Клиенты и ниши                    в которых я работал</a:t>
              </a:r>
            </a:p>
            <a:p>
              <a:pPr>
                <a:lnSpc>
                  <a:spcPts val="8694"/>
                </a:lnSpc>
              </a:pPr>
              <a:r>
                <a:rPr lang="ru-RU" sz="28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1.Клиент – </a:t>
              </a:r>
              <a:r>
                <a:rPr lang="en-US" sz="28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Dodome.eu</a:t>
              </a:r>
              <a:r>
                <a:rPr lang="ru-RU" sz="28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. Ниша – ремонт под ключ</a:t>
              </a:r>
            </a:p>
            <a:p>
              <a:pPr>
                <a:lnSpc>
                  <a:spcPts val="8694"/>
                </a:lnSpc>
              </a:pPr>
              <a:r>
                <a:rPr lang="ru-RU" sz="28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2.Клиент – туроператор. Ниша – круизный клуб </a:t>
              </a:r>
            </a:p>
            <a:p>
              <a:pPr>
                <a:lnSpc>
                  <a:spcPts val="8694"/>
                </a:lnSpc>
              </a:pPr>
              <a:r>
                <a:rPr lang="ru-RU" sz="28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3.Клиент – мастер маникюра. Ниша – </a:t>
              </a:r>
              <a:r>
                <a:rPr lang="en-US" sz="28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Beauty-</a:t>
              </a:r>
              <a:r>
                <a:rPr lang="ru-RU" sz="28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сфера</a:t>
              </a:r>
            </a:p>
            <a:p>
              <a:pPr>
                <a:lnSpc>
                  <a:spcPts val="8694"/>
                </a:lnSpc>
              </a:pPr>
              <a:r>
                <a:rPr lang="ru-RU" sz="28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4.Клиент – ресторан </a:t>
              </a:r>
              <a:r>
                <a:rPr lang="en-US" sz="28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Luigi</a:t>
              </a:r>
              <a:r>
                <a:rPr lang="ru-RU" sz="28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. Ниша – общепит</a:t>
              </a:r>
            </a:p>
            <a:p>
              <a:pPr>
                <a:lnSpc>
                  <a:spcPts val="8694"/>
                </a:lnSpc>
              </a:pPr>
              <a:r>
                <a:rPr lang="ru-RU" sz="28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5. Ниша – личный блог  </a:t>
              </a:r>
              <a:endParaRPr lang="ru-RU" sz="28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algn="ctr">
                <a:lnSpc>
                  <a:spcPts val="8694"/>
                </a:lnSpc>
              </a:pPr>
              <a:endParaRPr lang="ru-RU" sz="6600" dirty="0" smtClean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algn="ctr">
                <a:lnSpc>
                  <a:spcPts val="8694"/>
                </a:lnSpc>
              </a:pPr>
              <a:endParaRPr lang="ru-RU" sz="66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algn="ctr">
                <a:lnSpc>
                  <a:spcPts val="8694"/>
                </a:lnSpc>
              </a:pPr>
              <a:endParaRPr lang="ru-RU" sz="6600" dirty="0" smtClean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algn="ctr">
                <a:lnSpc>
                  <a:spcPts val="8694"/>
                </a:lnSpc>
              </a:pPr>
              <a:endParaRPr lang="ru-RU" sz="66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algn="ctr">
                <a:lnSpc>
                  <a:spcPts val="8694"/>
                </a:lnSpc>
              </a:pPr>
              <a:endParaRPr lang="ru-RU" sz="6600" dirty="0" smtClean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351604" y="2022475"/>
              <a:ext cx="18766478" cy="43829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457200" lvl="0" indent="-457200">
                <a:buFont typeface="Arial" panose="020B0604020202020204" pitchFamily="34" charset="0"/>
                <a:buChar char="•"/>
              </a:pPr>
              <a:endParaRPr lang="en-US" sz="28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</p:txBody>
        </p:sp>
      </p:grpSp>
      <p:sp>
        <p:nvSpPr>
          <p:cNvPr id="14" name="Овал 13"/>
          <p:cNvSpPr/>
          <p:nvPr/>
        </p:nvSpPr>
        <p:spPr>
          <a:xfrm>
            <a:off x="1119422" y="719511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533056" y="706893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946690" y="703282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5621000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15925800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6268039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2" name="AutoShape 2"/>
          <p:cNvSpPr/>
          <p:nvPr/>
        </p:nvSpPr>
        <p:spPr>
          <a:xfrm>
            <a:off x="1119422" y="1043668"/>
            <a:ext cx="15829676" cy="28575"/>
          </a:xfrm>
          <a:prstGeom prst="rect">
            <a:avLst/>
          </a:prstGeom>
          <a:solidFill>
            <a:srgbClr val="CB7E52"/>
          </a:solidFill>
        </p:spPr>
      </p:sp>
    </p:spTree>
    <p:extLst>
      <p:ext uri="{BB962C8B-B14F-4D97-AF65-F5344CB8AC3E}">
        <p14:creationId xmlns:p14="http://schemas.microsoft.com/office/powerpoint/2010/main" val="406161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47679" y="9258300"/>
            <a:ext cx="15829676" cy="28575"/>
          </a:xfrm>
          <a:prstGeom prst="rect">
            <a:avLst/>
          </a:prstGeom>
          <a:solidFill>
            <a:srgbClr val="CB7E52"/>
          </a:solidFill>
        </p:spPr>
      </p:sp>
      <p:grpSp>
        <p:nvGrpSpPr>
          <p:cNvPr id="4" name="Group 4"/>
          <p:cNvGrpSpPr/>
          <p:nvPr/>
        </p:nvGrpSpPr>
        <p:grpSpPr>
          <a:xfrm>
            <a:off x="1100908" y="1337150"/>
            <a:ext cx="8060286" cy="7643658"/>
            <a:chOff x="1167538" y="-1023157"/>
            <a:chExt cx="19661806" cy="4768490"/>
          </a:xfrm>
        </p:grpSpPr>
        <p:sp>
          <p:nvSpPr>
            <p:cNvPr id="5" name="TextBox 5"/>
            <p:cNvSpPr txBox="1"/>
            <p:nvPr/>
          </p:nvSpPr>
          <p:spPr>
            <a:xfrm>
              <a:off x="4058384" y="-1023157"/>
              <a:ext cx="16770960" cy="5184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r>
                <a:rPr lang="ru-RU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 </a:t>
              </a:r>
              <a:r>
                <a:rPr lang="en-US" sz="5400" dirty="0" err="1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Dodome</a:t>
              </a:r>
              <a:r>
                <a:rPr lang="ru-RU" sz="54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.</a:t>
              </a:r>
              <a:r>
                <a:rPr lang="en-US" sz="5400" dirty="0" err="1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eu</a:t>
              </a:r>
              <a:r>
                <a:rPr lang="en-US" sz="54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 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167538" y="-248395"/>
              <a:ext cx="17389328" cy="39937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/>
              <a:r>
                <a:rPr lang="ru-RU" sz="32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Европейская строительная </a:t>
              </a:r>
              <a:r>
                <a:rPr lang="ru-RU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фирма;</a:t>
              </a:r>
              <a:endParaRPr lang="en-US" sz="32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lvl="0"/>
              <a:r>
                <a:rPr lang="ru-RU" sz="32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Ниша – дизайн интерьеров и ремонт квартир под </a:t>
              </a:r>
              <a:r>
                <a:rPr lang="ru-RU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ключ;</a:t>
              </a:r>
              <a:endParaRPr lang="en-US" sz="32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lvl="0"/>
              <a:r>
                <a:rPr lang="ru-RU" sz="32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Цель – увеличить к-во клиентов на </a:t>
              </a:r>
              <a:r>
                <a:rPr lang="ru-RU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услуги;</a:t>
              </a:r>
              <a:endParaRPr lang="en-US" sz="32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lvl="0"/>
              <a:r>
                <a:rPr lang="ru-RU" sz="32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Результат за первый месяц работы (сотрудничаем дальше</a:t>
              </a:r>
              <a:r>
                <a:rPr lang="ru-RU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):</a:t>
              </a:r>
              <a:endParaRPr lang="en-US" sz="32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ru-RU" sz="32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Средний чек </a:t>
              </a:r>
              <a:r>
                <a:rPr lang="ru-RU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– 15 000+</a:t>
              </a:r>
              <a:r>
                <a:rPr lang="en-US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$</a:t>
              </a:r>
              <a:r>
                <a:rPr lang="ru-RU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;</a:t>
              </a:r>
              <a:endParaRPr lang="en-US" sz="32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ru-RU" sz="32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Расходы - </a:t>
              </a:r>
              <a:r>
                <a:rPr lang="ru-RU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450</a:t>
              </a:r>
              <a:r>
                <a:rPr lang="en-US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$</a:t>
              </a:r>
              <a:r>
                <a:rPr lang="ru-RU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;</a:t>
              </a:r>
              <a:endParaRPr lang="en-US" sz="32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ru-RU" sz="32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Цена за контракт – </a:t>
              </a:r>
              <a:r>
                <a:rPr lang="ru-RU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50</a:t>
              </a:r>
              <a:r>
                <a:rPr lang="en-US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$</a:t>
              </a:r>
              <a:r>
                <a:rPr lang="ru-RU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;</a:t>
              </a:r>
              <a:endParaRPr lang="en-US" sz="3200" dirty="0" smtClean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ru-RU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Заключено </a:t>
              </a:r>
              <a:r>
                <a:rPr lang="ru-RU" sz="32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два контракты на сумму общую </a:t>
              </a:r>
              <a:r>
                <a:rPr lang="ru-RU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50</a:t>
              </a:r>
              <a:r>
                <a:rPr lang="en-US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 </a:t>
              </a:r>
              <a:r>
                <a:rPr lang="ru-RU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000</a:t>
              </a:r>
              <a:r>
                <a:rPr lang="en-US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$</a:t>
              </a:r>
              <a:r>
                <a:rPr lang="ru-RU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.</a:t>
              </a:r>
              <a:endParaRPr lang="en-US" sz="32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</p:txBody>
        </p:sp>
      </p:grpSp>
      <p:sp>
        <p:nvSpPr>
          <p:cNvPr id="14" name="Овал 13"/>
          <p:cNvSpPr/>
          <p:nvPr/>
        </p:nvSpPr>
        <p:spPr>
          <a:xfrm>
            <a:off x="1119422" y="719511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533056" y="706893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946690" y="703282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5621000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15925800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6268039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997" y="4486227"/>
            <a:ext cx="7992532" cy="44958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7351" y="375848"/>
            <a:ext cx="8304777" cy="386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49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47679" y="9258300"/>
            <a:ext cx="15829676" cy="28575"/>
          </a:xfrm>
          <a:prstGeom prst="rect">
            <a:avLst/>
          </a:prstGeom>
          <a:solidFill>
            <a:srgbClr val="CB7E52"/>
          </a:solidFill>
        </p:spPr>
      </p:sp>
      <p:grpSp>
        <p:nvGrpSpPr>
          <p:cNvPr id="4" name="Group 4"/>
          <p:cNvGrpSpPr/>
          <p:nvPr/>
        </p:nvGrpSpPr>
        <p:grpSpPr>
          <a:xfrm>
            <a:off x="-5079" y="914399"/>
            <a:ext cx="9758680" cy="7325080"/>
            <a:chOff x="395527" y="-911749"/>
            <a:chExt cx="16770959" cy="1597539"/>
          </a:xfrm>
        </p:grpSpPr>
        <p:sp>
          <p:nvSpPr>
            <p:cNvPr id="5" name="TextBox 5"/>
            <p:cNvSpPr txBox="1"/>
            <p:nvPr/>
          </p:nvSpPr>
          <p:spPr>
            <a:xfrm>
              <a:off x="395527" y="-775667"/>
              <a:ext cx="16770959" cy="5009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r>
                <a:rPr lang="en-US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 </a:t>
              </a:r>
              <a:endParaRPr lang="en-US" sz="32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153393" y="-911749"/>
              <a:ext cx="11691579" cy="159753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/>
              <a:endParaRPr lang="uk-UA" sz="3400" dirty="0" smtClean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lvl="0"/>
              <a:r>
                <a:rPr lang="uk-UA" sz="3400" dirty="0" err="1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Ниша</a:t>
              </a:r>
              <a:r>
                <a:rPr lang="uk-UA" sz="34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 </a:t>
              </a:r>
              <a:r>
                <a:rPr lang="ru-RU" sz="34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Путешествия.(Круизный </a:t>
              </a:r>
              <a:r>
                <a:rPr lang="ru-RU" sz="34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клуб</a:t>
              </a:r>
              <a:r>
                <a:rPr lang="ru-RU" sz="34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);</a:t>
              </a:r>
              <a:endParaRPr lang="en-US" sz="34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lvl="0"/>
              <a:r>
                <a:rPr lang="ru-RU" sz="34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Цель – генерация новых клиентов для вхождения в клуб;</a:t>
              </a:r>
            </a:p>
            <a:p>
              <a:pPr lvl="0"/>
              <a:r>
                <a:rPr lang="ru-RU" sz="34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Результат за время работы:</a:t>
              </a:r>
              <a:endParaRPr lang="en-US" sz="3400" dirty="0" smtClean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uk-UA" sz="3400" dirty="0" err="1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Расходы</a:t>
              </a:r>
              <a:r>
                <a:rPr lang="uk-UA" sz="34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 – </a:t>
              </a:r>
              <a:r>
                <a:rPr lang="en-US" sz="34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300$</a:t>
              </a:r>
              <a:r>
                <a:rPr lang="ru-RU" sz="34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;</a:t>
              </a:r>
              <a:endParaRPr lang="en-US" sz="3400" dirty="0" smtClean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ru-RU" sz="34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Средняя цена за </a:t>
              </a:r>
              <a:r>
                <a:rPr lang="ru-RU" sz="3400" dirty="0" err="1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лид</a:t>
              </a:r>
              <a:r>
                <a:rPr lang="ru-RU" sz="34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 – 0.84</a:t>
              </a:r>
              <a:r>
                <a:rPr lang="en-US" sz="34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$</a:t>
              </a:r>
              <a:r>
                <a:rPr lang="ru-RU" sz="34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;</a:t>
              </a:r>
              <a:endParaRPr lang="en-US" sz="3400" dirty="0" smtClean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ru-RU" sz="34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Чек продукта – от 100</a:t>
              </a:r>
              <a:r>
                <a:rPr lang="en-US" sz="34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$</a:t>
              </a:r>
              <a:r>
                <a:rPr lang="ru-RU" sz="34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 до 295</a:t>
              </a:r>
              <a:r>
                <a:rPr lang="en-US" sz="34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$</a:t>
              </a:r>
              <a:r>
                <a:rPr lang="ru-RU" sz="34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;</a:t>
              </a:r>
              <a:endParaRPr lang="en-US" sz="3400" dirty="0" smtClean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ru-RU" sz="34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Привлекли более 562 клиента. </a:t>
              </a:r>
              <a:endParaRPr lang="en-US" sz="34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</p:txBody>
        </p:sp>
      </p:grpSp>
      <p:sp>
        <p:nvSpPr>
          <p:cNvPr id="14" name="Овал 13"/>
          <p:cNvSpPr/>
          <p:nvPr/>
        </p:nvSpPr>
        <p:spPr>
          <a:xfrm>
            <a:off x="1119422" y="719511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533056" y="706893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946690" y="703282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5621000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15925800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6268039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2171700"/>
            <a:ext cx="10301456" cy="472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03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47679" y="9258300"/>
            <a:ext cx="15829676" cy="28575"/>
          </a:xfrm>
          <a:prstGeom prst="rect">
            <a:avLst/>
          </a:prstGeom>
          <a:solidFill>
            <a:srgbClr val="CB7E52"/>
          </a:solidFill>
        </p:spPr>
      </p:sp>
      <p:grpSp>
        <p:nvGrpSpPr>
          <p:cNvPr id="4" name="Group 4"/>
          <p:cNvGrpSpPr/>
          <p:nvPr/>
        </p:nvGrpSpPr>
        <p:grpSpPr>
          <a:xfrm>
            <a:off x="992501" y="0"/>
            <a:ext cx="6138227" cy="7994082"/>
            <a:chOff x="755184" y="-853120"/>
            <a:chExt cx="19162708" cy="5104606"/>
          </a:xfrm>
        </p:grpSpPr>
        <p:sp>
          <p:nvSpPr>
            <p:cNvPr id="5" name="TextBox 5"/>
            <p:cNvSpPr txBox="1"/>
            <p:nvPr/>
          </p:nvSpPr>
          <p:spPr>
            <a:xfrm>
              <a:off x="755184" y="-853120"/>
              <a:ext cx="16770959" cy="5009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r>
                <a:rPr lang="en-US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 </a:t>
              </a:r>
              <a:endParaRPr lang="en-US" sz="32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151414" y="124353"/>
              <a:ext cx="18766478" cy="412713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/>
              <a:r>
                <a:rPr lang="ru-RU" sz="30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Ниша – </a:t>
              </a:r>
              <a:r>
                <a:rPr lang="en-US" sz="30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Beauty</a:t>
              </a:r>
              <a:r>
                <a:rPr lang="ru-RU" sz="30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-сфера </a:t>
              </a:r>
              <a:r>
                <a:rPr lang="ru-RU" sz="30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(курсы по дизайну </a:t>
              </a:r>
              <a:r>
                <a:rPr lang="ru-RU" sz="30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маникюра)</a:t>
              </a:r>
              <a:r>
                <a:rPr lang="ru-RU" sz="30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;</a:t>
              </a:r>
              <a:endParaRPr lang="en-US" sz="30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lvl="0"/>
              <a:r>
                <a:rPr lang="ru-RU" sz="30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Цель – увеличить продажу курсов + увеличить число подписчиков в аккаунт с </a:t>
              </a:r>
              <a:r>
                <a:rPr lang="ru-RU" sz="30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0;</a:t>
              </a:r>
              <a:endParaRPr lang="en-US" sz="30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lvl="0"/>
              <a:r>
                <a:rPr lang="ru-RU" sz="30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Результаты за время </a:t>
              </a:r>
              <a:r>
                <a:rPr lang="ru-RU" sz="30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работы</a:t>
              </a:r>
              <a:r>
                <a:rPr lang="ru-RU" sz="30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:</a:t>
              </a:r>
              <a:r>
                <a:rPr lang="ru-RU" sz="30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 </a:t>
              </a:r>
              <a:endParaRPr lang="en-US" sz="30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lvl="0"/>
              <a:r>
                <a:rPr lang="ru-RU" sz="30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Расходы – </a:t>
              </a:r>
              <a:r>
                <a:rPr lang="ru-RU" sz="30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287</a:t>
              </a:r>
              <a:r>
                <a:rPr lang="en-US" sz="30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$</a:t>
              </a:r>
              <a:r>
                <a:rPr lang="ru-RU" sz="30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;</a:t>
              </a:r>
              <a:endParaRPr lang="en-US" sz="3000" dirty="0" smtClean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ru-RU" sz="30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Цена </a:t>
              </a:r>
              <a:r>
                <a:rPr lang="ru-RU" sz="30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клика </a:t>
              </a:r>
              <a:r>
                <a:rPr lang="ru-RU" sz="30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0.01</a:t>
              </a:r>
              <a:r>
                <a:rPr lang="en-US" sz="30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$</a:t>
              </a:r>
              <a:r>
                <a:rPr lang="ru-RU" sz="30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;</a:t>
              </a:r>
              <a:endParaRPr lang="en-US" sz="3000" dirty="0" smtClean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ru-RU" sz="30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Цена </a:t>
              </a:r>
              <a:r>
                <a:rPr lang="ru-RU" sz="30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курса – </a:t>
              </a:r>
              <a:r>
                <a:rPr lang="ru-RU" sz="30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599 грн.;</a:t>
              </a:r>
              <a:endParaRPr lang="en-US" sz="30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ru-RU" sz="30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Купило </a:t>
              </a:r>
              <a:r>
                <a:rPr lang="ru-RU" sz="30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подписчиков;</a:t>
              </a:r>
              <a:endParaRPr lang="en-US" sz="30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ru-RU" sz="30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Заработано – </a:t>
              </a:r>
              <a:r>
                <a:rPr lang="ru-RU" sz="30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67687 грн.;</a:t>
              </a:r>
              <a:endParaRPr lang="en-US" sz="30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ru-RU" sz="30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Количество </a:t>
              </a:r>
              <a:r>
                <a:rPr lang="ru-RU" sz="30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подписчиков с 0 </a:t>
              </a:r>
              <a:r>
                <a:rPr lang="ru-RU" sz="30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– 1634.</a:t>
              </a:r>
              <a:endParaRPr lang="en-US" sz="30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</p:txBody>
        </p:sp>
      </p:grpSp>
      <p:sp>
        <p:nvSpPr>
          <p:cNvPr id="14" name="Овал 13"/>
          <p:cNvSpPr/>
          <p:nvPr/>
        </p:nvSpPr>
        <p:spPr>
          <a:xfrm>
            <a:off x="1119422" y="719511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533056" y="706893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946690" y="703282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5621000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15925800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6268039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082" y="2247900"/>
            <a:ext cx="10534650" cy="4478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60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47679" y="9258300"/>
            <a:ext cx="15829676" cy="28575"/>
          </a:xfrm>
          <a:prstGeom prst="rect">
            <a:avLst/>
          </a:prstGeom>
          <a:solidFill>
            <a:srgbClr val="CB7E52"/>
          </a:solidFill>
        </p:spPr>
      </p:sp>
      <p:grpSp>
        <p:nvGrpSpPr>
          <p:cNvPr id="4" name="Group 4"/>
          <p:cNvGrpSpPr/>
          <p:nvPr/>
        </p:nvGrpSpPr>
        <p:grpSpPr>
          <a:xfrm>
            <a:off x="992501" y="-1104900"/>
            <a:ext cx="14215053" cy="11234856"/>
            <a:chOff x="755184" y="-853120"/>
            <a:chExt cx="16770959" cy="3720796"/>
          </a:xfrm>
        </p:grpSpPr>
        <p:sp>
          <p:nvSpPr>
            <p:cNvPr id="5" name="TextBox 5"/>
            <p:cNvSpPr txBox="1"/>
            <p:nvPr/>
          </p:nvSpPr>
          <p:spPr>
            <a:xfrm>
              <a:off x="755184" y="-853120"/>
              <a:ext cx="16770959" cy="5009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r>
                <a:rPr lang="en-US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 </a:t>
              </a:r>
              <a:endParaRPr lang="en-US" sz="32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904926" y="-106292"/>
              <a:ext cx="6320885" cy="297396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/>
              <a:r>
                <a:rPr lang="ru-RU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Ниша </a:t>
              </a:r>
              <a:r>
                <a:rPr lang="ru-RU" sz="32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– кафе-ресторан </a:t>
              </a:r>
              <a:r>
                <a:rPr lang="ru-RU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«</a:t>
              </a:r>
              <a:r>
                <a:rPr lang="en-US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Luigi</a:t>
              </a:r>
              <a:r>
                <a:rPr lang="ru-RU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 Бердичев»;</a:t>
              </a:r>
              <a:endParaRPr lang="en-US" sz="32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lvl="0"/>
              <a:r>
                <a:rPr lang="ru-RU" sz="32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Цель – увеличить к-во заказов на </a:t>
              </a:r>
              <a:r>
                <a:rPr lang="ru-RU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доставку; </a:t>
              </a:r>
              <a:endParaRPr lang="en-US" sz="32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lvl="0"/>
              <a:r>
                <a:rPr lang="ru-RU" sz="32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Результаты за время </a:t>
              </a:r>
              <a:r>
                <a:rPr lang="ru-RU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работы: </a:t>
              </a:r>
              <a:endParaRPr lang="en-US" sz="32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ru-RU" sz="32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Расходы – </a:t>
              </a:r>
              <a:r>
                <a:rPr lang="ru-RU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189</a:t>
              </a:r>
              <a:r>
                <a:rPr lang="en-US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$;</a:t>
              </a:r>
              <a:endParaRPr lang="ru-RU" sz="3200" dirty="0" smtClean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ru-RU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Средняя </a:t>
              </a:r>
              <a:r>
                <a:rPr lang="ru-RU" sz="32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цена лида – </a:t>
              </a:r>
              <a:r>
                <a:rPr lang="ru-RU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0.73</a:t>
              </a:r>
              <a:r>
                <a:rPr lang="en-US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$;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ru-RU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Средний </a:t>
              </a:r>
              <a:r>
                <a:rPr lang="ru-RU" sz="32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чек </a:t>
              </a:r>
              <a:r>
                <a:rPr lang="uk-UA" sz="32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– 300 + </a:t>
              </a:r>
              <a:r>
                <a:rPr lang="uk-UA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грн</a:t>
              </a:r>
              <a:r>
                <a:rPr lang="en-US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.;</a:t>
              </a:r>
              <a:endParaRPr lang="en-US" sz="32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uk-UA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Количество </a:t>
              </a:r>
              <a:r>
                <a:rPr lang="uk-UA" sz="32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заказов – </a:t>
              </a:r>
              <a:r>
                <a:rPr lang="uk-UA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83</a:t>
              </a:r>
              <a:r>
                <a:rPr lang="en-US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;</a:t>
              </a:r>
              <a:r>
                <a:rPr lang="uk-UA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 </a:t>
              </a:r>
              <a:endParaRPr lang="en-US" sz="32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uk-UA" sz="3200" dirty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Заработано – 24900+ </a:t>
              </a:r>
              <a:r>
                <a:rPr lang="uk-UA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грн</a:t>
              </a:r>
              <a:r>
                <a:rPr lang="en-US" sz="3200" dirty="0" smtClean="0">
                  <a:solidFill>
                    <a:srgbClr val="CB7E52"/>
                  </a:solidFill>
                  <a:latin typeface="Montserrat ExtraBold" panose="00000900000000000000" pitchFamily="50" charset="-52"/>
                </a:rPr>
                <a:t>.</a:t>
              </a:r>
              <a:endParaRPr lang="en-US" sz="3200" dirty="0">
                <a:solidFill>
                  <a:srgbClr val="CB7E52"/>
                </a:solidFill>
                <a:latin typeface="Montserrat ExtraBold" panose="00000900000000000000" pitchFamily="50" charset="-52"/>
              </a:endParaRPr>
            </a:p>
          </p:txBody>
        </p:sp>
      </p:grpSp>
      <p:sp>
        <p:nvSpPr>
          <p:cNvPr id="14" name="Овал 13"/>
          <p:cNvSpPr/>
          <p:nvPr/>
        </p:nvSpPr>
        <p:spPr>
          <a:xfrm>
            <a:off x="1119422" y="719511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533056" y="706893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946690" y="703282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5621000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15925800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6268039" y="9410700"/>
            <a:ext cx="181444" cy="194889"/>
          </a:xfrm>
          <a:prstGeom prst="ellipse">
            <a:avLst/>
          </a:prstGeom>
          <a:solidFill>
            <a:srgbClr val="CB7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solidFill>
                <a:srgbClr val="CB7E5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2137898"/>
            <a:ext cx="11592813" cy="3081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1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1080</TotalTime>
  <Words>718</Words>
  <Application>Microsoft Office PowerPoint</Application>
  <PresentationFormat>Произвольный</PresentationFormat>
  <Paragraphs>120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Montserrat</vt:lpstr>
      <vt:lpstr>Arial</vt:lpstr>
      <vt:lpstr>Montserrat ExtraBold</vt:lpstr>
      <vt:lpstr>Montserrat Bold</vt:lpstr>
      <vt:lpstr>Montserrat Extra-Bold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Ascend Media</dc:title>
  <dc:creator>Wanda</dc:creator>
  <cp:lastModifiedBy>User Windows</cp:lastModifiedBy>
  <cp:revision>47</cp:revision>
  <dcterms:created xsi:type="dcterms:W3CDTF">2006-08-16T00:00:00Z</dcterms:created>
  <dcterms:modified xsi:type="dcterms:W3CDTF">2020-05-02T17:10:59Z</dcterms:modified>
  <dc:identifier>DAD5te86EtI</dc:identifier>
</cp:coreProperties>
</file>