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sldIdLst>
    <p:sldId id="256" r:id="rId2"/>
    <p:sldId id="290" r:id="rId3"/>
    <p:sldId id="317" r:id="rId4"/>
    <p:sldId id="258" r:id="rId5"/>
    <p:sldId id="259" r:id="rId6"/>
    <p:sldId id="304" r:id="rId7"/>
    <p:sldId id="295" r:id="rId8"/>
    <p:sldId id="296" r:id="rId9"/>
    <p:sldId id="297" r:id="rId10"/>
    <p:sldId id="298" r:id="rId11"/>
    <p:sldId id="299" r:id="rId12"/>
    <p:sldId id="261" r:id="rId13"/>
    <p:sldId id="262" r:id="rId14"/>
    <p:sldId id="263" r:id="rId15"/>
    <p:sldId id="282" r:id="rId16"/>
    <p:sldId id="267" r:id="rId17"/>
    <p:sldId id="268" r:id="rId18"/>
    <p:sldId id="307" r:id="rId19"/>
    <p:sldId id="308" r:id="rId20"/>
    <p:sldId id="309" r:id="rId21"/>
    <p:sldId id="313" r:id="rId22"/>
    <p:sldId id="3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0"/>
  </p:normalViewPr>
  <p:slideViewPr>
    <p:cSldViewPr>
      <p:cViewPr varScale="1">
        <p:scale>
          <a:sx n="102" d="100"/>
          <a:sy n="102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6850A-D673-4A97-AFC9-9FB0BA9197C3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C73EE-2F03-4649-B731-832F7A57E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7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C73EE-2F03-4649-B731-832F7A57E93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8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6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10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8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2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6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9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78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7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06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10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E1BC37-D6A1-416C-885B-49F95B68245F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3381530-20E4-4D89-8CF6-7BFF5D4553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783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0" y="332656"/>
            <a:ext cx="8132440" cy="18722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матеріалів методичного кабінету за такою рубрикою: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розвитку, виховання і навчання дітей раннього та дошкільного віку, рекомендовані до використання МОН України</a:t>
            </a:r>
          </a:p>
        </p:txBody>
      </p:sp>
      <p:pic>
        <p:nvPicPr>
          <p:cNvPr id="8" name="Рисунок 7" descr="3c5e87306fbd04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572032" cy="3464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083B18-EE1D-CFDF-E613-A3C303B975F6}"/>
              </a:ext>
            </a:extLst>
          </p:cNvPr>
          <p:cNvSpPr txBox="1"/>
          <p:nvPr/>
        </p:nvSpPr>
        <p:spPr>
          <a:xfrm>
            <a:off x="5868144" y="4869160"/>
            <a:ext cx="152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UA" dirty="0">
                <a:latin typeface="+mj-lt"/>
                <a:cs typeface="Times New Roman" panose="02020603050405020304" pitchFamily="18" charset="0"/>
              </a:rPr>
              <a:t> ___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858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кубиків різні розміри і кольори. У їх середині знаходяться маленькі дзвінки, які видають різні мелодійні звуки. Тому у маляти розвивається не лише техніка читання і рахунку, але і асоціативне, образне і творче мислення.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Всі написи на кубиках, їх розміри, кольори і звуки спеціально розроблялися Зайцевим. В той же час таблиці допоможуть дорослим орієнтуватися в розвитку своїх дітей, тому що вони мають проекцію по всіх атрибутах кубиків.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101333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читання за кубиками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Зайцева відбувається в три етапи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кубиками і таблицями, вивчення складів.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Читання одного слова.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Читання тексту, ігри-тексти з кубиками.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Такий самий підхід як для навчання читанню реалізується і при формуванні в дітей елементарних математичних уявлень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">
        <p:fade/>
      </p:transition>
    </mc:Choice>
    <mc:Fallback>
      <p:transition spd="med" advTm="7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9731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Марії Монтессорі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48902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філософії Монтессорі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переконання, що надаючи дитині відповідну освіту і необхідну свободу, забезпечуючи її потреби та виховуючи в ній впевненість у власних силах, любов до життя, повагу, у відповідь можна очікувати такого ж ставлення, а в майбутньому вона повною мірою реалізує себе.</a:t>
            </a:r>
          </a:p>
        </p:txBody>
      </p:sp>
      <p:pic>
        <p:nvPicPr>
          <p:cNvPr id="6" name="Содержимое 5" descr="montessori_igr_detyam_1-500x28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041222"/>
            <a:ext cx="4464496" cy="2499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3399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221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створюється спеціально облаштоване приміщення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Кімната умовно поділяється на 5 зон – Навички практичного життя;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кожний момент часу дитина сама визначає чим вона буде займатись. Завдання педагога допомогти дитині виконати завдання самій. </a:t>
            </a:r>
          </a:p>
        </p:txBody>
      </p:sp>
      <p:pic>
        <p:nvPicPr>
          <p:cNvPr id="5" name="Содержимое 4" descr="montessori_igr_detyam_2-500x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221088"/>
            <a:ext cx="3744416" cy="2096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8B364-AC6A-6CFA-F8D0-55F88134A7B9}"/>
              </a:ext>
            </a:extLst>
          </p:cNvPr>
          <p:cNvSpPr txBox="1"/>
          <p:nvPr/>
        </p:nvSpPr>
        <p:spPr>
          <a:xfrm>
            <a:off x="611560" y="3429000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 </a:t>
            </a:r>
          </a:p>
          <a:p>
            <a:pPr algn="just"/>
            <a:r>
              <a:rPr lang="ru-RU" sz="2000" dirty="0"/>
              <a:t>	</a:t>
            </a:r>
          </a:p>
          <a:p>
            <a:pPr algn="just"/>
            <a:r>
              <a:rPr lang="ru-RU" sz="2000" dirty="0"/>
              <a:t>	</a:t>
            </a:r>
            <a:endParaRPr lang="ru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Система Монтессорі готує дитину не до школи, а до реального життя. Різновіковий колектив допомагає дитині опанувати найскладнішу з наук – уміння бути одночасно особистістю і частиною колективу, уміння будувати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 з однолітками, молодшими і старшими дітьми, з дорослими.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869318"/>
          </a:xfrm>
        </p:spPr>
        <p:txBody>
          <a:bodyPr>
            <a:normAutofit/>
          </a:bodyPr>
          <a:lstStyle/>
          <a:p>
            <a:pPr algn="ctr"/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Розвиваючі ігри Воскобовіча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занять з ігровими матеріалами Воскобовіча: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Розвиток у дитини пізнавального інтересу і дослідницької діяльності.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Розвиток спостережливості, уяви, пам'яті, уваги, мислення і творчості.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Гармонійний розвиток у дітей емоційно-образного та логічного начал.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Формування базисних уявлень про навколишній світ,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математичних поняттях,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звуколітерних явищах.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Розвиток дрібної моторики.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etsad-344161-1541052399.jpg"/>
          <p:cNvPicPr>
            <a:picLocks noChangeAspect="1"/>
          </p:cNvPicPr>
          <p:nvPr/>
        </p:nvPicPr>
        <p:blipFill>
          <a:blip r:embed="rId2" cstate="print"/>
          <a:srcRect r="-8" b="4521"/>
          <a:stretch>
            <a:fillRect/>
          </a:stretch>
        </p:blipFill>
        <p:spPr>
          <a:xfrm>
            <a:off x="6000760" y="4643446"/>
            <a:ext cx="2500330" cy="1971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931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Нікітіних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система виховання та оздоровлення дітей;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думку Нікітіних у дорослих в спілкуванні з дитиною присутні дві крайності.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заорганізованість та надопіка. Часу для самостійної діяльності дитині не залишається.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крайність полягає в занедбаності дитини, коли спілкування з нею зводиться виключно до формального обслуговування потреб – накормити, одіти, покласти спати.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Це веде до психологічного голодування та затримки в емоційному та психічному розвитку.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автори методики визначають наступним чином</a:t>
            </a:r>
            <a:r>
              <a:rPr lang="ru-RU" b="1" dirty="0">
                <a:solidFill>
                  <a:srgbClr val="003399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57340"/>
            <a:ext cx="5655572" cy="5000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 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1. Свобода творчості дітей в заняттях. Діти займаються скільки хочуть, поєднуючи спорт з усіма іншими видами діяльності.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 Легкий одяг та спортивна обстановка в квартирі. Спортивні снаряди наряду з меблями входять у повсякденне життя хлопців із самого раннього дитинства.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 Участь дорослих у дитячих іграх, змаганнях, та й взагалі - в самому житті дітей.</a:t>
            </a:r>
          </a:p>
          <a:p>
            <a:endParaRPr lang="ru-RU" dirty="0"/>
          </a:p>
        </p:txBody>
      </p:sp>
      <p:pic>
        <p:nvPicPr>
          <p:cNvPr id="5" name="Содержимое 4" descr="igrushka-po-metodike-nikitinykh-slozhi-kvadrat-1-j-urov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23116" y="1931122"/>
            <a:ext cx="2073412" cy="2073412"/>
          </a:xfrm>
        </p:spPr>
      </p:pic>
      <p:pic>
        <p:nvPicPr>
          <p:cNvPr id="6" name="Рисунок 5" descr="1028810_1-sloji-uzor-2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221088"/>
            <a:ext cx="2073412" cy="2073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101333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Є.Глушкової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“М'яка школа”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2060848"/>
            <a:ext cx="7989752" cy="36307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Методика цілісного розвитку у вигляді системи ігрових вправ для сімей з дітьми будь-якого віку і будь-яких особливостей розвитку, розроблена на основі м'яких стилів бойових мистецтв і спрямована на послідовне розкриття в людині вродженої здатності бути гнучким, сміливим, чуйним, вміти адекватно реагувати на будь-яку складну ситуацію.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всіх ігор і прийомів - це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 базових вправ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які поступово ускладнюються і комбінуються: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акробатика (безпечні  м'які падіння і перекиди);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виповзання;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штовхання;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викручування;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прилипання.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5a8b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228003"/>
            <a:ext cx="2717369" cy="4090206"/>
          </a:xfrm>
          <a:prstGeom prst="roundRect">
            <a:avLst>
              <a:gd name="adj" fmla="val 4167"/>
            </a:avLst>
          </a:prstGeom>
          <a:solidFill>
            <a:srgbClr val="FFFFFF">
              <a:alpha val="0"/>
            </a:srgbClr>
          </a:solidFill>
          <a:ln w="19050" cap="sq">
            <a:solidFill>
              <a:srgbClr val="0000FF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36713"/>
            <a:ext cx="7989752" cy="64807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інновації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це результат творчого пошуку оригінальних, нестандартних рішень різноманітних педагогічних проблем.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інноваційна педагогічна технологія –цілеспрямоване, систематичне й послідовне впровадження в практику оригінальних, новаторських способів, прийомів педагогічних дій і засобів, що охоплюють цілісний освітній процес від визначення його мети до очікуваних результатів.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4515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методи</a:t>
            </a:r>
          </a:p>
          <a:p>
            <a:pPr>
              <a:buNone/>
            </a:pPr>
            <a:r>
              <a:rPr lang="uk-UA" dirty="0"/>
              <a:t>    </a:t>
            </a:r>
          </a:p>
          <a:p>
            <a:pPr>
              <a:buNone/>
            </a:pPr>
            <a:endParaRPr lang="uk-UA" dirty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Суть методики - три «Т»: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Тискання: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полюби, потім вчи, тілесна похвала, формування схеми тіла, відновлення і розвиток нейронних зв'язків спрямованих на здоровий розвиток;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Творчість: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підхід, ситуативне реагування, чуйність до всіх і кожного, постійне придумування нових завдань і їх рішення;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Труднощі: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йдемо туди, де складно і робимо собі приємно, вчимося вирішувати будь-які завдання з інтересом і радістю.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93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 основа: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успіх у будь-якій діяльності надихає й окриляє людину, надає їй упевненості, підсилює інтерес до цієї діяльності;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постійні невдачі пригнічують, розчаровують, засмучують, знижують інтерес, викликають байдужість до діяльності чи навіть відразу до неї;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успіх у навчанні впливає на всі види діяльності в майбутньому дорослому житті, на вибір нею професії, на її соціальний статус;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успішність у навчанні тісно пов'язана з його гуманізацією та індивідуалізацією.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24" y="777786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літератури</a:t>
            </a:r>
            <a:br>
              <a:rPr lang="ru-RU" dirty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860213"/>
            <a:ext cx="84249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Буркова Л. Технології в освіті / Л.Буркова // Рідна школа. — 2017. — № 2.- С 11-20.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Галіцина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Інноваційна діяльність ЗНЗ. – К.- 2015. – 128с.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Дичківська І.М. Інноваційні педагогічні технології. Практикум: навчальний посібник/І.М. Дичківська.- К.: Видавничий Дім “Слово”, 2014.-448 с.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Здобутки освітян Запорізького регіону. Антологія перспективного педагогічного досвіду закладів освіти Запорізької області. Випуск 10 /За редакцією Р.М. Ніколаєвськом. – Запоріжжя: ТОВ «ЛІПС» ЛТД, 2019. – 144с.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Інноваційні технології в дошкільній освіті: Збірник абстрактів Міжнародної науково-практичної інтернетконференції, м. Переяслав-Хмельницький, 28-29 березня 2018 р. / за заг. ред. Л. О. Калмикової, Н. В. Гавриш. Переяслав-Хмельницький: ДВНЗ «Переяслав-Хмельницький державний педагогічний університет імені Григорія Сковороди», 2018. 266 с.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Перлини педагогічної майстерності. – Тернопіль, 2014. – с.71.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Якименко С.І. Педагогічні ідеї Софії Русової та Марії Монтессорі: порівняльний аналіз: монографія/С.І. Якименко,Г.С. Міленіна. - .- 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Видавничий Дім “Слово”, 2015.-296 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впровадження освітньої технології в практику роботи ДНЗ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324705"/>
            <a:ext cx="7772400" cy="40507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Знайомство з технологією та її вивчення.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Апробація технології.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Визначення проблем.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Здійснення методичної допомоги щодо оволодіння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методикою.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Відкриті заняття та заходи.</a:t>
            </a:r>
          </a:p>
          <a:p>
            <a:endParaRPr lang="ru-RU" dirty="0"/>
          </a:p>
        </p:txBody>
      </p:sp>
      <p:pic>
        <p:nvPicPr>
          <p:cNvPr id="4" name="Рисунок 3" descr="Ocenka-bizne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00240"/>
            <a:ext cx="3929066" cy="3929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Глен Доман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(1919-2013)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7444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дитина до трьох років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 інформацію з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надзвичайною швидкістю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вік до трьох років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 самим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 для навчання.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Саме в цей період дитина володіє надзвичайною енергією та бажанням навчатись.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од 6 місяців мозок людини досягає 50% дорослого об’єму, </a:t>
            </a:r>
            <a:r>
              <a:rPr lang="uk-UA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3-ох років – 80%.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D397A0-4E6F-EA46-064F-A48699E1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2" t="5577" r="7792" b="2406"/>
          <a:stretch/>
        </p:blipFill>
        <p:spPr>
          <a:xfrm>
            <a:off x="4716017" y="1988840"/>
            <a:ext cx="3384376" cy="237626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24" y="764704"/>
            <a:ext cx="7989752" cy="108332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Передумовами надзвичайної популярності методик раннього розвитку дитини є наступні причини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0948" y="2287127"/>
            <a:ext cx="7772400" cy="40507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Перше.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Чим молодше дитина, тим краще, швидше ефективніше вона сприймає інформацію. Тільки від дорослих залежить, що буде записане в підсвідомості дитини – енциклопедичні знання, гармонійна красива музика та яскраві позитивні емоції або телевізійна реклама.</a:t>
            </a:r>
          </a:p>
          <a:p>
            <a:pPr algn="just">
              <a:lnSpc>
                <a:spcPct val="160000"/>
              </a:lnSpc>
            </a:pP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Друге.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Мозок, як і будь-який інший орган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потребує тренування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не привчити дитину збирати та аналізувати інформацію «з пелюшок», вона не захоче цього робити в майбутньому. Мозок росте завдяки його тренуванню.</a:t>
            </a:r>
          </a:p>
          <a:p>
            <a:pPr algn="just">
              <a:lnSpc>
                <a:spcPct val="160000"/>
              </a:lnSpc>
            </a:pP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Третє.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варто згадувати про підготовку до школи в останній рік, а поступово оволодівати знаннями та навичками, привити дитині бажання навчатись.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931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Глена Домана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2492896"/>
            <a:ext cx="8167272" cy="33659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Основою методики є так звані «картки Домана»,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використовуються для навчання та виховання дітей. Суть методу полягає в тому що дитині з самого раннього віку, фактично від народження,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 та озвучують серії карток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різних розділів знань. Вони мають однаковий розмір і різну тематику (математика, читання, енциклопедичні знання).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Урок має тривати недовго, але проводитися кілька разів на день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Дитині показують і називають картки на відстані 35-40 см. від обличчя, які являють собою інформацію різних категорій. Одна секунда відводиться на показ і п’ять на те, щоб промовити назву. Доман рекомендує почати з 5-ти різних категорій знань, кожна з яких містить по 5 бітів (всього 25 карток) і показувати їх не менше трьох разів на день, поступово збільшуючи кількість категорій і темп показу.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48" y="1124744"/>
            <a:ext cx="7989752" cy="430035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технології М. О. Зайцева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124" y="2037314"/>
            <a:ext cx="7989752" cy="1417021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система навчання базується на методичних матеріалах, так званих «кубиках Зайцева», таблицях, методичних коментарях. Кубики Зайцева – це унікальний посібник для навчання читання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двох років.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320px-Zaitsev_0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638278"/>
            <a:ext cx="3744416" cy="2533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популярна методика раннього навчання дітей читати М. Зайцева?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навчання покладено ігрову діяльність;</a:t>
            </a:r>
          </a:p>
          <a:p>
            <a:pPr marL="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навчання повне розкріпачення поведінки, постійна зміна ігрової ситуації, елементи змагання, радість від ситуації успіху;</a:t>
            </a:r>
          </a:p>
          <a:p>
            <a:pPr marL="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емоції дитини;</a:t>
            </a:r>
          </a:p>
          <a:p>
            <a:pPr marL="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ритмічна діяльність (з кубиками);</a:t>
            </a:r>
          </a:p>
          <a:p>
            <a:pPr marL="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 і диференціація навчання дітей з урахуванням можливостей кожної дитини.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931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технології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2258561"/>
          </a:xfrm>
        </p:spPr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від фонемного принципу, від звукового аналізу слів;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навчання читати покладено складовий принцип;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 процесу ознайомлення дітей з буквами;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 навчання читати за азбуками.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ba84ec8f2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28494"/>
            <a:ext cx="2520642" cy="2258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00">
        <p:fade/>
      </p:transition>
    </mc:Choice>
    <mc:Fallback>
      <p:transition advTm="500">
        <p:fade/>
      </p:transition>
    </mc:Fallback>
  </mc:AlternateContent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{AFDBF0B7-8FE0-B64D-900E-0C362ED2FF7B}tf10001123</Template>
  <TotalTime>371</TotalTime>
  <Words>1584</Words>
  <Application>Microsoft Macintosh PowerPoint</Application>
  <PresentationFormat>Экран (4:3)</PresentationFormat>
  <Paragraphs>107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Corbel</vt:lpstr>
      <vt:lpstr>Gill Sans MT</vt:lpstr>
      <vt:lpstr>Times New Roman</vt:lpstr>
      <vt:lpstr>Wingdings 2</vt:lpstr>
      <vt:lpstr>Дивиденд</vt:lpstr>
      <vt:lpstr>Картотеки матеріалів методичного кабінету за такою рубрикою: програми розвитку, виховання і навчання дітей раннього та дошкільного віку, рекомендовані до використання МОН України</vt:lpstr>
      <vt:lpstr>Педагогічні інновації</vt:lpstr>
      <vt:lpstr>Алгоритм впровадження освітньої технології в практику роботи ДНЗ</vt:lpstr>
      <vt:lpstr> Глен Доман (1919-2013)</vt:lpstr>
      <vt:lpstr>Передумовами надзвичайної популярності методик раннього розвитку дитини є наступні причини:</vt:lpstr>
      <vt:lpstr>Методика Глена Домана</vt:lpstr>
      <vt:lpstr>Педагогічні технології М. О. Зайцева</vt:lpstr>
      <vt:lpstr>Чому популярна методика раннього навчання дітей читати М. Зайцева?</vt:lpstr>
      <vt:lpstr>Основні принципи технології</vt:lpstr>
      <vt:lpstr>Презентация PowerPoint</vt:lpstr>
      <vt:lpstr>Навчання читання за кубиками  М. Зайцева відбувається в три етапи:</vt:lpstr>
      <vt:lpstr>Методика Марії Монтессорі</vt:lpstr>
      <vt:lpstr>Презентация PowerPoint</vt:lpstr>
      <vt:lpstr>Презентация PowerPoint</vt:lpstr>
      <vt:lpstr> Розвиваючі ігри Воскобовіча</vt:lpstr>
      <vt:lpstr>Методика Нікітіних</vt:lpstr>
      <vt:lpstr>Основні принципи автори методики визначають наступним чином:</vt:lpstr>
      <vt:lpstr>Технологія Є.Глушкової  “М'яка школа”</vt:lpstr>
      <vt:lpstr>Основа всіх ігор і прийомів - це п'ять базових вправ,</vt:lpstr>
      <vt:lpstr>Презентация PowerPoint</vt:lpstr>
      <vt:lpstr>Концептуальна основа:</vt:lpstr>
      <vt:lpstr>Список літератури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tviydevice</dc:creator>
  <cp:lastModifiedBy>47</cp:lastModifiedBy>
  <cp:revision>55</cp:revision>
  <dcterms:created xsi:type="dcterms:W3CDTF">2020-02-08T18:47:31Z</dcterms:created>
  <dcterms:modified xsi:type="dcterms:W3CDTF">2023-10-23T08:58:55Z</dcterms:modified>
</cp:coreProperties>
</file>