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C8C2"/>
    <a:srgbClr val="6B7A62"/>
    <a:srgbClr val="CAF7C6"/>
    <a:srgbClr val="1F1F1B"/>
    <a:srgbClr val="BDBCB8"/>
    <a:srgbClr val="D8D3CB"/>
    <a:srgbClr val="3C3C3C"/>
    <a:srgbClr val="171815"/>
    <a:srgbClr val="B6A18D"/>
    <a:srgbClr val="685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0" autoAdjust="0"/>
    <p:restoredTop sz="94660"/>
  </p:normalViewPr>
  <p:slideViewPr>
    <p:cSldViewPr snapToGrid="0">
      <p:cViewPr>
        <p:scale>
          <a:sx n="50" d="100"/>
          <a:sy n="50" d="100"/>
        </p:scale>
        <p:origin x="3605" y="6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826F80-67CF-43E9-95C0-7B9165A7A0EC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FD5D1-63FA-4CAC-8C96-75A34EC1A1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3089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FD5D1-63FA-4CAC-8C96-75A34EC1A1D3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8832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32461-514D-5661-E18D-59DB3A2E0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122D7667-9C6D-E419-6D36-81909B983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87CF8D38-8E16-5651-5282-A0ECE42DD4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E14DC7F-3F5A-B319-83E2-E7E49F4E92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FD5D1-63FA-4CAC-8C96-75A34EC1A1D3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0139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14959-FD26-39B7-FB1E-C4794071E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4A699469-1100-9B9F-B668-3117BBC61C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9D91B06E-BBE3-3BFE-8F0E-8A9B9CBFE1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50EB9D1-B670-E4AE-2F4C-43942D9F8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FD5D1-63FA-4CAC-8C96-75A34EC1A1D3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8675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5B142-87B9-3F23-A800-5B4D2FBC2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30948A80-04D4-171B-3527-BA5A4BEB0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58D13203-EB04-827C-E872-A6D8EE8388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D46BEF59-4A86-0941-BDCA-FE56A9D3C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FD5D1-63FA-4CAC-8C96-75A34EC1A1D3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5860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D7605-9B3E-CE20-4861-E9698B3C1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CBA2E1B5-F6F7-29CA-498E-9AC816D74D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F5C83AE8-B2C7-E131-C90B-4E27BA5849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067AF1B-791F-C6D2-EE28-5E0EE37CE9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FD5D1-63FA-4CAC-8C96-75A34EC1A1D3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9357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A79CD-D458-C41A-DCB1-1154B35D1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8BE6F8A5-A3B3-1158-3A7A-2B7FD14003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9C742A8D-D2EA-CC50-5D4C-7422CF72B4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AEB2FD3-155C-27CA-FF7F-8DB378756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FD5D1-63FA-4CAC-8C96-75A34EC1A1D3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9229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68624-CBA9-3C3E-B2E9-78FD922DB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FD090613-6D9A-2162-9D13-8A93E01C3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F3208DD8-EFCC-9E9A-984A-B41831128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F45B730-4D88-790B-65F0-50DD55D206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FD5D1-63FA-4CAC-8C96-75A34EC1A1D3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4441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A38FA-F9B7-4FA6-7E76-7CA4B17F9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532D07BB-04FA-5700-80EB-B0BF25F2EF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CD402B25-ABB5-7F8F-A8E9-AD23408DC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9A9D743-2BE8-AC3F-4994-DE1288BC70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FD5D1-63FA-4CAC-8C96-75A34EC1A1D3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0615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7927A-F78B-D929-E205-969A1C60C1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BF771FA-0BAC-9FF2-1634-EF657C08C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17EDE8C-CE7B-0695-0AD4-EA3802BAD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E252-917F-428D-B2EF-21CA8B6DDABE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C6FC624-2403-8C4B-187D-A55F75C0F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5FC0504-321A-B1EE-DD66-36E5F8DAC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0CCC-88CD-4A89-9D97-EF38C8674D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420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A3EE47-D40D-A106-C25D-EA31D7CE1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CABAB7D-44B6-F98C-1492-F2B3104DB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84E8993-8663-2F93-7EAE-9FC0302FB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E252-917F-428D-B2EF-21CA8B6DDABE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1E9B75E-3370-5A99-DFE7-3E40D6CFA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1254D5A-A637-2E9E-C6DE-A09CC58ED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0CCC-88CD-4A89-9D97-EF38C8674D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3468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79564C7D-D54C-C327-57EB-0A803DA18D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4C176A0-3003-227E-DD25-37E7F7540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2BA90-3753-64AD-71E4-BCBDD340A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E252-917F-428D-B2EF-21CA8B6DDABE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3350BBD-0E42-C23B-EA1B-2D3E9EE6E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DB67B88-EF44-BCA2-9F41-A7861876A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0CCC-88CD-4A89-9D97-EF38C8674D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0260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1CA9E-F088-848F-3570-0CAE318CB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6678E15-104C-6781-49AE-24D5B1E29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5642F4-82C3-6DAF-65B3-69373443D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E252-917F-428D-B2EF-21CA8B6DDABE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0E3F8AB-3807-AD82-32C3-382A90ABC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D7874E4-17B0-D2E5-F04E-8ECCDB6D0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0CCC-88CD-4A89-9D97-EF38C8674D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453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148963-FA6C-24DA-B481-AFC4D5AB5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9903678-3A0F-A11E-B58B-C9E567ACA3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1E369B9-81D6-A03E-81B3-A6EBF9B19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E252-917F-428D-B2EF-21CA8B6DDABE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E9577F1-F6E7-0BA7-4374-71D3835F6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9744AA5-D8DB-6EB9-3887-6C64A3D3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0CCC-88CD-4A89-9D97-EF38C8674D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5542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5A41E-D061-DF2C-EF73-DDEAD4FAB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B0646F1-F5CB-12C2-9210-57097CF00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0E54749-8591-39ED-A99B-93FEA923A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225746-7A98-328C-A8E3-D2FC736F5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E252-917F-428D-B2EF-21CA8B6DDABE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67EF88F-168A-72FF-0CA7-306D119DB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639B1CD-D9D0-FDCD-9994-0ED1597FC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0CCC-88CD-4A89-9D97-EF38C8674D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720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E39CD7-FDCA-31EF-FD23-C2A39E4FB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0DBFC93-C821-60E0-57CF-FF9CC7FA2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3A6E5DF-37A7-7D31-0A3A-7ED7AF6AE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35890C7-AF67-8055-D1FB-1AD05C0C28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432F5A8-EF54-16BE-6AAA-5E62CBBA57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09E61C4-2162-0BFB-4883-C4570E86C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E252-917F-428D-B2EF-21CA8B6DDABE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EECC9E10-A85A-18EF-6104-FC0357A02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54BDEF6-1F25-97FD-882C-0DF915992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0CCC-88CD-4A89-9D97-EF38C8674D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298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7467B4-7BA7-0B48-0C9C-549C81CBF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31AFFEA-9171-F481-AA18-CDBA7E870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E252-917F-428D-B2EF-21CA8B6DDABE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DBEA36E5-8B85-9799-7304-69028846C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833A637-EBCA-BCB3-981C-7BF635D1E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0CCC-88CD-4A89-9D97-EF38C8674D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6208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300926C2-60D5-3B9F-B652-CE250BD16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E252-917F-428D-B2EF-21CA8B6DDABE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D9F4522-31E1-500A-D7EF-BD65984DA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8F9ABA00-9DE2-2D3F-B2BE-78BB546AE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0CCC-88CD-4A89-9D97-EF38C8674D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0457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27E942-35A6-FB19-2BEE-861CED14C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AF55061-3D84-84B2-5779-5B1F1237C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BE2571-E515-ACB2-25B9-7D29375F6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E75B1F7-9F5A-2C30-020F-20DC493C6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E252-917F-428D-B2EF-21CA8B6DDABE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3A35989-CCFA-27DA-1F25-F092F757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1BA14FD-E16C-93B7-20FF-9587162BD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0CCC-88CD-4A89-9D97-EF38C8674D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847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2F4554-57B8-8411-9FC9-3E1B71A4B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380C227-0062-1639-C018-7A5BA87CF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749D974-1824-E1EE-85A0-A63574598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84FBB58-61D4-3D55-E925-50EDB0CE3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E252-917F-428D-B2EF-21CA8B6DDABE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F732FB1-2621-BE1B-9714-C673E3DCE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BD2A63A-59E9-7422-B269-FE00100F4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0CCC-88CD-4A89-9D97-EF38C8674D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859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617D6E2-A4B9-6FBA-662E-DF782B652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E561683-7FAD-6112-60C8-5141698E2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BC458E0-A4A2-D2D5-D4E8-C09C2351E1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AE252-917F-428D-B2EF-21CA8B6DDABE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8B9B492-011E-CE99-E95F-B2F147E29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57D5B3F-C64D-1382-AF34-4886B5FB71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20CCC-88CD-4A89-9D97-EF38C8674D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749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D133D2-277E-2456-91F2-61A202FE3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6528" b="-2148"/>
          <a:stretch>
            <a:fillRect/>
          </a:stretch>
        </p:blipFill>
        <p:spPr>
          <a:xfrm>
            <a:off x="2093735" y="0"/>
            <a:ext cx="10256453" cy="7005302"/>
          </a:xfrm>
          <a:prstGeom prst="rect">
            <a:avLst/>
          </a:prstGeom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83CB3AD0-2A78-67A4-2FC0-56ED12F3B8F7}"/>
              </a:ext>
            </a:extLst>
          </p:cNvPr>
          <p:cNvSpPr/>
          <p:nvPr/>
        </p:nvSpPr>
        <p:spPr>
          <a:xfrm>
            <a:off x="0" y="0"/>
            <a:ext cx="12350188" cy="6858000"/>
          </a:xfrm>
          <a:prstGeom prst="rect">
            <a:avLst/>
          </a:prstGeom>
          <a:gradFill flip="none" rotWithShape="1">
            <a:gsLst>
              <a:gs pos="14000">
                <a:schemeClr val="bg1">
                  <a:lumMod val="75000"/>
                  <a:alpha val="0"/>
                </a:schemeClr>
              </a:gs>
              <a:gs pos="49000">
                <a:srgbClr val="8B7B66">
                  <a:alpha val="13000"/>
                </a:srgbClr>
              </a:gs>
              <a:gs pos="79000">
                <a:srgbClr val="564331"/>
              </a:gs>
              <a:gs pos="100000">
                <a:srgbClr val="33221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BFB8D3-74FC-F5EF-1674-D625808466EC}"/>
              </a:ext>
            </a:extLst>
          </p:cNvPr>
          <p:cNvSpPr txBox="1"/>
          <p:nvPr/>
        </p:nvSpPr>
        <p:spPr>
          <a:xfrm>
            <a:off x="231494" y="203086"/>
            <a:ext cx="645867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800" dirty="0">
                <a:solidFill>
                  <a:srgbClr val="CEC8BC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Іван Якович Франко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DB9845-7E6C-7205-CCA9-F71D3F75308C}"/>
              </a:ext>
            </a:extLst>
          </p:cNvPr>
          <p:cNvSpPr txBox="1"/>
          <p:nvPr/>
        </p:nvSpPr>
        <p:spPr>
          <a:xfrm>
            <a:off x="231494" y="4409483"/>
            <a:ext cx="6638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CEC8BC"/>
                </a:solidFill>
                <a:latin typeface="Segoe Script" panose="030B0504020000000003" pitchFamily="66" charset="0"/>
              </a:rPr>
              <a:t>геній української літератури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CC69B1D-F235-F8A1-6ADC-8E1FFF7A6A37}"/>
              </a:ext>
            </a:extLst>
          </p:cNvPr>
          <p:cNvSpPr/>
          <p:nvPr/>
        </p:nvSpPr>
        <p:spPr>
          <a:xfrm>
            <a:off x="-447959" y="5674054"/>
            <a:ext cx="2432906" cy="1331248"/>
          </a:xfrm>
          <a:prstGeom prst="ellipse">
            <a:avLst/>
          </a:prstGeom>
          <a:gradFill>
            <a:gsLst>
              <a:gs pos="100000">
                <a:schemeClr val="bg1">
                  <a:lumMod val="75000"/>
                  <a:alpha val="0"/>
                </a:schemeClr>
              </a:gs>
              <a:gs pos="70000">
                <a:srgbClr val="8B7B66">
                  <a:alpha val="13000"/>
                </a:srgbClr>
              </a:gs>
              <a:gs pos="32000">
                <a:srgbClr val="564331"/>
              </a:gs>
              <a:gs pos="0">
                <a:srgbClr val="332216">
                  <a:alpha val="59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516684-1284-9D35-2694-E64D1970017C}"/>
              </a:ext>
            </a:extLst>
          </p:cNvPr>
          <p:cNvSpPr txBox="1"/>
          <p:nvPr/>
        </p:nvSpPr>
        <p:spPr>
          <a:xfrm>
            <a:off x="231494" y="5957188"/>
            <a:ext cx="1974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err="1">
                <a:solidFill>
                  <a:schemeClr val="bg1">
                    <a:lumMod val="95000"/>
                  </a:schemeClr>
                </a:solidFill>
                <a:latin typeface="Segoe Script" panose="030B0504020000000003" pitchFamily="66" charset="0"/>
              </a:rPr>
              <a:t>Патакі</a:t>
            </a:r>
            <a:r>
              <a:rPr lang="uk-UA" sz="2000" i="1" dirty="0">
                <a:solidFill>
                  <a:schemeClr val="bg1">
                    <a:lumMod val="95000"/>
                  </a:schemeClr>
                </a:solidFill>
                <a:latin typeface="Segoe Script" panose="030B0504020000000003" pitchFamily="66" charset="0"/>
              </a:rPr>
              <a:t> Естер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2CBF71-055E-27BC-D9D1-20748B0AA4F4}"/>
              </a:ext>
            </a:extLst>
          </p:cNvPr>
          <p:cNvSpPr txBox="1"/>
          <p:nvPr/>
        </p:nvSpPr>
        <p:spPr>
          <a:xfrm>
            <a:off x="-10335076" y="1688123"/>
            <a:ext cx="411109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CEC8BC"/>
                </a:solidFill>
                <a:latin typeface="Century" panose="02040604050505020304" pitchFamily="18" charset="0"/>
              </a:rPr>
              <a:t>Іван Якович Франко — український письменник, поет, публіцист, перекладач, науковець і громадський діяч. Він жив у другій половині </a:t>
            </a:r>
            <a:r>
              <a:rPr lang="en-US" sz="2800" dirty="0">
                <a:solidFill>
                  <a:srgbClr val="CEC8BC"/>
                </a:solidFill>
                <a:latin typeface="Century" panose="02040604050505020304" pitchFamily="18" charset="0"/>
              </a:rPr>
              <a:t>XIX — </a:t>
            </a:r>
            <a:r>
              <a:rPr lang="uk-UA" sz="2800" dirty="0">
                <a:solidFill>
                  <a:srgbClr val="CEC8BC"/>
                </a:solidFill>
                <a:latin typeface="Century" panose="02040604050505020304" pitchFamily="18" charset="0"/>
              </a:rPr>
              <a:t>на початку </a:t>
            </a:r>
            <a:r>
              <a:rPr lang="en-US" sz="2800" dirty="0">
                <a:solidFill>
                  <a:srgbClr val="CEC8BC"/>
                </a:solidFill>
                <a:latin typeface="Century" panose="02040604050505020304" pitchFamily="18" charset="0"/>
              </a:rPr>
              <a:t>XX </a:t>
            </a:r>
            <a:r>
              <a:rPr lang="uk-UA" sz="2800" dirty="0">
                <a:solidFill>
                  <a:srgbClr val="CEC8BC"/>
                </a:solidFill>
                <a:latin typeface="Century" panose="02040604050505020304" pitchFamily="18" charset="0"/>
              </a:rPr>
              <a:t>століття. Його ще називають «Каменярем», бо він прокладав шлях новій українській літературі.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D75703-D8FB-5268-9959-DB8F2507101E}"/>
              </a:ext>
            </a:extLst>
          </p:cNvPr>
          <p:cNvSpPr txBox="1"/>
          <p:nvPr/>
        </p:nvSpPr>
        <p:spPr>
          <a:xfrm>
            <a:off x="-11721356" y="140193"/>
            <a:ext cx="64586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7200" dirty="0">
                <a:solidFill>
                  <a:srgbClr val="CEC8BC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Хто такий Іван Франко</a:t>
            </a:r>
            <a:r>
              <a:rPr lang="en-US" sz="7200" dirty="0">
                <a:solidFill>
                  <a:srgbClr val="CEC8BC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?</a:t>
            </a:r>
            <a:endParaRPr lang="uk-UA" sz="7200" dirty="0">
              <a:solidFill>
                <a:srgbClr val="CEC8BC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24118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E5C864-9B00-35B9-7CD9-B6F21A991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948FBA-78D9-3798-C453-92DFF5DCEC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7853" y="6665074"/>
            <a:ext cx="308682" cy="192926"/>
          </a:xfrm>
          <a:prstGeom prst="rect">
            <a:avLst/>
          </a:prstGeom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12833AF3-8A4B-3667-FF6C-2B149E8241A7}"/>
              </a:ext>
            </a:extLst>
          </p:cNvPr>
          <p:cNvSpPr/>
          <p:nvPr/>
        </p:nvSpPr>
        <p:spPr>
          <a:xfrm>
            <a:off x="17361" y="0"/>
            <a:ext cx="13704426" cy="6858000"/>
          </a:xfrm>
          <a:prstGeom prst="rect">
            <a:avLst/>
          </a:prstGeom>
          <a:gradFill flip="none" rotWithShape="1">
            <a:gsLst>
              <a:gs pos="14000">
                <a:schemeClr val="bg1">
                  <a:lumMod val="75000"/>
                  <a:alpha val="0"/>
                </a:schemeClr>
              </a:gs>
              <a:gs pos="49000">
                <a:srgbClr val="8B7B66">
                  <a:alpha val="13000"/>
                </a:srgbClr>
              </a:gs>
              <a:gs pos="79000">
                <a:srgbClr val="564331"/>
              </a:gs>
              <a:gs pos="100000">
                <a:srgbClr val="33221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316090-817C-E2DC-E587-ACC7B990C538}"/>
              </a:ext>
            </a:extLst>
          </p:cNvPr>
          <p:cNvSpPr txBox="1"/>
          <p:nvPr/>
        </p:nvSpPr>
        <p:spPr>
          <a:xfrm>
            <a:off x="231494" y="203086"/>
            <a:ext cx="64586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7200" dirty="0">
                <a:solidFill>
                  <a:srgbClr val="CEC8BC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Хто такий Іван Франко</a:t>
            </a:r>
            <a:r>
              <a:rPr lang="en-US" sz="7200" dirty="0">
                <a:solidFill>
                  <a:srgbClr val="CEC8BC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?</a:t>
            </a:r>
            <a:endParaRPr lang="uk-UA" sz="7200" dirty="0">
              <a:solidFill>
                <a:srgbClr val="CEC8BC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974CA9-F7F5-D568-79BB-FC7420E34975}"/>
              </a:ext>
            </a:extLst>
          </p:cNvPr>
          <p:cNvSpPr txBox="1"/>
          <p:nvPr/>
        </p:nvSpPr>
        <p:spPr>
          <a:xfrm>
            <a:off x="238056" y="2893605"/>
            <a:ext cx="645867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CEC8BC"/>
                </a:solidFill>
                <a:latin typeface="Century" panose="02040604050505020304" pitchFamily="18" charset="0"/>
              </a:rPr>
              <a:t>Іван Якович Франко</a:t>
            </a:r>
            <a:r>
              <a:rPr lang="uk-UA" sz="2400" dirty="0">
                <a:solidFill>
                  <a:srgbClr val="CEC8BC"/>
                </a:solidFill>
                <a:latin typeface="Century" panose="02040604050505020304" pitchFamily="18" charset="0"/>
              </a:rPr>
              <a:t>—український письменник, поет, публіцист, перекладач, науковець і громадський діяч. </a:t>
            </a:r>
            <a:endParaRPr lang="en-US" sz="2400" dirty="0">
              <a:solidFill>
                <a:srgbClr val="CEC8BC"/>
              </a:solidFill>
              <a:latin typeface="Century" panose="02040604050505020304" pitchFamily="18" charset="0"/>
            </a:endParaRPr>
          </a:p>
          <a:p>
            <a:r>
              <a:rPr lang="uk-UA" sz="2400" dirty="0">
                <a:solidFill>
                  <a:srgbClr val="CEC8BC"/>
                </a:solidFill>
                <a:latin typeface="Century" panose="02040604050505020304" pitchFamily="18" charset="0"/>
              </a:rPr>
              <a:t>Він жив у другій половині </a:t>
            </a:r>
            <a:r>
              <a:rPr lang="en-US" sz="2400" dirty="0">
                <a:solidFill>
                  <a:srgbClr val="CEC8BC"/>
                </a:solidFill>
                <a:latin typeface="Century" panose="02040604050505020304" pitchFamily="18" charset="0"/>
              </a:rPr>
              <a:t>XIX — </a:t>
            </a:r>
            <a:r>
              <a:rPr lang="uk-UA" sz="2400" dirty="0">
                <a:solidFill>
                  <a:srgbClr val="CEC8BC"/>
                </a:solidFill>
                <a:latin typeface="Century" panose="02040604050505020304" pitchFamily="18" charset="0"/>
              </a:rPr>
              <a:t>на початку </a:t>
            </a:r>
            <a:r>
              <a:rPr lang="en-US" sz="2400" dirty="0">
                <a:solidFill>
                  <a:srgbClr val="CEC8BC"/>
                </a:solidFill>
                <a:latin typeface="Century" panose="02040604050505020304" pitchFamily="18" charset="0"/>
              </a:rPr>
              <a:t>XX </a:t>
            </a:r>
            <a:r>
              <a:rPr lang="uk-UA" sz="2400" dirty="0">
                <a:solidFill>
                  <a:srgbClr val="CEC8BC"/>
                </a:solidFill>
                <a:latin typeface="Century" panose="02040604050505020304" pitchFamily="18" charset="0"/>
              </a:rPr>
              <a:t>століття. </a:t>
            </a:r>
            <a:endParaRPr lang="en-US" sz="2400" dirty="0">
              <a:solidFill>
                <a:srgbClr val="CEC8BC"/>
              </a:solidFill>
              <a:latin typeface="Century" panose="02040604050505020304" pitchFamily="18" charset="0"/>
            </a:endParaRPr>
          </a:p>
          <a:p>
            <a:r>
              <a:rPr lang="uk-UA" sz="2400" dirty="0">
                <a:solidFill>
                  <a:srgbClr val="CEC8BC"/>
                </a:solidFill>
                <a:latin typeface="Century" panose="02040604050505020304" pitchFamily="18" charset="0"/>
              </a:rPr>
              <a:t>Його ще називають «</a:t>
            </a:r>
            <a:r>
              <a:rPr lang="uk-UA" sz="2400" b="1" dirty="0">
                <a:solidFill>
                  <a:srgbClr val="CEC8BC"/>
                </a:solidFill>
                <a:latin typeface="Century" panose="02040604050505020304" pitchFamily="18" charset="0"/>
              </a:rPr>
              <a:t>Каменярем</a:t>
            </a:r>
            <a:r>
              <a:rPr lang="uk-UA" sz="2400" dirty="0">
                <a:solidFill>
                  <a:srgbClr val="CEC8BC"/>
                </a:solidFill>
                <a:latin typeface="Century" panose="02040604050505020304" pitchFamily="18" charset="0"/>
              </a:rPr>
              <a:t>», бо він прокладав шлях новій українській літературі.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8803038C-12B7-CEB4-3C55-8D72C6AACF69}"/>
              </a:ext>
            </a:extLst>
          </p:cNvPr>
          <p:cNvSpPr/>
          <p:nvPr/>
        </p:nvSpPr>
        <p:spPr>
          <a:xfrm rot="5400000">
            <a:off x="7537068" y="1466903"/>
            <a:ext cx="4161130" cy="4154169"/>
          </a:xfrm>
          <a:prstGeom prst="ellipse">
            <a:avLst/>
          </a:prstGeom>
          <a:gradFill>
            <a:gsLst>
              <a:gs pos="91000">
                <a:srgbClr val="8B7B66">
                  <a:alpha val="2000"/>
                </a:srgbClr>
              </a:gs>
              <a:gs pos="31000">
                <a:srgbClr val="564331">
                  <a:alpha val="56000"/>
                </a:srgbClr>
              </a:gs>
              <a:gs pos="0">
                <a:srgbClr val="332216">
                  <a:alpha val="59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66CDFB-0DB7-F3BF-178E-B10E03D68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83" b="89931" l="8929" r="91183">
                        <a14:foregroundMark x1="9040" y1="77431" x2="9598" y2="76042"/>
                        <a14:foregroundMark x1="93192" y1="81771" x2="91183" y2="73438"/>
                        <a14:foregroundMark x1="91183" y1="73438" x2="91183" y2="7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4" t="-892" r="1660" b="10169"/>
          <a:stretch>
            <a:fillRect/>
          </a:stretch>
        </p:blipFill>
        <p:spPr>
          <a:xfrm>
            <a:off x="7340681" y="225427"/>
            <a:ext cx="4553903" cy="5399126"/>
          </a:xfrm>
          <a:prstGeom prst="ellipse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263C2A58-99ED-B903-3223-2D38C719451C}"/>
              </a:ext>
            </a:extLst>
          </p:cNvPr>
          <p:cNvSpPr/>
          <p:nvPr/>
        </p:nvSpPr>
        <p:spPr>
          <a:xfrm>
            <a:off x="-1554480" y="-3706984"/>
            <a:ext cx="14919960" cy="3337560"/>
          </a:xfrm>
          <a:prstGeom prst="ellipse">
            <a:avLst/>
          </a:prstGeom>
          <a:solidFill>
            <a:srgbClr val="7C5C49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8904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99E149-3B4E-66D0-79F1-1EBC48D24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99C37BD3-1521-6C48-B701-C6385250E265}"/>
              </a:ext>
            </a:extLst>
          </p:cNvPr>
          <p:cNvSpPr/>
          <p:nvPr/>
        </p:nvSpPr>
        <p:spPr>
          <a:xfrm>
            <a:off x="-1621130" y="-823166"/>
            <a:ext cx="14919960" cy="3017519"/>
          </a:xfrm>
          <a:prstGeom prst="ellipse">
            <a:avLst/>
          </a:prstGeom>
          <a:solidFill>
            <a:srgbClr val="7C5C49">
              <a:alpha val="85000"/>
            </a:srgb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A27CA9-855F-9ED0-C108-4AFCD6FE5AB3}"/>
              </a:ext>
            </a:extLst>
          </p:cNvPr>
          <p:cNvSpPr txBox="1"/>
          <p:nvPr/>
        </p:nvSpPr>
        <p:spPr>
          <a:xfrm>
            <a:off x="349173" y="-88333"/>
            <a:ext cx="11748303" cy="1323439"/>
          </a:xfrm>
          <a:prstGeom prst="rect">
            <a:avLst/>
          </a:prstGeom>
          <a:noFill/>
        </p:spPr>
        <p:txBody>
          <a:bodyPr wrap="square">
            <a:prstTxWarp prst="textArchDown">
              <a:avLst>
                <a:gd name="adj" fmla="val 414075"/>
              </a:avLst>
            </a:prstTxWarp>
            <a:spAutoFit/>
          </a:bodyPr>
          <a:lstStyle/>
          <a:p>
            <a:r>
              <a:rPr lang="uk-UA" sz="8000" dirty="0">
                <a:solidFill>
                  <a:srgbClr val="CEC8BC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Дитинство і навчання</a:t>
            </a:r>
          </a:p>
        </p:txBody>
      </p:sp>
      <p:sp>
        <p:nvSpPr>
          <p:cNvPr id="15" name="Прямокутник: округлені кути 14">
            <a:extLst>
              <a:ext uri="{FF2B5EF4-FFF2-40B4-BE49-F238E27FC236}">
                <a16:creationId xmlns:a16="http://schemas.microsoft.com/office/drawing/2014/main" id="{1ACA98D4-8F74-D12B-02AD-F4F5FA7E012D}"/>
              </a:ext>
            </a:extLst>
          </p:cNvPr>
          <p:cNvSpPr/>
          <p:nvPr/>
        </p:nvSpPr>
        <p:spPr>
          <a:xfrm>
            <a:off x="-961373" y="1566022"/>
            <a:ext cx="9225890" cy="5291978"/>
          </a:xfrm>
          <a:prstGeom prst="roundRect">
            <a:avLst>
              <a:gd name="adj" fmla="val 12570"/>
            </a:avLst>
          </a:prstGeom>
          <a:solidFill>
            <a:srgbClr val="44342B"/>
          </a:solidFill>
          <a:ln>
            <a:noFill/>
          </a:ln>
          <a:effectLst>
            <a:softEdge rad="10922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4B5F47-75DD-3E99-5257-5F97454592D6}"/>
              </a:ext>
            </a:extLst>
          </p:cNvPr>
          <p:cNvSpPr txBox="1"/>
          <p:nvPr/>
        </p:nvSpPr>
        <p:spPr>
          <a:xfrm>
            <a:off x="221848" y="2667208"/>
            <a:ext cx="7382912" cy="3169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800" dirty="0">
                <a:solidFill>
                  <a:srgbClr val="CEC8BC"/>
                </a:solidFill>
                <a:latin typeface="Century" panose="02040604050505020304" pitchFamily="18" charset="0"/>
              </a:rPr>
              <a:t>Народився </a:t>
            </a:r>
            <a:r>
              <a:rPr lang="uk-UA" sz="2800" b="1" dirty="0">
                <a:solidFill>
                  <a:srgbClr val="CEC8BC"/>
                </a:solidFill>
                <a:latin typeface="Century" panose="02040604050505020304" pitchFamily="18" charset="0"/>
              </a:rPr>
              <a:t>27 серпня 1856 </a:t>
            </a:r>
            <a:r>
              <a:rPr lang="uk-UA" sz="2800" dirty="0">
                <a:solidFill>
                  <a:srgbClr val="CEC8BC"/>
                </a:solidFill>
                <a:latin typeface="Century" panose="02040604050505020304" pitchFamily="18" charset="0"/>
              </a:rPr>
              <a:t>року в селі Нагуєвичі (нині Львівська область).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800" dirty="0">
                <a:solidFill>
                  <a:srgbClr val="CEC8BC"/>
                </a:solidFill>
                <a:latin typeface="Century" panose="02040604050505020304" pitchFamily="18" charset="0"/>
              </a:rPr>
              <a:t>Батько був ковалем, мати — із селянської родини.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800" dirty="0">
                <a:solidFill>
                  <a:srgbClr val="CEC8BC"/>
                </a:solidFill>
                <a:latin typeface="Century" panose="02040604050505020304" pitchFamily="18" charset="0"/>
              </a:rPr>
              <a:t>Навчався у </a:t>
            </a:r>
            <a:r>
              <a:rPr lang="uk-UA" sz="2800" b="1" dirty="0">
                <a:solidFill>
                  <a:srgbClr val="CEC8BC"/>
                </a:solidFill>
                <a:latin typeface="Century" panose="02040604050505020304" pitchFamily="18" charset="0"/>
              </a:rPr>
              <a:t>Дрогобицькій гімназії</a:t>
            </a:r>
            <a:r>
              <a:rPr lang="uk-UA" sz="2800" dirty="0">
                <a:solidFill>
                  <a:srgbClr val="CEC8BC"/>
                </a:solidFill>
                <a:latin typeface="Century" panose="02040604050505020304" pitchFamily="18" charset="0"/>
              </a:rPr>
              <a:t>, потім у </a:t>
            </a:r>
            <a:r>
              <a:rPr lang="uk-UA" sz="2800" b="1" dirty="0">
                <a:solidFill>
                  <a:srgbClr val="CEC8BC"/>
                </a:solidFill>
                <a:latin typeface="Century" panose="02040604050505020304" pitchFamily="18" charset="0"/>
              </a:rPr>
              <a:t>Львівському університеті</a:t>
            </a:r>
            <a:r>
              <a:rPr lang="uk-UA" sz="2800" dirty="0">
                <a:solidFill>
                  <a:srgbClr val="CEC8BC"/>
                </a:solidFill>
                <a:latin typeface="Century" panose="02040604050505020304" pitchFamily="18" charset="0"/>
              </a:rPr>
              <a:t>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800" dirty="0">
                <a:solidFill>
                  <a:srgbClr val="CEC8BC"/>
                </a:solidFill>
                <a:latin typeface="Century" panose="02040604050505020304" pitchFamily="18" charset="0"/>
              </a:rPr>
              <a:t>Змалку любив читати й писати вірші.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37E150F-33CB-95E0-A660-E48BCA28C7D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378" y="-6236680"/>
            <a:ext cx="2923573" cy="531865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D00A063-B155-E6D7-C8A8-1D93D0B2A9F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CBA56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5467">
            <a:off x="-616130" y="9939040"/>
            <a:ext cx="3321651" cy="332165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BC20316-3E33-D6F9-8B1D-2EF22A72AA9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AFA59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64857" y="-259081"/>
            <a:ext cx="7061887" cy="9677401"/>
          </a:xfrm>
          <a:prstGeom prst="rect">
            <a:avLst/>
          </a:prstGeom>
          <a:effectLst>
            <a:outerShdw blurRad="317500" dist="203200" dir="9960000" sx="102000" sy="102000" algn="ctr" rotWithShape="0">
              <a:srgbClr val="44342B"/>
            </a:outerShdw>
          </a:effectLst>
        </p:spPr>
      </p:pic>
    </p:spTree>
    <p:extLst>
      <p:ext uri="{BB962C8B-B14F-4D97-AF65-F5344CB8AC3E}">
        <p14:creationId xmlns:p14="http://schemas.microsoft.com/office/powerpoint/2010/main" val="803962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CAF752-4618-2E02-F301-E7C7BC694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2612B770-46E2-9910-5C42-C22F264587AC}"/>
              </a:ext>
            </a:extLst>
          </p:cNvPr>
          <p:cNvSpPr/>
          <p:nvPr/>
        </p:nvSpPr>
        <p:spPr>
          <a:xfrm>
            <a:off x="-3642986" y="1230675"/>
            <a:ext cx="19009970" cy="9464040"/>
          </a:xfrm>
          <a:prstGeom prst="ellipse">
            <a:avLst/>
          </a:prstGeom>
          <a:solidFill>
            <a:srgbClr val="E4B786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5954387A-DDC6-5F42-ABDA-1D43DA342ED6}"/>
              </a:ext>
            </a:extLst>
          </p:cNvPr>
          <p:cNvSpPr/>
          <p:nvPr/>
        </p:nvSpPr>
        <p:spPr>
          <a:xfrm>
            <a:off x="-248590" y="904785"/>
            <a:ext cx="12500224" cy="7566147"/>
          </a:xfrm>
          <a:prstGeom prst="ellipse">
            <a:avLst/>
          </a:prstGeom>
          <a:solidFill>
            <a:schemeClr val="accent4">
              <a:lumMod val="20000"/>
              <a:lumOff val="80000"/>
              <a:alpha val="63000"/>
            </a:schemeClr>
          </a:solidFill>
          <a:ln>
            <a:noFill/>
          </a:ln>
          <a:effectLst>
            <a:softEdge rad="927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4396C7-EE30-C728-13E0-B0BF1840F7A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378" y="0"/>
            <a:ext cx="2923573" cy="531865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D7EFBC-76E2-0FDA-794A-61CC6905B9A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CBA56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5467">
            <a:off x="-616130" y="3966499"/>
            <a:ext cx="3321651" cy="33216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2D724A2-8890-6D76-5A9D-D91AB4AFBB82}"/>
              </a:ext>
            </a:extLst>
          </p:cNvPr>
          <p:cNvSpPr txBox="1"/>
          <p:nvPr/>
        </p:nvSpPr>
        <p:spPr>
          <a:xfrm>
            <a:off x="668921" y="644041"/>
            <a:ext cx="11131952" cy="1200329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r>
              <a:rPr lang="uk-UA" sz="7200" dirty="0">
                <a:solidFill>
                  <a:srgbClr val="CEC8BC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Літературна діяльність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F0C38C-BB31-3DA4-306F-69DCFC21B15F}"/>
              </a:ext>
            </a:extLst>
          </p:cNvPr>
          <p:cNvSpPr txBox="1"/>
          <p:nvPr/>
        </p:nvSpPr>
        <p:spPr>
          <a:xfrm>
            <a:off x="1648598" y="2087895"/>
            <a:ext cx="842680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Писав у </a:t>
            </a:r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різних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 жанрах: </a:t>
            </a:r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поезія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, проза, драма, критика. </a:t>
            </a:r>
            <a:endParaRPr lang="en-US" sz="3200" dirty="0">
              <a:solidFill>
                <a:srgbClr val="27221B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Century" panose="02040604050505020304" pitchFamily="18" charset="0"/>
            </a:endParaRPr>
          </a:p>
          <a:p>
            <a:pPr algn="ctr"/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Його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 </a:t>
            </a:r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творчість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 пронизана </a:t>
            </a:r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любов’ю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 до </a:t>
            </a:r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України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 та народу. </a:t>
            </a:r>
            <a:endParaRPr lang="en-US" sz="3200" dirty="0">
              <a:solidFill>
                <a:srgbClr val="27221B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Century" panose="02040604050505020304" pitchFamily="18" charset="0"/>
            </a:endParaRPr>
          </a:p>
          <a:p>
            <a:pPr algn="ctr"/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Прагнув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 </a:t>
            </a:r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справедливості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, </a:t>
            </a:r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правди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 й </a:t>
            </a:r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волі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. </a:t>
            </a:r>
            <a:endParaRPr lang="en-US" sz="3200" dirty="0">
              <a:solidFill>
                <a:srgbClr val="27221B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Century" panose="02040604050505020304" pitchFamily="18" charset="0"/>
            </a:endParaRPr>
          </a:p>
          <a:p>
            <a:pPr algn="ctr"/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Франко писав </a:t>
            </a:r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українською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, </a:t>
            </a:r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польською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, </a:t>
            </a:r>
            <a:r>
              <a:rPr lang="ru-RU" sz="3200" dirty="0" err="1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німецькою</a:t>
            </a:r>
            <a:r>
              <a:rPr lang="ru-RU" sz="3200" dirty="0">
                <a:solidFill>
                  <a:srgbClr val="27221B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" panose="02040604050505020304" pitchFamily="18" charset="0"/>
              </a:rPr>
              <a:t> мовами.</a:t>
            </a:r>
            <a:endParaRPr lang="uk-UA" sz="3200" dirty="0">
              <a:solidFill>
                <a:srgbClr val="27221B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8366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6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19D6BA-E498-AD20-C146-2703D9593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74FC9EE6-DA2C-AB29-AE4D-8F2003E187AA}"/>
              </a:ext>
            </a:extLst>
          </p:cNvPr>
          <p:cNvSpPr/>
          <p:nvPr/>
        </p:nvSpPr>
        <p:spPr>
          <a:xfrm>
            <a:off x="4647405" y="11369040"/>
            <a:ext cx="3174984" cy="2161902"/>
          </a:xfrm>
          <a:prstGeom prst="ellipse">
            <a:avLst/>
          </a:prstGeom>
          <a:solidFill>
            <a:srgbClr val="E4B786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29FAD7A-5AFA-6835-5983-E6B1F7512E90}"/>
              </a:ext>
            </a:extLst>
          </p:cNvPr>
          <p:cNvSpPr/>
          <p:nvPr/>
        </p:nvSpPr>
        <p:spPr>
          <a:xfrm>
            <a:off x="-939069" y="-1299493"/>
            <a:ext cx="13732952" cy="9097411"/>
          </a:xfrm>
          <a:prstGeom prst="ellipse">
            <a:avLst/>
          </a:prstGeom>
          <a:solidFill>
            <a:srgbClr val="685B41">
              <a:alpha val="91000"/>
            </a:srgbClr>
          </a:solidFill>
          <a:ln>
            <a:noFill/>
          </a:ln>
          <a:effectLst>
            <a:softEdge rad="927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D6C43A-175B-8B7E-F6A8-0A836845FF1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6984" y="-4947139"/>
            <a:ext cx="945382" cy="17198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3E295F-C8E2-B780-A2A4-B133975BCDC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CBA56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5467">
            <a:off x="-953982" y="661025"/>
            <a:ext cx="6964659" cy="6964659"/>
          </a:xfrm>
          <a:prstGeom prst="rect">
            <a:avLst/>
          </a:prstGeom>
          <a:effectLst>
            <a:outerShdw blurRad="50800" dist="114300" dir="7920000" sx="98000" sy="98000" algn="ctr" rotWithShape="0">
              <a:srgbClr val="000000">
                <a:alpha val="51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27C5DE3-57B7-95C7-3CE0-C3FCDFC2BEBC}"/>
              </a:ext>
            </a:extLst>
          </p:cNvPr>
          <p:cNvSpPr txBox="1"/>
          <p:nvPr/>
        </p:nvSpPr>
        <p:spPr>
          <a:xfrm>
            <a:off x="2736930" y="194814"/>
            <a:ext cx="63809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7200" dirty="0">
                <a:solidFill>
                  <a:srgbClr val="3C3627"/>
                </a:solidFill>
                <a:effectLst>
                  <a:glow rad="101600">
                    <a:srgbClr val="CCB580"/>
                  </a:glo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Відомі твори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4C3E44-A79A-E703-8B8F-E843DD450782}"/>
              </a:ext>
            </a:extLst>
          </p:cNvPr>
          <p:cNvSpPr txBox="1"/>
          <p:nvPr/>
        </p:nvSpPr>
        <p:spPr>
          <a:xfrm>
            <a:off x="4369842" y="1689120"/>
            <a:ext cx="718288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«Захар Беркут» —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історична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повість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про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боротьбу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за свободу. </a:t>
            </a:r>
            <a:endParaRPr lang="en-US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  <a:p>
            <a:pPr algn="ctr"/>
            <a:endParaRPr lang="en-US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«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Мойсей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» —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філософська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поема про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лідера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і народ. </a:t>
            </a:r>
            <a:endParaRPr lang="en-US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  <a:p>
            <a:pPr algn="ctr"/>
            <a:endParaRPr lang="en-US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«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Каменярі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» —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символічний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вірш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про людей,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які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руйнують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старі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кайдани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.</a:t>
            </a:r>
            <a:endParaRPr lang="en-US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endParaRPr lang="en-US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Також писав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оповідання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,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казки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,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наукові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праці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.</a:t>
            </a:r>
            <a:endParaRPr lang="uk-UA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8A3534-92A1-5B1F-837A-8ACD631F384B}"/>
              </a:ext>
            </a:extLst>
          </p:cNvPr>
          <p:cNvSpPr txBox="1"/>
          <p:nvPr/>
        </p:nvSpPr>
        <p:spPr>
          <a:xfrm rot="16200000" flipV="1">
            <a:off x="-4654634" y="1503792"/>
            <a:ext cx="369141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7200" dirty="0">
                <a:ln w="28575">
                  <a:solidFill>
                    <a:srgbClr val="B7AD8F"/>
                  </a:solidFill>
                </a:ln>
                <a:solidFill>
                  <a:srgbClr val="3C3627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Громадська діяльність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144A0D2-F1CC-A2C8-D974-47B2605AB15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B7AD8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7891" l="10000" r="90000">
                        <a14:foregroundMark x1="37125" y1="88281" x2="38000" y2="96563"/>
                        <a14:foregroundMark x1="56875" y1="92500" x2="56875" y2="97891"/>
                        <a14:backgroundMark x1="65125" y1="33750" x2="89500" y2="35391"/>
                        <a14:backgroundMark x1="74625" y1="34219" x2="78375" y2="39766"/>
                        <a14:backgroundMark x1="71875" y1="36797" x2="66500" y2="36406"/>
                        <a14:backgroundMark x1="73500" y1="36250" x2="73250" y2="38984"/>
                        <a14:backgroundMark x1="78375" y1="37266" x2="78625" y2="39141"/>
                        <a14:backgroundMark x1="78125" y1="37422" x2="87000" y2="3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01028" y="883485"/>
            <a:ext cx="4074836" cy="651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82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6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6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587B0D-5E33-8DE5-DB72-D1E0C0DB7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FA8847-3EDC-FB11-271E-6B78BA97F75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CBA56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5467" flipH="1">
            <a:off x="-2451082" y="6226171"/>
            <a:ext cx="1637806" cy="1637806"/>
          </a:xfrm>
          <a:prstGeom prst="rect">
            <a:avLst/>
          </a:prstGeom>
          <a:effectLst>
            <a:outerShdw blurRad="50800" dist="114300" dir="7920000" sx="98000" sy="98000" algn="ctr" rotWithShape="0">
              <a:srgbClr val="000000">
                <a:alpha val="51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F893B1-E6DE-FACC-6A77-4DE3BB2B149C}"/>
              </a:ext>
            </a:extLst>
          </p:cNvPr>
          <p:cNvSpPr txBox="1"/>
          <p:nvPr/>
        </p:nvSpPr>
        <p:spPr>
          <a:xfrm>
            <a:off x="2569290" y="-1832106"/>
            <a:ext cx="63809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7200" dirty="0">
                <a:solidFill>
                  <a:srgbClr val="3C3627"/>
                </a:solidFill>
                <a:effectLst>
                  <a:glow rad="101600">
                    <a:srgbClr val="CCB580"/>
                  </a:glo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Відомі твори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CDE8BB-4A9F-041D-93AA-EDCF4B2E2447}"/>
              </a:ext>
            </a:extLst>
          </p:cNvPr>
          <p:cNvSpPr txBox="1"/>
          <p:nvPr/>
        </p:nvSpPr>
        <p:spPr>
          <a:xfrm>
            <a:off x="10953522" y="7678440"/>
            <a:ext cx="718288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«Захар Беркут» —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історична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повість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про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боротьбу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за свободу. </a:t>
            </a:r>
            <a:endParaRPr lang="en-US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  <a:p>
            <a:pPr algn="ctr"/>
            <a:endParaRPr lang="en-US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«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Мойсей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» —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філософська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поема про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лідера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і народ. </a:t>
            </a:r>
            <a:endParaRPr lang="en-US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  <a:p>
            <a:pPr algn="ctr"/>
            <a:endParaRPr lang="en-US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«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Каменярі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» —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символічний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вірш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про людей,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які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руйнують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старі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кайдани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.</a:t>
            </a:r>
            <a:endParaRPr lang="en-US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endParaRPr lang="en-US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Також писав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оповідання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,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казки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,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наукові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CCB580"/>
                </a:solidFill>
                <a:latin typeface="Century" panose="02040604050505020304" pitchFamily="18" charset="0"/>
              </a:rPr>
              <a:t>праці</a:t>
            </a:r>
            <a:r>
              <a:rPr lang="ru-RU" sz="2800" b="1" dirty="0">
                <a:solidFill>
                  <a:srgbClr val="CCB580"/>
                </a:solidFill>
                <a:latin typeface="Century" panose="02040604050505020304" pitchFamily="18" charset="0"/>
              </a:rPr>
              <a:t>.</a:t>
            </a:r>
            <a:endParaRPr lang="uk-UA" sz="2800" b="1" dirty="0">
              <a:solidFill>
                <a:srgbClr val="CCB58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B05E1D55-D73A-3657-DDB1-23EC296C2C4D}"/>
              </a:ext>
            </a:extLst>
          </p:cNvPr>
          <p:cNvSpPr/>
          <p:nvPr/>
        </p:nvSpPr>
        <p:spPr>
          <a:xfrm>
            <a:off x="-5253333" y="-1369432"/>
            <a:ext cx="10069173" cy="9686279"/>
          </a:xfrm>
          <a:prstGeom prst="ellipse">
            <a:avLst/>
          </a:prstGeom>
          <a:solidFill>
            <a:schemeClr val="accent4">
              <a:lumMod val="20000"/>
              <a:lumOff val="80000"/>
              <a:alpha val="63000"/>
            </a:schemeClr>
          </a:solidFill>
          <a:ln>
            <a:noFill/>
          </a:ln>
          <a:effectLst>
            <a:softEdge rad="927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41332413-7EA2-1831-20BE-81BE63F4E22E}"/>
              </a:ext>
            </a:extLst>
          </p:cNvPr>
          <p:cNvSpPr/>
          <p:nvPr/>
        </p:nvSpPr>
        <p:spPr>
          <a:xfrm>
            <a:off x="3298784" y="-4219924"/>
            <a:ext cx="14079109" cy="7566147"/>
          </a:xfrm>
          <a:prstGeom prst="ellipse">
            <a:avLst/>
          </a:prstGeom>
          <a:solidFill>
            <a:schemeClr val="accent4">
              <a:lumMod val="20000"/>
              <a:lumOff val="80000"/>
              <a:alpha val="63000"/>
            </a:schemeClr>
          </a:solidFill>
          <a:ln>
            <a:noFill/>
          </a:ln>
          <a:effectLst>
            <a:softEdge rad="927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uk-UA" dirty="0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37262A2-5959-9558-581D-7D1800D34818}"/>
              </a:ext>
            </a:extLst>
          </p:cNvPr>
          <p:cNvSpPr/>
          <p:nvPr/>
        </p:nvSpPr>
        <p:spPr>
          <a:xfrm rot="594374">
            <a:off x="9505060" y="2923797"/>
            <a:ext cx="4282440" cy="5815476"/>
          </a:xfrm>
          <a:prstGeom prst="ellipse">
            <a:avLst/>
          </a:prstGeom>
          <a:solidFill>
            <a:schemeClr val="accent4">
              <a:lumMod val="20000"/>
              <a:lumOff val="80000"/>
              <a:alpha val="63000"/>
            </a:schemeClr>
          </a:solidFill>
          <a:ln>
            <a:noFill/>
          </a:ln>
          <a:effectLst>
            <a:softEdge rad="927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A815E5AC-2187-6CC9-9612-A527880474CF}"/>
              </a:ext>
            </a:extLst>
          </p:cNvPr>
          <p:cNvSpPr/>
          <p:nvPr/>
        </p:nvSpPr>
        <p:spPr>
          <a:xfrm rot="21050892">
            <a:off x="4212328" y="2101360"/>
            <a:ext cx="5299624" cy="6636016"/>
          </a:xfrm>
          <a:custGeom>
            <a:avLst/>
            <a:gdLst>
              <a:gd name="connsiteX0" fmla="*/ 0 w 4282440"/>
              <a:gd name="connsiteY0" fmla="*/ 2889263 h 5778526"/>
              <a:gd name="connsiteX1" fmla="*/ 2141220 w 4282440"/>
              <a:gd name="connsiteY1" fmla="*/ 0 h 5778526"/>
              <a:gd name="connsiteX2" fmla="*/ 4282440 w 4282440"/>
              <a:gd name="connsiteY2" fmla="*/ 2889263 h 5778526"/>
              <a:gd name="connsiteX3" fmla="*/ 2141220 w 4282440"/>
              <a:gd name="connsiteY3" fmla="*/ 5778526 h 5778526"/>
              <a:gd name="connsiteX4" fmla="*/ 0 w 4282440"/>
              <a:gd name="connsiteY4" fmla="*/ 2889263 h 5778526"/>
              <a:gd name="connsiteX0" fmla="*/ 0 w 4321959"/>
              <a:gd name="connsiteY0" fmla="*/ 2925345 h 5814608"/>
              <a:gd name="connsiteX1" fmla="*/ 2141220 w 4321959"/>
              <a:gd name="connsiteY1" fmla="*/ 36082 h 5814608"/>
              <a:gd name="connsiteX2" fmla="*/ 3108960 w 4321959"/>
              <a:gd name="connsiteY2" fmla="*/ 1407682 h 5814608"/>
              <a:gd name="connsiteX3" fmla="*/ 4282440 w 4321959"/>
              <a:gd name="connsiteY3" fmla="*/ 2925345 h 5814608"/>
              <a:gd name="connsiteX4" fmla="*/ 2141220 w 4321959"/>
              <a:gd name="connsiteY4" fmla="*/ 5814608 h 5814608"/>
              <a:gd name="connsiteX5" fmla="*/ 0 w 4321959"/>
              <a:gd name="connsiteY5" fmla="*/ 2925345 h 5814608"/>
              <a:gd name="connsiteX0" fmla="*/ 0 w 4338193"/>
              <a:gd name="connsiteY0" fmla="*/ 2925345 h 5814608"/>
              <a:gd name="connsiteX1" fmla="*/ 2141220 w 4338193"/>
              <a:gd name="connsiteY1" fmla="*/ 36082 h 5814608"/>
              <a:gd name="connsiteX2" fmla="*/ 3108960 w 4338193"/>
              <a:gd name="connsiteY2" fmla="*/ 1407682 h 5814608"/>
              <a:gd name="connsiteX3" fmla="*/ 4282440 w 4338193"/>
              <a:gd name="connsiteY3" fmla="*/ 2925345 h 5814608"/>
              <a:gd name="connsiteX4" fmla="*/ 2141220 w 4338193"/>
              <a:gd name="connsiteY4" fmla="*/ 5814608 h 5814608"/>
              <a:gd name="connsiteX5" fmla="*/ 0 w 4338193"/>
              <a:gd name="connsiteY5" fmla="*/ 2925345 h 5814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38193" h="5814608">
                <a:moveTo>
                  <a:pt x="0" y="2925345"/>
                </a:moveTo>
                <a:cubicBezTo>
                  <a:pt x="0" y="1329649"/>
                  <a:pt x="1623060" y="289026"/>
                  <a:pt x="2141220" y="36082"/>
                </a:cubicBezTo>
                <a:cubicBezTo>
                  <a:pt x="2659380" y="-216862"/>
                  <a:pt x="2752090" y="926138"/>
                  <a:pt x="3108960" y="1407682"/>
                </a:cubicBezTo>
                <a:cubicBezTo>
                  <a:pt x="3862070" y="2163546"/>
                  <a:pt x="4540250" y="2104497"/>
                  <a:pt x="4282440" y="2925345"/>
                </a:cubicBezTo>
                <a:cubicBezTo>
                  <a:pt x="4024630" y="3746193"/>
                  <a:pt x="3323783" y="5814608"/>
                  <a:pt x="2141220" y="5814608"/>
                </a:cubicBezTo>
                <a:cubicBezTo>
                  <a:pt x="958657" y="5814608"/>
                  <a:pt x="0" y="4521041"/>
                  <a:pt x="0" y="2925345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32000"/>
            </a:schemeClr>
          </a:solidFill>
          <a:ln>
            <a:noFill/>
          </a:ln>
          <a:effectLst>
            <a:softEdge rad="927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467B6A-D8D3-E7F1-D52A-EC9ACD4A1D05}"/>
              </a:ext>
            </a:extLst>
          </p:cNvPr>
          <p:cNvSpPr txBox="1"/>
          <p:nvPr/>
        </p:nvSpPr>
        <p:spPr>
          <a:xfrm>
            <a:off x="526164" y="46600"/>
            <a:ext cx="114304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7200" dirty="0">
                <a:ln w="28575">
                  <a:noFill/>
                </a:ln>
                <a:solidFill>
                  <a:srgbClr val="B7AD8F"/>
                </a:solidFill>
                <a:effectLst>
                  <a:glow rad="101600">
                    <a:srgbClr val="27221B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Громадська діяльність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4B0B804-EDC6-7C63-83CE-ACB752BEC4E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B7AD8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7891" l="10000" r="90000">
                        <a14:foregroundMark x1="37125" y1="88281" x2="38000" y2="96563"/>
                        <a14:foregroundMark x1="56875" y1="92500" x2="56875" y2="97891"/>
                        <a14:backgroundMark x1="65125" y1="33750" x2="89500" y2="35391"/>
                        <a14:backgroundMark x1="74625" y1="34219" x2="78375" y2="39766"/>
                        <a14:backgroundMark x1="71875" y1="36797" x2="66500" y2="36406"/>
                        <a14:backgroundMark x1="73500" y1="36250" x2="73250" y2="38984"/>
                        <a14:backgroundMark x1="78375" y1="37266" x2="78625" y2="39141"/>
                        <a14:backgroundMark x1="78125" y1="37422" x2="87000" y2="3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56509" y="544009"/>
            <a:ext cx="4074836" cy="6519737"/>
          </a:xfrm>
          <a:prstGeom prst="rect">
            <a:avLst/>
          </a:prstGeom>
        </p:spPr>
      </p:pic>
      <p:grpSp>
        <p:nvGrpSpPr>
          <p:cNvPr id="19" name="Групувати 18">
            <a:extLst>
              <a:ext uri="{FF2B5EF4-FFF2-40B4-BE49-F238E27FC236}">
                <a16:creationId xmlns:a16="http://schemas.microsoft.com/office/drawing/2014/main" id="{C3E20176-F83F-08AF-92BA-9011B21C7701}"/>
              </a:ext>
            </a:extLst>
          </p:cNvPr>
          <p:cNvGrpSpPr/>
          <p:nvPr/>
        </p:nvGrpSpPr>
        <p:grpSpPr>
          <a:xfrm>
            <a:off x="3391382" y="1689883"/>
            <a:ext cx="8800618" cy="3947827"/>
            <a:chOff x="3391382" y="1689883"/>
            <a:chExt cx="8800618" cy="3947827"/>
          </a:xfrm>
        </p:grpSpPr>
        <p:sp>
          <p:nvSpPr>
            <p:cNvPr id="18" name="Стрілка: п’ятикутник 17">
              <a:extLst>
                <a:ext uri="{FF2B5EF4-FFF2-40B4-BE49-F238E27FC236}">
                  <a16:creationId xmlns:a16="http://schemas.microsoft.com/office/drawing/2014/main" id="{0CB13DCD-03B2-B7B1-B3AD-1208B63F2316}"/>
                </a:ext>
              </a:extLst>
            </p:cNvPr>
            <p:cNvSpPr/>
            <p:nvPr/>
          </p:nvSpPr>
          <p:spPr>
            <a:xfrm rot="10800000">
              <a:off x="3391382" y="1689883"/>
              <a:ext cx="8800618" cy="3947827"/>
            </a:xfrm>
            <a:prstGeom prst="homePlate">
              <a:avLst>
                <a:gd name="adj" fmla="val 33327"/>
              </a:avLst>
            </a:prstGeom>
            <a:solidFill>
              <a:srgbClr val="B7AD8F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2FC84F9-F5C9-0412-008B-D1E72C0577C0}"/>
                </a:ext>
              </a:extLst>
            </p:cNvPr>
            <p:cNvSpPr txBox="1"/>
            <p:nvPr/>
          </p:nvSpPr>
          <p:spPr>
            <a:xfrm>
              <a:off x="4573736" y="1894081"/>
              <a:ext cx="7382912" cy="35394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Франко активно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виступав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за права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українців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у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Галичині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. </a:t>
              </a: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Був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членом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політичних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партій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,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редагував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газети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й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журнали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. </a:t>
              </a: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Його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переслідувала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влада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,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але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він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не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зламався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. </a:t>
              </a: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Прагнув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,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щоб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українці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були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освічені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 та </a:t>
              </a:r>
              <a:r>
                <a:rPr lang="ru-RU" sz="2800" dirty="0" err="1">
                  <a:solidFill>
                    <a:srgbClr val="27221B"/>
                  </a:solidFill>
                  <a:latin typeface="Century" panose="02040604050505020304" pitchFamily="18" charset="0"/>
                </a:rPr>
                <a:t>вільні</a:t>
              </a:r>
              <a:r>
                <a:rPr lang="ru-RU" sz="2800" dirty="0">
                  <a:solidFill>
                    <a:srgbClr val="27221B"/>
                  </a:solidFill>
                  <a:latin typeface="Century" panose="02040604050505020304" pitchFamily="18" charset="0"/>
                </a:rPr>
                <a:t>.</a:t>
              </a:r>
              <a:endParaRPr lang="uk-UA" sz="2800" dirty="0">
                <a:solidFill>
                  <a:srgbClr val="27221B"/>
                </a:solidFill>
                <a:latin typeface="Century" panose="020406040505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9384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1000">
              <a:schemeClr val="bg1"/>
            </a:gs>
            <a:gs pos="41000">
              <a:srgbClr val="564331">
                <a:alpha val="56000"/>
              </a:srgbClr>
            </a:gs>
            <a:gs pos="0">
              <a:srgbClr val="685B41"/>
            </a:gs>
          </a:gsLst>
          <a:lin ang="108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30492A-5725-F25A-5C5C-5D1E4C91B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C387296-843B-DDC7-F9D4-1E9B1BC3217F}"/>
              </a:ext>
            </a:extLst>
          </p:cNvPr>
          <p:cNvSpPr/>
          <p:nvPr/>
        </p:nvSpPr>
        <p:spPr>
          <a:xfrm>
            <a:off x="-3142378" y="-2884471"/>
            <a:ext cx="9554753" cy="11840308"/>
          </a:xfrm>
          <a:prstGeom prst="rect">
            <a:avLst/>
          </a:prstGeom>
          <a:solidFill>
            <a:srgbClr val="4D493E"/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870F1B4-D56B-35CF-CA95-5E3C5CEF666A}"/>
              </a:ext>
            </a:extLst>
          </p:cNvPr>
          <p:cNvSpPr/>
          <p:nvPr/>
        </p:nvSpPr>
        <p:spPr>
          <a:xfrm>
            <a:off x="-4649800" y="-1276834"/>
            <a:ext cx="10069173" cy="9686279"/>
          </a:xfrm>
          <a:prstGeom prst="ellipse">
            <a:avLst/>
          </a:prstGeom>
          <a:solidFill>
            <a:schemeClr val="bg1">
              <a:alpha val="63000"/>
            </a:schemeClr>
          </a:solidFill>
          <a:ln>
            <a:noFill/>
          </a:ln>
          <a:effectLst>
            <a:softEdge rad="927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BC6B776-B67F-4772-D726-00A9BB075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5156" l="10000" r="93875">
                        <a14:foregroundMark x1="33125" y1="93828" x2="55250" y2="92969"/>
                        <a14:foregroundMark x1="64375" y1="93984" x2="58250" y2="94141"/>
                        <a14:foregroundMark x1="38500" y1="25859" x2="37125" y2="24844"/>
                        <a14:foregroundMark x1="44375" y1="26484" x2="42000" y2="23438"/>
                        <a14:foregroundMark x1="41750" y1="25000" x2="40875" y2="23281"/>
                        <a14:foregroundMark x1="40875" y1="24844" x2="39000" y2="23984"/>
                        <a14:foregroundMark x1="91125" y1="58750" x2="88125" y2="60234"/>
                        <a14:foregroundMark x1="90375" y1="66797" x2="91375" y2="69531"/>
                        <a14:foregroundMark x1="89750" y1="89453" x2="92000" y2="87266"/>
                        <a14:foregroundMark x1="90000" y1="69375" x2="92250" y2="69063"/>
                        <a14:foregroundMark x1="91375" y1="80859" x2="93875" y2="80859"/>
                        <a14:foregroundMark x1="84625" y1="95156" x2="81625" y2="94375"/>
                        <a14:foregroundMark x1="85750" y1="94688" x2="87625" y2="94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2314"/>
            <a:ext cx="4836763" cy="773882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ED271F4-7865-7B35-8181-524700ED5489}"/>
              </a:ext>
            </a:extLst>
          </p:cNvPr>
          <p:cNvSpPr txBox="1"/>
          <p:nvPr/>
        </p:nvSpPr>
        <p:spPr>
          <a:xfrm>
            <a:off x="5029007" y="2894951"/>
            <a:ext cx="702023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Одружився з Ольгою </a:t>
            </a:r>
            <a:r>
              <a:rPr lang="uk-UA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Хоружинською</a:t>
            </a:r>
            <a:r>
              <a:rPr lang="uk-UA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, мав чотирьох дітей.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Був надзвичайно працьовитим— залишив тисячі сторінок текстів.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Його ще називають «українським титаном праці».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Попри хвороби, працював до кінця життя.</a:t>
            </a:r>
          </a:p>
        </p:txBody>
      </p: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3F2B4915-58DF-3F85-7AA9-B0F17BA9B968}"/>
              </a:ext>
            </a:extLst>
          </p:cNvPr>
          <p:cNvGrpSpPr/>
          <p:nvPr/>
        </p:nvGrpSpPr>
        <p:grpSpPr>
          <a:xfrm>
            <a:off x="4502552" y="57873"/>
            <a:ext cx="7430945" cy="2894591"/>
            <a:chOff x="4502552" y="57873"/>
            <a:chExt cx="7430945" cy="28945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0E0655-474D-E6AB-44CB-6B12F656768C}"/>
                </a:ext>
              </a:extLst>
            </p:cNvPr>
            <p:cNvSpPr txBox="1"/>
            <p:nvPr/>
          </p:nvSpPr>
          <p:spPr>
            <a:xfrm>
              <a:off x="4502552" y="57873"/>
              <a:ext cx="7430945" cy="2800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uk-UA" sz="8800" dirty="0">
                  <a:ln w="28575">
                    <a:solidFill>
                      <a:srgbClr val="D8D3CB"/>
                    </a:solidFill>
                  </a:ln>
                  <a:solidFill>
                    <a:srgbClr val="3C3C3C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 Black" panose="020B0A02040204020203" pitchFamily="34" charset="0"/>
                  <a:ea typeface="Segoe UI Black" panose="020B0A02040204020203" pitchFamily="34" charset="0"/>
                </a:rPr>
                <a:t>Особистість </a:t>
              </a:r>
            </a:p>
            <a:p>
              <a:pPr algn="r"/>
              <a:r>
                <a:rPr lang="uk-UA" sz="8800" dirty="0">
                  <a:ln w="28575">
                    <a:solidFill>
                      <a:srgbClr val="D8D3CB"/>
                    </a:solidFill>
                  </a:ln>
                  <a:solidFill>
                    <a:srgbClr val="3C3C3C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 Black" panose="020B0A02040204020203" pitchFamily="34" charset="0"/>
                  <a:ea typeface="Segoe UI Black" panose="020B0A02040204020203" pitchFamily="34" charset="0"/>
                </a:rPr>
                <a:t>і сім’я</a:t>
              </a:r>
            </a:p>
          </p:txBody>
        </p:sp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F09BEC8E-7CB7-9BC4-8A20-8D51ABC14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rgbClr val="CFC8C2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2286" flipH="1">
              <a:off x="6420924" y="1275078"/>
              <a:ext cx="1677386" cy="1677386"/>
            </a:xfrm>
            <a:prstGeom prst="rect">
              <a:avLst/>
            </a:prstGeom>
          </p:spPr>
        </p:pic>
      </p:grpSp>
      <p:pic>
        <p:nvPicPr>
          <p:cNvPr id="1028" name="Picture 4" descr="Ольга Хоружинська: доля дружини Франка - На скрижалях">
            <a:extLst>
              <a:ext uri="{FF2B5EF4-FFF2-40B4-BE49-F238E27FC236}">
                <a16:creationId xmlns:a16="http://schemas.microsoft.com/office/drawing/2014/main" id="{D28796BE-0C41-162F-7474-3610EEE45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21" y="436606"/>
            <a:ext cx="4492542" cy="599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23099BC-B82B-724B-E1C0-0B485DC35806}"/>
              </a:ext>
            </a:extLst>
          </p:cNvPr>
          <p:cNvSpPr txBox="1"/>
          <p:nvPr/>
        </p:nvSpPr>
        <p:spPr>
          <a:xfrm>
            <a:off x="-137598" y="-1417320"/>
            <a:ext cx="118815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sz="6600" dirty="0">
                <a:ln w="28575">
                  <a:noFill/>
                </a:ln>
                <a:solidFill>
                  <a:srgbClr val="BDBCB8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Пам’ять про Івана Франка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6537431B-20CF-A33C-E79A-352151BD1682}"/>
              </a:ext>
            </a:extLst>
          </p:cNvPr>
          <p:cNvSpPr/>
          <p:nvPr/>
        </p:nvSpPr>
        <p:spPr>
          <a:xfrm>
            <a:off x="11906301" y="1300705"/>
            <a:ext cx="6122620" cy="5918583"/>
          </a:xfrm>
          <a:prstGeom prst="ellipse">
            <a:avLst/>
          </a:prstGeom>
          <a:solidFill>
            <a:schemeClr val="bg1">
              <a:alpha val="63000"/>
            </a:schemeClr>
          </a:solidFill>
          <a:ln>
            <a:noFill/>
          </a:ln>
          <a:effectLst>
            <a:softEdge rad="927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6FF8616-2173-9E8B-D71B-2A80B39701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6559" y="655320"/>
            <a:ext cx="4908306" cy="672619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2D222E6-B90F-EAF9-9AA8-745E367971B4}"/>
              </a:ext>
            </a:extLst>
          </p:cNvPr>
          <p:cNvSpPr txBox="1"/>
          <p:nvPr/>
        </p:nvSpPr>
        <p:spPr>
          <a:xfrm>
            <a:off x="-6603294" y="1817816"/>
            <a:ext cx="638267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Помер 28 травня 1916 року у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Львові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. </a:t>
            </a:r>
            <a:endParaRPr lang="hu-HU" sz="2800" dirty="0">
              <a:solidFill>
                <a:srgbClr val="1F1F1B"/>
              </a:solidFill>
              <a:effectLst>
                <a:glow rad="101600">
                  <a:srgbClr val="D8D3CB">
                    <a:alpha val="60000"/>
                  </a:srgbClr>
                </a:glow>
              </a:effectLst>
              <a:latin typeface="Century" panose="020406040505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На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його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честь названо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університет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у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Львові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,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театри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,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вулиці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,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школи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. </a:t>
            </a:r>
            <a:endParaRPr lang="hu-HU" sz="2800" dirty="0">
              <a:solidFill>
                <a:srgbClr val="1F1F1B"/>
              </a:solidFill>
              <a:effectLst>
                <a:glow rad="101600">
                  <a:srgbClr val="D8D3CB">
                    <a:alpha val="60000"/>
                  </a:srgbClr>
                </a:glow>
              </a:effectLst>
              <a:latin typeface="Century" panose="020406040505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Його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твори й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сьогодні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вчать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нас бути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сильними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,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чесними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й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любити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Україну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. </a:t>
            </a:r>
            <a:endParaRPr lang="hu-HU" sz="2800" dirty="0">
              <a:solidFill>
                <a:srgbClr val="1F1F1B"/>
              </a:solidFill>
              <a:effectLst>
                <a:glow rad="101600">
                  <a:srgbClr val="D8D3CB">
                    <a:alpha val="60000"/>
                  </a:srgbClr>
                </a:glow>
              </a:effectLst>
              <a:latin typeface="Century" panose="020406040505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Іван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Франко—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це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приклад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любові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до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рідного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народу!</a:t>
            </a:r>
            <a:endParaRPr lang="uk-UA" sz="2800" dirty="0">
              <a:solidFill>
                <a:srgbClr val="1F1F1B"/>
              </a:solidFill>
              <a:effectLst>
                <a:glow rad="101600">
                  <a:srgbClr val="D8D3CB">
                    <a:alpha val="60000"/>
                  </a:srgbClr>
                </a:glow>
              </a:effectLst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05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1000">
              <a:schemeClr val="bg1"/>
            </a:gs>
            <a:gs pos="41000">
              <a:srgbClr val="564331">
                <a:alpha val="56000"/>
              </a:srgbClr>
            </a:gs>
            <a:gs pos="0">
              <a:srgbClr val="685B41"/>
            </a:gs>
          </a:gsLst>
          <a:lin ang="108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2A141A-417B-0AF6-9346-F78A2FF66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9436FABF-B7ED-627C-10CD-7E4F289145C7}"/>
              </a:ext>
            </a:extLst>
          </p:cNvPr>
          <p:cNvSpPr/>
          <p:nvPr/>
        </p:nvSpPr>
        <p:spPr>
          <a:xfrm>
            <a:off x="-3416698" y="-2777791"/>
            <a:ext cx="21641393" cy="11840308"/>
          </a:xfrm>
          <a:prstGeom prst="rect">
            <a:avLst/>
          </a:prstGeom>
          <a:solidFill>
            <a:srgbClr val="4D493E"/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E955691A-3189-D0ED-4268-57A4C5B00BF6}"/>
              </a:ext>
            </a:extLst>
          </p:cNvPr>
          <p:cNvSpPr/>
          <p:nvPr/>
        </p:nvSpPr>
        <p:spPr>
          <a:xfrm>
            <a:off x="6328461" y="1300705"/>
            <a:ext cx="6122620" cy="5918583"/>
          </a:xfrm>
          <a:prstGeom prst="ellipse">
            <a:avLst/>
          </a:prstGeom>
          <a:solidFill>
            <a:schemeClr val="bg1">
              <a:alpha val="63000"/>
            </a:schemeClr>
          </a:solidFill>
          <a:ln>
            <a:noFill/>
          </a:ln>
          <a:effectLst>
            <a:softEdge rad="927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6748A9E-07DC-86AE-4103-B53F2BA66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5156" l="10000" r="93875">
                        <a14:foregroundMark x1="33125" y1="93828" x2="55250" y2="92969"/>
                        <a14:foregroundMark x1="64375" y1="93984" x2="58250" y2="94141"/>
                        <a14:foregroundMark x1="38500" y1="25859" x2="37125" y2="24844"/>
                        <a14:foregroundMark x1="44375" y1="26484" x2="42000" y2="23438"/>
                        <a14:foregroundMark x1="41750" y1="25000" x2="40875" y2="23281"/>
                        <a14:foregroundMark x1="40875" y1="24844" x2="39000" y2="23984"/>
                        <a14:foregroundMark x1="91125" y1="58750" x2="88125" y2="60234"/>
                        <a14:foregroundMark x1="90375" y1="66797" x2="91375" y2="69531"/>
                        <a14:foregroundMark x1="89750" y1="89453" x2="92000" y2="87266"/>
                        <a14:foregroundMark x1="90000" y1="69375" x2="92250" y2="69063"/>
                        <a14:foregroundMark x1="91375" y1="80859" x2="93875" y2="80859"/>
                        <a14:foregroundMark x1="84625" y1="95156" x2="81625" y2="94375"/>
                        <a14:foregroundMark x1="85750" y1="94688" x2="87625" y2="94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82088" y="8409445"/>
            <a:ext cx="4836763" cy="773882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117C021-B2B8-3C0D-69A2-D5E39AB820C9}"/>
              </a:ext>
            </a:extLst>
          </p:cNvPr>
          <p:cNvSpPr txBox="1"/>
          <p:nvPr/>
        </p:nvSpPr>
        <p:spPr>
          <a:xfrm>
            <a:off x="346146" y="1817816"/>
            <a:ext cx="638267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Помер 28 травня 1916 року у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Львові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. </a:t>
            </a:r>
            <a:endParaRPr lang="hu-HU" sz="2800" dirty="0">
              <a:solidFill>
                <a:srgbClr val="1F1F1B"/>
              </a:solidFill>
              <a:effectLst>
                <a:glow rad="101600">
                  <a:srgbClr val="D8D3CB">
                    <a:alpha val="60000"/>
                  </a:srgbClr>
                </a:glow>
              </a:effectLst>
              <a:latin typeface="Century" panose="020406040505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На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його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честь названо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університет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у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Львові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,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театри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,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вулиці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,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школи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. </a:t>
            </a:r>
            <a:endParaRPr lang="hu-HU" sz="2800" dirty="0">
              <a:solidFill>
                <a:srgbClr val="1F1F1B"/>
              </a:solidFill>
              <a:effectLst>
                <a:glow rad="101600">
                  <a:srgbClr val="D8D3CB">
                    <a:alpha val="60000"/>
                  </a:srgbClr>
                </a:glow>
              </a:effectLst>
              <a:latin typeface="Century" panose="020406040505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Його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твори й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сьогодні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вчать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нас бути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сильними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,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чесними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й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любити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Україну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. </a:t>
            </a:r>
            <a:endParaRPr lang="hu-HU" sz="2800" dirty="0">
              <a:solidFill>
                <a:srgbClr val="1F1F1B"/>
              </a:solidFill>
              <a:effectLst>
                <a:glow rad="101600">
                  <a:srgbClr val="D8D3CB">
                    <a:alpha val="60000"/>
                  </a:srgbClr>
                </a:glow>
              </a:effectLst>
              <a:latin typeface="Century" panose="020406040505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Іван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Франко—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це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приклад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любові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до </a:t>
            </a:r>
            <a:r>
              <a:rPr lang="ru-RU" sz="2800" dirty="0" err="1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рідного</a:t>
            </a:r>
            <a:r>
              <a:rPr lang="ru-RU" sz="2800" dirty="0">
                <a:solidFill>
                  <a:srgbClr val="1F1F1B"/>
                </a:solidFill>
                <a:effectLst>
                  <a:glow rad="101600">
                    <a:srgbClr val="D8D3CB">
                      <a:alpha val="60000"/>
                    </a:srgbClr>
                  </a:glow>
                </a:effectLst>
                <a:latin typeface="Century" panose="02040604050505020304" pitchFamily="18" charset="0"/>
              </a:rPr>
              <a:t> народу!</a:t>
            </a:r>
            <a:endParaRPr lang="uk-UA" sz="2800" dirty="0">
              <a:solidFill>
                <a:srgbClr val="1F1F1B"/>
              </a:solidFill>
              <a:effectLst>
                <a:glow rad="101600">
                  <a:srgbClr val="D8D3CB">
                    <a:alpha val="60000"/>
                  </a:srgbClr>
                </a:glow>
              </a:effectLst>
              <a:latin typeface="Century" panose="020406040505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77E397-B7F8-5467-1C56-6C8FBDFA4676}"/>
              </a:ext>
            </a:extLst>
          </p:cNvPr>
          <p:cNvSpPr txBox="1"/>
          <p:nvPr/>
        </p:nvSpPr>
        <p:spPr>
          <a:xfrm>
            <a:off x="-76638" y="243840"/>
            <a:ext cx="118815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sz="6600" dirty="0">
                <a:ln w="28575">
                  <a:noFill/>
                </a:ln>
                <a:solidFill>
                  <a:srgbClr val="BDBCB8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Пам’ять про Івана Франка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0A55C8-92F5-B96F-40B3-CDBE7D0D39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719" y="655320"/>
            <a:ext cx="4908306" cy="672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75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474</Words>
  <Application>Microsoft Office PowerPoint</Application>
  <PresentationFormat>Широкий екран</PresentationFormat>
  <Paragraphs>66</Paragraphs>
  <Slides>8</Slides>
  <Notes>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Century</vt:lpstr>
      <vt:lpstr>Courier New</vt:lpstr>
      <vt:lpstr>Segoe Script</vt:lpstr>
      <vt:lpstr>Segoe UI Black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⛧°｡⋆༺.ᗩᘻᗷᖇᎧᘺ.༻⋆｡°⛧ ㅤ</dc:creator>
  <cp:lastModifiedBy>⛧°｡⋆༺.ᗩᘻᗷᖇᎧᘺ.༻⋆｡°⛧ ㅤ</cp:lastModifiedBy>
  <cp:revision>23</cp:revision>
  <dcterms:created xsi:type="dcterms:W3CDTF">2025-11-06T18:26:24Z</dcterms:created>
  <dcterms:modified xsi:type="dcterms:W3CDTF">2025-12-21T13:20:42Z</dcterms:modified>
</cp:coreProperties>
</file>