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80" autoAdjust="0"/>
    <p:restoredTop sz="94660"/>
  </p:normalViewPr>
  <p:slideViewPr>
    <p:cSldViewPr snapToGrid="0">
      <p:cViewPr varScale="1">
        <p:scale>
          <a:sx n="84" d="100"/>
          <a:sy n="84" d="100"/>
        </p:scale>
        <p:origin x="96" y="6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73201-6036-45D0-8EA1-2E202D0D5AD6}" type="datetimeFigureOut">
              <a:rPr lang="ru-RU" smtClean="0"/>
              <a:t>06.09.2018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771C3-2E34-45CB-A2A9-A5C60C6FF8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204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73201-6036-45D0-8EA1-2E202D0D5AD6}" type="datetimeFigureOut">
              <a:rPr lang="ru-RU" smtClean="0"/>
              <a:t>06.09.2018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771C3-2E34-45CB-A2A9-A5C60C6FF8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550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73201-6036-45D0-8EA1-2E202D0D5AD6}" type="datetimeFigureOut">
              <a:rPr lang="ru-RU" smtClean="0"/>
              <a:t>06.09.2018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771C3-2E34-45CB-A2A9-A5C60C6FF8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444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73201-6036-45D0-8EA1-2E202D0D5AD6}" type="datetimeFigureOut">
              <a:rPr lang="ru-RU" smtClean="0"/>
              <a:t>06.09.2018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771C3-2E34-45CB-A2A9-A5C60C6FF8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615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73201-6036-45D0-8EA1-2E202D0D5AD6}" type="datetimeFigureOut">
              <a:rPr lang="ru-RU" smtClean="0"/>
              <a:t>06.09.2018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771C3-2E34-45CB-A2A9-A5C60C6FF8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391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73201-6036-45D0-8EA1-2E202D0D5AD6}" type="datetimeFigureOut">
              <a:rPr lang="ru-RU" smtClean="0"/>
              <a:t>06.09.2018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771C3-2E34-45CB-A2A9-A5C60C6FF8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472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73201-6036-45D0-8EA1-2E202D0D5AD6}" type="datetimeFigureOut">
              <a:rPr lang="ru-RU" smtClean="0"/>
              <a:t>06.09.2018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771C3-2E34-45CB-A2A9-A5C60C6FF8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71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73201-6036-45D0-8EA1-2E202D0D5AD6}" type="datetimeFigureOut">
              <a:rPr lang="ru-RU" smtClean="0"/>
              <a:t>06.09.2018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771C3-2E34-45CB-A2A9-A5C60C6FF8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309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73201-6036-45D0-8EA1-2E202D0D5AD6}" type="datetimeFigureOut">
              <a:rPr lang="ru-RU" smtClean="0"/>
              <a:t>06.09.2018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771C3-2E34-45CB-A2A9-A5C60C6FF8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837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73201-6036-45D0-8EA1-2E202D0D5AD6}" type="datetimeFigureOut">
              <a:rPr lang="ru-RU" smtClean="0"/>
              <a:t>06.09.2018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771C3-2E34-45CB-A2A9-A5C60C6FF8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366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73201-6036-45D0-8EA1-2E202D0D5AD6}" type="datetimeFigureOut">
              <a:rPr lang="ru-RU" smtClean="0"/>
              <a:t>06.09.2018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771C3-2E34-45CB-A2A9-A5C60C6FF8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665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73201-6036-45D0-8EA1-2E202D0D5AD6}" type="datetimeFigureOut">
              <a:rPr lang="ru-RU" smtClean="0"/>
              <a:t>06.09.2018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771C3-2E34-45CB-A2A9-A5C60C6FF8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407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0010" y="111974"/>
            <a:ext cx="2103120" cy="667042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14805" y="405964"/>
            <a:ext cx="2048335" cy="707886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Коммерческое предложение</a:t>
            </a:r>
            <a:endParaRPr lang="ru-RU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374410" y="221010"/>
            <a:ext cx="75702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В настоящее время рекламный дилерский бюджет фирмы </a:t>
            </a:r>
            <a:r>
              <a:rPr lang="en-US" sz="1600" dirty="0"/>
              <a:t>Bosch</a:t>
            </a:r>
            <a:r>
              <a:rPr lang="ru-RU" sz="1600" dirty="0" smtClean="0"/>
              <a:t> используется для рекламы на троллейбусах.</a:t>
            </a:r>
            <a:br>
              <a:rPr lang="ru-RU" sz="1600" dirty="0" smtClean="0"/>
            </a:br>
            <a:r>
              <a:rPr lang="ru-RU" sz="1600" dirty="0" smtClean="0"/>
              <a:t>Мы предлагаем направить средства на рекламу в интернете. Компания </a:t>
            </a:r>
            <a:r>
              <a:rPr lang="ru-RU" sz="1600" dirty="0" err="1" smtClean="0"/>
              <a:t>Бост</a:t>
            </a:r>
            <a:r>
              <a:rPr lang="ru-RU" sz="1600" dirty="0" smtClean="0"/>
              <a:t> верит в эффективность интернет-каналов и предлагает свое финансовое участие в затратах на рекламу</a:t>
            </a:r>
            <a:endParaRPr lang="ru-RU" sz="1600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2412311" y="1564809"/>
            <a:ext cx="889602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14805" y="4140954"/>
            <a:ext cx="2048335" cy="707886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Предлагаем </a:t>
            </a:r>
            <a:r>
              <a:rPr lang="en-US" sz="2000" b="1" dirty="0" smtClean="0"/>
              <a:t>Bosch</a:t>
            </a:r>
            <a:endParaRPr lang="ru-RU" sz="20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5892" y="817288"/>
            <a:ext cx="1885950" cy="657225"/>
          </a:xfrm>
          <a:prstGeom prst="rect">
            <a:avLst/>
          </a:prstGeom>
        </p:spPr>
      </p:pic>
      <p:pic>
        <p:nvPicPr>
          <p:cNvPr id="3" name="Picture 2" descr="Картинки по запрос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2210" y="142495"/>
            <a:ext cx="1959632" cy="754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8" name="Прямая соединительная линия 27"/>
          <p:cNvCxnSpPr/>
          <p:nvPr/>
        </p:nvCxnSpPr>
        <p:spPr>
          <a:xfrm>
            <a:off x="2412311" y="4083804"/>
            <a:ext cx="889602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349183" y="4146934"/>
            <a:ext cx="967265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err="1"/>
              <a:t>М</a:t>
            </a:r>
            <a:r>
              <a:rPr lang="ru-RU" sz="1600" dirty="0" err="1" smtClean="0"/>
              <a:t>едийная</a:t>
            </a:r>
            <a:r>
              <a:rPr lang="ru-RU" sz="1600" dirty="0" smtClean="0"/>
              <a:t> реклама с </a:t>
            </a:r>
            <a:r>
              <a:rPr lang="ru-RU" sz="1600" dirty="0"/>
              <a:t>оплатой за клик и запоминанием пользователем и показ ему на бесплатной основе </a:t>
            </a:r>
            <a:r>
              <a:rPr lang="ru-RU" sz="1600" dirty="0" smtClean="0"/>
              <a:t>- </a:t>
            </a:r>
            <a:r>
              <a:rPr lang="ru-RU" sz="1600" dirty="0"/>
              <a:t>до 1000 </a:t>
            </a:r>
            <a:r>
              <a:rPr lang="ru-RU" sz="1600" dirty="0" smtClean="0"/>
              <a:t>$/мес.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smtClean="0"/>
              <a:t>Контекстная реклама </a:t>
            </a:r>
            <a:r>
              <a:rPr lang="ru-RU" sz="1600" dirty="0"/>
              <a:t>с </a:t>
            </a:r>
            <a:r>
              <a:rPr lang="ru-RU" sz="1600" dirty="0" smtClean="0"/>
              <a:t>оплатой </a:t>
            </a:r>
            <a:r>
              <a:rPr lang="ru-RU" sz="1600" dirty="0"/>
              <a:t>только за клик и только со словами </a:t>
            </a:r>
            <a:r>
              <a:rPr lang="ru-RU" sz="1600" dirty="0" smtClean="0"/>
              <a:t>«котел </a:t>
            </a:r>
            <a:r>
              <a:rPr lang="ru-RU" sz="1600" dirty="0"/>
              <a:t>+ </a:t>
            </a:r>
            <a:r>
              <a:rPr lang="ru-RU" sz="1600" dirty="0" smtClean="0"/>
              <a:t>Бош», территория </a:t>
            </a:r>
            <a:r>
              <a:rPr lang="ru-RU" sz="1600" dirty="0"/>
              <a:t>Харьков и </a:t>
            </a:r>
            <a:r>
              <a:rPr lang="ru-RU" sz="1600" dirty="0" smtClean="0"/>
              <a:t>область - </a:t>
            </a:r>
            <a:r>
              <a:rPr lang="ru-RU" sz="1600" dirty="0"/>
              <a:t>до 2000 </a:t>
            </a:r>
            <a:r>
              <a:rPr lang="ru-RU" sz="1600" dirty="0" smtClean="0"/>
              <a:t>$/мес.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smtClean="0"/>
              <a:t>SEO </a:t>
            </a:r>
            <a:r>
              <a:rPr lang="ru-RU" sz="1600" dirty="0"/>
              <a:t>оптимизацию под слово </a:t>
            </a:r>
            <a:r>
              <a:rPr lang="ru-RU" sz="1600" dirty="0" smtClean="0"/>
              <a:t>«котел </a:t>
            </a:r>
            <a:r>
              <a:rPr lang="ru-RU" sz="1600" dirty="0"/>
              <a:t>+ </a:t>
            </a:r>
            <a:r>
              <a:rPr lang="ru-RU" sz="1600" dirty="0" smtClean="0"/>
              <a:t>Бош» </a:t>
            </a:r>
            <a:r>
              <a:rPr lang="ru-RU" sz="1600" dirty="0"/>
              <a:t>- экономия в течении 1-го года около </a:t>
            </a:r>
            <a:r>
              <a:rPr lang="ru-RU" sz="1600" dirty="0" smtClean="0"/>
              <a:t>30% </a:t>
            </a:r>
            <a:r>
              <a:rPr lang="ru-RU" sz="1600" dirty="0"/>
              <a:t>в сравнении с годовым бюджетом контекстной рекламы </a:t>
            </a:r>
            <a:r>
              <a:rPr lang="ru-RU" sz="1600" dirty="0" smtClean="0"/>
              <a:t>- </a:t>
            </a:r>
            <a:r>
              <a:rPr lang="ru-RU" sz="1600" dirty="0"/>
              <a:t>до 1000 </a:t>
            </a:r>
            <a:r>
              <a:rPr lang="ru-RU" sz="1600" dirty="0" smtClean="0"/>
              <a:t>$/мес.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350770" y="5728037"/>
            <a:ext cx="967107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sz="1600" dirty="0">
                <a:solidFill>
                  <a:prstClr val="black"/>
                </a:solidFill>
              </a:rPr>
              <a:t>Создание </a:t>
            </a:r>
            <a:r>
              <a:rPr lang="ru-RU" sz="1600" dirty="0" smtClean="0">
                <a:solidFill>
                  <a:prstClr val="black"/>
                </a:solidFill>
              </a:rPr>
              <a:t>лэндинг-страницы </a:t>
            </a:r>
            <a:r>
              <a:rPr lang="ru-RU" sz="1600" dirty="0">
                <a:solidFill>
                  <a:prstClr val="black"/>
                </a:solidFill>
              </a:rPr>
              <a:t>с рекламой котлов </a:t>
            </a:r>
            <a:r>
              <a:rPr lang="ru-RU" sz="1600" dirty="0" smtClean="0">
                <a:solidFill>
                  <a:prstClr val="black"/>
                </a:solidFill>
              </a:rPr>
              <a:t>Бош, отдельный </a:t>
            </a:r>
            <a:r>
              <a:rPr lang="ru-RU" sz="1600" dirty="0">
                <a:solidFill>
                  <a:prstClr val="black"/>
                </a:solidFill>
              </a:rPr>
              <a:t>телефон для отчета по результатам работы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sz="1600" dirty="0">
                <a:solidFill>
                  <a:prstClr val="black"/>
                </a:solidFill>
              </a:rPr>
              <a:t>Настройка контекстной </a:t>
            </a:r>
            <a:r>
              <a:rPr lang="ru-RU" sz="1600" dirty="0" smtClean="0">
                <a:solidFill>
                  <a:prstClr val="black"/>
                </a:solidFill>
              </a:rPr>
              <a:t>рекламы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prstClr val="black"/>
                </a:solidFill>
              </a:rPr>
              <a:t>Настройка SEO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14805" y="5851069"/>
            <a:ext cx="2048335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За счет </a:t>
            </a:r>
            <a:r>
              <a:rPr lang="ru-RU" sz="2000" b="1" dirty="0" err="1" smtClean="0"/>
              <a:t>Бост</a:t>
            </a:r>
            <a:endParaRPr lang="ru-RU" sz="2000" b="1" dirty="0"/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2412311" y="5719888"/>
            <a:ext cx="889602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18209" y="4848840"/>
            <a:ext cx="16155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Бюджет:</a:t>
            </a:r>
            <a:br>
              <a:rPr lang="ru-RU" b="1" dirty="0" smtClean="0"/>
            </a:br>
            <a:r>
              <a:rPr lang="ru-RU" b="1" dirty="0" smtClean="0"/>
              <a:t>до </a:t>
            </a:r>
            <a:r>
              <a:rPr lang="en-US" b="1" dirty="0" smtClean="0"/>
              <a:t>$</a:t>
            </a:r>
            <a:r>
              <a:rPr lang="ru-RU" b="1" dirty="0" smtClean="0"/>
              <a:t>4000/мес.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311" y="1811466"/>
            <a:ext cx="4206760" cy="203419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14805" y="1754316"/>
            <a:ext cx="2048335" cy="707886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Состояние рынка</a:t>
            </a:r>
            <a:endParaRPr lang="ru-RU" sz="20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6768242" y="1570051"/>
            <a:ext cx="525359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smtClean="0"/>
              <a:t>В Украине неуклонно растет объем интернет-продаж.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smtClean="0"/>
              <a:t>При этом есть еще огромный потенциал для дальнейшего роста.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smtClean="0"/>
              <a:t>Игроки, вошедшие на рынок раньше других, получат преимущество для развития бизнеса.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smtClean="0"/>
              <a:t>На технику приходится порядка 50% интернет-продаж.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smtClean="0"/>
              <a:t>И наконец – эффективность нашей рекламы в интернете не ограничится только</a:t>
            </a:r>
            <a:r>
              <a:rPr lang="en-US" sz="1600" dirty="0" smtClean="0"/>
              <a:t> </a:t>
            </a:r>
            <a:r>
              <a:rPr lang="ru-RU" sz="1600" dirty="0" smtClean="0"/>
              <a:t>самими интернет-продажами – она даст также значительный эффект известности брэнда </a:t>
            </a:r>
            <a:r>
              <a:rPr lang="en-US" sz="1600" dirty="0" smtClean="0"/>
              <a:t>Bosch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sp>
        <p:nvSpPr>
          <p:cNvPr id="21" name="TextBox 20"/>
          <p:cNvSpPr txBox="1"/>
          <p:nvPr/>
        </p:nvSpPr>
        <p:spPr>
          <a:xfrm>
            <a:off x="218209" y="2523757"/>
            <a:ext cx="19649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Роль интернета все время растет</a:t>
            </a:r>
          </a:p>
        </p:txBody>
      </p:sp>
    </p:spTree>
    <p:extLst>
      <p:ext uri="{BB962C8B-B14F-4D97-AF65-F5344CB8AC3E}">
        <p14:creationId xmlns:p14="http://schemas.microsoft.com/office/powerpoint/2010/main" val="5015895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</TotalTime>
  <Words>189</Words>
  <Application>Microsoft Office PowerPoint</Application>
  <PresentationFormat>Широкоэкранный</PresentationFormat>
  <Paragraphs>18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Богатырев Андрей</dc:creator>
  <cp:lastModifiedBy>Пользователь</cp:lastModifiedBy>
  <cp:revision>24</cp:revision>
  <dcterms:created xsi:type="dcterms:W3CDTF">2017-11-01T19:50:55Z</dcterms:created>
  <dcterms:modified xsi:type="dcterms:W3CDTF">2018-09-06T13:40:18Z</dcterms:modified>
</cp:coreProperties>
</file>