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9144000" cy="5143500" type="screen16x9"/>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2" d="100"/>
          <a:sy n="92" d="100"/>
        </p:scale>
        <p:origin x="-756" y="-90"/>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dirty="0"/>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89F036B-B938-4822-9094-8ED02CCFC576}" type="datetimeFigureOut">
              <a:rPr lang="uk-UA" smtClean="0"/>
              <a:t>15.05.2021</a:t>
            </a:fld>
            <a:endParaRPr lang="uk-UA" dirty="0"/>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uk-UA" dirty="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dirty="0"/>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6229F3F-8C1A-4B77-BC6C-3D986EAD1A81}" type="slidenum">
              <a:rPr lang="uk-UA" smtClean="0"/>
              <a:t>‹#›</a:t>
            </a:fld>
            <a:endParaRPr lang="uk-UA" dirty="0"/>
          </a:p>
        </p:txBody>
      </p:sp>
    </p:spTree>
    <p:extLst>
      <p:ext uri="{BB962C8B-B14F-4D97-AF65-F5344CB8AC3E}">
        <p14:creationId xmlns:p14="http://schemas.microsoft.com/office/powerpoint/2010/main" val="41342145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19"/>
            <a:ext cx="7772400" cy="1102519"/>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15.05.2021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15.05.2021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79"/>
            <a:ext cx="2057400" cy="4388644"/>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05979"/>
            <a:ext cx="6019800" cy="43886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15.05.2021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15.05.2021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15.05.2021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15.05.2021</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15.05.2021</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15.05.2021</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15.05.2021</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04787"/>
            <a:ext cx="3008313" cy="871538"/>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15.05.2021</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15.05.2021</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15.05.2021</a:t>
            </a:fld>
            <a:endParaRPr lang="ru-RU" dirty="0"/>
          </a:p>
        </p:txBody>
      </p:sp>
      <p:sp>
        <p:nvSpPr>
          <p:cNvPr id="5" name="Нижний колонтитул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1563638"/>
            <a:ext cx="9144000" cy="1102519"/>
          </a:xfrm>
        </p:spPr>
        <p:txBody>
          <a:bodyPr>
            <a:noAutofit/>
          </a:bodyPr>
          <a:lstStyle/>
          <a:p>
            <a:pPr algn="l"/>
            <a:r>
              <a:rPr lang="de-DE" sz="8800" dirty="0" smtClean="0">
                <a:latin typeface="Arial Black" panose="020B0A04020102020204" pitchFamily="34" charset="0"/>
              </a:rPr>
              <a:t>Personalizáci</a:t>
            </a:r>
            <a:r>
              <a:rPr lang="sk-SK" sz="8800" dirty="0" smtClean="0">
                <a:latin typeface="Arial Black" panose="020B0A04020102020204" pitchFamily="34" charset="0"/>
              </a:rPr>
              <a:t>a</a:t>
            </a:r>
            <a:endParaRPr lang="uk-UA" sz="8800" dirty="0">
              <a:latin typeface="Arial Black" panose="020B0A04020102020204" pitchFamily="34" charset="0"/>
            </a:endParaRPr>
          </a:p>
        </p:txBody>
      </p:sp>
      <p:sp>
        <p:nvSpPr>
          <p:cNvPr id="3" name="Подзаголовок 2"/>
          <p:cNvSpPr>
            <a:spLocks noGrp="1"/>
          </p:cNvSpPr>
          <p:nvPr>
            <p:ph type="subTitle" idx="1"/>
          </p:nvPr>
        </p:nvSpPr>
        <p:spPr>
          <a:xfrm>
            <a:off x="7167736" y="4406280"/>
            <a:ext cx="1976264" cy="737220"/>
          </a:xfrm>
        </p:spPr>
        <p:txBody>
          <a:bodyPr>
            <a:normAutofit/>
          </a:bodyPr>
          <a:lstStyle/>
          <a:p>
            <a:pPr algn="r"/>
            <a:r>
              <a:rPr lang="sk-SK" sz="1800" dirty="0" smtClean="0">
                <a:solidFill>
                  <a:schemeClr val="tx1"/>
                </a:solidFill>
                <a:latin typeface="Yu Gothic UI Light" panose="020B0300000000000000" pitchFamily="34" charset="-128"/>
                <a:ea typeface="Yu Gothic UI Light" panose="020B0300000000000000" pitchFamily="34" charset="-128"/>
              </a:rPr>
              <a:t>1MAN-3DM</a:t>
            </a:r>
          </a:p>
          <a:p>
            <a:pPr algn="r"/>
            <a:r>
              <a:rPr lang="sk-SK" sz="1800" dirty="0" smtClean="0">
                <a:solidFill>
                  <a:schemeClr val="tx1"/>
                </a:solidFill>
                <a:latin typeface="Yu Gothic UI Light" panose="020B0300000000000000" pitchFamily="34" charset="-128"/>
                <a:ea typeface="Yu Gothic UI Light" panose="020B0300000000000000" pitchFamily="34" charset="-128"/>
              </a:rPr>
              <a:t>Tilniak Stanislava</a:t>
            </a:r>
            <a:endParaRPr lang="uk-UA" sz="1800" dirty="0">
              <a:solidFill>
                <a:schemeClr val="tx1"/>
              </a:solidFill>
              <a:latin typeface="Yu Gothic UI Light" panose="020B0300000000000000" pitchFamily="34" charset="-128"/>
              <a:ea typeface="Yu Gothic UI Light" panose="020B0300000000000000" pitchFamily="34" charset="-128"/>
            </a:endParaRPr>
          </a:p>
        </p:txBody>
      </p:sp>
    </p:spTree>
    <p:extLst>
      <p:ext uri="{BB962C8B-B14F-4D97-AF65-F5344CB8AC3E}">
        <p14:creationId xmlns:p14="http://schemas.microsoft.com/office/powerpoint/2010/main" val="21354880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l"/>
            <a:r>
              <a:rPr lang="sk-SK" dirty="0" smtClean="0">
                <a:latin typeface="Arial Black" panose="020B0A04020102020204" pitchFamily="34" charset="0"/>
              </a:rPr>
              <a:t>Plán</a:t>
            </a:r>
            <a:endParaRPr lang="uk-UA" dirty="0">
              <a:latin typeface="Arial Black" panose="020B0A04020102020204" pitchFamily="34" charset="0"/>
            </a:endParaRPr>
          </a:p>
        </p:txBody>
      </p:sp>
      <p:sp>
        <p:nvSpPr>
          <p:cNvPr id="3" name="Объект 2"/>
          <p:cNvSpPr>
            <a:spLocks noGrp="1"/>
          </p:cNvSpPr>
          <p:nvPr>
            <p:ph idx="1"/>
          </p:nvPr>
        </p:nvSpPr>
        <p:spPr/>
        <p:txBody>
          <a:bodyPr>
            <a:normAutofit fontScale="92500" lnSpcReduction="20000"/>
          </a:bodyPr>
          <a:lstStyle/>
          <a:p>
            <a:pPr>
              <a:buFont typeface="Yu Gothic UI Light" panose="020B0300000000000000" pitchFamily="34" charset="-128"/>
              <a:buChar char="–"/>
            </a:pPr>
            <a:r>
              <a:rPr lang="sk-SK" dirty="0" smtClean="0">
                <a:latin typeface="Yu Gothic UI Light" panose="020B0300000000000000" pitchFamily="34" charset="-128"/>
                <a:ea typeface="Yu Gothic UI Light" panose="020B0300000000000000" pitchFamily="34" charset="-128"/>
              </a:rPr>
              <a:t>Úvod</a:t>
            </a:r>
          </a:p>
          <a:p>
            <a:pPr>
              <a:buFont typeface="Yu Gothic UI Light" panose="020B0300000000000000" pitchFamily="34" charset="-128"/>
              <a:buChar char="–"/>
            </a:pPr>
            <a:r>
              <a:rPr lang="de-DE" dirty="0" smtClean="0">
                <a:latin typeface="Yu Gothic UI Light" panose="020B0300000000000000" pitchFamily="34" charset="-128"/>
                <a:ea typeface="Yu Gothic UI Light" panose="020B0300000000000000" pitchFamily="34" charset="-128"/>
              </a:rPr>
              <a:t>Produkt </a:t>
            </a:r>
            <a:r>
              <a:rPr lang="de-DE" dirty="0">
                <a:latin typeface="Yu Gothic UI Light" panose="020B0300000000000000" pitchFamily="34" charset="-128"/>
                <a:ea typeface="Yu Gothic UI Light" panose="020B0300000000000000" pitchFamily="34" charset="-128"/>
              </a:rPr>
              <a:t>a </a:t>
            </a:r>
            <a:r>
              <a:rPr lang="de-DE" dirty="0" smtClean="0">
                <a:latin typeface="Yu Gothic UI Light" panose="020B0300000000000000" pitchFamily="34" charset="-128"/>
                <a:ea typeface="Yu Gothic UI Light" panose="020B0300000000000000" pitchFamily="34" charset="-128"/>
              </a:rPr>
              <a:t>ponuk</a:t>
            </a:r>
            <a:r>
              <a:rPr lang="sk-SK" dirty="0" smtClean="0">
                <a:latin typeface="Yu Gothic UI Light" panose="020B0300000000000000" pitchFamily="34" charset="-128"/>
                <a:ea typeface="Yu Gothic UI Light" panose="020B0300000000000000" pitchFamily="34" charset="-128"/>
              </a:rPr>
              <a:t>a</a:t>
            </a:r>
          </a:p>
          <a:p>
            <a:pPr>
              <a:buFont typeface="Yu Gothic UI Light" panose="020B0300000000000000" pitchFamily="34" charset="-128"/>
              <a:buChar char="–"/>
            </a:pPr>
            <a:r>
              <a:rPr lang="de-DE" dirty="0" smtClean="0">
                <a:latin typeface="Yu Gothic UI Light" panose="020B0300000000000000" pitchFamily="34" charset="-128"/>
                <a:ea typeface="Yu Gothic UI Light" panose="020B0300000000000000" pitchFamily="34" charset="-128"/>
              </a:rPr>
              <a:t>Obsah</a:t>
            </a:r>
            <a:endParaRPr lang="sk-SK" dirty="0" smtClean="0">
              <a:latin typeface="Yu Gothic UI Light" panose="020B0300000000000000" pitchFamily="34" charset="-128"/>
              <a:ea typeface="Yu Gothic UI Light" panose="020B0300000000000000" pitchFamily="34" charset="-128"/>
            </a:endParaRPr>
          </a:p>
          <a:p>
            <a:pPr>
              <a:buFont typeface="Yu Gothic UI Light" panose="020B0300000000000000" pitchFamily="34" charset="-128"/>
              <a:buChar char="–"/>
            </a:pPr>
            <a:r>
              <a:rPr lang="de-DE" dirty="0">
                <a:latin typeface="Yu Gothic UI Light" panose="020B0300000000000000" pitchFamily="34" charset="-128"/>
                <a:ea typeface="Yu Gothic UI Light" panose="020B0300000000000000" pitchFamily="34" charset="-128"/>
              </a:rPr>
              <a:t>Cielená reklama a </a:t>
            </a:r>
            <a:r>
              <a:rPr lang="de-DE" dirty="0" smtClean="0">
                <a:latin typeface="Yu Gothic UI Light" panose="020B0300000000000000" pitchFamily="34" charset="-128"/>
                <a:ea typeface="Yu Gothic UI Light" panose="020B0300000000000000" pitchFamily="34" charset="-128"/>
              </a:rPr>
              <a:t>komunikácia</a:t>
            </a:r>
            <a:endParaRPr lang="sk-SK" dirty="0" smtClean="0">
              <a:latin typeface="Yu Gothic UI Light" panose="020B0300000000000000" pitchFamily="34" charset="-128"/>
              <a:ea typeface="Yu Gothic UI Light" panose="020B0300000000000000" pitchFamily="34" charset="-128"/>
            </a:endParaRPr>
          </a:p>
          <a:p>
            <a:pPr>
              <a:buFont typeface="Yu Gothic UI Light" panose="020B0300000000000000" pitchFamily="34" charset="-128"/>
              <a:buChar char="–"/>
            </a:pPr>
            <a:r>
              <a:rPr lang="de-DE" dirty="0">
                <a:latin typeface="Yu Gothic UI Light" panose="020B0300000000000000" pitchFamily="34" charset="-128"/>
                <a:ea typeface="Yu Gothic UI Light" panose="020B0300000000000000" pitchFamily="34" charset="-128"/>
              </a:rPr>
              <a:t>Personalizácia vo vyhľadávaní</a:t>
            </a:r>
          </a:p>
          <a:p>
            <a:pPr>
              <a:buFont typeface="Yu Gothic UI Light" panose="020B0300000000000000" pitchFamily="34" charset="-128"/>
              <a:buChar char="–"/>
            </a:pPr>
            <a:r>
              <a:rPr lang="de-DE" dirty="0">
                <a:latin typeface="Yu Gothic UI Light" panose="020B0300000000000000" pitchFamily="34" charset="-128"/>
                <a:ea typeface="Yu Gothic UI Light" panose="020B0300000000000000" pitchFamily="34" charset="-128"/>
              </a:rPr>
              <a:t>Personalizácia v platenej </a:t>
            </a:r>
            <a:r>
              <a:rPr lang="de-DE" dirty="0" smtClean="0">
                <a:latin typeface="Yu Gothic UI Light" panose="020B0300000000000000" pitchFamily="34" charset="-128"/>
                <a:ea typeface="Yu Gothic UI Light" panose="020B0300000000000000" pitchFamily="34" charset="-128"/>
              </a:rPr>
              <a:t>reklame</a:t>
            </a:r>
            <a:endParaRPr lang="sk-SK" dirty="0" smtClean="0">
              <a:latin typeface="Yu Gothic UI Light" panose="020B0300000000000000" pitchFamily="34" charset="-128"/>
              <a:ea typeface="Yu Gothic UI Light" panose="020B0300000000000000" pitchFamily="34" charset="-128"/>
            </a:endParaRPr>
          </a:p>
          <a:p>
            <a:pPr>
              <a:buFont typeface="Yu Gothic UI Light" panose="020B0300000000000000" pitchFamily="34" charset="-128"/>
              <a:buChar char="–"/>
            </a:pPr>
            <a:r>
              <a:rPr lang="de-DE" dirty="0">
                <a:latin typeface="Yu Gothic UI Light" panose="020B0300000000000000" pitchFamily="34" charset="-128"/>
                <a:ea typeface="Yu Gothic UI Light" panose="020B0300000000000000" pitchFamily="34" charset="-128"/>
              </a:rPr>
              <a:t>Čo nás čaká v budúcnosti</a:t>
            </a:r>
            <a:r>
              <a:rPr lang="de-DE" dirty="0" smtClean="0">
                <a:latin typeface="Yu Gothic UI Light" panose="020B0300000000000000" pitchFamily="34" charset="-128"/>
                <a:ea typeface="Yu Gothic UI Light" panose="020B0300000000000000" pitchFamily="34" charset="-128"/>
              </a:rPr>
              <a:t>?</a:t>
            </a:r>
            <a:endParaRPr lang="de-DE" dirty="0">
              <a:latin typeface="Yu Gothic UI Light" panose="020B0300000000000000" pitchFamily="34" charset="-128"/>
              <a:ea typeface="Yu Gothic UI Light" panose="020B0300000000000000" pitchFamily="34" charset="-128"/>
            </a:endParaRPr>
          </a:p>
        </p:txBody>
      </p:sp>
      <p:pic>
        <p:nvPicPr>
          <p:cNvPr id="4" name="Рисунок 3"/>
          <p:cNvPicPr>
            <a:picLocks noChangeAspect="1"/>
          </p:cNvPicPr>
          <p:nvPr/>
        </p:nvPicPr>
        <p:blipFill rotWithShape="1">
          <a:blip r:embed="rId2">
            <a:extLst>
              <a:ext uri="{28A0092B-C50C-407E-A947-70E740481C1C}">
                <a14:useLocalDpi xmlns:a14="http://schemas.microsoft.com/office/drawing/2010/main" val="0"/>
              </a:ext>
            </a:extLst>
          </a:blip>
          <a:srcRect l="-1" r="1774"/>
          <a:stretch/>
        </p:blipFill>
        <p:spPr>
          <a:xfrm>
            <a:off x="6300192" y="0"/>
            <a:ext cx="2843808" cy="5143500"/>
          </a:xfrm>
          <a:prstGeom prst="rect">
            <a:avLst/>
          </a:prstGeom>
        </p:spPr>
      </p:pic>
    </p:spTree>
    <p:extLst>
      <p:ext uri="{BB962C8B-B14F-4D97-AF65-F5344CB8AC3E}">
        <p14:creationId xmlns:p14="http://schemas.microsoft.com/office/powerpoint/2010/main" val="1643803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l"/>
            <a:r>
              <a:rPr lang="de-DE" dirty="0" smtClean="0">
                <a:latin typeface="Arial Black" panose="020B0A04020102020204" pitchFamily="34" charset="0"/>
              </a:rPr>
              <a:t>Úvod</a:t>
            </a:r>
            <a:endParaRPr lang="uk-UA" dirty="0">
              <a:latin typeface="Arial Black" panose="020B0A04020102020204" pitchFamily="34" charset="0"/>
            </a:endParaRPr>
          </a:p>
        </p:txBody>
      </p:sp>
      <p:sp>
        <p:nvSpPr>
          <p:cNvPr id="3" name="Объект 2"/>
          <p:cNvSpPr>
            <a:spLocks noGrp="1"/>
          </p:cNvSpPr>
          <p:nvPr>
            <p:ph idx="1"/>
          </p:nvPr>
        </p:nvSpPr>
        <p:spPr/>
        <p:txBody>
          <a:bodyPr>
            <a:normAutofit/>
          </a:bodyPr>
          <a:lstStyle/>
          <a:p>
            <a:pPr marL="0" indent="0">
              <a:buNone/>
            </a:pPr>
            <a:r>
              <a:rPr lang="de-DE" sz="2800" dirty="0">
                <a:latin typeface="Yu Gothic UI Light" panose="020B0300000000000000" pitchFamily="34" charset="-128"/>
                <a:ea typeface="Yu Gothic UI Light" panose="020B0300000000000000" pitchFamily="34" charset="-128"/>
              </a:rPr>
              <a:t>Tak, ako sa vyvíja online marketing, menia sa aj jeho ciele. Už nestačí osloviť čo najviac ľudí, ale treba osloviť tých správnych ľudí. Aké sú možnosti personalizácie v marketingu v súčasnosti a čo nás čaká v budúcnosti?</a:t>
            </a:r>
            <a:endParaRPr lang="uk-UA" sz="2800" dirty="0">
              <a:latin typeface="Yu Gothic UI Light" panose="020B0300000000000000" pitchFamily="34" charset="-128"/>
              <a:ea typeface="Yu Gothic UI Light" panose="020B0300000000000000" pitchFamily="34" charset="-128"/>
            </a:endParaRPr>
          </a:p>
        </p:txBody>
      </p:sp>
    </p:spTree>
    <p:extLst>
      <p:ext uri="{BB962C8B-B14F-4D97-AF65-F5344CB8AC3E}">
        <p14:creationId xmlns:p14="http://schemas.microsoft.com/office/powerpoint/2010/main" val="39371721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a:extLst>
              <a:ext uri="{28A0092B-C50C-407E-A947-70E740481C1C}">
                <a14:useLocalDpi xmlns:a14="http://schemas.microsoft.com/office/drawing/2010/main" val="0"/>
              </a:ext>
            </a:extLst>
          </a:blip>
          <a:srcRect l="1768" b="1710"/>
          <a:stretch/>
        </p:blipFill>
        <p:spPr>
          <a:xfrm rot="16200000">
            <a:off x="2000252" y="-2000251"/>
            <a:ext cx="5143500" cy="9144002"/>
          </a:xfrm>
          <a:prstGeom prst="rect">
            <a:avLst/>
          </a:prstGeom>
        </p:spPr>
      </p:pic>
      <p:pic>
        <p:nvPicPr>
          <p:cNvPr id="5" name="Рисунок 4"/>
          <p:cNvPicPr>
            <a:picLocks noChangeAspect="1"/>
          </p:cNvPicPr>
          <p:nvPr/>
        </p:nvPicPr>
        <p:blipFill rotWithShape="1">
          <a:blip r:embed="rId3">
            <a:extLst>
              <a:ext uri="{28A0092B-C50C-407E-A947-70E740481C1C}">
                <a14:useLocalDpi xmlns:a14="http://schemas.microsoft.com/office/drawing/2010/main" val="0"/>
              </a:ext>
            </a:extLst>
          </a:blip>
          <a:srcRect l="52879" b="23636"/>
          <a:stretch/>
        </p:blipFill>
        <p:spPr>
          <a:xfrm>
            <a:off x="431541" y="941737"/>
            <a:ext cx="8280920" cy="3260026"/>
          </a:xfrm>
          <a:prstGeom prst="rect">
            <a:avLst/>
          </a:prstGeom>
        </p:spPr>
      </p:pic>
      <p:sp>
        <p:nvSpPr>
          <p:cNvPr id="2" name="Заголовок 1"/>
          <p:cNvSpPr>
            <a:spLocks noGrp="1"/>
          </p:cNvSpPr>
          <p:nvPr>
            <p:ph type="title"/>
          </p:nvPr>
        </p:nvSpPr>
        <p:spPr>
          <a:xfrm>
            <a:off x="431541" y="941737"/>
            <a:ext cx="8229600" cy="857250"/>
          </a:xfrm>
        </p:spPr>
        <p:txBody>
          <a:bodyPr>
            <a:normAutofit/>
          </a:bodyPr>
          <a:lstStyle/>
          <a:p>
            <a:r>
              <a:rPr lang="de-DE" dirty="0">
                <a:latin typeface="Arial Black" panose="020B0A04020102020204" pitchFamily="34" charset="0"/>
              </a:rPr>
              <a:t>Produkt a </a:t>
            </a:r>
            <a:r>
              <a:rPr lang="de-DE" dirty="0" smtClean="0">
                <a:latin typeface="Arial Black" panose="020B0A04020102020204" pitchFamily="34" charset="0"/>
              </a:rPr>
              <a:t>ponuka</a:t>
            </a:r>
            <a:endParaRPr lang="uk-UA" dirty="0">
              <a:latin typeface="Arial Black" panose="020B0A04020102020204" pitchFamily="34" charset="0"/>
            </a:endParaRPr>
          </a:p>
        </p:txBody>
      </p:sp>
      <p:sp>
        <p:nvSpPr>
          <p:cNvPr id="3" name="Объект 2"/>
          <p:cNvSpPr>
            <a:spLocks noGrp="1"/>
          </p:cNvSpPr>
          <p:nvPr>
            <p:ph idx="1"/>
          </p:nvPr>
        </p:nvSpPr>
        <p:spPr>
          <a:xfrm>
            <a:off x="431541" y="1923678"/>
            <a:ext cx="8229600" cy="1947663"/>
          </a:xfrm>
        </p:spPr>
        <p:txBody>
          <a:bodyPr>
            <a:normAutofit/>
          </a:bodyPr>
          <a:lstStyle/>
          <a:p>
            <a:pPr marL="0" indent="0" algn="ctr">
              <a:buNone/>
            </a:pPr>
            <a:r>
              <a:rPr lang="uk-UA" sz="2800" dirty="0">
                <a:latin typeface="Yu Gothic UI Light" panose="020B0300000000000000" pitchFamily="34" charset="-128"/>
                <a:ea typeface="Yu Gothic UI Light" panose="020B0300000000000000" pitchFamily="34" charset="-128"/>
              </a:rPr>
              <a:t>Takže určite je prvým a najdôležitejším krokom identifikácia potrieb našich návštevníkov a pravideľné vyhodnocovanie toho, čo by chceli, potrebovali alebo by sa im hodilo.</a:t>
            </a:r>
            <a:endParaRPr lang="uk-UA" sz="2800" dirty="0">
              <a:latin typeface="Yu Gothic UI Light" panose="020B0300000000000000" pitchFamily="34" charset="-128"/>
              <a:ea typeface="Yu Gothic UI Light" panose="020B0300000000000000" pitchFamily="34" charset="-128"/>
            </a:endParaRPr>
          </a:p>
        </p:txBody>
      </p:sp>
    </p:spTree>
    <p:extLst>
      <p:ext uri="{BB962C8B-B14F-4D97-AF65-F5344CB8AC3E}">
        <p14:creationId xmlns:p14="http://schemas.microsoft.com/office/powerpoint/2010/main" val="24382984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95486"/>
            <a:ext cx="5760640" cy="857250"/>
          </a:xfrm>
        </p:spPr>
        <p:txBody>
          <a:bodyPr>
            <a:normAutofit/>
          </a:bodyPr>
          <a:lstStyle/>
          <a:p>
            <a:r>
              <a:rPr lang="de-DE" dirty="0" smtClean="0">
                <a:latin typeface="Arial Black" panose="020B0A04020102020204" pitchFamily="34" charset="0"/>
              </a:rPr>
              <a:t>Obsah</a:t>
            </a:r>
            <a:endParaRPr lang="uk-UA" dirty="0">
              <a:latin typeface="Arial Black" panose="020B0A04020102020204" pitchFamily="34" charset="0"/>
            </a:endParaRPr>
          </a:p>
        </p:txBody>
      </p:sp>
      <p:sp>
        <p:nvSpPr>
          <p:cNvPr id="3" name="Объект 2"/>
          <p:cNvSpPr>
            <a:spLocks noGrp="1"/>
          </p:cNvSpPr>
          <p:nvPr>
            <p:ph idx="1"/>
          </p:nvPr>
        </p:nvSpPr>
        <p:spPr>
          <a:xfrm>
            <a:off x="179512" y="1203598"/>
            <a:ext cx="5904656" cy="3240359"/>
          </a:xfrm>
        </p:spPr>
        <p:txBody>
          <a:bodyPr>
            <a:normAutofit/>
          </a:bodyPr>
          <a:lstStyle/>
          <a:p>
            <a:pPr marL="0" indent="0" algn="ctr">
              <a:buNone/>
            </a:pPr>
            <a:r>
              <a:rPr lang="sk-SK" sz="2800" dirty="0">
                <a:latin typeface="Yu Gothic UI Light" panose="020B0300000000000000" pitchFamily="34" charset="-128"/>
                <a:ea typeface="Yu Gothic UI Light" panose="020B0300000000000000" pitchFamily="34" charset="-128"/>
              </a:rPr>
              <a:t>Content is the king, hovorí sa v marketingových príručkách a čím viac ho vieme prispôsobiť na mieru klientovi, tým viac ho zaujme. Nebavíme sa len o webovom obsahu, dôležité sú aplikácie, newslettre či obsah, ktorý sa dá stiahnuť. </a:t>
            </a:r>
            <a:endParaRPr lang="uk-UA" sz="2800" dirty="0">
              <a:latin typeface="Yu Gothic UI Light" panose="020B0300000000000000" pitchFamily="34" charset="-128"/>
              <a:ea typeface="Yu Gothic UI Light" panose="020B0300000000000000" pitchFamily="34" charset="-128"/>
            </a:endParaRP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50781" y="-8109"/>
            <a:ext cx="2893219" cy="5143500"/>
          </a:xfrm>
          <a:prstGeom prst="rect">
            <a:avLst/>
          </a:prstGeom>
        </p:spPr>
      </p:pic>
    </p:spTree>
    <p:extLst>
      <p:ext uri="{BB962C8B-B14F-4D97-AF65-F5344CB8AC3E}">
        <p14:creationId xmlns:p14="http://schemas.microsoft.com/office/powerpoint/2010/main" val="31642220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15816" y="205979"/>
            <a:ext cx="6228184" cy="857250"/>
          </a:xfrm>
        </p:spPr>
        <p:txBody>
          <a:bodyPr>
            <a:normAutofit fontScale="90000"/>
          </a:bodyPr>
          <a:lstStyle/>
          <a:p>
            <a:r>
              <a:rPr lang="de-DE" sz="3600" dirty="0">
                <a:latin typeface="Arial Black" panose="020B0A04020102020204" pitchFamily="34" charset="0"/>
              </a:rPr>
              <a:t>Cielená reklama a </a:t>
            </a:r>
            <a:r>
              <a:rPr lang="sk-SK" sz="3600" dirty="0" smtClean="0">
                <a:latin typeface="Arial Black" panose="020B0A04020102020204" pitchFamily="34" charset="0"/>
              </a:rPr>
              <a:t/>
            </a:r>
            <a:br>
              <a:rPr lang="sk-SK" sz="3600" dirty="0" smtClean="0">
                <a:latin typeface="Arial Black" panose="020B0A04020102020204" pitchFamily="34" charset="0"/>
              </a:rPr>
            </a:br>
            <a:r>
              <a:rPr lang="de-DE" sz="3600" dirty="0" smtClean="0">
                <a:latin typeface="Arial Black" panose="020B0A04020102020204" pitchFamily="34" charset="0"/>
              </a:rPr>
              <a:t>komunikácia</a:t>
            </a:r>
            <a:endParaRPr lang="uk-UA" sz="3600" dirty="0">
              <a:latin typeface="Arial Black" panose="020B0A04020102020204" pitchFamily="34" charset="0"/>
            </a:endParaRPr>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2915816" cy="5175576"/>
          </a:xfrm>
        </p:spPr>
      </p:pic>
      <p:sp>
        <p:nvSpPr>
          <p:cNvPr id="5" name="TextBox 4"/>
          <p:cNvSpPr txBox="1"/>
          <p:nvPr/>
        </p:nvSpPr>
        <p:spPr>
          <a:xfrm>
            <a:off x="3275857" y="1635646"/>
            <a:ext cx="5400599" cy="2862322"/>
          </a:xfrm>
          <a:prstGeom prst="rect">
            <a:avLst/>
          </a:prstGeom>
          <a:noFill/>
        </p:spPr>
        <p:txBody>
          <a:bodyPr wrap="square" rtlCol="0">
            <a:spAutoFit/>
          </a:bodyPr>
          <a:lstStyle/>
          <a:p>
            <a:pPr algn="ctr"/>
            <a:r>
              <a:rPr lang="sk-SK" sz="2000" dirty="0">
                <a:latin typeface="Yu Gothic UI Light" panose="020B0300000000000000" pitchFamily="34" charset="-128"/>
                <a:ea typeface="Yu Gothic UI Light" panose="020B0300000000000000" pitchFamily="34" charset="-128"/>
              </a:rPr>
              <a:t>Dnešné reklamné siete disponujú celou škálou nástrojov ako reklamy a ich zdelenia čo najviac personalizovať pre konkrétneho užívateľa. Ak sa bavíme o reklamnej sieti Google AdWords, tak tam vieme využiť:</a:t>
            </a:r>
            <a:endParaRPr lang="uk-UA" sz="2000" dirty="0">
              <a:latin typeface="Yu Gothic UI Light" panose="020B0300000000000000" pitchFamily="34" charset="-128"/>
              <a:ea typeface="Yu Gothic UI Light" panose="020B0300000000000000" pitchFamily="34" charset="-128"/>
            </a:endParaRPr>
          </a:p>
          <a:p>
            <a:pPr algn="ctr"/>
            <a:r>
              <a:rPr lang="sk-SK" sz="2000" dirty="0">
                <a:latin typeface="Yu Gothic UI Light" panose="020B0300000000000000" pitchFamily="34" charset="-128"/>
                <a:ea typeface="Yu Gothic UI Light" panose="020B0300000000000000" pitchFamily="34" charset="-128"/>
              </a:rPr>
              <a:t>Dynamické doplňovanie kľúčových slov do reklamných textov (textová reklama)</a:t>
            </a:r>
            <a:endParaRPr lang="uk-UA" sz="2000" dirty="0">
              <a:latin typeface="Yu Gothic UI Light" panose="020B0300000000000000" pitchFamily="34" charset="-128"/>
              <a:ea typeface="Yu Gothic UI Light" panose="020B0300000000000000" pitchFamily="34" charset="-128"/>
            </a:endParaRPr>
          </a:p>
          <a:p>
            <a:pPr algn="ctr"/>
            <a:r>
              <a:rPr lang="sk-SK" sz="2000" dirty="0">
                <a:latin typeface="Yu Gothic UI Light" panose="020B0300000000000000" pitchFamily="34" charset="-128"/>
                <a:ea typeface="Yu Gothic UI Light" panose="020B0300000000000000" pitchFamily="34" charset="-128"/>
              </a:rPr>
              <a:t>Dynamický remarketing (textová aj bannerová reklama</a:t>
            </a:r>
            <a:r>
              <a:rPr lang="sk-SK" sz="2000" dirty="0" smtClean="0">
                <a:latin typeface="Yu Gothic UI Light" panose="020B0300000000000000" pitchFamily="34" charset="-128"/>
                <a:ea typeface="Yu Gothic UI Light" panose="020B0300000000000000" pitchFamily="34" charset="-128"/>
              </a:rPr>
              <a:t>)</a:t>
            </a:r>
            <a:endParaRPr lang="uk-UA" sz="2000" dirty="0">
              <a:latin typeface="Yu Gothic UI Light" panose="020B0300000000000000" pitchFamily="34" charset="-128"/>
              <a:ea typeface="Yu Gothic UI Light" panose="020B0300000000000000" pitchFamily="34" charset="-128"/>
            </a:endParaRPr>
          </a:p>
        </p:txBody>
      </p:sp>
      <p:cxnSp>
        <p:nvCxnSpPr>
          <p:cNvPr id="7" name="Прямая соединительная линия 6"/>
          <p:cNvCxnSpPr/>
          <p:nvPr/>
        </p:nvCxnSpPr>
        <p:spPr>
          <a:xfrm>
            <a:off x="4211960" y="1385973"/>
            <a:ext cx="37444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75597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10136" b="1147"/>
          <a:stretch/>
        </p:blipFill>
        <p:spPr>
          <a:xfrm rot="16200000">
            <a:off x="1995292" y="-1995293"/>
            <a:ext cx="5153420" cy="9144003"/>
          </a:xfrm>
        </p:spPr>
      </p:pic>
      <p:pic>
        <p:nvPicPr>
          <p:cNvPr id="5" name="Рисунок 4"/>
          <p:cNvPicPr>
            <a:picLocks noChangeAspect="1"/>
          </p:cNvPicPr>
          <p:nvPr/>
        </p:nvPicPr>
        <p:blipFill rotWithShape="1">
          <a:blip r:embed="rId3">
            <a:extLst>
              <a:ext uri="{28A0092B-C50C-407E-A947-70E740481C1C}">
                <a14:useLocalDpi xmlns:a14="http://schemas.microsoft.com/office/drawing/2010/main" val="0"/>
              </a:ext>
            </a:extLst>
          </a:blip>
          <a:srcRect r="51412" b="29935"/>
          <a:stretch/>
        </p:blipFill>
        <p:spPr>
          <a:xfrm>
            <a:off x="395536" y="771550"/>
            <a:ext cx="8352928" cy="3603812"/>
          </a:xfrm>
          <a:prstGeom prst="rect">
            <a:avLst/>
          </a:prstGeom>
        </p:spPr>
      </p:pic>
      <p:sp>
        <p:nvSpPr>
          <p:cNvPr id="2" name="Заголовок 1"/>
          <p:cNvSpPr>
            <a:spLocks noGrp="1"/>
          </p:cNvSpPr>
          <p:nvPr>
            <p:ph type="title"/>
          </p:nvPr>
        </p:nvSpPr>
        <p:spPr>
          <a:xfrm>
            <a:off x="414816" y="782858"/>
            <a:ext cx="8333648" cy="857250"/>
          </a:xfrm>
        </p:spPr>
        <p:txBody>
          <a:bodyPr>
            <a:normAutofit/>
          </a:bodyPr>
          <a:lstStyle/>
          <a:p>
            <a:r>
              <a:rPr lang="de-DE" sz="3600" dirty="0">
                <a:solidFill>
                  <a:schemeClr val="bg1"/>
                </a:solidFill>
                <a:latin typeface="Arial Black" panose="020B0A04020102020204" pitchFamily="34" charset="0"/>
              </a:rPr>
              <a:t>Personalizácia vo </a:t>
            </a:r>
            <a:r>
              <a:rPr lang="de-DE" sz="3600" dirty="0" smtClean="0">
                <a:solidFill>
                  <a:schemeClr val="bg1"/>
                </a:solidFill>
                <a:latin typeface="Arial Black" panose="020B0A04020102020204" pitchFamily="34" charset="0"/>
              </a:rPr>
              <a:t>vyhľadávaní</a:t>
            </a:r>
            <a:endParaRPr lang="uk-UA" sz="3600" dirty="0">
              <a:solidFill>
                <a:schemeClr val="bg1"/>
              </a:solidFill>
              <a:latin typeface="Arial Black" panose="020B0A04020102020204" pitchFamily="34" charset="0"/>
            </a:endParaRPr>
          </a:p>
        </p:txBody>
      </p:sp>
      <p:sp>
        <p:nvSpPr>
          <p:cNvPr id="6" name="TextBox 5"/>
          <p:cNvSpPr txBox="1"/>
          <p:nvPr/>
        </p:nvSpPr>
        <p:spPr>
          <a:xfrm>
            <a:off x="899592" y="1923678"/>
            <a:ext cx="7344816" cy="1938992"/>
          </a:xfrm>
          <a:prstGeom prst="rect">
            <a:avLst/>
          </a:prstGeom>
          <a:noFill/>
        </p:spPr>
        <p:txBody>
          <a:bodyPr wrap="square" rtlCol="0">
            <a:spAutoFit/>
          </a:bodyPr>
          <a:lstStyle/>
          <a:p>
            <a:pPr algn="ctr"/>
            <a:r>
              <a:rPr lang="sk-SK" sz="2400" dirty="0">
                <a:solidFill>
                  <a:schemeClr val="bg1"/>
                </a:solidFill>
                <a:latin typeface="Yu Gothic UI Light" panose="020B0300000000000000" pitchFamily="34" charset="-128"/>
                <a:ea typeface="Yu Gothic UI Light" panose="020B0300000000000000" pitchFamily="34" charset="-128"/>
              </a:rPr>
              <a:t>To, že Google zobrazuje iné výsledky prihláseným používateľom a iné neprihláseným, je realitou dlhé roky. Je predpoklad, že Google bude tieto funkcie iba rozširovať</a:t>
            </a:r>
            <a:r>
              <a:rPr lang="sk-SK" sz="2400" dirty="0">
                <a:solidFill>
                  <a:schemeClr val="bg1"/>
                </a:solidFill>
                <a:latin typeface="Yu Gothic UI Light" panose="020B0300000000000000" pitchFamily="34" charset="-128"/>
                <a:ea typeface="Yu Gothic UI Light" panose="020B0300000000000000" pitchFamily="34" charset="-128"/>
              </a:rPr>
              <a:t>. Google má k dispozícii obrovské množstvo informácií a chce ich využiť.</a:t>
            </a:r>
            <a:endParaRPr lang="uk-UA" sz="2400" dirty="0">
              <a:solidFill>
                <a:schemeClr val="bg1"/>
              </a:solidFill>
              <a:latin typeface="Yu Gothic UI Light" panose="020B0300000000000000" pitchFamily="34" charset="-128"/>
              <a:ea typeface="Yu Gothic UI Light" panose="020B0300000000000000" pitchFamily="34" charset="-128"/>
            </a:endParaRPr>
          </a:p>
        </p:txBody>
      </p:sp>
      <p:cxnSp>
        <p:nvCxnSpPr>
          <p:cNvPr id="8" name="Прямая соединительная линия 7"/>
          <p:cNvCxnSpPr/>
          <p:nvPr/>
        </p:nvCxnSpPr>
        <p:spPr>
          <a:xfrm>
            <a:off x="2483768" y="1707654"/>
            <a:ext cx="396044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19474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31840" y="205978"/>
            <a:ext cx="6012160" cy="1069627"/>
          </a:xfrm>
        </p:spPr>
        <p:txBody>
          <a:bodyPr>
            <a:noAutofit/>
          </a:bodyPr>
          <a:lstStyle/>
          <a:p>
            <a:r>
              <a:rPr lang="de-DE" sz="3600" dirty="0">
                <a:latin typeface="Arial Black" panose="020B0A04020102020204" pitchFamily="34" charset="0"/>
              </a:rPr>
              <a:t>Personalizácia v platenej </a:t>
            </a:r>
            <a:r>
              <a:rPr lang="de-DE" sz="3600" dirty="0" smtClean="0">
                <a:latin typeface="Arial Black" panose="020B0A04020102020204" pitchFamily="34" charset="0"/>
              </a:rPr>
              <a:t>reklame</a:t>
            </a:r>
            <a:endParaRPr lang="uk-UA" sz="3600" dirty="0">
              <a:latin typeface="Arial Black" panose="020B0A04020102020204" pitchFamily="34" charset="0"/>
            </a:endParaRPr>
          </a:p>
        </p:txBody>
      </p:sp>
      <p:sp>
        <p:nvSpPr>
          <p:cNvPr id="3" name="Объект 2"/>
          <p:cNvSpPr>
            <a:spLocks noGrp="1"/>
          </p:cNvSpPr>
          <p:nvPr>
            <p:ph idx="1"/>
          </p:nvPr>
        </p:nvSpPr>
        <p:spPr>
          <a:xfrm>
            <a:off x="3131840" y="1923678"/>
            <a:ext cx="5781328" cy="2448272"/>
          </a:xfrm>
        </p:spPr>
        <p:txBody>
          <a:bodyPr>
            <a:normAutofit/>
          </a:bodyPr>
          <a:lstStyle/>
          <a:p>
            <a:pPr marL="0" indent="0" algn="ctr">
              <a:buNone/>
            </a:pPr>
            <a:r>
              <a:rPr lang="sk-SK" sz="2800" dirty="0">
                <a:latin typeface="Yu Gothic UI Light" panose="020B0300000000000000" pitchFamily="34" charset="-128"/>
                <a:ea typeface="Yu Gothic UI Light" panose="020B0300000000000000" pitchFamily="34" charset="-128"/>
              </a:rPr>
              <a:t>Trendom v platenej reklame je remarketing, teda zobrazovanie reklamy tým ľuďom, ktorí už navštívili vašu stránku, otvorili si vašu aplikáciu alebo si pozreli vaše video. </a:t>
            </a:r>
            <a:endParaRPr lang="uk-UA" sz="2800" dirty="0">
              <a:latin typeface="Yu Gothic UI Light" panose="020B0300000000000000" pitchFamily="34" charset="-128"/>
              <a:ea typeface="Yu Gothic UI Light" panose="020B0300000000000000" pitchFamily="34" charset="-128"/>
            </a:endParaRPr>
          </a:p>
        </p:txBody>
      </p:sp>
      <p:pic>
        <p:nvPicPr>
          <p:cNvPr id="4" name="Рисунок 3"/>
          <p:cNvPicPr>
            <a:picLocks noChangeAspect="1"/>
          </p:cNvPicPr>
          <p:nvPr/>
        </p:nvPicPr>
        <p:blipFill rotWithShape="1">
          <a:blip r:embed="rId2">
            <a:extLst>
              <a:ext uri="{28A0092B-C50C-407E-A947-70E740481C1C}">
                <a14:useLocalDpi xmlns:a14="http://schemas.microsoft.com/office/drawing/2010/main" val="0"/>
              </a:ext>
            </a:extLst>
          </a:blip>
          <a:srcRect b="1190"/>
          <a:stretch/>
        </p:blipFill>
        <p:spPr>
          <a:xfrm>
            <a:off x="0" y="0"/>
            <a:ext cx="2915816" cy="5143500"/>
          </a:xfrm>
          <a:prstGeom prst="rect">
            <a:avLst/>
          </a:prstGeom>
        </p:spPr>
      </p:pic>
      <p:cxnSp>
        <p:nvCxnSpPr>
          <p:cNvPr id="6" name="Прямая соединительная линия 5"/>
          <p:cNvCxnSpPr/>
          <p:nvPr/>
        </p:nvCxnSpPr>
        <p:spPr>
          <a:xfrm>
            <a:off x="4788024" y="1635646"/>
            <a:ext cx="252028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16579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3045" b="2954"/>
          <a:stretch/>
        </p:blipFill>
        <p:spPr>
          <a:xfrm rot="16200000">
            <a:off x="2006222" y="-1994279"/>
            <a:ext cx="5131557" cy="9144002"/>
          </a:xfrm>
        </p:spPr>
      </p:pic>
      <p:pic>
        <p:nvPicPr>
          <p:cNvPr id="6" name="Рисунок 5"/>
          <p:cNvPicPr>
            <a:picLocks noChangeAspect="1"/>
          </p:cNvPicPr>
          <p:nvPr/>
        </p:nvPicPr>
        <p:blipFill rotWithShape="1">
          <a:blip r:embed="rId3">
            <a:extLst>
              <a:ext uri="{28A0092B-C50C-407E-A947-70E740481C1C}">
                <a14:useLocalDpi xmlns:a14="http://schemas.microsoft.com/office/drawing/2010/main" val="0"/>
              </a:ext>
            </a:extLst>
          </a:blip>
          <a:srcRect r="52273" b="30897"/>
          <a:stretch/>
        </p:blipFill>
        <p:spPr>
          <a:xfrm>
            <a:off x="451179" y="816124"/>
            <a:ext cx="8208912" cy="3554289"/>
          </a:xfrm>
          <a:prstGeom prst="rect">
            <a:avLst/>
          </a:prstGeom>
        </p:spPr>
      </p:pic>
      <p:sp>
        <p:nvSpPr>
          <p:cNvPr id="2" name="Заголовок 1"/>
          <p:cNvSpPr>
            <a:spLocks noGrp="1"/>
          </p:cNvSpPr>
          <p:nvPr>
            <p:ph type="title"/>
          </p:nvPr>
        </p:nvSpPr>
        <p:spPr>
          <a:xfrm>
            <a:off x="446856" y="1059582"/>
            <a:ext cx="8229600" cy="857250"/>
          </a:xfrm>
          <a:noFill/>
        </p:spPr>
        <p:txBody>
          <a:bodyPr>
            <a:normAutofit fontScale="90000"/>
          </a:bodyPr>
          <a:lstStyle/>
          <a:p>
            <a:r>
              <a:rPr lang="de-DE" dirty="0">
                <a:solidFill>
                  <a:schemeClr val="bg1"/>
                </a:solidFill>
                <a:latin typeface="Arial Black" panose="020B0A04020102020204" pitchFamily="34" charset="0"/>
              </a:rPr>
              <a:t>Čo nás čaká v budúcnosti</a:t>
            </a:r>
            <a:r>
              <a:rPr lang="de-DE" dirty="0" smtClean="0">
                <a:solidFill>
                  <a:schemeClr val="bg1"/>
                </a:solidFill>
                <a:latin typeface="Arial Black" panose="020B0A04020102020204" pitchFamily="34" charset="0"/>
              </a:rPr>
              <a:t>?</a:t>
            </a:r>
            <a:endParaRPr lang="uk-UA" dirty="0">
              <a:solidFill>
                <a:schemeClr val="bg1"/>
              </a:solidFill>
              <a:latin typeface="Arial Black" panose="020B0A04020102020204" pitchFamily="34" charset="0"/>
            </a:endParaRPr>
          </a:p>
        </p:txBody>
      </p:sp>
      <p:sp>
        <p:nvSpPr>
          <p:cNvPr id="5" name="TextBox 4"/>
          <p:cNvSpPr txBox="1"/>
          <p:nvPr/>
        </p:nvSpPr>
        <p:spPr>
          <a:xfrm>
            <a:off x="1475656" y="2283718"/>
            <a:ext cx="6192688" cy="1631216"/>
          </a:xfrm>
          <a:prstGeom prst="rect">
            <a:avLst/>
          </a:prstGeom>
          <a:noFill/>
        </p:spPr>
        <p:txBody>
          <a:bodyPr wrap="square" rtlCol="0">
            <a:spAutoFit/>
          </a:bodyPr>
          <a:lstStyle/>
          <a:p>
            <a:pPr algn="ctr"/>
            <a:r>
              <a:rPr lang="sk-SK" sz="2000" dirty="0">
                <a:solidFill>
                  <a:schemeClr val="bg1"/>
                </a:solidFill>
                <a:latin typeface="Yu Gothic UI Light" panose="020B0300000000000000" pitchFamily="34" charset="-128"/>
                <a:ea typeface="Yu Gothic UI Light" panose="020B0300000000000000" pitchFamily="34" charset="-128"/>
              </a:rPr>
              <a:t>Už dnes sme svedkami toho, že zásielky nám doručujú drony. Preto nás asi neprekvapí, že taký Amazon si nechal patentovať službu, ktorá rozpozná, čo si chceme objednať ešte pred tým, ako si to objednáme a doručí objednávku do najbližšieho skladu</a:t>
            </a:r>
            <a:r>
              <a:rPr lang="sk-SK" dirty="0"/>
              <a:t>.</a:t>
            </a:r>
            <a:endParaRPr lang="uk-UA" dirty="0"/>
          </a:p>
        </p:txBody>
      </p:sp>
    </p:spTree>
    <p:extLst>
      <p:ext uri="{BB962C8B-B14F-4D97-AF65-F5344CB8AC3E}">
        <p14:creationId xmlns:p14="http://schemas.microsoft.com/office/powerpoint/2010/main" val="82243504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TotalTime>
  <Words>280</Words>
  <Application>Microsoft Office PowerPoint</Application>
  <PresentationFormat>Экран (16:9)</PresentationFormat>
  <Paragraphs>27</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Тема Office</vt:lpstr>
      <vt:lpstr>Personalizácia</vt:lpstr>
      <vt:lpstr>Plán</vt:lpstr>
      <vt:lpstr>Úvod</vt:lpstr>
      <vt:lpstr>Produkt a ponuka</vt:lpstr>
      <vt:lpstr>Obsah</vt:lpstr>
      <vt:lpstr>Cielená reklama a  komunikácia</vt:lpstr>
      <vt:lpstr>Personalizácia vo vyhľadávaní</vt:lpstr>
      <vt:lpstr>Personalizácia v platenej reklame</vt:lpstr>
      <vt:lpstr>Čo nás čaká v budúcnosti?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Personalizácia</dc:title>
  <dc:creator>Користувач</dc:creator>
  <cp:lastModifiedBy>Користувач</cp:lastModifiedBy>
  <cp:revision>32</cp:revision>
  <dcterms:created xsi:type="dcterms:W3CDTF">2021-05-15T16:27:31Z</dcterms:created>
  <dcterms:modified xsi:type="dcterms:W3CDTF">2021-05-15T17:44:50Z</dcterms:modified>
</cp:coreProperties>
</file>