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2AAC0535-6C70-4FE6-8B7C-E4524D3707F4}">
          <p14:sldIdLst>
            <p14:sldId id="256"/>
            <p14:sldId id="257"/>
          </p14:sldIdLst>
        </p14:section>
        <p14:section name="Раздел без заголовка" id="{0F29BE8D-9F73-4CA8-9582-4FB48957F991}">
          <p14:sldIdLst>
            <p14:sldId id="258"/>
            <p14:sldId id="259"/>
            <p14:sldId id="26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D7CB57E-BD68-4311-92AF-41698525765B}" type="datetimeFigureOut">
              <a:rPr lang="ru-RU" smtClean="0"/>
              <a:t>05.11.2023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949057B-2690-492D-83EA-E47AA17022B3}" type="slidenum">
              <a:rPr lang="ru-RU" smtClean="0"/>
              <a:t>‹#›</a:t>
            </a:fld>
            <a:endParaRPr lang="ru-RU"/>
          </a:p>
        </p:txBody>
      </p:sp>
    </p:spTree>
    <p:extLst>
      <p:ext uri="{BB962C8B-B14F-4D97-AF65-F5344CB8AC3E}">
        <p14:creationId xmlns:p14="http://schemas.microsoft.com/office/powerpoint/2010/main" val="656779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D7CB57E-BD68-4311-92AF-41698525765B}" type="datetimeFigureOut">
              <a:rPr lang="ru-RU" smtClean="0"/>
              <a:t>05.11.2023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949057B-2690-492D-83EA-E47AA17022B3}" type="slidenum">
              <a:rPr lang="ru-RU" smtClean="0"/>
              <a:t>‹#›</a:t>
            </a:fld>
            <a:endParaRPr lang="ru-RU"/>
          </a:p>
        </p:txBody>
      </p:sp>
    </p:spTree>
    <p:extLst>
      <p:ext uri="{BB962C8B-B14F-4D97-AF65-F5344CB8AC3E}">
        <p14:creationId xmlns:p14="http://schemas.microsoft.com/office/powerpoint/2010/main" val="279723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D7CB57E-BD68-4311-92AF-41698525765B}" type="datetimeFigureOut">
              <a:rPr lang="ru-RU" smtClean="0"/>
              <a:t>05.11.2023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949057B-2690-492D-83EA-E47AA17022B3}" type="slidenum">
              <a:rPr lang="ru-RU" smtClean="0"/>
              <a:t>‹#›</a:t>
            </a:fld>
            <a:endParaRPr lang="ru-RU"/>
          </a:p>
        </p:txBody>
      </p:sp>
    </p:spTree>
    <p:extLst>
      <p:ext uri="{BB962C8B-B14F-4D97-AF65-F5344CB8AC3E}">
        <p14:creationId xmlns:p14="http://schemas.microsoft.com/office/powerpoint/2010/main" val="4173373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D7CB57E-BD68-4311-92AF-41698525765B}" type="datetimeFigureOut">
              <a:rPr lang="ru-RU" smtClean="0"/>
              <a:t>05.11.2023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949057B-2690-492D-83EA-E47AA17022B3}" type="slidenum">
              <a:rPr lang="ru-RU" smtClean="0"/>
              <a:t>‹#›</a:t>
            </a:fld>
            <a:endParaRPr lang="ru-RU"/>
          </a:p>
        </p:txBody>
      </p:sp>
    </p:spTree>
    <p:extLst>
      <p:ext uri="{BB962C8B-B14F-4D97-AF65-F5344CB8AC3E}">
        <p14:creationId xmlns:p14="http://schemas.microsoft.com/office/powerpoint/2010/main" val="775587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D7CB57E-BD68-4311-92AF-41698525765B}" type="datetimeFigureOut">
              <a:rPr lang="ru-RU" smtClean="0"/>
              <a:t>05.11.2023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949057B-2690-492D-83EA-E47AA17022B3}" type="slidenum">
              <a:rPr lang="ru-RU" smtClean="0"/>
              <a:t>‹#›</a:t>
            </a:fld>
            <a:endParaRPr lang="ru-RU"/>
          </a:p>
        </p:txBody>
      </p:sp>
    </p:spTree>
    <p:extLst>
      <p:ext uri="{BB962C8B-B14F-4D97-AF65-F5344CB8AC3E}">
        <p14:creationId xmlns:p14="http://schemas.microsoft.com/office/powerpoint/2010/main" val="2015127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D7CB57E-BD68-4311-92AF-41698525765B}" type="datetimeFigureOut">
              <a:rPr lang="ru-RU" smtClean="0"/>
              <a:t>05.11.2023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949057B-2690-492D-83EA-E47AA17022B3}" type="slidenum">
              <a:rPr lang="ru-RU" smtClean="0"/>
              <a:t>‹#›</a:t>
            </a:fld>
            <a:endParaRPr lang="ru-RU"/>
          </a:p>
        </p:txBody>
      </p:sp>
    </p:spTree>
    <p:extLst>
      <p:ext uri="{BB962C8B-B14F-4D97-AF65-F5344CB8AC3E}">
        <p14:creationId xmlns:p14="http://schemas.microsoft.com/office/powerpoint/2010/main" val="1118855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D7CB57E-BD68-4311-92AF-41698525765B}" type="datetimeFigureOut">
              <a:rPr lang="ru-RU" smtClean="0"/>
              <a:t>05.11.2023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949057B-2690-492D-83EA-E47AA17022B3}" type="slidenum">
              <a:rPr lang="ru-RU" smtClean="0"/>
              <a:t>‹#›</a:t>
            </a:fld>
            <a:endParaRPr lang="ru-RU"/>
          </a:p>
        </p:txBody>
      </p:sp>
    </p:spTree>
    <p:extLst>
      <p:ext uri="{BB962C8B-B14F-4D97-AF65-F5344CB8AC3E}">
        <p14:creationId xmlns:p14="http://schemas.microsoft.com/office/powerpoint/2010/main" val="4067776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D7CB57E-BD68-4311-92AF-41698525765B}" type="datetimeFigureOut">
              <a:rPr lang="ru-RU" smtClean="0"/>
              <a:t>05.11.2023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949057B-2690-492D-83EA-E47AA17022B3}" type="slidenum">
              <a:rPr lang="ru-RU" smtClean="0"/>
              <a:t>‹#›</a:t>
            </a:fld>
            <a:endParaRPr lang="ru-RU"/>
          </a:p>
        </p:txBody>
      </p:sp>
    </p:spTree>
    <p:extLst>
      <p:ext uri="{BB962C8B-B14F-4D97-AF65-F5344CB8AC3E}">
        <p14:creationId xmlns:p14="http://schemas.microsoft.com/office/powerpoint/2010/main" val="3496907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D7CB57E-BD68-4311-92AF-41698525765B}" type="datetimeFigureOut">
              <a:rPr lang="ru-RU" smtClean="0"/>
              <a:t>05.11.2023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949057B-2690-492D-83EA-E47AA17022B3}" type="slidenum">
              <a:rPr lang="ru-RU" smtClean="0"/>
              <a:t>‹#›</a:t>
            </a:fld>
            <a:endParaRPr lang="ru-RU"/>
          </a:p>
        </p:txBody>
      </p:sp>
    </p:spTree>
    <p:extLst>
      <p:ext uri="{BB962C8B-B14F-4D97-AF65-F5344CB8AC3E}">
        <p14:creationId xmlns:p14="http://schemas.microsoft.com/office/powerpoint/2010/main" val="660328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D7CB57E-BD68-4311-92AF-41698525765B}" type="datetimeFigureOut">
              <a:rPr lang="ru-RU" smtClean="0"/>
              <a:t>05.11.2023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949057B-2690-492D-83EA-E47AA17022B3}" type="slidenum">
              <a:rPr lang="ru-RU" smtClean="0"/>
              <a:t>‹#›</a:t>
            </a:fld>
            <a:endParaRPr lang="ru-RU"/>
          </a:p>
        </p:txBody>
      </p:sp>
    </p:spTree>
    <p:extLst>
      <p:ext uri="{BB962C8B-B14F-4D97-AF65-F5344CB8AC3E}">
        <p14:creationId xmlns:p14="http://schemas.microsoft.com/office/powerpoint/2010/main" val="202462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D7CB57E-BD68-4311-92AF-41698525765B}" type="datetimeFigureOut">
              <a:rPr lang="ru-RU" smtClean="0"/>
              <a:t>05.11.2023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949057B-2690-492D-83EA-E47AA17022B3}" type="slidenum">
              <a:rPr lang="ru-RU" smtClean="0"/>
              <a:t>‹#›</a:t>
            </a:fld>
            <a:endParaRPr lang="ru-RU"/>
          </a:p>
        </p:txBody>
      </p:sp>
    </p:spTree>
    <p:extLst>
      <p:ext uri="{BB962C8B-B14F-4D97-AF65-F5344CB8AC3E}">
        <p14:creationId xmlns:p14="http://schemas.microsoft.com/office/powerpoint/2010/main" val="3801150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7CB57E-BD68-4311-92AF-41698525765B}" type="datetimeFigureOut">
              <a:rPr lang="ru-RU" smtClean="0"/>
              <a:t>05.11.2023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49057B-2690-492D-83EA-E47AA17022B3}" type="slidenum">
              <a:rPr lang="ru-RU" smtClean="0"/>
              <a:t>‹#›</a:t>
            </a:fld>
            <a:endParaRPr lang="ru-RU"/>
          </a:p>
        </p:txBody>
      </p:sp>
    </p:spTree>
    <p:extLst>
      <p:ext uri="{BB962C8B-B14F-4D97-AF65-F5344CB8AC3E}">
        <p14:creationId xmlns:p14="http://schemas.microsoft.com/office/powerpoint/2010/main" val="532437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273801" y="685800"/>
            <a:ext cx="5833534" cy="1566334"/>
          </a:xfrm>
        </p:spPr>
        <p:txBody>
          <a:bodyPr>
            <a:normAutofit/>
          </a:bodyPr>
          <a:lstStyle/>
          <a:p>
            <a:r>
              <a:rPr lang="en-US" sz="9600" dirty="0" smtClean="0">
                <a:solidFill>
                  <a:schemeClr val="bg1"/>
                </a:solidFill>
                <a:effectLst>
                  <a:outerShdw blurRad="50800" dist="38100" dir="18900000" algn="bl" rotWithShape="0">
                    <a:prstClr val="black">
                      <a:alpha val="40000"/>
                    </a:prstClr>
                  </a:outerShdw>
                </a:effectLst>
                <a:latin typeface="Chiller" panose="04020404031007020602" pitchFamily="82" charset="0"/>
              </a:rPr>
              <a:t>KAVA VARTA</a:t>
            </a:r>
            <a:endParaRPr lang="ru-RU" sz="9600" dirty="0">
              <a:solidFill>
                <a:schemeClr val="bg1"/>
              </a:solidFill>
              <a:effectLst>
                <a:outerShdw blurRad="50800" dist="38100" dir="18900000" algn="bl" rotWithShape="0">
                  <a:prstClr val="black">
                    <a:alpha val="40000"/>
                  </a:prstClr>
                </a:outerShdw>
              </a:effectLst>
            </a:endParaRPr>
          </a:p>
        </p:txBody>
      </p:sp>
      <p:sp>
        <p:nvSpPr>
          <p:cNvPr id="10" name="Подзаголовок 9"/>
          <p:cNvSpPr>
            <a:spLocks noGrp="1"/>
          </p:cNvSpPr>
          <p:nvPr>
            <p:ph type="subTitle" idx="1"/>
          </p:nvPr>
        </p:nvSpPr>
        <p:spPr>
          <a:xfrm>
            <a:off x="8525932" y="3987800"/>
            <a:ext cx="3496733" cy="1405467"/>
          </a:xfrm>
        </p:spPr>
        <p:txBody>
          <a:bodyPr>
            <a:normAutofit fontScale="85000" lnSpcReduction="10000"/>
          </a:bodyPr>
          <a:lstStyle/>
          <a:p>
            <a:r>
              <a:rPr lang="en-US" dirty="0">
                <a:solidFill>
                  <a:schemeClr val="bg1"/>
                </a:solidFill>
              </a:rPr>
              <a:t>The territory of delicious coffee</a:t>
            </a:r>
          </a:p>
          <a:p>
            <a:endParaRPr lang="en-US" dirty="0" smtClean="0"/>
          </a:p>
          <a:p>
            <a:r>
              <a:rPr lang="en-US" dirty="0"/>
              <a:t> </a:t>
            </a:r>
            <a:r>
              <a:rPr lang="en-US" dirty="0" smtClean="0"/>
              <a:t>                                                                                                                                                    The most delicious coffee</a:t>
            </a:r>
            <a:endParaRPr lang="ru-RU" dirty="0"/>
          </a:p>
        </p:txBody>
      </p:sp>
    </p:spTree>
    <p:extLst>
      <p:ext uri="{BB962C8B-B14F-4D97-AF65-F5344CB8AC3E}">
        <p14:creationId xmlns:p14="http://schemas.microsoft.com/office/powerpoint/2010/main" val="2783344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chemeClr val="accent1">
                    <a:lumMod val="60000"/>
                    <a:lumOff val="40000"/>
                  </a:schemeClr>
                </a:solidFill>
                <a:latin typeface="Blackadder ITC" panose="04020505051007020D02" pitchFamily="82" charset="0"/>
              </a:rPr>
              <a:t>                                                               KAVA     VARTA</a:t>
            </a:r>
            <a:endParaRPr lang="ru-RU" dirty="0">
              <a:solidFill>
                <a:schemeClr val="accent1">
                  <a:lumMod val="60000"/>
                  <a:lumOff val="40000"/>
                </a:schemeClr>
              </a:solidFill>
            </a:endParaRPr>
          </a:p>
        </p:txBody>
      </p:sp>
      <p:sp>
        <p:nvSpPr>
          <p:cNvPr id="5" name="Объект 4"/>
          <p:cNvSpPr>
            <a:spLocks noGrp="1"/>
          </p:cNvSpPr>
          <p:nvPr>
            <p:ph idx="1"/>
          </p:nvPr>
        </p:nvSpPr>
        <p:spPr/>
        <p:txBody>
          <a:bodyPr>
            <a:normAutofit fontScale="85000" lnSpcReduction="20000"/>
          </a:bodyPr>
          <a:lstStyle/>
          <a:p>
            <a:r>
              <a:rPr lang="en-US" dirty="0">
                <a:solidFill>
                  <a:schemeClr val="bg1"/>
                </a:solidFill>
              </a:rPr>
              <a:t>The handmade coffee house "KAVA VARTA" is a great place where you can not only sit pleasantly, drink a cup of aromatic drink or have a snack, but also buy coffee beans in Kiev</a:t>
            </a:r>
            <a:r>
              <a:rPr lang="en-US" dirty="0" smtClean="0">
                <a:solidFill>
                  <a:schemeClr val="bg1"/>
                </a:solidFill>
              </a:rPr>
              <a:t>.</a:t>
            </a:r>
            <a:endParaRPr lang="ru-RU" dirty="0" smtClean="0">
              <a:solidFill>
                <a:schemeClr val="bg1"/>
              </a:solidFill>
            </a:endParaRPr>
          </a:p>
          <a:p>
            <a:r>
              <a:rPr lang="en-US" dirty="0" smtClean="0">
                <a:solidFill>
                  <a:schemeClr val="bg1"/>
                </a:solidFill>
              </a:rPr>
              <a:t>Our room is decorated in soft coffee colors, beige and rich brown. A large and comfortable bar counter will allow the barista to demonstrate the process of making coffee.</a:t>
            </a:r>
            <a:endParaRPr lang="ru-RU" dirty="0" smtClean="0">
              <a:solidFill>
                <a:schemeClr val="bg1"/>
              </a:solidFill>
            </a:endParaRPr>
          </a:p>
          <a:p>
            <a:r>
              <a:rPr lang="en-US" dirty="0" smtClean="0">
                <a:solidFill>
                  <a:schemeClr val="bg1"/>
                </a:solidFill>
              </a:rPr>
              <a:t>Also in our coffee shop there is a very large selection of syrups and more, there are signature drinks that you can always try.</a:t>
            </a:r>
            <a:endParaRPr lang="ru-RU" dirty="0" smtClean="0">
              <a:solidFill>
                <a:schemeClr val="bg1"/>
              </a:solidFill>
            </a:endParaRPr>
          </a:p>
          <a:p>
            <a:r>
              <a:rPr lang="en-US" dirty="0" smtClean="0">
                <a:solidFill>
                  <a:schemeClr val="bg1"/>
                </a:solidFill>
              </a:rPr>
              <a:t>Also, to complement the delicious coffee, you can choose delicious desserts, for example: waffle cake or croissant.</a:t>
            </a:r>
          </a:p>
          <a:p>
            <a:r>
              <a:rPr lang="en-US" dirty="0" smtClean="0">
                <a:solidFill>
                  <a:schemeClr val="bg1"/>
                </a:solidFill>
              </a:rPr>
              <a:t>If you come with children, this is not a problem in the coffee shop itself, if it’s cold outside you can stay inside, in the coffee shop itself there are also children’s drinks and goodies, and in the summer the coffee shop has a trampoline, sun loungers and a playpen for small children age.</a:t>
            </a:r>
            <a:endParaRPr lang="ru-RU" dirty="0" smtClean="0">
              <a:solidFill>
                <a:schemeClr val="bg1"/>
              </a:solidFill>
            </a:endParaRPr>
          </a:p>
          <a:p>
            <a:endParaRPr lang="ru-RU" dirty="0">
              <a:solidFill>
                <a:schemeClr val="bg1"/>
              </a:solidFill>
            </a:endParaRPr>
          </a:p>
        </p:txBody>
      </p:sp>
    </p:spTree>
    <p:extLst>
      <p:ext uri="{BB962C8B-B14F-4D97-AF65-F5344CB8AC3E}">
        <p14:creationId xmlns:p14="http://schemas.microsoft.com/office/powerpoint/2010/main" val="101041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91440" y="111760"/>
            <a:ext cx="11998960" cy="6593840"/>
          </a:xfrm>
        </p:spPr>
        <p:txBody>
          <a:bodyPr>
            <a:noAutofit/>
          </a:bodyPr>
          <a:lstStyle/>
          <a:p>
            <a:pPr marL="0" indent="0">
              <a:buNone/>
            </a:pPr>
            <a:r>
              <a:rPr lang="en-US" sz="1400" dirty="0">
                <a:solidFill>
                  <a:srgbClr val="FFFF00"/>
                </a:solidFill>
              </a:rPr>
              <a:t>^</a:t>
            </a:r>
            <a:r>
              <a:rPr lang="en-US" sz="1400" dirty="0" smtClean="0">
                <a:solidFill>
                  <a:srgbClr val="FFFF00"/>
                </a:solidFill>
              </a:rPr>
              <a:t>Coffee^</a:t>
            </a:r>
            <a:r>
              <a:rPr lang="uk-UA" sz="1400" dirty="0" smtClean="0">
                <a:solidFill>
                  <a:srgbClr val="FFFF00"/>
                </a:solidFill>
              </a:rPr>
              <a:t>                                       </a:t>
            </a:r>
            <a:r>
              <a:rPr lang="en-US" sz="1400" dirty="0" smtClean="0">
                <a:solidFill>
                  <a:srgbClr val="FFFF00"/>
                </a:solidFill>
              </a:rPr>
              <a:t>  ^Tea card^                                               </a:t>
            </a:r>
            <a:r>
              <a:rPr lang="en-US" sz="1400" dirty="0">
                <a:solidFill>
                  <a:srgbClr val="FFFF00"/>
                </a:solidFill>
              </a:rPr>
              <a:t>^</a:t>
            </a:r>
            <a:r>
              <a:rPr lang="en-US" sz="1400" dirty="0" smtClean="0">
                <a:solidFill>
                  <a:srgbClr val="FFFF00"/>
                </a:solidFill>
              </a:rPr>
              <a:t> AUTHOR DRINKS^               </a:t>
            </a:r>
            <a:r>
              <a:rPr lang="uk-UA" sz="1400" dirty="0" smtClean="0">
                <a:solidFill>
                  <a:srgbClr val="FFFF00"/>
                </a:solidFill>
              </a:rPr>
              <a:t>                         </a:t>
            </a:r>
            <a:r>
              <a:rPr lang="en-US" sz="1400" dirty="0" smtClean="0">
                <a:solidFill>
                  <a:srgbClr val="FFFF00"/>
                </a:solidFill>
              </a:rPr>
              <a:t>^</a:t>
            </a:r>
            <a:r>
              <a:rPr lang="uk-UA" sz="1400" dirty="0" smtClean="0">
                <a:solidFill>
                  <a:srgbClr val="FFFF00"/>
                </a:solidFill>
              </a:rPr>
              <a:t> </a:t>
            </a:r>
            <a:r>
              <a:rPr lang="en-US" sz="1400" dirty="0" smtClean="0">
                <a:solidFill>
                  <a:srgbClr val="FFFF00"/>
                </a:solidFill>
              </a:rPr>
              <a:t>COLD BEVERAGES^</a:t>
            </a:r>
          </a:p>
          <a:p>
            <a:pPr marL="0" indent="0">
              <a:buNone/>
            </a:pPr>
            <a:r>
              <a:rPr lang="en-US" sz="1400" dirty="0" smtClean="0">
                <a:solidFill>
                  <a:schemeClr val="bg1"/>
                </a:solidFill>
              </a:rPr>
              <a:t>Espresso  </a:t>
            </a:r>
            <a:r>
              <a:rPr lang="uk-UA" sz="1400" dirty="0" smtClean="0">
                <a:solidFill>
                  <a:schemeClr val="bg1"/>
                </a:solidFill>
              </a:rPr>
              <a:t> 30 </a:t>
            </a:r>
            <a:r>
              <a:rPr lang="en-US" sz="1400" dirty="0" smtClean="0">
                <a:solidFill>
                  <a:schemeClr val="bg1"/>
                </a:solidFill>
              </a:rPr>
              <a:t>ml                              Black       340/500ml</a:t>
            </a:r>
            <a:r>
              <a:rPr lang="uk-UA" sz="1400" dirty="0" smtClean="0">
                <a:solidFill>
                  <a:schemeClr val="bg1"/>
                </a:solidFill>
              </a:rPr>
              <a:t>                             </a:t>
            </a:r>
            <a:r>
              <a:rPr lang="en-US" sz="1400" dirty="0" smtClean="0">
                <a:solidFill>
                  <a:schemeClr val="bg1"/>
                </a:solidFill>
              </a:rPr>
              <a:t>Classic </a:t>
            </a:r>
            <a:r>
              <a:rPr lang="en-US" sz="1400" dirty="0" err="1" smtClean="0">
                <a:solidFill>
                  <a:schemeClr val="bg1"/>
                </a:solidFill>
              </a:rPr>
              <a:t>raf</a:t>
            </a:r>
            <a:r>
              <a:rPr lang="en-US" sz="1400" dirty="0" smtClean="0">
                <a:solidFill>
                  <a:schemeClr val="bg1"/>
                </a:solidFill>
              </a:rPr>
              <a:t>          240/340/500ml                    </a:t>
            </a:r>
            <a:r>
              <a:rPr lang="en-US" sz="1400" dirty="0" err="1" smtClean="0">
                <a:solidFill>
                  <a:schemeClr val="bg1"/>
                </a:solidFill>
              </a:rPr>
              <a:t>Baleys</a:t>
            </a:r>
            <a:r>
              <a:rPr lang="en-US" sz="1400" dirty="0" smtClean="0">
                <a:solidFill>
                  <a:schemeClr val="bg1"/>
                </a:solidFill>
              </a:rPr>
              <a:t> Latte                     340/500ml</a:t>
            </a:r>
          </a:p>
          <a:p>
            <a:pPr marL="0" indent="0">
              <a:buNone/>
            </a:pPr>
            <a:r>
              <a:rPr lang="en-US" sz="1400" dirty="0" smtClean="0">
                <a:solidFill>
                  <a:schemeClr val="bg1"/>
                </a:solidFill>
              </a:rPr>
              <a:t>Drunk       60ml                                </a:t>
            </a:r>
            <a:r>
              <a:rPr lang="en-US" sz="1400" dirty="0" err="1" smtClean="0">
                <a:solidFill>
                  <a:schemeClr val="bg1"/>
                </a:solidFill>
              </a:rPr>
              <a:t>Englash</a:t>
            </a:r>
            <a:r>
              <a:rPr lang="en-US" sz="1400" dirty="0" smtClean="0">
                <a:solidFill>
                  <a:schemeClr val="bg1"/>
                </a:solidFill>
              </a:rPr>
              <a:t>  340/500ml                             Honey </a:t>
            </a:r>
            <a:r>
              <a:rPr lang="en-US" sz="1400" dirty="0" err="1" smtClean="0">
                <a:solidFill>
                  <a:schemeClr val="bg1"/>
                </a:solidFill>
              </a:rPr>
              <a:t>raf</a:t>
            </a:r>
            <a:r>
              <a:rPr lang="en-US" sz="1400" dirty="0" smtClean="0">
                <a:solidFill>
                  <a:schemeClr val="bg1"/>
                </a:solidFill>
              </a:rPr>
              <a:t>           240/340/500ml                    Branded lemonades      340/500ml</a:t>
            </a:r>
          </a:p>
          <a:p>
            <a:pPr marL="0" indent="0">
              <a:buNone/>
            </a:pPr>
            <a:r>
              <a:rPr lang="en-US" sz="1400" dirty="0" smtClean="0">
                <a:solidFill>
                  <a:schemeClr val="bg1"/>
                </a:solidFill>
              </a:rPr>
              <a:t>American 100ml                              With Bergamot  340/500ml               Bounty               240/340/500ml                    Cocoa ice                         340/500ml</a:t>
            </a:r>
          </a:p>
          <a:p>
            <a:pPr marL="0" indent="0">
              <a:buNone/>
            </a:pPr>
            <a:r>
              <a:rPr lang="en-US" sz="1400" dirty="0" smtClean="0">
                <a:solidFill>
                  <a:schemeClr val="bg1"/>
                </a:solidFill>
              </a:rPr>
              <a:t>Double Americano 200ml              Pomegranate     340/500ml               Lavender cappuccino 240/340/500ml         Cold Brew                       340/500ml</a:t>
            </a:r>
          </a:p>
          <a:p>
            <a:pPr marL="0" indent="0">
              <a:buNone/>
            </a:pPr>
            <a:r>
              <a:rPr lang="en-US" sz="1400" dirty="0" smtClean="0">
                <a:solidFill>
                  <a:srgbClr val="FFFF00"/>
                </a:solidFill>
              </a:rPr>
              <a:t>^With milk^                                      </a:t>
            </a:r>
            <a:r>
              <a:rPr lang="en-US" sz="1400" dirty="0" smtClean="0">
                <a:solidFill>
                  <a:schemeClr val="bg1"/>
                </a:solidFill>
              </a:rPr>
              <a:t>Fruity                   340/500ml              Warm Orange    240/340/500ml                    Cherry ice                       340/500ml</a:t>
            </a:r>
          </a:p>
          <a:p>
            <a:pPr marL="0" indent="0">
              <a:buNone/>
            </a:pPr>
            <a:r>
              <a:rPr lang="en-US" sz="1400" dirty="0" smtClean="0">
                <a:solidFill>
                  <a:schemeClr val="bg1"/>
                </a:solidFill>
              </a:rPr>
              <a:t>Cappuccino   175/250/340ml                                                                       Warm Cherry     240/340/500m                     Blue Lemonades           340/500ml</a:t>
            </a:r>
            <a:endParaRPr lang="en-US" sz="1400" dirty="0" smtClean="0">
              <a:solidFill>
                <a:srgbClr val="FFFF00"/>
              </a:solidFill>
            </a:endParaRPr>
          </a:p>
          <a:p>
            <a:pPr marL="0" indent="0">
              <a:buNone/>
            </a:pPr>
            <a:r>
              <a:rPr lang="en-US" sz="1400" dirty="0" smtClean="0">
                <a:solidFill>
                  <a:schemeClr val="bg1"/>
                </a:solidFill>
              </a:rPr>
              <a:t>Late                250/340/500ml        ^</a:t>
            </a:r>
            <a:r>
              <a:rPr lang="en-US" sz="1400" dirty="0" smtClean="0">
                <a:solidFill>
                  <a:srgbClr val="FFFF00"/>
                </a:solidFill>
              </a:rPr>
              <a:t>Green tea^                                           ^WHAT TO ADD^                                             </a:t>
            </a:r>
            <a:r>
              <a:rPr lang="en-US" sz="1400" dirty="0" smtClean="0">
                <a:solidFill>
                  <a:schemeClr val="bg1"/>
                </a:solidFill>
              </a:rPr>
              <a:t>Frappuccino                   340/500ml</a:t>
            </a:r>
          </a:p>
          <a:p>
            <a:pPr marL="0" indent="0">
              <a:buNone/>
            </a:pPr>
            <a:r>
              <a:rPr lang="en-US" sz="1400" dirty="0" smtClean="0">
                <a:solidFill>
                  <a:schemeClr val="bg1"/>
                </a:solidFill>
              </a:rPr>
              <a:t>Double Late           340/500ml        Golden snail       340/500ml                   Arabica                                                           </a:t>
            </a:r>
            <a:r>
              <a:rPr lang="en-US" sz="1400" dirty="0" smtClean="0">
                <a:solidFill>
                  <a:schemeClr val="tx1">
                    <a:lumMod val="65000"/>
                    <a:lumOff val="35000"/>
                  </a:schemeClr>
                </a:solidFill>
              </a:rPr>
              <a:t>Sangria                            </a:t>
            </a:r>
            <a:r>
              <a:rPr lang="en-US" sz="1400" dirty="0" smtClean="0">
                <a:solidFill>
                  <a:schemeClr val="bg1"/>
                </a:solidFill>
              </a:rPr>
              <a:t>340/500ml</a:t>
            </a:r>
            <a:endParaRPr lang="en-US" sz="1400" dirty="0" smtClean="0">
              <a:solidFill>
                <a:schemeClr val="tx1">
                  <a:lumMod val="65000"/>
                  <a:lumOff val="35000"/>
                </a:schemeClr>
              </a:solidFill>
            </a:endParaRPr>
          </a:p>
          <a:p>
            <a:pPr marL="0" indent="0">
              <a:buNone/>
            </a:pPr>
            <a:r>
              <a:rPr lang="en-US" sz="1400" dirty="0" smtClean="0">
                <a:solidFill>
                  <a:schemeClr val="bg1"/>
                </a:solidFill>
              </a:rPr>
              <a:t>Mocha           250/340/500ml         Alpine meadow 340/500ml                   Cream                                                              </a:t>
            </a:r>
            <a:r>
              <a:rPr lang="en-US" sz="1400" dirty="0" smtClean="0">
                <a:solidFill>
                  <a:schemeClr val="tx1">
                    <a:lumMod val="75000"/>
                    <a:lumOff val="25000"/>
                  </a:schemeClr>
                </a:solidFill>
              </a:rPr>
              <a:t>Latte ice                         </a:t>
            </a:r>
            <a:r>
              <a:rPr lang="en-US" sz="1400" dirty="0" smtClean="0">
                <a:solidFill>
                  <a:schemeClr val="bg1"/>
                </a:solidFill>
              </a:rPr>
              <a:t>340/500ml</a:t>
            </a:r>
            <a:endParaRPr lang="en-US" sz="1400" dirty="0" smtClean="0">
              <a:solidFill>
                <a:schemeClr val="tx1">
                  <a:lumMod val="75000"/>
                  <a:lumOff val="25000"/>
                </a:schemeClr>
              </a:solidFill>
            </a:endParaRPr>
          </a:p>
          <a:p>
            <a:pPr marL="0" indent="0">
              <a:buNone/>
            </a:pPr>
            <a:r>
              <a:rPr lang="en-US" sz="1400" dirty="0" smtClean="0">
                <a:solidFill>
                  <a:schemeClr val="bg1"/>
                </a:solidFill>
              </a:rPr>
              <a:t>Flat White     250/340/500ml         Milk Oolong       340/500ml                   </a:t>
            </a:r>
            <a:r>
              <a:rPr lang="en-US" sz="1400" dirty="0" smtClean="0">
                <a:solidFill>
                  <a:schemeClr val="tx1">
                    <a:lumMod val="75000"/>
                    <a:lumOff val="25000"/>
                  </a:schemeClr>
                </a:solidFill>
              </a:rPr>
              <a:t>Syrups      </a:t>
            </a:r>
            <a:r>
              <a:rPr lang="en-US" sz="1400" dirty="0" smtClean="0">
                <a:solidFill>
                  <a:schemeClr val="bg1"/>
                </a:solidFill>
              </a:rPr>
              <a:t>                                                       </a:t>
            </a:r>
            <a:r>
              <a:rPr lang="en-US" sz="1400" dirty="0" smtClean="0">
                <a:solidFill>
                  <a:schemeClr val="tx1">
                    <a:lumMod val="75000"/>
                    <a:lumOff val="25000"/>
                  </a:schemeClr>
                </a:solidFill>
              </a:rPr>
              <a:t>Classic lemonades        </a:t>
            </a:r>
            <a:r>
              <a:rPr lang="en-US" sz="1400" dirty="0" smtClean="0">
                <a:solidFill>
                  <a:schemeClr val="bg1"/>
                </a:solidFill>
              </a:rPr>
              <a:t>340/500ml</a:t>
            </a:r>
            <a:endParaRPr lang="en-US" sz="1400" dirty="0" smtClean="0">
              <a:solidFill>
                <a:schemeClr val="tx1">
                  <a:lumMod val="75000"/>
                  <a:lumOff val="25000"/>
                </a:schemeClr>
              </a:solidFill>
            </a:endParaRPr>
          </a:p>
          <a:p>
            <a:pPr marL="0" indent="0">
              <a:buNone/>
            </a:pPr>
            <a:r>
              <a:rPr lang="en-US" sz="1400" dirty="0" smtClean="0">
                <a:solidFill>
                  <a:srgbClr val="FFFF00"/>
                </a:solidFill>
              </a:rPr>
              <a:t>^Not coffee^                                      </a:t>
            </a:r>
            <a:r>
              <a:rPr lang="en-US" sz="1400" dirty="0" smtClean="0">
                <a:solidFill>
                  <a:schemeClr val="bg1"/>
                </a:solidFill>
              </a:rPr>
              <a:t>Jasmine              340/500ml                   Marshmallows                                               </a:t>
            </a:r>
            <a:r>
              <a:rPr lang="en-US" sz="1400" dirty="0" smtClean="0">
                <a:solidFill>
                  <a:schemeClr val="tx1">
                    <a:lumMod val="75000"/>
                    <a:lumOff val="25000"/>
                  </a:schemeClr>
                </a:solidFill>
              </a:rPr>
              <a:t>MOHITO </a:t>
            </a:r>
            <a:r>
              <a:rPr lang="en-US" sz="1400" dirty="0" smtClean="0">
                <a:solidFill>
                  <a:schemeClr val="bg1"/>
                </a:solidFill>
              </a:rPr>
              <a:t>                         340/500ml</a:t>
            </a:r>
            <a:endParaRPr lang="en-US" sz="1400" dirty="0" smtClean="0">
              <a:solidFill>
                <a:srgbClr val="FFFF00"/>
              </a:solidFill>
            </a:endParaRPr>
          </a:p>
          <a:p>
            <a:pPr marL="0" indent="0">
              <a:buNone/>
            </a:pPr>
            <a:r>
              <a:rPr lang="en-US" sz="1400" dirty="0" smtClean="0">
                <a:solidFill>
                  <a:schemeClr val="bg1"/>
                </a:solidFill>
              </a:rPr>
              <a:t>Cocoa               250/340/500ml       </a:t>
            </a:r>
            <a:r>
              <a:rPr lang="en-US" sz="1400" dirty="0" err="1" smtClean="0">
                <a:solidFill>
                  <a:schemeClr val="bg1"/>
                </a:solidFill>
              </a:rPr>
              <a:t>Saucep</a:t>
            </a:r>
            <a:r>
              <a:rPr lang="en-US" sz="1400" dirty="0" smtClean="0">
                <a:solidFill>
                  <a:schemeClr val="bg1"/>
                </a:solidFill>
              </a:rPr>
              <a:t>               340/500ml                    Lemon         </a:t>
            </a:r>
            <a:r>
              <a:rPr lang="en-US" sz="1400" dirty="0" smtClean="0">
                <a:solidFill>
                  <a:schemeClr val="tx1">
                    <a:lumMod val="75000"/>
                    <a:lumOff val="25000"/>
                  </a:schemeClr>
                </a:solidFill>
              </a:rPr>
              <a:t>                                                    Orang Fresh                   </a:t>
            </a:r>
            <a:r>
              <a:rPr lang="en-US" sz="1400" dirty="0" smtClean="0">
                <a:solidFill>
                  <a:schemeClr val="bg1"/>
                </a:solidFill>
              </a:rPr>
              <a:t>340/500ml</a:t>
            </a:r>
          </a:p>
          <a:p>
            <a:pPr marL="0" indent="0">
              <a:buNone/>
            </a:pPr>
            <a:r>
              <a:rPr lang="en-US" sz="1400" dirty="0" smtClean="0">
                <a:solidFill>
                  <a:schemeClr val="bg1"/>
                </a:solidFill>
              </a:rPr>
              <a:t>Hot chocolate 250/340/500ml                                                                           Honey                                                              </a:t>
            </a:r>
            <a:r>
              <a:rPr lang="en-US" sz="1400" dirty="0" smtClean="0">
                <a:solidFill>
                  <a:schemeClr val="tx1">
                    <a:lumMod val="75000"/>
                    <a:lumOff val="25000"/>
                  </a:schemeClr>
                </a:solidFill>
              </a:rPr>
              <a:t>Coffee </a:t>
            </a:r>
            <a:r>
              <a:rPr lang="en-US" sz="1400" dirty="0" err="1" smtClean="0">
                <a:solidFill>
                  <a:schemeClr val="tx1">
                    <a:lumMod val="75000"/>
                    <a:lumOff val="25000"/>
                  </a:schemeClr>
                </a:solidFill>
              </a:rPr>
              <a:t>Tonik</a:t>
            </a:r>
            <a:r>
              <a:rPr lang="en-US" sz="1400" dirty="0" smtClean="0">
                <a:solidFill>
                  <a:schemeClr val="tx1">
                    <a:lumMod val="75000"/>
                    <a:lumOff val="25000"/>
                  </a:schemeClr>
                </a:solidFill>
              </a:rPr>
              <a:t>                  </a:t>
            </a:r>
            <a:r>
              <a:rPr lang="en-US" sz="1400" dirty="0" smtClean="0">
                <a:solidFill>
                  <a:schemeClr val="bg1"/>
                </a:solidFill>
              </a:rPr>
              <a:t>340/500ml</a:t>
            </a:r>
            <a:endParaRPr lang="en-US" sz="1400" dirty="0" smtClean="0">
              <a:solidFill>
                <a:schemeClr val="tx1">
                  <a:lumMod val="75000"/>
                  <a:lumOff val="25000"/>
                </a:schemeClr>
              </a:solidFill>
            </a:endParaRPr>
          </a:p>
          <a:p>
            <a:pPr marL="0" indent="0">
              <a:buNone/>
            </a:pPr>
            <a:r>
              <a:rPr lang="en-US" sz="1400" dirty="0" smtClean="0">
                <a:solidFill>
                  <a:schemeClr val="bg1"/>
                </a:solidFill>
              </a:rPr>
              <a:t>Baby milk        250/340/500ml       </a:t>
            </a:r>
            <a:r>
              <a:rPr lang="en-US" sz="1400" dirty="0" smtClean="0">
                <a:solidFill>
                  <a:srgbClr val="FFFF00"/>
                </a:solidFill>
              </a:rPr>
              <a:t>^NATURAL TEA^    340/500ml               </a:t>
            </a:r>
            <a:r>
              <a:rPr lang="en-US" sz="1400" dirty="0" smtClean="0">
                <a:solidFill>
                  <a:schemeClr val="bg1"/>
                </a:solidFill>
              </a:rPr>
              <a:t>Decaffeinated coffee                                   </a:t>
            </a:r>
            <a:r>
              <a:rPr lang="en-US" sz="1400" dirty="0" smtClean="0">
                <a:solidFill>
                  <a:schemeClr val="tx1">
                    <a:lumMod val="75000"/>
                    <a:lumOff val="25000"/>
                  </a:schemeClr>
                </a:solidFill>
              </a:rPr>
              <a:t>Milk Shake                     </a:t>
            </a:r>
            <a:r>
              <a:rPr lang="en-US" sz="1400" dirty="0" smtClean="0">
                <a:solidFill>
                  <a:schemeClr val="bg1"/>
                </a:solidFill>
              </a:rPr>
              <a:t> 340/500ml</a:t>
            </a:r>
            <a:endParaRPr lang="en-US" sz="1400" dirty="0" smtClean="0">
              <a:solidFill>
                <a:schemeClr val="tx1">
                  <a:lumMod val="75000"/>
                  <a:lumOff val="25000"/>
                </a:schemeClr>
              </a:solidFill>
            </a:endParaRPr>
          </a:p>
          <a:p>
            <a:pPr marL="0" indent="0">
              <a:buNone/>
            </a:pPr>
            <a:r>
              <a:rPr lang="en-US" sz="1400" dirty="0" err="1" smtClean="0">
                <a:solidFill>
                  <a:schemeClr val="bg1"/>
                </a:solidFill>
              </a:rPr>
              <a:t>Matcha</a:t>
            </a:r>
            <a:r>
              <a:rPr lang="en-US" sz="1400" dirty="0" smtClean="0">
                <a:solidFill>
                  <a:schemeClr val="bg1"/>
                </a:solidFill>
              </a:rPr>
              <a:t> Latte  250/340/500ml       Sea ​​buckthorn /  Ginger                          An additional portion of coffee</a:t>
            </a:r>
          </a:p>
          <a:p>
            <a:pPr marL="0" indent="0">
              <a:buNone/>
            </a:pPr>
            <a:r>
              <a:rPr lang="en-US" sz="1400" dirty="0" smtClean="0">
                <a:solidFill>
                  <a:schemeClr val="bg1"/>
                </a:solidFill>
              </a:rPr>
              <a:t>Mulled wine   250/340/500ml       Raspberry /  Currant                                Whipped cream</a:t>
            </a:r>
            <a:endParaRPr lang="en-US" sz="1400" dirty="0">
              <a:solidFill>
                <a:schemeClr val="bg1"/>
              </a:solidFill>
            </a:endParaRPr>
          </a:p>
          <a:p>
            <a:pPr marL="0" indent="0">
              <a:buNone/>
            </a:pPr>
            <a:r>
              <a:rPr lang="en-US" sz="1400" dirty="0" smtClean="0">
                <a:solidFill>
                  <a:srgbClr val="FFFF00"/>
                </a:solidFill>
              </a:rPr>
              <a:t>^Coffee  with you^                           </a:t>
            </a:r>
            <a:r>
              <a:rPr lang="en-US" sz="1400" dirty="0" smtClean="0">
                <a:solidFill>
                  <a:schemeClr val="bg1"/>
                </a:solidFill>
              </a:rPr>
              <a:t>Mango / Barberry                                     Condensed milk</a:t>
            </a:r>
            <a:endParaRPr lang="uk-UA" sz="1400" dirty="0" smtClean="0">
              <a:solidFill>
                <a:schemeClr val="bg1"/>
              </a:solidFill>
            </a:endParaRPr>
          </a:p>
          <a:p>
            <a:pPr marL="0" indent="0">
              <a:buNone/>
            </a:pPr>
            <a:r>
              <a:rPr lang="en-US" sz="1400" dirty="0" smtClean="0">
                <a:solidFill>
                  <a:schemeClr val="bg1"/>
                </a:solidFill>
              </a:rPr>
              <a:t>Blend                                                  Passion fruit                                        </a:t>
            </a:r>
          </a:p>
          <a:p>
            <a:pPr marL="0" indent="0">
              <a:buNone/>
            </a:pPr>
            <a:r>
              <a:rPr lang="en-US" sz="1400" dirty="0" err="1" smtClean="0">
                <a:solidFill>
                  <a:schemeClr val="bg1"/>
                </a:solidFill>
              </a:rPr>
              <a:t>Arabika</a:t>
            </a:r>
            <a:r>
              <a:rPr lang="en-US" sz="1400" dirty="0" smtClean="0">
                <a:solidFill>
                  <a:schemeClr val="bg1"/>
                </a:solidFill>
              </a:rPr>
              <a:t>                                     </a:t>
            </a:r>
            <a:endParaRPr lang="ru-RU" sz="1400" dirty="0" smtClean="0">
              <a:solidFill>
                <a:schemeClr val="bg1"/>
              </a:solidFill>
            </a:endParaRPr>
          </a:p>
          <a:p>
            <a:pPr marL="0" indent="0">
              <a:buNone/>
            </a:pPr>
            <a:r>
              <a:rPr lang="en-US" sz="1400" dirty="0" smtClean="0">
                <a:solidFill>
                  <a:schemeClr val="bg1"/>
                </a:solidFill>
              </a:rPr>
              <a:t>Ground </a:t>
            </a:r>
            <a:r>
              <a:rPr lang="en-US" sz="1400" dirty="0" err="1" smtClean="0">
                <a:solidFill>
                  <a:schemeClr val="bg1"/>
                </a:solidFill>
              </a:rPr>
              <a:t>coffe</a:t>
            </a:r>
            <a:endParaRPr lang="uk-UA" sz="1400" dirty="0">
              <a:solidFill>
                <a:schemeClr val="bg1"/>
              </a:solidFill>
            </a:endParaRPr>
          </a:p>
        </p:txBody>
      </p:sp>
    </p:spTree>
    <p:extLst>
      <p:ext uri="{BB962C8B-B14F-4D97-AF65-F5344CB8AC3E}">
        <p14:creationId xmlns:p14="http://schemas.microsoft.com/office/powerpoint/2010/main" val="27911580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796516" cy="1325563"/>
          </a:xfrm>
        </p:spPr>
        <p:txBody>
          <a:bodyPr/>
          <a:lstStyle/>
          <a:p>
            <a:r>
              <a:rPr lang="en-US" dirty="0" smtClean="0">
                <a:solidFill>
                  <a:schemeClr val="bg1"/>
                </a:solidFill>
                <a:latin typeface="Broadway" panose="04040905080B02020502" pitchFamily="82" charset="0"/>
              </a:rPr>
              <a:t>OUR MALTING</a:t>
            </a:r>
            <a:endParaRPr lang="ru-RU" dirty="0">
              <a:solidFill>
                <a:schemeClr val="bg1"/>
              </a:solidFill>
            </a:endParaRPr>
          </a:p>
        </p:txBody>
      </p:sp>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19543785">
            <a:off x="459138" y="1529570"/>
            <a:ext cx="2572446" cy="2572446"/>
          </a:xfr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495452">
            <a:off x="6696324" y="3267032"/>
            <a:ext cx="3368040" cy="3368040"/>
          </a:xfrm>
          <a:prstGeom prst="rect">
            <a:avLst/>
          </a:prstGeom>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821721">
            <a:off x="695123" y="4289214"/>
            <a:ext cx="2579688" cy="1719792"/>
          </a:xfrm>
          <a:prstGeom prst="rect">
            <a:avLst/>
          </a:prstGeom>
        </p:spPr>
      </p:pic>
      <p:pic>
        <p:nvPicPr>
          <p:cNvPr id="8" name="Рисунок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84232" y="4193221"/>
            <a:ext cx="3531146" cy="2349817"/>
          </a:xfrm>
          <a:prstGeom prst="rect">
            <a:avLst/>
          </a:prstGeom>
        </p:spPr>
      </p:pic>
      <p:pic>
        <p:nvPicPr>
          <p:cNvPr id="9" name="Рисунок 8"/>
          <p:cNvPicPr>
            <a:picLocks noChangeAspect="1"/>
          </p:cNvPicPr>
          <p:nvPr/>
        </p:nvPicPr>
        <p:blipFill>
          <a:blip r:embed="rId7"/>
          <a:stretch>
            <a:fillRect/>
          </a:stretch>
        </p:blipFill>
        <p:spPr>
          <a:xfrm>
            <a:off x="3596934" y="1063045"/>
            <a:ext cx="2694872" cy="2954655"/>
          </a:xfrm>
          <a:prstGeom prst="rect">
            <a:avLst/>
          </a:prstGeom>
        </p:spPr>
      </p:pic>
      <p:pic>
        <p:nvPicPr>
          <p:cNvPr id="10" name="Рисунок 9"/>
          <p:cNvPicPr>
            <a:picLocks noChangeAspect="1"/>
          </p:cNvPicPr>
          <p:nvPr/>
        </p:nvPicPr>
        <p:blipFill>
          <a:blip r:embed="rId8"/>
          <a:stretch>
            <a:fillRect/>
          </a:stretch>
        </p:blipFill>
        <p:spPr>
          <a:xfrm rot="1518051">
            <a:off x="9731559" y="205809"/>
            <a:ext cx="2136004" cy="2786092"/>
          </a:xfrm>
          <a:prstGeom prst="rect">
            <a:avLst/>
          </a:prstGeom>
        </p:spPr>
      </p:pic>
    </p:spTree>
    <p:extLst>
      <p:ext uri="{BB962C8B-B14F-4D97-AF65-F5344CB8AC3E}">
        <p14:creationId xmlns:p14="http://schemas.microsoft.com/office/powerpoint/2010/main" val="3151374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solidFill>
                  <a:schemeClr val="tx1">
                    <a:lumMod val="85000"/>
                    <a:lumOff val="15000"/>
                  </a:schemeClr>
                </a:solidFill>
                <a:latin typeface="Cooper Black" panose="0208090404030B020404" pitchFamily="18" charset="0"/>
              </a:rPr>
              <a:t>We are waiting for you at our </a:t>
            </a:r>
            <a:r>
              <a:rPr lang="ru-RU" dirty="0" smtClean="0">
                <a:solidFill>
                  <a:schemeClr val="tx1">
                    <a:lumMod val="85000"/>
                    <a:lumOff val="15000"/>
                  </a:schemeClr>
                </a:solidFill>
              </a:rPr>
              <a:t>«</a:t>
            </a:r>
            <a:r>
              <a:rPr lang="en-US" dirty="0" smtClean="0">
                <a:solidFill>
                  <a:schemeClr val="tx1">
                    <a:lumMod val="85000"/>
                    <a:lumOff val="15000"/>
                  </a:schemeClr>
                </a:solidFill>
                <a:latin typeface="Cooper Black" panose="0208090404030B020404" pitchFamily="18" charset="0"/>
              </a:rPr>
              <a:t>Kava </a:t>
            </a:r>
            <a:r>
              <a:rPr lang="en-US" dirty="0" err="1" smtClean="0">
                <a:solidFill>
                  <a:schemeClr val="tx1">
                    <a:lumMod val="85000"/>
                    <a:lumOff val="15000"/>
                  </a:schemeClr>
                </a:solidFill>
                <a:latin typeface="Cooper Black" panose="0208090404030B020404" pitchFamily="18" charset="0"/>
              </a:rPr>
              <a:t>Varta</a:t>
            </a:r>
            <a:r>
              <a:rPr lang="ru-RU" dirty="0" smtClean="0">
                <a:solidFill>
                  <a:schemeClr val="tx1">
                    <a:lumMod val="85000"/>
                    <a:lumOff val="15000"/>
                  </a:schemeClr>
                </a:solidFill>
              </a:rPr>
              <a:t>»</a:t>
            </a:r>
            <a:r>
              <a:rPr lang="en-US" dirty="0" smtClean="0">
                <a:solidFill>
                  <a:schemeClr val="tx1">
                    <a:lumMod val="85000"/>
                    <a:lumOff val="15000"/>
                  </a:schemeClr>
                </a:solidFill>
                <a:latin typeface="Cooper Black" panose="0208090404030B020404" pitchFamily="18" charset="0"/>
              </a:rPr>
              <a:t> </a:t>
            </a:r>
            <a:r>
              <a:rPr lang="en-US" dirty="0">
                <a:solidFill>
                  <a:schemeClr val="tx1">
                    <a:lumMod val="85000"/>
                    <a:lumOff val="15000"/>
                  </a:schemeClr>
                </a:solidFill>
                <a:latin typeface="Cooper Black" panose="0208090404030B020404" pitchFamily="18" charset="0"/>
              </a:rPr>
              <a:t>coffee </a:t>
            </a:r>
            <a:r>
              <a:rPr lang="en-US" dirty="0" smtClean="0">
                <a:solidFill>
                  <a:schemeClr val="tx1">
                    <a:lumMod val="85000"/>
                    <a:lumOff val="15000"/>
                  </a:schemeClr>
                </a:solidFill>
                <a:latin typeface="Cooper Black" panose="0208090404030B020404" pitchFamily="18" charset="0"/>
              </a:rPr>
              <a:t>shop</a:t>
            </a:r>
            <a:r>
              <a:rPr lang="ru-RU" dirty="0" smtClean="0">
                <a:solidFill>
                  <a:schemeClr val="tx1">
                    <a:lumMod val="85000"/>
                    <a:lumOff val="15000"/>
                  </a:schemeClr>
                </a:solidFill>
                <a:latin typeface="Cooper Black" panose="0208090404030B020404" pitchFamily="18" charset="0"/>
              </a:rPr>
              <a:t>)</a:t>
            </a:r>
            <a:endParaRPr lang="ru-RU" dirty="0">
              <a:solidFill>
                <a:schemeClr val="tx1">
                  <a:lumMod val="85000"/>
                  <a:lumOff val="15000"/>
                </a:schemeClr>
              </a:solidFill>
            </a:endParaRPr>
          </a:p>
        </p:txBody>
      </p:sp>
    </p:spTree>
    <p:extLst>
      <p:ext uri="{BB962C8B-B14F-4D97-AF65-F5344CB8AC3E}">
        <p14:creationId xmlns:p14="http://schemas.microsoft.com/office/powerpoint/2010/main" val="218637162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TotalTime>
  <Words>402</Words>
  <Application>Microsoft Office PowerPoint</Application>
  <PresentationFormat>Широкоэкранный</PresentationFormat>
  <Paragraphs>33</Paragraphs>
  <Slides>5</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5</vt:i4>
      </vt:variant>
    </vt:vector>
  </HeadingPairs>
  <TitlesOfParts>
    <vt:vector size="13" baseType="lpstr">
      <vt:lpstr>Arial</vt:lpstr>
      <vt:lpstr>Blackadder ITC</vt:lpstr>
      <vt:lpstr>Broadway</vt:lpstr>
      <vt:lpstr>Calibri</vt:lpstr>
      <vt:lpstr>Calibri Light</vt:lpstr>
      <vt:lpstr>Chiller</vt:lpstr>
      <vt:lpstr>Cooper Black</vt:lpstr>
      <vt:lpstr>Тема Office</vt:lpstr>
      <vt:lpstr>KAVA VARTA</vt:lpstr>
      <vt:lpstr>                                                               KAVA     VARTA</vt:lpstr>
      <vt:lpstr>Презентация PowerPoint</vt:lpstr>
      <vt:lpstr>OUR MALTING</vt:lpstr>
      <vt:lpstr>We are waiting for you at our «Kava Varta» coffee shop)</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KAVA VARTA</dc:title>
  <dc:creator>*</dc:creator>
  <cp:lastModifiedBy>*</cp:lastModifiedBy>
  <cp:revision>18</cp:revision>
  <dcterms:created xsi:type="dcterms:W3CDTF">2023-11-05T07:56:19Z</dcterms:created>
  <dcterms:modified xsi:type="dcterms:W3CDTF">2023-11-05T14:05:41Z</dcterms:modified>
</cp:coreProperties>
</file>