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6259" autoAdjust="0"/>
  </p:normalViewPr>
  <p:slideViewPr>
    <p:cSldViewPr>
      <p:cViewPr varScale="1">
        <p:scale>
          <a:sx n="57" d="100"/>
          <a:sy n="57" d="100"/>
        </p:scale>
        <p:origin x="177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DF619E-AD10-4479-BE0B-5DA1667B784C}" type="datetimeFigureOut">
              <a:rPr kumimoji="1" lang="ja-JP" altLang="en-US" smtClean="0"/>
              <a:t>2019/1/23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DAF541-28ED-454D-B3F0-4CE5AE5720F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274627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inspire.ec.europa.eu/documents/data-specifications-template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github.com/ISO-TC211/UML-Best-Practices/wiki/Introduction-to-UML" TargetMode="Externa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inspire.ec.europa.eu/documents/data-specifications-template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github.com/ISO-TC211/UML-Best-Practices/wiki/Introduction-to-UML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12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Reference:</a:t>
            </a:r>
            <a:endParaRPr lang="ja-JP" altLang="ja-JP" sz="1200" dirty="0" smtClean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r>
              <a:rPr lang="ja-JP" altLang="ja-JP" sz="12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“Data Specifications Template”</a:t>
            </a:r>
          </a:p>
          <a:p>
            <a:r>
              <a:rPr lang="en-US" altLang="ja-JP" sz="12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&lt;</a:t>
            </a:r>
            <a:r>
              <a:rPr lang="en-US" altLang="ja-JP" sz="1200" u="sng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  <a:hlinkClick r:id="rId3"/>
              </a:rPr>
              <a:t>http://inspire.ec.europa.eu/documents/data-specifications-template</a:t>
            </a:r>
            <a:r>
              <a:rPr lang="en-US" altLang="ja-JP" sz="12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&gt;</a:t>
            </a:r>
            <a:endParaRPr lang="ja-JP" altLang="ja-JP" sz="1200" dirty="0" smtClean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r>
              <a:rPr lang="en-US" altLang="ja-JP" sz="12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“Introduction to UML” (“ISO/TC211” – “UML Best Practices”)</a:t>
            </a:r>
            <a:endParaRPr lang="ja-JP" altLang="ja-JP" sz="1200" dirty="0" smtClean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r>
              <a:rPr lang="en-US" altLang="ja-JP" sz="12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&lt;</a:t>
            </a:r>
            <a:r>
              <a:rPr lang="en-US" altLang="ja-JP" sz="1200" u="sng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  <a:hlinkClick r:id="rId4"/>
              </a:rPr>
              <a:t>https://github.com/ISO-TC211/UML-Best-Practices/wiki/Introduction-to-UML</a:t>
            </a:r>
            <a:r>
              <a:rPr lang="en-US" altLang="ja-JP" sz="12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&gt;</a:t>
            </a:r>
            <a:endParaRPr lang="ja-JP" altLang="ja-JP" sz="1200" dirty="0" smtClean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DAF541-28ED-454D-B3F0-4CE5AE5720FA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164383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12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Reference:</a:t>
            </a:r>
            <a:endParaRPr lang="ja-JP" altLang="ja-JP" sz="1200" dirty="0" smtClean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r>
              <a:rPr lang="ja-JP" altLang="ja-JP" sz="12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“Data Specifications Template”</a:t>
            </a:r>
          </a:p>
          <a:p>
            <a:r>
              <a:rPr lang="en-US" altLang="ja-JP" sz="12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&lt;</a:t>
            </a:r>
            <a:r>
              <a:rPr lang="en-US" altLang="ja-JP" sz="1200" u="sng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  <a:hlinkClick r:id="rId3"/>
              </a:rPr>
              <a:t>http://inspire.ec.europa.eu/documents/data-specifications-template</a:t>
            </a:r>
            <a:r>
              <a:rPr lang="en-US" altLang="ja-JP" sz="12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&gt;</a:t>
            </a:r>
            <a:endParaRPr lang="ja-JP" altLang="ja-JP" sz="1200" dirty="0" smtClean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r>
              <a:rPr lang="en-US" altLang="ja-JP" sz="12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“Introduction to UML” (“ISO/TC211” – “UML Best Practices”)</a:t>
            </a:r>
            <a:endParaRPr lang="ja-JP" altLang="ja-JP" sz="1200" dirty="0" smtClean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r>
              <a:rPr lang="en-US" altLang="ja-JP" sz="12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&lt;</a:t>
            </a:r>
            <a:r>
              <a:rPr lang="en-US" altLang="ja-JP" sz="1200" u="sng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  <a:hlinkClick r:id="rId4"/>
              </a:rPr>
              <a:t>https://github.com/ISO-TC211/UML-Best-Practices/wiki/Introduction-to-UML</a:t>
            </a:r>
            <a:r>
              <a:rPr lang="en-US" altLang="ja-JP" sz="12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&gt;</a:t>
            </a:r>
            <a:endParaRPr lang="ja-JP" altLang="ja-JP" sz="1200" dirty="0" smtClean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DAF541-28ED-454D-B3F0-4CE5AE5720FA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53403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CF040-7B12-4844-9225-224A09E4747F}" type="datetimeFigureOut">
              <a:rPr kumimoji="1" lang="ja-JP" altLang="en-US" smtClean="0"/>
              <a:t>2019/1/23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B9A5-F092-4013-8252-4DFCD5DB58E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41384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CF040-7B12-4844-9225-224A09E4747F}" type="datetimeFigureOut">
              <a:rPr kumimoji="1" lang="ja-JP" altLang="en-US" smtClean="0"/>
              <a:t>2019/1/23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B9A5-F092-4013-8252-4DFCD5DB58E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52369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CF040-7B12-4844-9225-224A09E4747F}" type="datetimeFigureOut">
              <a:rPr kumimoji="1" lang="ja-JP" altLang="en-US" smtClean="0"/>
              <a:t>2019/1/23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B9A5-F092-4013-8252-4DFCD5DB58E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74311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CF040-7B12-4844-9225-224A09E4747F}" type="datetimeFigureOut">
              <a:rPr kumimoji="1" lang="ja-JP" altLang="en-US" smtClean="0"/>
              <a:t>2019/1/23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B9A5-F092-4013-8252-4DFCD5DB58E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20058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CF040-7B12-4844-9225-224A09E4747F}" type="datetimeFigureOut">
              <a:rPr kumimoji="1" lang="ja-JP" altLang="en-US" smtClean="0"/>
              <a:t>2019/1/23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B9A5-F092-4013-8252-4DFCD5DB58E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83840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CF040-7B12-4844-9225-224A09E4747F}" type="datetimeFigureOut">
              <a:rPr kumimoji="1" lang="ja-JP" altLang="en-US" smtClean="0"/>
              <a:t>2019/1/23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B9A5-F092-4013-8252-4DFCD5DB58E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23442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CF040-7B12-4844-9225-224A09E4747F}" type="datetimeFigureOut">
              <a:rPr kumimoji="1" lang="ja-JP" altLang="en-US" smtClean="0"/>
              <a:t>2019/1/23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B9A5-F092-4013-8252-4DFCD5DB58E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79197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CF040-7B12-4844-9225-224A09E4747F}" type="datetimeFigureOut">
              <a:rPr kumimoji="1" lang="ja-JP" altLang="en-US" smtClean="0"/>
              <a:t>2019/1/23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B9A5-F092-4013-8252-4DFCD5DB58E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67430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CF040-7B12-4844-9225-224A09E4747F}" type="datetimeFigureOut">
              <a:rPr kumimoji="1" lang="ja-JP" altLang="en-US" smtClean="0"/>
              <a:t>2019/1/23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B9A5-F092-4013-8252-4DFCD5DB58E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06823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CF040-7B12-4844-9225-224A09E4747F}" type="datetimeFigureOut">
              <a:rPr kumimoji="1" lang="ja-JP" altLang="en-US" smtClean="0"/>
              <a:t>2019/1/23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B9A5-F092-4013-8252-4DFCD5DB58E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24547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CF040-7B12-4844-9225-224A09E4747F}" type="datetimeFigureOut">
              <a:rPr kumimoji="1" lang="ja-JP" altLang="en-US" smtClean="0"/>
              <a:t>2019/1/23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B9A5-F092-4013-8252-4DFCD5DB58E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20896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CF040-7B12-4844-9225-224A09E4747F}" type="datetimeFigureOut">
              <a:rPr kumimoji="1" lang="ja-JP" altLang="en-US" smtClean="0"/>
              <a:t>2019/1/23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DB9A5-F092-4013-8252-4DFCD5DB58E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48951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sz="32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Basic Stereotypes </a:t>
            </a:r>
            <a:r>
              <a:rPr lang="en-US" altLang="ja-JP" sz="32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of UML class </a:t>
            </a:r>
            <a:r>
              <a:rPr lang="en-US" altLang="ja-JP" sz="32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diagram</a:t>
            </a:r>
            <a:endParaRPr kumimoji="1" lang="ja-JP" altLang="en-US" sz="3200" dirty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3359834"/>
              </p:ext>
            </p:extLst>
          </p:nvPr>
        </p:nvGraphicFramePr>
        <p:xfrm>
          <a:off x="457200" y="1600200"/>
          <a:ext cx="8219256" cy="4291568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095975"/>
                <a:gridCol w="1349466"/>
                <a:gridCol w="4773815"/>
              </a:tblGrid>
              <a:tr h="5928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  <a:cs typeface="Times New Roman"/>
                        </a:rPr>
                        <a:t>Stereotype</a:t>
                      </a:r>
                      <a:endParaRPr lang="ja-JP" sz="1800" kern="100" dirty="0">
                        <a:solidFill>
                          <a:schemeClr val="tx1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  <a:cs typeface="Times New Roman"/>
                        </a:rPr>
                        <a:t>Model element</a:t>
                      </a:r>
                      <a:endParaRPr lang="ja-JP" sz="1800" kern="100" dirty="0">
                        <a:solidFill>
                          <a:schemeClr val="tx1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  <a:cs typeface="Times New Roman"/>
                        </a:rPr>
                        <a:t>Description</a:t>
                      </a:r>
                      <a:endParaRPr lang="ja-JP" sz="1800" kern="100" dirty="0">
                        <a:solidFill>
                          <a:schemeClr val="tx1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928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</a:rPr>
                        <a:t>applicationSchema </a:t>
                      </a:r>
                      <a:endParaRPr lang="ja-JP" sz="1800" kern="100" dirty="0">
                        <a:solidFill>
                          <a:schemeClr val="tx1"/>
                        </a:solidFill>
                        <a:effectLst/>
                        <a:latin typeface="Arial"/>
                        <a:ea typeface="ＭＳ 明朝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</a:rPr>
                        <a:t>Package </a:t>
                      </a:r>
                      <a:endParaRPr lang="ja-JP" sz="1800" kern="100" dirty="0">
                        <a:solidFill>
                          <a:schemeClr val="tx1"/>
                        </a:solidFill>
                        <a:effectLst/>
                        <a:latin typeface="Arial"/>
                        <a:ea typeface="ＭＳ 明朝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kern="100" dirty="0" smtClean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</a:rPr>
                        <a:t>A package contains feature types. </a:t>
                      </a:r>
                      <a:endParaRPr lang="ja-JP" sz="1800" kern="100" dirty="0">
                        <a:solidFill>
                          <a:schemeClr val="tx1"/>
                        </a:solidFill>
                        <a:effectLst/>
                        <a:latin typeface="Arial"/>
                        <a:ea typeface="ＭＳ 明朝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928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</a:rPr>
                        <a:t>featureType </a:t>
                      </a:r>
                      <a:endParaRPr lang="ja-JP" sz="1800" kern="100" dirty="0">
                        <a:solidFill>
                          <a:schemeClr val="tx1"/>
                        </a:solidFill>
                        <a:effectLst/>
                        <a:latin typeface="Arial"/>
                        <a:ea typeface="ＭＳ 明朝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</a:rPr>
                        <a:t>Class </a:t>
                      </a:r>
                      <a:endParaRPr lang="ja-JP" sz="1800" kern="100" dirty="0">
                        <a:solidFill>
                          <a:schemeClr val="tx1"/>
                        </a:solidFill>
                        <a:effectLst/>
                        <a:latin typeface="Arial"/>
                        <a:ea typeface="ＭＳ 明朝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</a:rPr>
                        <a:t>A </a:t>
                      </a:r>
                      <a:r>
                        <a:rPr lang="en-US" sz="1800" u="sng" kern="100" dirty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</a:rPr>
                        <a:t>spatial</a:t>
                      </a: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</a:rPr>
                        <a:t> </a:t>
                      </a:r>
                      <a:r>
                        <a:rPr lang="en-US" sz="1800" kern="100" dirty="0" smtClean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</a:rPr>
                        <a:t>object </a:t>
                      </a: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</a:rPr>
                        <a:t>type. </a:t>
                      </a:r>
                      <a:endParaRPr lang="ja-JP" sz="1800" kern="100" dirty="0">
                        <a:solidFill>
                          <a:schemeClr val="tx1"/>
                        </a:solidFill>
                        <a:effectLst/>
                        <a:latin typeface="Arial"/>
                        <a:ea typeface="ＭＳ 明朝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928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</a:rPr>
                        <a:t>dataType </a:t>
                      </a:r>
                      <a:endParaRPr lang="ja-JP" sz="1800" kern="100" dirty="0">
                        <a:solidFill>
                          <a:schemeClr val="tx1"/>
                        </a:solidFill>
                        <a:effectLst/>
                        <a:latin typeface="Arial"/>
                        <a:ea typeface="ＭＳ 明朝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</a:rPr>
                        <a:t>Class </a:t>
                      </a:r>
                      <a:endParaRPr lang="ja-JP" sz="1800" kern="100" dirty="0">
                        <a:solidFill>
                          <a:schemeClr val="tx1"/>
                        </a:solidFill>
                        <a:effectLst/>
                        <a:latin typeface="Arial"/>
                        <a:ea typeface="ＭＳ 明朝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</a:rPr>
                        <a:t>A structured data type without identity. </a:t>
                      </a:r>
                      <a:r>
                        <a:rPr lang="en-US" sz="1800" kern="100" dirty="0" smtClean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</a:rPr>
                        <a:t>Such classes can not exist as single instances, only as attributes or components in other classes.</a:t>
                      </a:r>
                      <a:endParaRPr lang="ja-JP" sz="1800" kern="100" dirty="0">
                        <a:solidFill>
                          <a:schemeClr val="tx1"/>
                        </a:solidFill>
                        <a:effectLst/>
                        <a:latin typeface="Arial"/>
                        <a:ea typeface="ＭＳ 明朝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928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</a:rPr>
                        <a:t>enumeration </a:t>
                      </a:r>
                      <a:endParaRPr lang="ja-JP" sz="1800" kern="100" dirty="0">
                        <a:solidFill>
                          <a:schemeClr val="tx1"/>
                        </a:solidFill>
                        <a:effectLst/>
                        <a:latin typeface="Arial"/>
                        <a:ea typeface="ＭＳ 明朝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</a:rPr>
                        <a:t>Class </a:t>
                      </a:r>
                      <a:endParaRPr lang="ja-JP" sz="1800" kern="100" dirty="0">
                        <a:solidFill>
                          <a:schemeClr val="tx1"/>
                        </a:solidFill>
                        <a:effectLst/>
                        <a:latin typeface="Arial"/>
                        <a:ea typeface="ＭＳ 明朝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</a:rPr>
                        <a:t>A fixed list of possible values. Attributes that use such lists may only take values from the list.</a:t>
                      </a:r>
                      <a:endParaRPr lang="ja-JP" sz="1800" kern="100" dirty="0">
                        <a:solidFill>
                          <a:schemeClr val="tx1"/>
                        </a:solidFill>
                        <a:effectLst/>
                        <a:latin typeface="Arial"/>
                        <a:ea typeface="ＭＳ 明朝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928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</a:rPr>
                        <a:t>codeList </a:t>
                      </a:r>
                      <a:endParaRPr lang="ja-JP" sz="1800" kern="100" dirty="0">
                        <a:solidFill>
                          <a:schemeClr val="tx1"/>
                        </a:solidFill>
                        <a:effectLst/>
                        <a:latin typeface="Arial"/>
                        <a:ea typeface="ＭＳ 明朝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</a:rPr>
                        <a:t>Class </a:t>
                      </a:r>
                      <a:endParaRPr lang="ja-JP" sz="1800" kern="100" dirty="0">
                        <a:solidFill>
                          <a:schemeClr val="tx1"/>
                        </a:solidFill>
                        <a:effectLst/>
                        <a:latin typeface="Arial"/>
                        <a:ea typeface="ＭＳ 明朝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</a:rPr>
                        <a:t>An extendable list of possible values.</a:t>
                      </a:r>
                      <a:endParaRPr lang="ja-JP" sz="1800" kern="100" dirty="0">
                        <a:solidFill>
                          <a:schemeClr val="tx1"/>
                        </a:solidFill>
                        <a:effectLst/>
                        <a:latin typeface="Arial"/>
                        <a:ea typeface="ＭＳ 明朝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7166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altLang="ja-JP" sz="32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Основні шаблони </a:t>
            </a:r>
            <a:r>
              <a:rPr lang="uk-UA" altLang="ja-JP" sz="320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діаграм класу </a:t>
            </a:r>
            <a:r>
              <a:rPr lang="en-US" altLang="ja-JP" sz="32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UML</a:t>
            </a:r>
            <a:endParaRPr kumimoji="1" lang="ja-JP" altLang="en-US" sz="3200" dirty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2074526"/>
              </p:ext>
            </p:extLst>
          </p:nvPr>
        </p:nvGraphicFramePr>
        <p:xfrm>
          <a:off x="457200" y="1600200"/>
          <a:ext cx="8219256" cy="4840208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095975"/>
                <a:gridCol w="1442761"/>
                <a:gridCol w="4680520"/>
              </a:tblGrid>
              <a:tr h="5928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kern="100" dirty="0" smtClean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  <a:cs typeface="Times New Roman"/>
                        </a:rPr>
                        <a:t>Шаблон</a:t>
                      </a:r>
                      <a:endParaRPr lang="uk-UA" sz="1800" kern="100" dirty="0" smtClean="0">
                        <a:solidFill>
                          <a:schemeClr val="tx1"/>
                        </a:solidFill>
                        <a:effectLst/>
                        <a:latin typeface="Arial Unicode MS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kern="100" dirty="0" smtClean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  <a:cs typeface="Times New Roman"/>
                        </a:rPr>
                        <a:t>Елемент моделі</a:t>
                      </a:r>
                      <a:endParaRPr lang="ja-JP" sz="1800" kern="100" dirty="0">
                        <a:solidFill>
                          <a:schemeClr val="tx1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kern="100" dirty="0" smtClean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  <a:cs typeface="Times New Roman"/>
                        </a:rPr>
                        <a:t>Опис</a:t>
                      </a:r>
                      <a:endParaRPr lang="ja-JP" sz="1800" kern="100" dirty="0">
                        <a:solidFill>
                          <a:schemeClr val="tx1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928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</a:rPr>
                        <a:t>applicationSchema </a:t>
                      </a:r>
                      <a:endParaRPr lang="ja-JP" sz="1800" kern="100" dirty="0">
                        <a:solidFill>
                          <a:schemeClr val="tx1"/>
                        </a:solidFill>
                        <a:effectLst/>
                        <a:latin typeface="Arial"/>
                        <a:ea typeface="ＭＳ 明朝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kern="100" dirty="0" smtClean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</a:rPr>
                        <a:t>Програмний пакет</a:t>
                      </a:r>
                      <a:endParaRPr lang="ja-JP" sz="1800" kern="100" dirty="0">
                        <a:solidFill>
                          <a:schemeClr val="tx1"/>
                        </a:solidFill>
                        <a:effectLst/>
                        <a:latin typeface="Arial"/>
                        <a:ea typeface="ＭＳ 明朝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kern="100" dirty="0" smtClean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</a:rPr>
                        <a:t>Програмний</a:t>
                      </a:r>
                      <a:r>
                        <a:rPr lang="ru-RU" sz="1800" kern="100" baseline="0" dirty="0" smtClean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</a:rPr>
                        <a:t> </a:t>
                      </a:r>
                      <a:r>
                        <a:rPr lang="uk-UA" sz="1800" kern="100" baseline="0" dirty="0" smtClean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</a:rPr>
                        <a:t>пакет містить типи об’єктів</a:t>
                      </a:r>
                      <a:endParaRPr lang="ja-JP" sz="1800" kern="100" dirty="0">
                        <a:solidFill>
                          <a:schemeClr val="tx1"/>
                        </a:solidFill>
                        <a:effectLst/>
                        <a:latin typeface="Arial"/>
                        <a:ea typeface="ＭＳ 明朝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928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</a:rPr>
                        <a:t>featureType </a:t>
                      </a:r>
                      <a:endParaRPr lang="ja-JP" sz="1800" kern="100" dirty="0">
                        <a:solidFill>
                          <a:schemeClr val="tx1"/>
                        </a:solidFill>
                        <a:effectLst/>
                        <a:latin typeface="Arial"/>
                        <a:ea typeface="ＭＳ 明朝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kern="100" dirty="0" smtClean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</a:rPr>
                        <a:t>Клас</a:t>
                      </a:r>
                      <a:endParaRPr lang="ja-JP" sz="1800" kern="100" dirty="0">
                        <a:solidFill>
                          <a:schemeClr val="tx1"/>
                        </a:solidFill>
                        <a:effectLst/>
                        <a:latin typeface="Arial"/>
                        <a:ea typeface="ＭＳ 明朝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u="sng" kern="100" dirty="0" smtClean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</a:rPr>
                        <a:t>Просторовий</a:t>
                      </a:r>
                      <a:r>
                        <a:rPr lang="en-US" sz="1800" kern="100" dirty="0" smtClean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</a:rPr>
                        <a:t> </a:t>
                      </a:r>
                      <a:r>
                        <a:rPr lang="uk-UA" sz="1800" kern="100" dirty="0" smtClean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</a:rPr>
                        <a:t>тип об’єкта</a:t>
                      </a:r>
                      <a:endParaRPr lang="ja-JP" sz="1800" kern="100" dirty="0">
                        <a:solidFill>
                          <a:schemeClr val="tx1"/>
                        </a:solidFill>
                        <a:effectLst/>
                        <a:latin typeface="Arial"/>
                        <a:ea typeface="ＭＳ 明朝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928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</a:rPr>
                        <a:t>dataType </a:t>
                      </a:r>
                      <a:endParaRPr lang="ja-JP" sz="1800" kern="100" dirty="0">
                        <a:solidFill>
                          <a:schemeClr val="tx1"/>
                        </a:solidFill>
                        <a:effectLst/>
                        <a:latin typeface="Arial"/>
                        <a:ea typeface="ＭＳ 明朝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kern="100" dirty="0" smtClean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</a:rPr>
                        <a:t>Клас</a:t>
                      </a:r>
                      <a:endParaRPr lang="ja-JP" sz="1800" kern="100" dirty="0">
                        <a:solidFill>
                          <a:schemeClr val="tx1"/>
                        </a:solidFill>
                        <a:effectLst/>
                        <a:latin typeface="Arial"/>
                        <a:ea typeface="ＭＳ 明朝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kern="100" dirty="0" smtClean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</a:rPr>
                        <a:t>Структурований тип даних без ідентифікації. Такі класи можуть не існувати  у вигляді окремих</a:t>
                      </a:r>
                      <a:r>
                        <a:rPr lang="uk-UA" sz="1800" kern="100" baseline="0" dirty="0" smtClean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</a:rPr>
                        <a:t> об’єктів</a:t>
                      </a:r>
                      <a:r>
                        <a:rPr lang="en-US" sz="1800" kern="100" dirty="0" smtClean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</a:rPr>
                        <a:t>, </a:t>
                      </a:r>
                      <a:r>
                        <a:rPr lang="uk-UA" sz="1800" kern="100" dirty="0" smtClean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</a:rPr>
                        <a:t>лише як атрибути або компоненти в інших класах.</a:t>
                      </a:r>
                      <a:endParaRPr lang="ja-JP" sz="1800" kern="100" dirty="0">
                        <a:solidFill>
                          <a:schemeClr val="tx1"/>
                        </a:solidFill>
                        <a:effectLst/>
                        <a:latin typeface="Arial"/>
                        <a:ea typeface="ＭＳ 明朝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928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</a:rPr>
                        <a:t>enumeration </a:t>
                      </a:r>
                      <a:endParaRPr lang="ja-JP" sz="1800" kern="100" dirty="0">
                        <a:solidFill>
                          <a:schemeClr val="tx1"/>
                        </a:solidFill>
                        <a:effectLst/>
                        <a:latin typeface="Arial"/>
                        <a:ea typeface="ＭＳ 明朝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kern="100" dirty="0" smtClean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</a:rPr>
                        <a:t>Клас</a:t>
                      </a:r>
                      <a:endParaRPr lang="ja-JP" sz="1800" kern="100" dirty="0">
                        <a:solidFill>
                          <a:schemeClr val="tx1"/>
                        </a:solidFill>
                        <a:effectLst/>
                        <a:latin typeface="Arial"/>
                        <a:ea typeface="ＭＳ 明朝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kern="100" dirty="0" smtClean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</a:rPr>
                        <a:t>Сталий список можливих значень. Атрибути,</a:t>
                      </a:r>
                      <a:r>
                        <a:rPr lang="uk-UA" sz="1800" kern="100" baseline="0" dirty="0" smtClean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</a:rPr>
                        <a:t> що використовують такі списки можуть використовувати значення лише зі списку. </a:t>
                      </a:r>
                      <a:endParaRPr lang="ja-JP" sz="1800" kern="100" dirty="0">
                        <a:solidFill>
                          <a:schemeClr val="tx1"/>
                        </a:solidFill>
                        <a:effectLst/>
                        <a:latin typeface="Arial"/>
                        <a:ea typeface="ＭＳ 明朝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928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</a:rPr>
                        <a:t>codeList </a:t>
                      </a:r>
                      <a:endParaRPr lang="ja-JP" sz="1800" kern="100" dirty="0">
                        <a:solidFill>
                          <a:schemeClr val="tx1"/>
                        </a:solidFill>
                        <a:effectLst/>
                        <a:latin typeface="Arial"/>
                        <a:ea typeface="ＭＳ 明朝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kern="100" dirty="0" smtClean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</a:rPr>
                        <a:t>Клас</a:t>
                      </a:r>
                      <a:endParaRPr lang="ja-JP" sz="1800" kern="100" dirty="0">
                        <a:solidFill>
                          <a:schemeClr val="tx1"/>
                        </a:solidFill>
                        <a:effectLst/>
                        <a:latin typeface="Arial"/>
                        <a:ea typeface="ＭＳ 明朝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kern="100" dirty="0" smtClean="0">
                          <a:solidFill>
                            <a:schemeClr val="tx1"/>
                          </a:solidFill>
                          <a:effectLst/>
                          <a:latin typeface="Arial Unicode MS"/>
                          <a:ea typeface="ＭＳ 明朝"/>
                        </a:rPr>
                        <a:t>Список можливих значень, який можна розширити. </a:t>
                      </a:r>
                      <a:endParaRPr lang="ja-JP" sz="1800" kern="100" dirty="0">
                        <a:solidFill>
                          <a:schemeClr val="tx1"/>
                        </a:solidFill>
                        <a:effectLst/>
                        <a:latin typeface="Arial"/>
                        <a:ea typeface="ＭＳ 明朝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4441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226</Words>
  <Application>Microsoft Office PowerPoint</Application>
  <PresentationFormat>Экран (4:3)</PresentationFormat>
  <Paragraphs>50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Arial Unicode MS</vt:lpstr>
      <vt:lpstr>ＭＳ 明朝</vt:lpstr>
      <vt:lpstr>ＭＳ Ｐゴシック</vt:lpstr>
      <vt:lpstr>Arial</vt:lpstr>
      <vt:lpstr>Calibri</vt:lpstr>
      <vt:lpstr>Century</vt:lpstr>
      <vt:lpstr>Times New Roman</vt:lpstr>
      <vt:lpstr>Office ​​テーマ</vt:lpstr>
      <vt:lpstr>Basic Stereotypes of UML class diagram</vt:lpstr>
      <vt:lpstr>Основні шаблони діаграм класу UML</vt:lpstr>
    </vt:vector>
  </TitlesOfParts>
  <Company>user510003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PASCO CORPORATION</dc:creator>
  <cp:lastModifiedBy>IRINA</cp:lastModifiedBy>
  <cp:revision>5</cp:revision>
  <dcterms:created xsi:type="dcterms:W3CDTF">2016-10-11T08:03:35Z</dcterms:created>
  <dcterms:modified xsi:type="dcterms:W3CDTF">2019-01-23T13:08:50Z</dcterms:modified>
</cp:coreProperties>
</file>