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00FF00"/>
    <a:srgbClr val="0033CC"/>
    <a:srgbClr val="00FFFF"/>
    <a:srgbClr val="FFFF66"/>
    <a:srgbClr val="FF6600"/>
    <a:srgbClr val="660066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7EDF87-4963-4F8E-A43D-787C321286C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289865-29F4-4546-B7CF-69A6622381D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Психодіагностичні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психометричні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1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331240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i="1" dirty="0" err="1">
                <a:solidFill>
                  <a:srgbClr val="FFFF00"/>
                </a:solidFill>
              </a:rPr>
              <a:t>Труднощі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психологічної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діагностики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полягають</a:t>
            </a:r>
            <a:r>
              <a:rPr lang="ru-RU" b="1" i="1" dirty="0">
                <a:solidFill>
                  <a:srgbClr val="FFFF00"/>
                </a:solidFill>
              </a:rPr>
              <a:t> у тому, </a:t>
            </a:r>
            <a:r>
              <a:rPr lang="ru-RU" b="1" i="1" dirty="0" err="1">
                <a:solidFill>
                  <a:srgbClr val="FFFF00"/>
                </a:solidFill>
              </a:rPr>
              <a:t>що</a:t>
            </a:r>
            <a:r>
              <a:rPr lang="ru-RU" b="1" i="1" dirty="0">
                <a:solidFill>
                  <a:srgbClr val="FFFF00"/>
                </a:solidFill>
              </a:rPr>
              <a:t> не </a:t>
            </a:r>
            <a:r>
              <a:rPr lang="ru-RU" b="1" i="1" dirty="0" err="1">
                <a:solidFill>
                  <a:srgbClr val="FFFF00"/>
                </a:solidFill>
              </a:rPr>
              <a:t>можна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встановити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точних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зв'язків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між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ознаками</a:t>
            </a:r>
            <a:r>
              <a:rPr lang="ru-RU" b="1" i="1" dirty="0">
                <a:solidFill>
                  <a:srgbClr val="FFFF00"/>
                </a:solidFill>
              </a:rPr>
              <a:t> і </a:t>
            </a:r>
            <a:r>
              <a:rPr lang="ru-RU" b="1" i="1" dirty="0" err="1">
                <a:solidFill>
                  <a:srgbClr val="FFFF00"/>
                </a:solidFill>
              </a:rPr>
              <a:t>категоріями</a:t>
            </a:r>
            <a:r>
              <a:rPr lang="ru-RU" b="1" i="1" dirty="0">
                <a:solidFill>
                  <a:srgbClr val="FFFF00"/>
                </a:solidFill>
              </a:rPr>
              <a:t>. </a:t>
            </a:r>
            <a:r>
              <a:rPr lang="ru-RU" b="1" i="1" dirty="0" err="1">
                <a:solidFill>
                  <a:srgbClr val="FFFF00"/>
                </a:solidFill>
              </a:rPr>
              <a:t>Наприклад</a:t>
            </a:r>
            <a:r>
              <a:rPr lang="ru-RU" b="1" i="1" dirty="0">
                <a:solidFill>
                  <a:srgbClr val="FFFF00"/>
                </a:solidFill>
              </a:rPr>
              <a:t>, один і той </a:t>
            </a:r>
            <a:r>
              <a:rPr lang="ru-RU" b="1" i="1" dirty="0" err="1">
                <a:solidFill>
                  <a:srgbClr val="FFFF00"/>
                </a:solidFill>
              </a:rPr>
              <a:t>самий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вчинок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дитини</a:t>
            </a:r>
            <a:r>
              <a:rPr lang="ru-RU" b="1" i="1" dirty="0">
                <a:solidFill>
                  <a:srgbClr val="FFFF00"/>
                </a:solidFill>
              </a:rPr>
              <a:t> (</a:t>
            </a:r>
            <a:r>
              <a:rPr lang="ru-RU" b="1" i="1" dirty="0" err="1">
                <a:solidFill>
                  <a:srgbClr val="FFFF00"/>
                </a:solidFill>
              </a:rPr>
              <a:t>вирвав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аркуш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із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щоденника</a:t>
            </a:r>
            <a:r>
              <a:rPr lang="ru-RU" b="1" i="1" dirty="0">
                <a:solidFill>
                  <a:srgbClr val="FFFF00"/>
                </a:solidFill>
              </a:rPr>
              <a:t>) </a:t>
            </a:r>
            <a:r>
              <a:rPr lang="ru-RU" b="1" i="1" dirty="0" err="1">
                <a:solidFill>
                  <a:srgbClr val="FFFF00"/>
                </a:solidFill>
              </a:rPr>
              <a:t>можуть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зумовлювати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різні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психологічні</a:t>
            </a:r>
            <a:r>
              <a:rPr lang="ru-RU" b="1" i="1" dirty="0">
                <a:solidFill>
                  <a:srgbClr val="FFFF00"/>
                </a:solidFill>
              </a:rPr>
              <a:t> причини: </a:t>
            </a:r>
            <a:r>
              <a:rPr lang="ru-RU" b="1" i="1" dirty="0" err="1">
                <a:solidFill>
                  <a:srgbClr val="FFFF00"/>
                </a:solidFill>
              </a:rPr>
              <a:t>підвищений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рівень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прихованого</a:t>
            </a:r>
            <a:r>
              <a:rPr lang="ru-RU" b="1" i="1" dirty="0">
                <a:solidFill>
                  <a:srgbClr val="FFFF00"/>
                </a:solidFill>
              </a:rPr>
              <a:t> фактора </a:t>
            </a:r>
            <a:r>
              <a:rPr lang="ru-RU" b="1" i="1" dirty="0" smtClean="0">
                <a:solidFill>
                  <a:srgbClr val="00FF00"/>
                </a:solidFill>
              </a:rPr>
              <a:t>«</a:t>
            </a:r>
            <a:r>
              <a:rPr lang="ru-RU" b="1" i="1" dirty="0" err="1" smtClean="0">
                <a:solidFill>
                  <a:srgbClr val="00FF00"/>
                </a:solidFill>
              </a:rPr>
              <a:t>схильності</a:t>
            </a:r>
            <a:r>
              <a:rPr lang="ru-RU" b="1" i="1" dirty="0" smtClean="0">
                <a:solidFill>
                  <a:srgbClr val="00FF00"/>
                </a:solidFill>
              </a:rPr>
              <a:t> </a:t>
            </a:r>
            <a:r>
              <a:rPr lang="ru-RU" b="1" i="1" dirty="0">
                <a:solidFill>
                  <a:srgbClr val="00FF00"/>
                </a:solidFill>
              </a:rPr>
              <a:t>до </a:t>
            </a:r>
            <a:r>
              <a:rPr lang="ru-RU" b="1" i="1" dirty="0" smtClean="0">
                <a:solidFill>
                  <a:srgbClr val="00FF00"/>
                </a:solidFill>
              </a:rPr>
              <a:t>обману»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чи</a:t>
            </a:r>
            <a:r>
              <a:rPr lang="ru-RU" b="1" i="1" dirty="0">
                <a:solidFill>
                  <a:srgbClr val="FFFF00"/>
                </a:solidFill>
              </a:rPr>
              <a:t> фактора </a:t>
            </a:r>
            <a:r>
              <a:rPr lang="ru-RU" b="1" i="1" dirty="0" smtClean="0">
                <a:solidFill>
                  <a:srgbClr val="00FF00"/>
                </a:solidFill>
              </a:rPr>
              <a:t>«страху </a:t>
            </a:r>
            <a:r>
              <a:rPr lang="ru-RU" b="1" i="1" dirty="0" err="1" smtClean="0">
                <a:solidFill>
                  <a:srgbClr val="00FF00"/>
                </a:solidFill>
              </a:rPr>
              <a:t>покарання</a:t>
            </a:r>
            <a:r>
              <a:rPr lang="ru-RU" b="1" i="1" dirty="0" smtClean="0">
                <a:solidFill>
                  <a:srgbClr val="00FF00"/>
                </a:solidFill>
              </a:rPr>
              <a:t>»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7" y="0"/>
            <a:ext cx="59436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18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76212"/>
            <a:ext cx="9144000" cy="3773016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b="1" i="1" dirty="0">
                <a:solidFill>
                  <a:srgbClr val="FFFF00"/>
                </a:solidFill>
              </a:rPr>
              <a:t>Для точного </a:t>
            </a:r>
            <a:r>
              <a:rPr lang="ru-RU" b="1" i="1" dirty="0" err="1">
                <a:solidFill>
                  <a:srgbClr val="FFFF00"/>
                </a:solidFill>
              </a:rPr>
              <a:t>висновку</a:t>
            </a:r>
            <a:r>
              <a:rPr lang="ru-RU" b="1" i="1" dirty="0">
                <a:solidFill>
                  <a:srgbClr val="FFFF00"/>
                </a:solidFill>
              </a:rPr>
              <a:t> одного симптому </a:t>
            </a:r>
            <a:r>
              <a:rPr lang="ru-RU" b="1" i="1" dirty="0" err="1">
                <a:solidFill>
                  <a:srgbClr val="FFFF00"/>
                </a:solidFill>
              </a:rPr>
              <a:t>недостатньо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слід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проаналізувати</a:t>
            </a:r>
            <a:r>
              <a:rPr lang="ru-RU" b="1" i="1" dirty="0">
                <a:solidFill>
                  <a:srgbClr val="FFFF00"/>
                </a:solidFill>
              </a:rPr>
              <a:t> весь </a:t>
            </a:r>
            <a:r>
              <a:rPr lang="ru-RU" b="1" i="1" dirty="0" err="1">
                <a:solidFill>
                  <a:srgbClr val="FFFF00"/>
                </a:solidFill>
              </a:rPr>
              <a:t>їх</a:t>
            </a:r>
            <a:r>
              <a:rPr lang="ru-RU" b="1" i="1" dirty="0">
                <a:solidFill>
                  <a:srgbClr val="FFFF00"/>
                </a:solidFill>
              </a:rPr>
              <a:t> комплекс (</a:t>
            </a:r>
            <a:r>
              <a:rPr lang="ru-RU" b="1" i="1" dirty="0" err="1">
                <a:solidFill>
                  <a:srgbClr val="FFFF00"/>
                </a:solidFill>
              </a:rPr>
              <a:t>вчинки</a:t>
            </a:r>
            <a:r>
              <a:rPr lang="ru-RU" b="1" i="1" dirty="0">
                <a:solidFill>
                  <a:srgbClr val="FFFF00"/>
                </a:solidFill>
              </a:rPr>
              <a:t> у </a:t>
            </a:r>
            <a:r>
              <a:rPr lang="ru-RU" b="1" i="1" dirty="0" err="1">
                <a:solidFill>
                  <a:srgbClr val="FFFF00"/>
                </a:solidFill>
              </a:rPr>
              <a:t>різних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ситуаціях</a:t>
            </a:r>
            <a:r>
              <a:rPr lang="ru-RU" b="1" i="1" dirty="0">
                <a:solidFill>
                  <a:srgbClr val="FFFF00"/>
                </a:solidFill>
              </a:rPr>
              <a:t>). </a:t>
            </a:r>
            <a:r>
              <a:rPr lang="ru-RU" b="1" i="1" dirty="0" err="1">
                <a:solidFill>
                  <a:srgbClr val="FFFF00"/>
                </a:solidFill>
              </a:rPr>
              <a:t>Такий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аналіз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забезпечують</a:t>
            </a:r>
            <a:r>
              <a:rPr lang="ru-RU" b="1" i="1" dirty="0">
                <a:solidFill>
                  <a:srgbClr val="FFFF00"/>
                </a:solidFill>
              </a:rPr>
              <a:t> тести, </a:t>
            </a:r>
            <a:r>
              <a:rPr lang="ru-RU" b="1" i="1" dirty="0" err="1">
                <a:solidFill>
                  <a:srgbClr val="FFFF00"/>
                </a:solidFill>
              </a:rPr>
              <a:t>які</a:t>
            </a:r>
            <a:r>
              <a:rPr lang="ru-RU" b="1" i="1" dirty="0">
                <a:solidFill>
                  <a:srgbClr val="FFFF00"/>
                </a:solidFill>
              </a:rPr>
              <a:t> як </a:t>
            </a:r>
            <a:r>
              <a:rPr lang="ru-RU" b="1" i="1" dirty="0" err="1">
                <a:solidFill>
                  <a:srgbClr val="FFFF00"/>
                </a:solidFill>
              </a:rPr>
              <a:t>серія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однотипних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стандартизованих</a:t>
            </a:r>
            <a:r>
              <a:rPr lang="ru-RU" b="1" i="1" dirty="0">
                <a:solidFill>
                  <a:srgbClr val="FFFF00"/>
                </a:solidFill>
              </a:rPr>
              <a:t> коротких </a:t>
            </a:r>
            <a:r>
              <a:rPr lang="ru-RU" b="1" i="1" dirty="0" err="1">
                <a:solidFill>
                  <a:srgbClr val="FFFF00"/>
                </a:solidFill>
              </a:rPr>
              <a:t>іспитів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дають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змогу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виявити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передбачуваний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прихований</a:t>
            </a:r>
            <a:r>
              <a:rPr lang="ru-RU" b="1" i="1" dirty="0">
                <a:solidFill>
                  <a:srgbClr val="FFFF00"/>
                </a:solidFill>
              </a:rPr>
              <a:t> фактор. </a:t>
            </a:r>
            <a:r>
              <a:rPr lang="ru-RU" b="1" i="1" dirty="0" err="1">
                <a:solidFill>
                  <a:srgbClr val="FFFF00"/>
                </a:solidFill>
              </a:rPr>
              <a:t>Різні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тестові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завдання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мають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виявити</a:t>
            </a:r>
            <a:r>
              <a:rPr lang="ru-RU" b="1" i="1" dirty="0">
                <a:solidFill>
                  <a:srgbClr val="FFFF00"/>
                </a:solidFill>
              </a:rPr>
              <a:t> у </a:t>
            </a:r>
            <a:r>
              <a:rPr lang="ru-RU" b="1" i="1" dirty="0" err="1">
                <a:solidFill>
                  <a:srgbClr val="FFFF00"/>
                </a:solidFill>
              </a:rPr>
              <a:t>досліджуваного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симптоми</a:t>
            </a:r>
            <a:r>
              <a:rPr lang="ru-RU" b="1" i="1" dirty="0">
                <a:solidFill>
                  <a:srgbClr val="FFFF00"/>
                </a:solidFill>
              </a:rPr>
              <a:t>. </a:t>
            </a:r>
            <a:r>
              <a:rPr lang="ru-RU" b="1" i="1" dirty="0" err="1">
                <a:solidFill>
                  <a:srgbClr val="FFFF00"/>
                </a:solidFill>
              </a:rPr>
              <a:t>Результати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цих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діагностичних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іспитів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допомагають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з'ясувати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рівень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вимірюваного</a:t>
            </a:r>
            <a:r>
              <a:rPr lang="ru-RU" b="1" i="1" dirty="0">
                <a:solidFill>
                  <a:srgbClr val="FFFF00"/>
                </a:solidFill>
              </a:rPr>
              <a:t> фактора.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0669"/>
            <a:ext cx="3816424" cy="285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0669"/>
            <a:ext cx="2603182" cy="285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5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3068960"/>
            <a:ext cx="5364088" cy="1143000"/>
          </a:xfrm>
        </p:spPr>
        <p:txBody>
          <a:bodyPr>
            <a:noAutofit/>
          </a:bodyPr>
          <a:lstStyle/>
          <a:p>
            <a:r>
              <a:rPr lang="ru-RU" sz="44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Психологічний</a:t>
            </a:r>
            <a:r>
              <a:rPr lang="ru-RU" sz="4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діагноз</a:t>
            </a:r>
            <a:r>
              <a:rPr lang="ru-RU" sz="4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8"/>
            <a:ext cx="4716017" cy="6856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7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1180728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i="1" dirty="0">
                <a:solidFill>
                  <a:srgbClr val="CCFFFF"/>
                </a:solidFill>
              </a:rPr>
              <a:t>Основною метою </a:t>
            </a:r>
            <a:r>
              <a:rPr lang="ru-RU" b="1" i="1" dirty="0" err="1">
                <a:solidFill>
                  <a:srgbClr val="CCFFFF"/>
                </a:solidFill>
              </a:rPr>
              <a:t>психодіагностики</a:t>
            </a:r>
            <a:r>
              <a:rPr lang="ru-RU" b="1" i="1" dirty="0">
                <a:solidFill>
                  <a:srgbClr val="CCFFFF"/>
                </a:solidFill>
              </a:rPr>
              <a:t> є </a:t>
            </a:r>
            <a:r>
              <a:rPr lang="ru-RU" b="1" i="1" dirty="0" err="1">
                <a:solidFill>
                  <a:srgbClr val="CCFFFF"/>
                </a:solidFill>
              </a:rPr>
              <a:t>встановлення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психологічного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діагнозу</a:t>
            </a:r>
            <a:r>
              <a:rPr lang="ru-RU" b="1" i="1" dirty="0">
                <a:solidFill>
                  <a:srgbClr val="CCFFFF"/>
                </a:solidFill>
              </a:rPr>
              <a:t>.</a:t>
            </a:r>
            <a:r>
              <a:rPr lang="ru-RU" b="1" i="1" dirty="0"/>
              <a:t> </a:t>
            </a:r>
            <a:endParaRPr lang="ru-RU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7843"/>
            <a:ext cx="8286750" cy="324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02"/>
            <a:ext cx="262890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8" y="4695"/>
            <a:ext cx="262890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39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FFFF"/>
                </a:solidFill>
              </a:rPr>
              <a:t>Психологічний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діагноз</a:t>
            </a:r>
            <a:r>
              <a:rPr lang="ru-RU" b="1" dirty="0">
                <a:solidFill>
                  <a:srgbClr val="00FFFF"/>
                </a:solidFill>
              </a:rPr>
              <a:t> у </a:t>
            </a:r>
            <a:r>
              <a:rPr lang="ru-RU" b="1" dirty="0" err="1">
                <a:solidFill>
                  <a:srgbClr val="00FFFF"/>
                </a:solidFill>
              </a:rPr>
              <a:t>багатьох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випадках</a:t>
            </a:r>
            <a:r>
              <a:rPr lang="ru-RU" b="1" dirty="0">
                <a:solidFill>
                  <a:srgbClr val="00FFFF"/>
                </a:solidFill>
              </a:rPr>
              <a:t> повинен </a:t>
            </a:r>
            <a:r>
              <a:rPr lang="ru-RU" b="1" dirty="0" err="1">
                <a:solidFill>
                  <a:srgbClr val="00FFFF"/>
                </a:solidFill>
              </a:rPr>
              <a:t>ґрунтуватися</a:t>
            </a:r>
            <a:r>
              <a:rPr lang="ru-RU" b="1" dirty="0">
                <a:solidFill>
                  <a:srgbClr val="00FFFF"/>
                </a:solidFill>
              </a:rPr>
              <a:t> на </a:t>
            </a:r>
            <a:r>
              <a:rPr lang="ru-RU" b="1" dirty="0" err="1">
                <a:solidFill>
                  <a:srgbClr val="00FFFF"/>
                </a:solidFill>
              </a:rPr>
              <a:t>клінічному</a:t>
            </a:r>
            <a:endParaRPr lang="ru-RU" b="1" dirty="0">
              <a:solidFill>
                <a:srgbClr val="00FF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1556792"/>
            <a:ext cx="4040188" cy="3763963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i="1" dirty="0">
                <a:solidFill>
                  <a:srgbClr val="CCFFFF"/>
                </a:solidFill>
              </a:rPr>
              <a:t>У </a:t>
            </a:r>
            <a:r>
              <a:rPr lang="ru-RU" b="1" i="1" dirty="0" err="1">
                <a:solidFill>
                  <a:srgbClr val="CCFFFF"/>
                </a:solidFill>
              </a:rPr>
              <a:t>клінічному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діагнозі</a:t>
            </a:r>
            <a:r>
              <a:rPr lang="ru-RU" b="1" i="1" dirty="0">
                <a:solidFill>
                  <a:srgbClr val="CCFFFF"/>
                </a:solidFill>
              </a:rPr>
              <a:t> психолог </a:t>
            </a:r>
            <a:r>
              <a:rPr lang="ru-RU" b="1" i="1" dirty="0" err="1">
                <a:solidFill>
                  <a:srgbClr val="CCFFFF"/>
                </a:solidFill>
              </a:rPr>
              <a:t>знаходить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відомості</a:t>
            </a:r>
            <a:r>
              <a:rPr lang="ru-RU" b="1" i="1" dirty="0">
                <a:solidFill>
                  <a:srgbClr val="CCFFFF"/>
                </a:solidFill>
              </a:rPr>
              <a:t> про </a:t>
            </a:r>
            <a:r>
              <a:rPr lang="ru-RU" b="1" i="1" dirty="0" err="1">
                <a:solidFill>
                  <a:srgbClr val="CCFFFF"/>
                </a:solidFill>
              </a:rPr>
              <a:t>розлади</a:t>
            </a:r>
            <a:r>
              <a:rPr lang="ru-RU" b="1" i="1" dirty="0">
                <a:solidFill>
                  <a:srgbClr val="CCFFFF"/>
                </a:solidFill>
              </a:rPr>
              <a:t>, </a:t>
            </a:r>
            <a:r>
              <a:rPr lang="ru-RU" b="1" i="1" dirty="0" err="1">
                <a:solidFill>
                  <a:srgbClr val="CCFFFF"/>
                </a:solidFill>
              </a:rPr>
              <a:t>які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можуть</a:t>
            </a:r>
            <a:r>
              <a:rPr lang="ru-RU" b="1" i="1" dirty="0">
                <a:solidFill>
                  <a:srgbClr val="CCFFFF"/>
                </a:solidFill>
              </a:rPr>
              <a:t> "</a:t>
            </a:r>
            <a:r>
              <a:rPr lang="ru-RU" b="1" i="1" dirty="0" err="1">
                <a:solidFill>
                  <a:srgbClr val="CCFFFF"/>
                </a:solidFill>
              </a:rPr>
              <a:t>психологічним</a:t>
            </a:r>
            <a:r>
              <a:rPr lang="ru-RU" b="1" i="1" dirty="0">
                <a:solidFill>
                  <a:srgbClr val="CCFFFF"/>
                </a:solidFill>
              </a:rPr>
              <a:t> шляхом" </a:t>
            </a:r>
            <a:r>
              <a:rPr lang="ru-RU" b="1" i="1" dirty="0" err="1">
                <a:solidFill>
                  <a:srgbClr val="CCFFFF"/>
                </a:solidFill>
              </a:rPr>
              <a:t>вплинути</a:t>
            </a:r>
            <a:r>
              <a:rPr lang="ru-RU" b="1" i="1" dirty="0">
                <a:solidFill>
                  <a:srgbClr val="CCFFFF"/>
                </a:solidFill>
              </a:rPr>
              <a:t> на </a:t>
            </a:r>
            <a:r>
              <a:rPr lang="ru-RU" b="1" i="1" dirty="0" err="1">
                <a:solidFill>
                  <a:srgbClr val="CCFFFF"/>
                </a:solidFill>
              </a:rPr>
              <a:t>порушення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поведінки</a:t>
            </a:r>
            <a:r>
              <a:rPr lang="ru-RU" b="1" i="1" dirty="0">
                <a:solidFill>
                  <a:srgbClr val="CCFFFF"/>
                </a:solidFill>
              </a:rPr>
              <a:t>, а </a:t>
            </a:r>
            <a:r>
              <a:rPr lang="ru-RU" b="1" i="1" dirty="0" err="1">
                <a:solidFill>
                  <a:srgbClr val="CCFFFF"/>
                </a:solidFill>
              </a:rPr>
              <a:t>лікар</a:t>
            </a:r>
            <a:r>
              <a:rPr lang="ru-RU" b="1" i="1" dirty="0">
                <a:solidFill>
                  <a:srgbClr val="CCFFFF"/>
                </a:solidFill>
              </a:rPr>
              <a:t> повинен </a:t>
            </a:r>
            <a:r>
              <a:rPr lang="ru-RU" b="1" i="1" dirty="0" err="1">
                <a:solidFill>
                  <a:srgbClr val="CCFFFF"/>
                </a:solidFill>
              </a:rPr>
              <a:t>враховувати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дані</a:t>
            </a:r>
            <a:r>
              <a:rPr lang="ru-RU" b="1" i="1" dirty="0">
                <a:solidFill>
                  <a:srgbClr val="CCFFFF"/>
                </a:solidFill>
              </a:rPr>
              <a:t>, </a:t>
            </a:r>
            <a:r>
              <a:rPr lang="ru-RU" b="1" i="1" dirty="0" err="1">
                <a:solidFill>
                  <a:srgbClr val="CCFFFF"/>
                </a:solidFill>
              </a:rPr>
              <a:t>отримані</a:t>
            </a:r>
            <a:r>
              <a:rPr lang="ru-RU" b="1" i="1" dirty="0">
                <a:solidFill>
                  <a:srgbClr val="CCFFFF"/>
                </a:solidFill>
              </a:rPr>
              <a:t> психологом.</a:t>
            </a:r>
            <a:endParaRPr lang="ru-RU" b="1" i="1" dirty="0">
              <a:solidFill>
                <a:srgbClr val="CCFFF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556793"/>
            <a:ext cx="4041775" cy="2952328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i="1" dirty="0" err="1">
                <a:solidFill>
                  <a:srgbClr val="CCFFFF"/>
                </a:solidFill>
              </a:rPr>
              <a:t>Психологічний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діагноз</a:t>
            </a:r>
            <a:r>
              <a:rPr lang="ru-RU" b="1" i="1" dirty="0">
                <a:solidFill>
                  <a:srgbClr val="CCFFFF"/>
                </a:solidFill>
              </a:rPr>
              <a:t>, на </a:t>
            </a:r>
            <a:r>
              <a:rPr lang="ru-RU" b="1" i="1" dirty="0" err="1">
                <a:solidFill>
                  <a:srgbClr val="CCFFFF"/>
                </a:solidFill>
              </a:rPr>
              <a:t>відміну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від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медичного</a:t>
            </a:r>
            <a:r>
              <a:rPr lang="ru-RU" b="1" i="1" dirty="0">
                <a:solidFill>
                  <a:srgbClr val="CCFFFF"/>
                </a:solidFill>
              </a:rPr>
              <a:t>, </a:t>
            </a:r>
            <a:r>
              <a:rPr lang="ru-RU" b="1" i="1" dirty="0" err="1">
                <a:solidFill>
                  <a:srgbClr val="CCFFFF"/>
                </a:solidFill>
              </a:rPr>
              <a:t>вимагає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з'ясування</a:t>
            </a:r>
            <a:r>
              <a:rPr lang="ru-RU" b="1" i="1" dirty="0">
                <a:solidFill>
                  <a:srgbClr val="CCFFFF"/>
                </a:solidFill>
              </a:rPr>
              <a:t> у кожному </a:t>
            </a:r>
            <a:r>
              <a:rPr lang="ru-RU" b="1" i="1" dirty="0" err="1">
                <a:solidFill>
                  <a:srgbClr val="CCFFFF"/>
                </a:solidFill>
              </a:rPr>
              <a:t>випадку</a:t>
            </a:r>
            <a:r>
              <a:rPr lang="ru-RU" b="1" i="1" dirty="0">
                <a:solidFill>
                  <a:srgbClr val="CCFFFF"/>
                </a:solidFill>
              </a:rPr>
              <a:t> того, </a:t>
            </a:r>
            <a:r>
              <a:rPr lang="ru-RU" b="1" i="1" dirty="0" err="1">
                <a:solidFill>
                  <a:srgbClr val="CCFFFF"/>
                </a:solidFill>
              </a:rPr>
              <a:t>чому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певні</a:t>
            </a:r>
            <a:r>
              <a:rPr lang="ru-RU" b="1" i="1" dirty="0">
                <a:solidFill>
                  <a:srgbClr val="CCFFFF"/>
                </a:solidFill>
              </a:rPr>
              <a:t> прояви </a:t>
            </a:r>
            <a:r>
              <a:rPr lang="ru-RU" b="1" i="1" dirty="0" err="1">
                <a:solidFill>
                  <a:srgbClr val="CCFFFF"/>
                </a:solidFill>
              </a:rPr>
              <a:t>існують</a:t>
            </a:r>
            <a:r>
              <a:rPr lang="ru-RU" b="1" i="1" dirty="0">
                <a:solidFill>
                  <a:srgbClr val="CCFFFF"/>
                </a:solidFill>
              </a:rPr>
              <a:t> у </a:t>
            </a:r>
            <a:r>
              <a:rPr lang="ru-RU" b="1" i="1" dirty="0" err="1">
                <a:solidFill>
                  <a:srgbClr val="CCFFFF"/>
                </a:solidFill>
              </a:rPr>
              <a:t>поведінці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обстежуваного</a:t>
            </a:r>
            <a:r>
              <a:rPr lang="ru-RU" b="1" i="1" dirty="0">
                <a:solidFill>
                  <a:srgbClr val="CCFFFF"/>
                </a:solidFill>
              </a:rPr>
              <a:t>, </a:t>
            </a:r>
            <a:r>
              <a:rPr lang="ru-RU" b="1" i="1" dirty="0" err="1">
                <a:solidFill>
                  <a:srgbClr val="CCFFFF"/>
                </a:solidFill>
              </a:rPr>
              <a:t>які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їх</a:t>
            </a:r>
            <a:r>
              <a:rPr lang="ru-RU" b="1" i="1" dirty="0">
                <a:solidFill>
                  <a:srgbClr val="CCFFFF"/>
                </a:solidFill>
              </a:rPr>
              <a:t> причини і </a:t>
            </a:r>
            <a:r>
              <a:rPr lang="ru-RU" b="1" i="1" dirty="0" err="1">
                <a:solidFill>
                  <a:srgbClr val="CCFFFF"/>
                </a:solidFill>
              </a:rPr>
              <a:t>наслідки</a:t>
            </a:r>
            <a:r>
              <a:rPr lang="ru-RU" b="1" i="1" dirty="0">
                <a:solidFill>
                  <a:srgbClr val="CCFFFF"/>
                </a:solidFill>
              </a:rPr>
              <a:t>.</a:t>
            </a:r>
            <a:endParaRPr lang="ru-RU" b="1" i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7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i="1" dirty="0">
                <a:solidFill>
                  <a:srgbClr val="CCFFFF"/>
                </a:solidFill>
              </a:rPr>
              <a:t>У </a:t>
            </a:r>
            <a:r>
              <a:rPr lang="ru-RU" b="1" i="1" dirty="0" err="1">
                <a:solidFill>
                  <a:srgbClr val="CCFFFF"/>
                </a:solidFill>
              </a:rPr>
              <a:t>сучасній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психодіагностиці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діагноз</a:t>
            </a:r>
            <a:r>
              <a:rPr lang="ru-RU" b="1" i="1" dirty="0">
                <a:solidFill>
                  <a:srgbClr val="CCFFFF"/>
                </a:solidFill>
              </a:rPr>
              <a:t> не </a:t>
            </a:r>
            <a:r>
              <a:rPr lang="ru-RU" b="1" i="1" dirty="0" err="1">
                <a:solidFill>
                  <a:srgbClr val="CCFFFF"/>
                </a:solidFill>
              </a:rPr>
              <a:t>пов'язують</a:t>
            </a:r>
            <a:r>
              <a:rPr lang="ru-RU" b="1" i="1" dirty="0">
                <a:solidFill>
                  <a:srgbClr val="CCFFFF"/>
                </a:solidFill>
              </a:rPr>
              <a:t> з прогнозом </a:t>
            </a:r>
            <a:r>
              <a:rPr lang="ru-RU" b="1" i="1" dirty="0" err="1">
                <a:solidFill>
                  <a:srgbClr val="CCFFFF"/>
                </a:solidFill>
              </a:rPr>
              <a:t>можливих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психічних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захворювань</a:t>
            </a:r>
            <a:r>
              <a:rPr lang="ru-RU" b="1" i="1" dirty="0">
                <a:solidFill>
                  <a:srgbClr val="CCFFFF"/>
                </a:solidFill>
              </a:rPr>
              <a:t>. </a:t>
            </a:r>
            <a:r>
              <a:rPr lang="ru-RU" b="1" i="1" dirty="0" err="1">
                <a:solidFill>
                  <a:srgbClr val="CCFFFF"/>
                </a:solidFill>
              </a:rPr>
              <a:t>Його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можуть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поставити</a:t>
            </a:r>
            <a:r>
              <a:rPr lang="ru-RU" b="1" i="1" dirty="0">
                <a:solidFill>
                  <a:srgbClr val="CCFFFF"/>
                </a:solidFill>
              </a:rPr>
              <a:t> будь-</a:t>
            </a:r>
            <a:r>
              <a:rPr lang="ru-RU" b="1" i="1" dirty="0" err="1">
                <a:solidFill>
                  <a:srgbClr val="CCFFFF"/>
                </a:solidFill>
              </a:rPr>
              <a:t>якій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здоровій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людині</a:t>
            </a:r>
            <a:r>
              <a:rPr lang="ru-RU" b="1" i="1" dirty="0">
                <a:solidFill>
                  <a:srgbClr val="CCFFFF"/>
                </a:solidFill>
              </a:rPr>
              <a:t>. </a:t>
            </a:r>
            <a:r>
              <a:rPr lang="ru-RU" b="1" i="1" dirty="0" err="1">
                <a:solidFill>
                  <a:srgbClr val="CCFFFF"/>
                </a:solidFill>
              </a:rPr>
              <a:t>Психологічний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діагноз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має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розгорнутий</a:t>
            </a:r>
            <a:r>
              <a:rPr lang="ru-RU" b="1" i="1" dirty="0">
                <a:solidFill>
                  <a:srgbClr val="CCFFFF"/>
                </a:solidFill>
              </a:rPr>
              <a:t> і </a:t>
            </a:r>
            <a:r>
              <a:rPr lang="ru-RU" b="1" i="1" dirty="0" err="1">
                <a:solidFill>
                  <a:srgbClr val="CCFFFF"/>
                </a:solidFill>
              </a:rPr>
              <a:t>комплексний</a:t>
            </a:r>
            <a:r>
              <a:rPr lang="ru-RU" b="1" i="1" dirty="0">
                <a:solidFill>
                  <a:srgbClr val="CCFFFF"/>
                </a:solidFill>
              </a:rPr>
              <a:t> характер, </a:t>
            </a:r>
            <a:r>
              <a:rPr lang="ru-RU" b="1" i="1" dirty="0" err="1">
                <a:solidFill>
                  <a:srgbClr val="CCFFFF"/>
                </a:solidFill>
              </a:rPr>
              <a:t>оскільки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передбачає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структурований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опис</a:t>
            </a:r>
            <a:r>
              <a:rPr lang="ru-RU" b="1" i="1" dirty="0">
                <a:solidFill>
                  <a:srgbClr val="CCFFFF"/>
                </a:solidFill>
              </a:rPr>
              <a:t> комплексу </a:t>
            </a:r>
            <a:r>
              <a:rPr lang="ru-RU" b="1" i="1" dirty="0" err="1">
                <a:solidFill>
                  <a:srgbClr val="CCFFFF"/>
                </a:solidFill>
              </a:rPr>
              <a:t>взаємозалежних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психічних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властивостей</a:t>
            </a:r>
            <a:r>
              <a:rPr lang="ru-RU" b="1" i="1" dirty="0">
                <a:solidFill>
                  <a:srgbClr val="CCFFFF"/>
                </a:solidFill>
              </a:rPr>
              <a:t> - </a:t>
            </a:r>
            <a:r>
              <a:rPr lang="ru-RU" b="1" i="1" dirty="0" err="1">
                <a:solidFill>
                  <a:srgbClr val="CCFFFF"/>
                </a:solidFill>
              </a:rPr>
              <a:t>здібностей</a:t>
            </a:r>
            <a:r>
              <a:rPr lang="ru-RU" b="1" i="1" dirty="0">
                <a:solidFill>
                  <a:srgbClr val="CCFFFF"/>
                </a:solidFill>
              </a:rPr>
              <a:t>, рис і </a:t>
            </a:r>
            <a:r>
              <a:rPr lang="ru-RU" b="1" i="1" dirty="0" err="1">
                <a:solidFill>
                  <a:srgbClr val="CCFFFF"/>
                </a:solidFill>
              </a:rPr>
              <a:t>мотивів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діяльності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особистості</a:t>
            </a:r>
            <a:r>
              <a:rPr lang="ru-RU" b="1" i="1" dirty="0">
                <a:solidFill>
                  <a:srgbClr val="CCFFFF"/>
                </a:solidFill>
              </a:rPr>
              <a:t>.</a:t>
            </a:r>
            <a:endParaRPr lang="ru-RU" b="1" i="1" dirty="0">
              <a:solidFill>
                <a:srgbClr val="CCFF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0065"/>
            <a:ext cx="3982009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0065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4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48072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b="1" i="1" dirty="0">
                <a:solidFill>
                  <a:srgbClr val="0033CC"/>
                </a:solidFill>
              </a:rPr>
              <a:t>За </a:t>
            </a:r>
            <a:r>
              <a:rPr lang="ru-RU" b="1" i="1" dirty="0" err="1">
                <a:solidFill>
                  <a:srgbClr val="0033CC"/>
                </a:solidFill>
              </a:rPr>
              <a:t>допомогою</a:t>
            </a:r>
            <a:r>
              <a:rPr lang="ru-RU" b="1" i="1" dirty="0">
                <a:solidFill>
                  <a:srgbClr val="0033CC"/>
                </a:solidFill>
              </a:rPr>
              <a:t> </a:t>
            </a:r>
            <a:r>
              <a:rPr lang="ru-RU" b="1" i="1" dirty="0" err="1">
                <a:solidFill>
                  <a:srgbClr val="0033CC"/>
                </a:solidFill>
              </a:rPr>
              <a:t>психологічного</a:t>
            </a:r>
            <a:r>
              <a:rPr lang="ru-RU" b="1" i="1" dirty="0">
                <a:solidFill>
                  <a:srgbClr val="0033CC"/>
                </a:solidFill>
              </a:rPr>
              <a:t> </a:t>
            </a:r>
            <a:r>
              <a:rPr lang="ru-RU" b="1" i="1" dirty="0" err="1">
                <a:solidFill>
                  <a:srgbClr val="0033CC"/>
                </a:solidFill>
              </a:rPr>
              <a:t>діагнозу</a:t>
            </a:r>
            <a:r>
              <a:rPr lang="ru-RU" b="1" i="1" dirty="0">
                <a:solidFill>
                  <a:srgbClr val="0033CC"/>
                </a:solidFill>
              </a:rPr>
              <a:t> </a:t>
            </a:r>
            <a:r>
              <a:rPr lang="ru-RU" b="1" i="1" dirty="0" err="1">
                <a:solidFill>
                  <a:srgbClr val="0033CC"/>
                </a:solidFill>
              </a:rPr>
              <a:t>констатують</a:t>
            </a:r>
            <a:r>
              <a:rPr lang="ru-RU" b="1" i="1" dirty="0">
                <a:solidFill>
                  <a:srgbClr val="0033CC"/>
                </a:solidFill>
              </a:rPr>
              <a:t> </a:t>
            </a:r>
            <a:r>
              <a:rPr lang="ru-RU" b="1" i="1" dirty="0" err="1">
                <a:solidFill>
                  <a:srgbClr val="0033CC"/>
                </a:solidFill>
              </a:rPr>
              <a:t>такі</a:t>
            </a:r>
            <a:r>
              <a:rPr lang="ru-RU" b="1" i="1" dirty="0">
                <a:solidFill>
                  <a:srgbClr val="0033CC"/>
                </a:solidFill>
              </a:rPr>
              <a:t> </a:t>
            </a:r>
            <a:r>
              <a:rPr lang="ru-RU" b="1" i="1" dirty="0" err="1">
                <a:solidFill>
                  <a:srgbClr val="0033CC"/>
                </a:solidFill>
              </a:rPr>
              <a:t>особливості</a:t>
            </a:r>
            <a:r>
              <a:rPr lang="ru-RU" b="1" i="1" dirty="0">
                <a:solidFill>
                  <a:srgbClr val="0033CC"/>
                </a:solidFill>
              </a:rPr>
              <a:t> </a:t>
            </a:r>
            <a:r>
              <a:rPr lang="ru-RU" b="1" i="1" dirty="0" err="1">
                <a:solidFill>
                  <a:srgbClr val="0033CC"/>
                </a:solidFill>
              </a:rPr>
              <a:t>людини</a:t>
            </a:r>
            <a:r>
              <a:rPr lang="ru-RU" b="1" i="1" dirty="0" smtClean="0">
                <a:solidFill>
                  <a:srgbClr val="0033CC"/>
                </a:solidFill>
              </a:rPr>
              <a:t>:</a:t>
            </a:r>
          </a:p>
          <a:p>
            <a:pPr marL="137160" indent="0">
              <a:buNone/>
            </a:pPr>
            <a:endParaRPr lang="ru-RU" b="1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рівень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розвитку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креативності</a:t>
            </a:r>
            <a:r>
              <a:rPr lang="ru-RU" b="1" i="1" dirty="0">
                <a:solidFill>
                  <a:srgbClr val="CCFFCC"/>
                </a:solidFill>
              </a:rPr>
              <a:t> (</a:t>
            </a:r>
            <a:r>
              <a:rPr lang="ru-RU" b="1" i="1" dirty="0" err="1">
                <a:solidFill>
                  <a:srgbClr val="CCFFCC"/>
                </a:solidFill>
              </a:rPr>
              <a:t>винахідливість</a:t>
            </a:r>
            <a:r>
              <a:rPr lang="ru-RU" b="1" i="1" dirty="0">
                <a:solidFill>
                  <a:srgbClr val="CCFFCC"/>
                </a:solidFill>
              </a:rPr>
              <a:t> і </a:t>
            </a:r>
            <a:r>
              <a:rPr lang="ru-RU" b="1" i="1" dirty="0" err="1">
                <a:solidFill>
                  <a:srgbClr val="CCFFCC"/>
                </a:solidFill>
              </a:rPr>
              <a:t>гнучкість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мислення</a:t>
            </a:r>
            <a:r>
              <a:rPr lang="ru-RU" b="1" i="1" dirty="0">
                <a:solidFill>
                  <a:srgbClr val="CCFFCC"/>
                </a:solidFill>
              </a:rPr>
              <a:t>); </a:t>
            </a:r>
            <a:endParaRPr lang="ru-RU" b="1" i="1" dirty="0" smtClean="0">
              <a:solidFill>
                <a:srgbClr val="CCFFCC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rgbClr val="CCFFCC"/>
                </a:solidFill>
              </a:rPr>
              <a:t>рівень</a:t>
            </a:r>
            <a:r>
              <a:rPr lang="ru-RU" b="1" i="1" dirty="0" smtClean="0">
                <a:solidFill>
                  <a:srgbClr val="CCFFCC"/>
                </a:solidFill>
              </a:rPr>
              <a:t> </a:t>
            </a:r>
            <a:r>
              <a:rPr lang="ru-RU" b="1" i="1" dirty="0">
                <a:solidFill>
                  <a:srgbClr val="CCFFCC"/>
                </a:solidFill>
              </a:rPr>
              <a:t>вербального </a:t>
            </a:r>
            <a:r>
              <a:rPr lang="ru-RU" b="1" i="1" dirty="0" err="1">
                <a:solidFill>
                  <a:srgbClr val="CCFFCC"/>
                </a:solidFill>
              </a:rPr>
              <a:t>інтелекту</a:t>
            </a:r>
            <a:r>
              <a:rPr lang="ru-RU" b="1" i="1" dirty="0">
                <a:solidFill>
                  <a:srgbClr val="CCFFCC"/>
                </a:solidFill>
              </a:rPr>
              <a:t> (словесно-</a:t>
            </a:r>
            <a:r>
              <a:rPr lang="ru-RU" b="1" i="1" dirty="0" err="1">
                <a:solidFill>
                  <a:srgbClr val="CCFFCC"/>
                </a:solidFill>
              </a:rPr>
              <a:t>логічне</a:t>
            </a:r>
            <a:r>
              <a:rPr lang="ru-RU" b="1" i="1" dirty="0">
                <a:solidFill>
                  <a:srgbClr val="CCFFCC"/>
                </a:solidFill>
              </a:rPr>
              <a:t> (</a:t>
            </a:r>
            <a:r>
              <a:rPr lang="ru-RU" b="1" i="1" dirty="0" err="1">
                <a:solidFill>
                  <a:srgbClr val="CCFFCC"/>
                </a:solidFill>
              </a:rPr>
              <a:t>абстрактне</a:t>
            </a:r>
            <a:r>
              <a:rPr lang="ru-RU" b="1" i="1" dirty="0">
                <a:solidFill>
                  <a:srgbClr val="CCFFCC"/>
                </a:solidFill>
              </a:rPr>
              <a:t>) </a:t>
            </a:r>
            <a:r>
              <a:rPr lang="ru-RU" b="1" i="1" dirty="0" err="1">
                <a:solidFill>
                  <a:srgbClr val="CCFFCC"/>
                </a:solidFill>
              </a:rPr>
              <a:t>мислення</a:t>
            </a:r>
            <a:r>
              <a:rPr lang="ru-RU" b="1" i="1" dirty="0">
                <a:solidFill>
                  <a:srgbClr val="CCFFCC"/>
                </a:solidFill>
              </a:rPr>
              <a:t>); </a:t>
            </a:r>
            <a:endParaRPr lang="ru-RU" b="1" i="1" dirty="0" smtClean="0">
              <a:solidFill>
                <a:srgbClr val="CCFFCC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rgbClr val="CCFFCC"/>
                </a:solidFill>
              </a:rPr>
              <a:t>низький</a:t>
            </a:r>
            <a:r>
              <a:rPr lang="ru-RU" b="1" i="1" dirty="0" smtClean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рівень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здатності</a:t>
            </a:r>
            <a:r>
              <a:rPr lang="ru-RU" b="1" i="1" dirty="0">
                <a:solidFill>
                  <a:srgbClr val="CCFFCC"/>
                </a:solidFill>
              </a:rPr>
              <a:t> до </a:t>
            </a:r>
            <a:r>
              <a:rPr lang="ru-RU" b="1" i="1" dirty="0" err="1">
                <a:solidFill>
                  <a:srgbClr val="CCFFCC"/>
                </a:solidFill>
              </a:rPr>
              <a:t>концентрації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уваги</a:t>
            </a:r>
            <a:r>
              <a:rPr lang="ru-RU" b="1" i="1" dirty="0">
                <a:solidFill>
                  <a:srgbClr val="CCFFCC"/>
                </a:solidFill>
              </a:rPr>
              <a:t>; </a:t>
            </a:r>
            <a:endParaRPr lang="ru-RU" b="1" i="1" dirty="0" smtClean="0">
              <a:solidFill>
                <a:srgbClr val="CCFFCC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rgbClr val="CCFFCC"/>
                </a:solidFill>
              </a:rPr>
              <a:t>риси</a:t>
            </a:r>
            <a:r>
              <a:rPr lang="ru-RU" b="1" i="1" dirty="0" smtClean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соціальної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екстраверсії</a:t>
            </a:r>
            <a:r>
              <a:rPr lang="ru-RU" b="1" i="1" dirty="0">
                <a:solidFill>
                  <a:srgbClr val="CCFFCC"/>
                </a:solidFill>
              </a:rPr>
              <a:t> (</a:t>
            </a:r>
            <a:r>
              <a:rPr lang="ru-RU" b="1" i="1" dirty="0" err="1">
                <a:solidFill>
                  <a:srgbClr val="CCFFCC"/>
                </a:solidFill>
              </a:rPr>
              <a:t>підвищена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комунікабельність</a:t>
            </a:r>
            <a:r>
              <a:rPr lang="ru-RU" b="1" i="1" dirty="0">
                <a:solidFill>
                  <a:srgbClr val="CCFFCC"/>
                </a:solidFill>
              </a:rPr>
              <a:t>, </a:t>
            </a:r>
            <a:r>
              <a:rPr lang="ru-RU" b="1" i="1" dirty="0" err="1">
                <a:solidFill>
                  <a:srgbClr val="CCFFCC"/>
                </a:solidFill>
              </a:rPr>
              <a:t>товариськість</a:t>
            </a:r>
            <a:r>
              <a:rPr lang="ru-RU" b="1" i="1" dirty="0">
                <a:solidFill>
                  <a:srgbClr val="CCFFCC"/>
                </a:solidFill>
              </a:rPr>
              <a:t>); </a:t>
            </a:r>
            <a:endParaRPr lang="ru-RU" b="1" i="1" dirty="0" smtClean="0">
              <a:solidFill>
                <a:srgbClr val="CCFFCC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rgbClr val="CCFFCC"/>
                </a:solidFill>
              </a:rPr>
              <a:t>внутрішній</a:t>
            </a:r>
            <a:r>
              <a:rPr lang="ru-RU" b="1" i="1" dirty="0" smtClean="0">
                <a:solidFill>
                  <a:srgbClr val="CCFFCC"/>
                </a:solidFill>
              </a:rPr>
              <a:t> </a:t>
            </a:r>
            <a:r>
              <a:rPr lang="ru-RU" b="1" i="1" dirty="0">
                <a:solidFill>
                  <a:srgbClr val="CCFFCC"/>
                </a:solidFill>
              </a:rPr>
              <a:t>локус контролю (</a:t>
            </a:r>
            <a:r>
              <a:rPr lang="ru-RU" b="1" i="1" dirty="0" err="1">
                <a:solidFill>
                  <a:srgbClr val="CCFFCC"/>
                </a:solidFill>
              </a:rPr>
              <a:t>підвищена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відповідальність</a:t>
            </a:r>
            <a:r>
              <a:rPr lang="ru-RU" b="1" i="1" dirty="0">
                <a:solidFill>
                  <a:srgbClr val="CCFFCC"/>
                </a:solidFill>
              </a:rPr>
              <a:t> і </a:t>
            </a:r>
            <a:r>
              <a:rPr lang="ru-RU" b="1" i="1" dirty="0" err="1">
                <a:solidFill>
                  <a:srgbClr val="CCFFCC"/>
                </a:solidFill>
              </a:rPr>
              <a:t>включеність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самооцінки</a:t>
            </a:r>
            <a:r>
              <a:rPr lang="ru-RU" b="1" i="1" dirty="0">
                <a:solidFill>
                  <a:srgbClr val="CCFFCC"/>
                </a:solidFill>
              </a:rPr>
              <a:t> у </a:t>
            </a:r>
            <a:r>
              <a:rPr lang="ru-RU" b="1" i="1" dirty="0" err="1">
                <a:solidFill>
                  <a:srgbClr val="CCFFCC"/>
                </a:solidFill>
              </a:rPr>
              <a:t>діяльність</a:t>
            </a:r>
            <a:r>
              <a:rPr lang="ru-RU" b="1" i="1" dirty="0">
                <a:solidFill>
                  <a:srgbClr val="CCFFCC"/>
                </a:solidFill>
              </a:rPr>
              <a:t>); </a:t>
            </a:r>
            <a:endParaRPr lang="ru-RU" b="1" i="1" dirty="0" smtClean="0">
              <a:solidFill>
                <a:srgbClr val="CCFFCC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rgbClr val="CCFFCC"/>
                </a:solidFill>
              </a:rPr>
              <a:t>проникливість</a:t>
            </a:r>
            <a:r>
              <a:rPr lang="ru-RU" b="1" i="1" dirty="0" smtClean="0">
                <a:solidFill>
                  <a:srgbClr val="CCFFCC"/>
                </a:solidFill>
              </a:rPr>
              <a:t> </a:t>
            </a:r>
            <a:r>
              <a:rPr lang="ru-RU" b="1" i="1" dirty="0">
                <a:solidFill>
                  <a:srgbClr val="CCFFCC"/>
                </a:solidFill>
              </a:rPr>
              <a:t>меж Я (</a:t>
            </a:r>
            <a:r>
              <a:rPr lang="ru-RU" b="1" i="1" dirty="0" err="1">
                <a:solidFill>
                  <a:srgbClr val="CCFFCC"/>
                </a:solidFill>
              </a:rPr>
              <a:t>уразливість</a:t>
            </a:r>
            <a:r>
              <a:rPr lang="ru-RU" b="1" i="1" dirty="0">
                <a:solidFill>
                  <a:srgbClr val="CCFFCC"/>
                </a:solidFill>
              </a:rPr>
              <a:t>) на </a:t>
            </a:r>
            <a:r>
              <a:rPr lang="ru-RU" b="1" i="1" dirty="0" err="1">
                <a:solidFill>
                  <a:srgbClr val="CCFFCC"/>
                </a:solidFill>
              </a:rPr>
              <a:t>основі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провідної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мотивації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досягнення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соціального</a:t>
            </a:r>
            <a:r>
              <a:rPr lang="ru-RU" b="1" i="1" dirty="0">
                <a:solidFill>
                  <a:srgbClr val="CCFFCC"/>
                </a:solidFill>
              </a:rPr>
              <a:t> </a:t>
            </a:r>
            <a:r>
              <a:rPr lang="ru-RU" b="1" i="1" dirty="0" err="1">
                <a:solidFill>
                  <a:srgbClr val="CCFFCC"/>
                </a:solidFill>
              </a:rPr>
              <a:t>успіху</a:t>
            </a:r>
            <a:r>
              <a:rPr lang="ru-RU" b="1" i="1" dirty="0">
                <a:solidFill>
                  <a:srgbClr val="CCFFCC"/>
                </a:solidFill>
              </a:rPr>
              <a:t> та </a:t>
            </a:r>
            <a:r>
              <a:rPr lang="ru-RU" b="1" i="1" dirty="0" err="1">
                <a:solidFill>
                  <a:srgbClr val="CCFFCC"/>
                </a:solidFill>
              </a:rPr>
              <a:t>ін</a:t>
            </a:r>
            <a:r>
              <a:rPr lang="ru-RU" b="1" i="1" dirty="0">
                <a:solidFill>
                  <a:srgbClr val="CCFFCC"/>
                </a:solidFill>
              </a:rPr>
              <a:t>.</a:t>
            </a:r>
            <a:endParaRPr lang="ru-RU" b="1" i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7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2332856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i="1" dirty="0" err="1">
                <a:solidFill>
                  <a:srgbClr val="CCFFFF"/>
                </a:solidFill>
              </a:rPr>
              <a:t>Деякі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риси</a:t>
            </a:r>
            <a:r>
              <a:rPr lang="ru-RU" b="1" i="1" dirty="0">
                <a:solidFill>
                  <a:srgbClr val="CCFFFF"/>
                </a:solidFill>
              </a:rPr>
              <a:t> та </a:t>
            </a:r>
            <a:r>
              <a:rPr lang="ru-RU" b="1" i="1" dirty="0" err="1">
                <a:solidFill>
                  <a:srgbClr val="CCFFFF"/>
                </a:solidFill>
              </a:rPr>
              <a:t>особливості</a:t>
            </a:r>
            <a:r>
              <a:rPr lang="ru-RU" b="1" i="1" dirty="0">
                <a:solidFill>
                  <a:srgbClr val="CCFFFF"/>
                </a:solidFill>
              </a:rPr>
              <a:t> у </a:t>
            </a:r>
            <a:r>
              <a:rPr lang="ru-RU" b="1" i="1" dirty="0" err="1">
                <a:solidFill>
                  <a:srgbClr val="CCFFFF"/>
                </a:solidFill>
              </a:rPr>
              <a:t>певних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ситуаціях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конфліктують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між</a:t>
            </a:r>
            <a:r>
              <a:rPr lang="ru-RU" b="1" i="1" dirty="0">
                <a:solidFill>
                  <a:srgbClr val="CCFFFF"/>
                </a:solidFill>
              </a:rPr>
              <a:t> собою, </a:t>
            </a:r>
            <a:r>
              <a:rPr lang="ru-RU" b="1" i="1" dirty="0" err="1">
                <a:solidFill>
                  <a:srgbClr val="CCFFFF"/>
                </a:solidFill>
              </a:rPr>
              <a:t>спричинюючи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внутрішні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кризи</a:t>
            </a:r>
            <a:r>
              <a:rPr lang="ru-RU" b="1" i="1" dirty="0">
                <a:solidFill>
                  <a:srgbClr val="CCFFFF"/>
                </a:solidFill>
              </a:rPr>
              <a:t> у </a:t>
            </a:r>
            <a:r>
              <a:rPr lang="ru-RU" b="1" i="1" dirty="0" err="1">
                <a:solidFill>
                  <a:srgbClr val="CCFFFF"/>
                </a:solidFill>
              </a:rPr>
              <a:t>розвитку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особистості</a:t>
            </a:r>
            <a:r>
              <a:rPr lang="ru-RU" b="1" i="1" dirty="0">
                <a:solidFill>
                  <a:srgbClr val="CCFFFF"/>
                </a:solidFill>
              </a:rPr>
              <a:t>. Тому </a:t>
            </a:r>
            <a:r>
              <a:rPr lang="ru-RU" b="1" i="1" dirty="0" err="1">
                <a:solidFill>
                  <a:srgbClr val="CCFFFF"/>
                </a:solidFill>
              </a:rPr>
              <a:t>глибинна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особистісна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психодіагностика</a:t>
            </a:r>
            <a:r>
              <a:rPr lang="ru-RU" b="1" i="1" dirty="0">
                <a:solidFill>
                  <a:srgbClr val="CCFFFF"/>
                </a:solidFill>
              </a:rPr>
              <a:t> повинна </a:t>
            </a:r>
            <a:r>
              <a:rPr lang="ru-RU" b="1" i="1" dirty="0" err="1">
                <a:solidFill>
                  <a:srgbClr val="CCFFFF"/>
                </a:solidFill>
              </a:rPr>
              <a:t>виявляти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психічні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властивості</a:t>
            </a:r>
            <a:r>
              <a:rPr lang="ru-RU" b="1" i="1" dirty="0">
                <a:solidFill>
                  <a:srgbClr val="CCFFFF"/>
                </a:solidFill>
              </a:rPr>
              <a:t>, </a:t>
            </a:r>
            <a:r>
              <a:rPr lang="ru-RU" b="1" i="1" dirty="0" err="1">
                <a:solidFill>
                  <a:srgbClr val="CCFFFF"/>
                </a:solidFill>
              </a:rPr>
              <a:t>які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увійшли</a:t>
            </a:r>
            <a:r>
              <a:rPr lang="ru-RU" b="1" i="1" dirty="0">
                <a:solidFill>
                  <a:srgbClr val="CCFFFF"/>
                </a:solidFill>
              </a:rPr>
              <a:t> у </a:t>
            </a:r>
            <a:r>
              <a:rPr lang="ru-RU" b="1" i="1" dirty="0" err="1">
                <a:solidFill>
                  <a:srgbClr val="CCFFFF"/>
                </a:solidFill>
              </a:rPr>
              <a:t>цю</a:t>
            </a:r>
            <a:r>
              <a:rPr lang="ru-RU" b="1" i="1" dirty="0">
                <a:solidFill>
                  <a:srgbClr val="CCFFFF"/>
                </a:solidFill>
              </a:rPr>
              <a:t> </a:t>
            </a:r>
            <a:r>
              <a:rPr lang="ru-RU" b="1" i="1" dirty="0" err="1">
                <a:solidFill>
                  <a:srgbClr val="CCFFFF"/>
                </a:solidFill>
              </a:rPr>
              <a:t>суперечність</a:t>
            </a:r>
            <a:r>
              <a:rPr lang="ru-RU" b="1" i="1" dirty="0">
                <a:solidFill>
                  <a:srgbClr val="CCFFFF"/>
                </a:solidFill>
              </a:rPr>
              <a:t>.</a:t>
            </a:r>
            <a:endParaRPr lang="ru-RU" b="1" i="1" dirty="0">
              <a:solidFill>
                <a:srgbClr val="CCFF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5" y="2924944"/>
            <a:ext cx="3672408" cy="259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672408" cy="259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32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800" dirty="0" smtClean="0"/>
              <a:t>Висновок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uk-UA" b="1" i="1" dirty="0" smtClean="0">
                <a:solidFill>
                  <a:srgbClr val="FFFF00"/>
                </a:solidFill>
              </a:rPr>
              <a:t>Отже,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с</a:t>
            </a:r>
            <a:r>
              <a:rPr lang="ru-RU" b="1" i="1" dirty="0" err="1" smtClean="0">
                <a:solidFill>
                  <a:srgbClr val="FFFF00"/>
                </a:solidFill>
              </a:rPr>
              <a:t>труктурованим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психологічним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діагнозом</a:t>
            </a:r>
            <a:r>
              <a:rPr lang="ru-RU" b="1" i="1" dirty="0">
                <a:solidFill>
                  <a:srgbClr val="FFFF00"/>
                </a:solidFill>
              </a:rPr>
              <a:t> є </a:t>
            </a:r>
            <a:r>
              <a:rPr lang="ru-RU" b="1" i="1" dirty="0" err="1">
                <a:solidFill>
                  <a:srgbClr val="FFFF00"/>
                </a:solidFill>
              </a:rPr>
              <a:t>згруповані</a:t>
            </a:r>
            <a:r>
              <a:rPr lang="ru-RU" b="1" i="1" dirty="0">
                <a:solidFill>
                  <a:srgbClr val="FFFF00"/>
                </a:solidFill>
              </a:rPr>
              <a:t> у систему </a:t>
            </a:r>
            <a:r>
              <a:rPr lang="ru-RU" b="1" i="1" dirty="0" err="1">
                <a:solidFill>
                  <a:srgbClr val="FFFF00"/>
                </a:solidFill>
              </a:rPr>
              <a:t>різноманітні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параметри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психічного</a:t>
            </a:r>
            <a:r>
              <a:rPr lang="ru-RU" b="1" i="1" dirty="0">
                <a:solidFill>
                  <a:srgbClr val="FFFF00"/>
                </a:solidFill>
              </a:rPr>
              <a:t> стану </a:t>
            </a:r>
            <a:r>
              <a:rPr lang="ru-RU" b="1" i="1" dirty="0" err="1">
                <a:solidFill>
                  <a:srgbClr val="FFFF00"/>
                </a:solidFill>
              </a:rPr>
              <a:t>людини</a:t>
            </a:r>
            <a:r>
              <a:rPr lang="ru-RU" b="1" i="1" dirty="0">
                <a:solidFill>
                  <a:srgbClr val="FFFF00"/>
                </a:solidFill>
              </a:rPr>
              <a:t> (за </a:t>
            </a:r>
            <a:r>
              <a:rPr lang="ru-RU" b="1" i="1" dirty="0" err="1">
                <a:solidFill>
                  <a:srgbClr val="FFFF00"/>
                </a:solidFill>
              </a:rPr>
              <a:t>рівнем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значущості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походженням</a:t>
            </a:r>
            <a:r>
              <a:rPr lang="ru-RU" b="1" i="1" dirty="0">
                <a:solidFill>
                  <a:srgbClr val="FFFF00"/>
                </a:solidFill>
              </a:rPr>
              <a:t>, причинно-</a:t>
            </a:r>
            <a:r>
              <a:rPr lang="ru-RU" b="1" i="1" dirty="0" err="1">
                <a:solidFill>
                  <a:srgbClr val="FFFF00"/>
                </a:solidFill>
              </a:rPr>
              <a:t>наслідковим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впливом</a:t>
            </a:r>
            <a:r>
              <a:rPr lang="ru-RU" b="1" i="1" dirty="0">
                <a:solidFill>
                  <a:srgbClr val="FFFF00"/>
                </a:solidFill>
              </a:rPr>
              <a:t>). </a:t>
            </a:r>
            <a:r>
              <a:rPr lang="ru-RU" b="1" i="1" dirty="0" err="1">
                <a:solidFill>
                  <a:srgbClr val="FFFF00"/>
                </a:solidFill>
              </a:rPr>
              <a:t>Взаємодію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різних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параметрів</a:t>
            </a:r>
            <a:r>
              <a:rPr lang="ru-RU" b="1" i="1" dirty="0">
                <a:solidFill>
                  <a:srgbClr val="FFFF00"/>
                </a:solidFill>
              </a:rPr>
              <a:t> у </a:t>
            </a:r>
            <a:r>
              <a:rPr lang="ru-RU" b="1" i="1" dirty="0" err="1">
                <a:solidFill>
                  <a:srgbClr val="FFFF00"/>
                </a:solidFill>
              </a:rPr>
              <a:t>структурованому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діагнозі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фахівці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відображають</a:t>
            </a:r>
            <a:r>
              <a:rPr lang="ru-RU" b="1" i="1" dirty="0">
                <a:solidFill>
                  <a:srgbClr val="FFFF00"/>
                </a:solidFill>
              </a:rPr>
              <a:t> у </a:t>
            </a:r>
            <a:r>
              <a:rPr lang="ru-RU" b="1" i="1" dirty="0" err="1">
                <a:solidFill>
                  <a:srgbClr val="FFFF00"/>
                </a:solidFill>
              </a:rPr>
              <a:t>формі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діагностограм</a:t>
            </a:r>
            <a:r>
              <a:rPr lang="ru-RU" b="1" i="1" dirty="0">
                <a:solidFill>
                  <a:srgbClr val="FFFF00"/>
                </a:solidFill>
              </a:rPr>
              <a:t> - схем </a:t>
            </a:r>
            <a:r>
              <a:rPr lang="ru-RU" b="1" i="1" dirty="0" err="1">
                <a:solidFill>
                  <a:srgbClr val="FFFF00"/>
                </a:solidFill>
              </a:rPr>
              <a:t>відповідності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діагностичних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факторів</a:t>
            </a:r>
            <a:r>
              <a:rPr lang="ru-RU" b="1" i="1" dirty="0">
                <a:solidFill>
                  <a:srgbClr val="FFFF00"/>
                </a:solidFill>
              </a:rPr>
              <a:t> і </a:t>
            </a:r>
            <a:r>
              <a:rPr lang="ru-RU" b="1" i="1" dirty="0" err="1">
                <a:solidFill>
                  <a:srgbClr val="FFFF00"/>
                </a:solidFill>
              </a:rPr>
              <a:t>діагностичних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категорій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що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містять</a:t>
            </a:r>
            <a:r>
              <a:rPr lang="ru-RU" b="1" i="1" dirty="0">
                <a:solidFill>
                  <a:srgbClr val="FFFF00"/>
                </a:solidFill>
              </a:rPr>
              <a:t> у </a:t>
            </a:r>
            <a:r>
              <a:rPr lang="ru-RU" b="1" i="1" dirty="0" err="1">
                <a:solidFill>
                  <a:srgbClr val="FFFF00"/>
                </a:solidFill>
              </a:rPr>
              <a:t>деяких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випадках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посилання</a:t>
            </a:r>
            <a:r>
              <a:rPr lang="ru-RU" b="1" i="1" dirty="0">
                <a:solidFill>
                  <a:srgbClr val="FFFF00"/>
                </a:solidFill>
              </a:rPr>
              <a:t> на </a:t>
            </a:r>
            <a:r>
              <a:rPr lang="ru-RU" b="1" i="1" dirty="0" err="1">
                <a:solidFill>
                  <a:srgbClr val="FFFF00"/>
                </a:solidFill>
              </a:rPr>
              <a:t>методичні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прийоми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отримання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інформації</a:t>
            </a:r>
            <a:r>
              <a:rPr lang="ru-RU" b="1" i="1" dirty="0">
                <a:solidFill>
                  <a:srgbClr val="FFFF00"/>
                </a:solidFill>
              </a:rPr>
              <a:t> про </a:t>
            </a:r>
            <a:r>
              <a:rPr lang="ru-RU" b="1" i="1" dirty="0" err="1">
                <a:solidFill>
                  <a:srgbClr val="FFFF00"/>
                </a:solidFill>
              </a:rPr>
              <a:t>фактори</a:t>
            </a:r>
            <a:r>
              <a:rPr lang="ru-RU" b="1" i="1" dirty="0">
                <a:solidFill>
                  <a:srgbClr val="FFFF00"/>
                </a:solidFill>
              </a:rPr>
              <a:t>, а в </a:t>
            </a:r>
            <a:r>
              <a:rPr lang="ru-RU" b="1" i="1" dirty="0" err="1">
                <a:solidFill>
                  <a:srgbClr val="FFFF00"/>
                </a:solidFill>
              </a:rPr>
              <a:t>найбільш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формалізованих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- </a:t>
            </a:r>
            <a:r>
              <a:rPr lang="ru-RU" b="1" i="1" dirty="0" err="1" smtClean="0">
                <a:solidFill>
                  <a:srgbClr val="FFFF00"/>
                </a:solidFill>
              </a:rPr>
              <a:t>розгорнутий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алгоритм </a:t>
            </a:r>
            <a:r>
              <a:rPr lang="ru-RU" b="1" i="1" dirty="0" err="1">
                <a:solidFill>
                  <a:srgbClr val="FFFF00"/>
                </a:solidFill>
              </a:rPr>
              <a:t>діагностичного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пошуку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погоджений</a:t>
            </a:r>
            <a:r>
              <a:rPr lang="ru-RU" b="1" i="1" dirty="0">
                <a:solidFill>
                  <a:srgbClr val="FFFF00"/>
                </a:solidFill>
              </a:rPr>
              <a:t> з </a:t>
            </a:r>
            <a:r>
              <a:rPr lang="ru-RU" b="1" i="1" dirty="0" err="1">
                <a:solidFill>
                  <a:srgbClr val="FFFF00"/>
                </a:solidFill>
              </a:rPr>
              <a:t>моделлю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прийняття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рішення</a:t>
            </a:r>
            <a:r>
              <a:rPr lang="ru-RU" b="1" i="1" dirty="0">
                <a:solidFill>
                  <a:srgbClr val="FFFF00"/>
                </a:solidFill>
              </a:rPr>
              <a:t> про </a:t>
            </a:r>
            <a:r>
              <a:rPr lang="ru-RU" b="1" i="1" dirty="0" err="1">
                <a:solidFill>
                  <a:srgbClr val="FFFF00"/>
                </a:solidFill>
              </a:rPr>
              <a:t>методи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психологічного</a:t>
            </a:r>
            <a:r>
              <a:rPr lang="ru-RU" b="1" i="1" dirty="0">
                <a:solidFill>
                  <a:srgbClr val="FFFF00"/>
                </a:solidFill>
              </a:rPr>
              <a:t> і </a:t>
            </a:r>
            <a:r>
              <a:rPr lang="ru-RU" b="1" i="1" dirty="0" err="1">
                <a:solidFill>
                  <a:srgbClr val="FFFF00"/>
                </a:solidFill>
              </a:rPr>
              <a:t>непсихологічного</a:t>
            </a:r>
            <a:r>
              <a:rPr lang="ru-RU" b="1" i="1" dirty="0">
                <a:solidFill>
                  <a:srgbClr val="FFFF00"/>
                </a:solidFill>
              </a:rPr>
              <a:t> (</a:t>
            </a:r>
            <a:r>
              <a:rPr lang="ru-RU" b="1" i="1" dirty="0" err="1">
                <a:solidFill>
                  <a:srgbClr val="FFFF00"/>
                </a:solidFill>
              </a:rPr>
              <a:t>наприклад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адміністративного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або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педагогічного</a:t>
            </a:r>
            <a:r>
              <a:rPr lang="ru-RU" b="1" i="1" dirty="0">
                <a:solidFill>
                  <a:srgbClr val="FFFF00"/>
                </a:solidFill>
              </a:rPr>
              <a:t>) </a:t>
            </a:r>
            <a:r>
              <a:rPr lang="ru-RU" b="1" i="1" dirty="0" err="1">
                <a:solidFill>
                  <a:srgbClr val="FFFF00"/>
                </a:solidFill>
              </a:rPr>
              <a:t>втручання</a:t>
            </a:r>
            <a:r>
              <a:rPr lang="ru-RU" b="1" i="1" dirty="0">
                <a:solidFill>
                  <a:srgbClr val="FFFF00"/>
                </a:solidFill>
              </a:rPr>
              <a:t>. 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9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6000" dirty="0" smtClean="0">
                <a:solidFill>
                  <a:srgbClr val="FF0000"/>
                </a:solidFill>
                <a:latin typeface="+mn-lt"/>
              </a:rPr>
              <a:t>Зміст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3600" b="1" dirty="0" smtClean="0">
                <a:solidFill>
                  <a:srgbClr val="FFCCFF"/>
                </a:solidFill>
              </a:rPr>
              <a:t>Вступ</a:t>
            </a:r>
          </a:p>
          <a:p>
            <a:pPr marL="137160" indent="0">
              <a:buNone/>
            </a:pPr>
            <a:r>
              <a:rPr lang="uk-UA" sz="3600" b="1" dirty="0" smtClean="0">
                <a:solidFill>
                  <a:srgbClr val="FFCCFF"/>
                </a:solidFill>
              </a:rPr>
              <a:t>1.</a:t>
            </a:r>
            <a:r>
              <a:rPr lang="ru-RU" sz="3600" b="1" dirty="0">
                <a:solidFill>
                  <a:srgbClr val="FFCCFF"/>
                </a:solidFill>
              </a:rPr>
              <a:t> </a:t>
            </a:r>
            <a:r>
              <a:rPr lang="ru-RU" sz="3600" b="1" dirty="0" err="1">
                <a:solidFill>
                  <a:srgbClr val="FFCCFF"/>
                </a:solidFill>
              </a:rPr>
              <a:t>Психодіагностичні</a:t>
            </a:r>
            <a:r>
              <a:rPr lang="ru-RU" sz="3600" b="1" dirty="0">
                <a:solidFill>
                  <a:srgbClr val="FFCCFF"/>
                </a:solidFill>
              </a:rPr>
              <a:t> і </a:t>
            </a:r>
            <a:r>
              <a:rPr lang="ru-RU" sz="3600" b="1" dirty="0" err="1">
                <a:solidFill>
                  <a:srgbClr val="FFCCFF"/>
                </a:solidFill>
              </a:rPr>
              <a:t>психометричні</a:t>
            </a:r>
            <a:r>
              <a:rPr lang="ru-RU" sz="3600" b="1" dirty="0">
                <a:solidFill>
                  <a:srgbClr val="FFCCFF"/>
                </a:solidFill>
              </a:rPr>
              <a:t> </a:t>
            </a:r>
            <a:r>
              <a:rPr lang="ru-RU" sz="3600" b="1" dirty="0" err="1" smtClean="0">
                <a:solidFill>
                  <a:srgbClr val="FFCCFF"/>
                </a:solidFill>
              </a:rPr>
              <a:t>процедури</a:t>
            </a:r>
            <a:r>
              <a:rPr lang="ru-RU" sz="3600" b="1" dirty="0" smtClean="0">
                <a:solidFill>
                  <a:srgbClr val="FFCCFF"/>
                </a:solidFill>
              </a:rPr>
              <a:t>.</a:t>
            </a:r>
            <a:endParaRPr lang="ru-RU" sz="3600" b="1" dirty="0">
              <a:solidFill>
                <a:srgbClr val="FFCCFF"/>
              </a:solidFill>
            </a:endParaRPr>
          </a:p>
          <a:p>
            <a:pPr marL="137160" indent="0">
              <a:buNone/>
            </a:pPr>
            <a:r>
              <a:rPr lang="uk-UA" sz="3600" b="1" dirty="0" smtClean="0">
                <a:solidFill>
                  <a:srgbClr val="FFCCFF"/>
                </a:solidFill>
              </a:rPr>
              <a:t>2. </a:t>
            </a:r>
            <a:r>
              <a:rPr lang="ru-RU" sz="3600" b="1" dirty="0" err="1">
                <a:solidFill>
                  <a:srgbClr val="FFCCFF"/>
                </a:solidFill>
              </a:rPr>
              <a:t>Сутність</a:t>
            </a:r>
            <a:r>
              <a:rPr lang="ru-RU" sz="3600" b="1" dirty="0">
                <a:solidFill>
                  <a:srgbClr val="FFCCFF"/>
                </a:solidFill>
              </a:rPr>
              <a:t> </a:t>
            </a:r>
            <a:r>
              <a:rPr lang="ru-RU" sz="3600" b="1" dirty="0" err="1">
                <a:solidFill>
                  <a:srgbClr val="FFCCFF"/>
                </a:solidFill>
              </a:rPr>
              <a:t>основних</a:t>
            </a:r>
            <a:r>
              <a:rPr lang="ru-RU" sz="3600" b="1" dirty="0">
                <a:solidFill>
                  <a:srgbClr val="FFCCFF"/>
                </a:solidFill>
              </a:rPr>
              <a:t> </a:t>
            </a:r>
            <a:r>
              <a:rPr lang="ru-RU" sz="3600" b="1" dirty="0" err="1">
                <a:solidFill>
                  <a:srgbClr val="FFCCFF"/>
                </a:solidFill>
              </a:rPr>
              <a:t>ознак</a:t>
            </a:r>
            <a:r>
              <a:rPr lang="ru-RU" sz="3600" b="1" dirty="0">
                <a:solidFill>
                  <a:srgbClr val="FFCCFF"/>
                </a:solidFill>
              </a:rPr>
              <a:t> і </a:t>
            </a:r>
            <a:r>
              <a:rPr lang="ru-RU" sz="3600" b="1" dirty="0" err="1">
                <a:solidFill>
                  <a:srgbClr val="FFCCFF"/>
                </a:solidFill>
              </a:rPr>
              <a:t>категорій</a:t>
            </a:r>
            <a:r>
              <a:rPr lang="ru-RU" sz="3600" b="1" dirty="0">
                <a:solidFill>
                  <a:srgbClr val="FFCCFF"/>
                </a:solidFill>
              </a:rPr>
              <a:t> </a:t>
            </a:r>
            <a:r>
              <a:rPr lang="ru-RU" sz="3600" b="1" dirty="0" err="1">
                <a:solidFill>
                  <a:srgbClr val="FFCCFF"/>
                </a:solidFill>
              </a:rPr>
              <a:t>психодіагностики</a:t>
            </a:r>
            <a:r>
              <a:rPr lang="ru-RU" sz="3600" b="1" dirty="0">
                <a:solidFill>
                  <a:srgbClr val="FFCCFF"/>
                </a:solidFill>
              </a:rPr>
              <a:t>. </a:t>
            </a:r>
          </a:p>
          <a:p>
            <a:pPr marL="137160" indent="0">
              <a:buNone/>
            </a:pPr>
            <a:r>
              <a:rPr lang="uk-UA" sz="3600" b="1" dirty="0" smtClean="0">
                <a:solidFill>
                  <a:srgbClr val="FFCCFF"/>
                </a:solidFill>
              </a:rPr>
              <a:t>3. </a:t>
            </a:r>
            <a:r>
              <a:rPr lang="ru-RU" sz="3600" b="1" dirty="0" err="1">
                <a:solidFill>
                  <a:srgbClr val="FFCCFF"/>
                </a:solidFill>
              </a:rPr>
              <a:t>Психологічний</a:t>
            </a:r>
            <a:r>
              <a:rPr lang="ru-RU" sz="3600" b="1" dirty="0">
                <a:solidFill>
                  <a:srgbClr val="FFCCFF"/>
                </a:solidFill>
              </a:rPr>
              <a:t> </a:t>
            </a:r>
            <a:r>
              <a:rPr lang="ru-RU" sz="3600" b="1" dirty="0" err="1" smtClean="0">
                <a:solidFill>
                  <a:srgbClr val="FFCCFF"/>
                </a:solidFill>
              </a:rPr>
              <a:t>діагноз</a:t>
            </a:r>
            <a:r>
              <a:rPr lang="ru-RU" sz="3600" b="1" dirty="0" smtClean="0">
                <a:solidFill>
                  <a:srgbClr val="FFCCFF"/>
                </a:solidFill>
              </a:rPr>
              <a:t>.</a:t>
            </a:r>
          </a:p>
          <a:p>
            <a:pPr marL="137160" indent="0">
              <a:buNone/>
            </a:pPr>
            <a:r>
              <a:rPr lang="uk-UA" sz="3600" b="1" dirty="0" smtClean="0">
                <a:solidFill>
                  <a:srgbClr val="FFCCFF"/>
                </a:solidFill>
              </a:rPr>
              <a:t>Висновок</a:t>
            </a:r>
            <a:endParaRPr lang="ru-RU" sz="3600" b="1" dirty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6600" dirty="0" smtClean="0">
                <a:latin typeface="+mn-lt"/>
              </a:rPr>
              <a:t>Вступ</a:t>
            </a:r>
            <a:endParaRPr lang="ru-RU" sz="6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err="1">
                <a:solidFill>
                  <a:srgbClr val="FFFF00"/>
                </a:solidFill>
              </a:rPr>
              <a:t>П</a:t>
            </a:r>
            <a:r>
              <a:rPr lang="ru-RU" dirty="0" err="1" smtClean="0">
                <a:solidFill>
                  <a:srgbClr val="FFFF00"/>
                </a:solidFill>
              </a:rPr>
              <a:t>сихометрія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важливе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значення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психологічному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тестуванні</a:t>
            </a:r>
            <a:r>
              <a:rPr lang="ru-RU" dirty="0">
                <a:solidFill>
                  <a:srgbClr val="FFFF00"/>
                </a:solidFill>
              </a:rPr>
              <a:t>. В </a:t>
            </a:r>
            <a:r>
              <a:rPr lang="ru-RU" dirty="0" err="1">
                <a:solidFill>
                  <a:srgbClr val="FFFF00"/>
                </a:solidFill>
              </a:rPr>
              <a:t>її</a:t>
            </a:r>
            <a:r>
              <a:rPr lang="ru-RU" dirty="0">
                <a:solidFill>
                  <a:srgbClr val="FFFF00"/>
                </a:solidFill>
              </a:rPr>
              <a:t> межах </a:t>
            </a:r>
            <a:r>
              <a:rPr lang="ru-RU" dirty="0" err="1">
                <a:solidFill>
                  <a:srgbClr val="FFFF00"/>
                </a:solidFill>
              </a:rPr>
              <a:t>розвинулася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диференційна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психометрія</a:t>
            </a:r>
            <a:r>
              <a:rPr lang="ru-RU" dirty="0">
                <a:solidFill>
                  <a:srgbClr val="FFFF00"/>
                </a:solidFill>
              </a:rPr>
              <a:t>: </a:t>
            </a:r>
            <a:r>
              <a:rPr lang="ru-RU" dirty="0" err="1">
                <a:solidFill>
                  <a:srgbClr val="FFFF00"/>
                </a:solidFill>
              </a:rPr>
              <a:t>загальна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теорія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вимірювання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психологічних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феноменів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конструювання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її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основі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засобів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вимірювання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їх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психометрична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адаптація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нових</a:t>
            </a:r>
            <a:r>
              <a:rPr lang="ru-RU" dirty="0">
                <a:solidFill>
                  <a:srgbClr val="FFFF00"/>
                </a:solidFill>
              </a:rPr>
              <a:t> умов, </a:t>
            </a:r>
            <a:r>
              <a:rPr lang="ru-RU" dirty="0" err="1">
                <a:solidFill>
                  <a:srgbClr val="FFFF00"/>
                </a:solidFill>
              </a:rPr>
              <a:t>аналіз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тестових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завдань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забезпечення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їх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валідності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надійності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стандартизації</a:t>
            </a:r>
            <a:r>
              <a:rPr lang="ru-RU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3796" y="1772816"/>
            <a:ext cx="5508104" cy="3168352"/>
          </a:xfrm>
        </p:spPr>
        <p:txBody>
          <a:bodyPr>
            <a:normAutofit/>
          </a:bodyPr>
          <a:lstStyle/>
          <a:p>
            <a:r>
              <a:rPr lang="ru-RU" sz="4400" u="sng" dirty="0" err="1">
                <a:solidFill>
                  <a:srgbClr val="FFC000"/>
                </a:solidFill>
              </a:rPr>
              <a:t>Психодіагностичні</a:t>
            </a:r>
            <a:r>
              <a:rPr lang="ru-RU" sz="4400" u="sng" dirty="0">
                <a:solidFill>
                  <a:srgbClr val="FFC000"/>
                </a:solidFill>
              </a:rPr>
              <a:t> і </a:t>
            </a:r>
            <a:r>
              <a:rPr lang="ru-RU" sz="4400" u="sng" dirty="0" err="1">
                <a:solidFill>
                  <a:srgbClr val="FFC000"/>
                </a:solidFill>
              </a:rPr>
              <a:t>психометричні</a:t>
            </a:r>
            <a:r>
              <a:rPr lang="ru-RU" sz="4400" u="sng" dirty="0">
                <a:solidFill>
                  <a:srgbClr val="FFC000"/>
                </a:solidFill>
              </a:rPr>
              <a:t> </a:t>
            </a:r>
            <a:r>
              <a:rPr lang="ru-RU" sz="4400" u="sng" dirty="0" err="1">
                <a:solidFill>
                  <a:srgbClr val="FFC000"/>
                </a:solidFill>
              </a:rPr>
              <a:t>процедури</a:t>
            </a:r>
            <a:endParaRPr lang="ru-RU" u="sng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0"/>
            <a:ext cx="391525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4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55085"/>
            <a:ext cx="9144000" cy="2692896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i="1" u="sng" dirty="0" err="1" smtClean="0">
                <a:solidFill>
                  <a:srgbClr val="0033CC"/>
                </a:solidFill>
              </a:rPr>
              <a:t>Психодіагностика</a:t>
            </a:r>
            <a:r>
              <a:rPr lang="ru-RU" b="1" i="1" u="sng" dirty="0" smtClean="0">
                <a:solidFill>
                  <a:srgbClr val="0033CC"/>
                </a:solidFill>
              </a:rPr>
              <a:t> </a:t>
            </a:r>
            <a:r>
              <a:rPr lang="ru-RU" b="1" i="1" dirty="0" smtClean="0">
                <a:solidFill>
                  <a:srgbClr val="00FFFF"/>
                </a:solidFill>
              </a:rPr>
              <a:t> </a:t>
            </a:r>
            <a:r>
              <a:rPr lang="ru-RU" b="1" i="1" dirty="0">
                <a:solidFill>
                  <a:srgbClr val="00FFFF"/>
                </a:solidFill>
              </a:rPr>
              <a:t>як </a:t>
            </a:r>
            <a:r>
              <a:rPr lang="ru-RU" b="1" i="1" dirty="0" err="1">
                <a:solidFill>
                  <a:srgbClr val="00FFFF"/>
                </a:solidFill>
              </a:rPr>
              <a:t>галузь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психологічної</a:t>
            </a:r>
            <a:r>
              <a:rPr lang="ru-RU" b="1" i="1" dirty="0">
                <a:solidFill>
                  <a:srgbClr val="00FFFF"/>
                </a:solidFill>
              </a:rPr>
              <a:t> науки і форма </a:t>
            </a:r>
            <a:r>
              <a:rPr lang="ru-RU" b="1" i="1" dirty="0" err="1">
                <a:solidFill>
                  <a:srgbClr val="00FFFF"/>
                </a:solidFill>
              </a:rPr>
              <a:t>психологічної</a:t>
            </a:r>
            <a:r>
              <a:rPr lang="ru-RU" b="1" i="1" dirty="0">
                <a:solidFill>
                  <a:srgbClr val="00FFFF"/>
                </a:solidFill>
              </a:rPr>
              <a:t> практики </a:t>
            </a:r>
            <a:r>
              <a:rPr lang="ru-RU" b="1" i="1" dirty="0" err="1">
                <a:solidFill>
                  <a:srgbClr val="00FFFF"/>
                </a:solidFill>
              </a:rPr>
              <a:t>пов'язана</a:t>
            </a:r>
            <a:r>
              <a:rPr lang="ru-RU" b="1" i="1" dirty="0">
                <a:solidFill>
                  <a:srgbClr val="00FFFF"/>
                </a:solidFill>
              </a:rPr>
              <a:t> з </a:t>
            </a:r>
            <a:r>
              <a:rPr lang="ru-RU" b="1" i="1" dirty="0" err="1">
                <a:solidFill>
                  <a:srgbClr val="00FFFF"/>
                </a:solidFill>
              </a:rPr>
              <a:t>розробленням</a:t>
            </a:r>
            <a:r>
              <a:rPr lang="ru-RU" b="1" i="1" dirty="0">
                <a:solidFill>
                  <a:srgbClr val="00FFFF"/>
                </a:solidFill>
              </a:rPr>
              <a:t> і </a:t>
            </a:r>
            <a:r>
              <a:rPr lang="ru-RU" b="1" i="1" dirty="0" err="1">
                <a:solidFill>
                  <a:srgbClr val="00FFFF"/>
                </a:solidFill>
              </a:rPr>
              <a:t>використанням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різноманітних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методів</a:t>
            </a:r>
            <a:r>
              <a:rPr lang="ru-RU" b="1" i="1" dirty="0">
                <a:solidFill>
                  <a:srgbClr val="00FFFF"/>
                </a:solidFill>
              </a:rPr>
              <a:t> для </a:t>
            </a:r>
            <a:r>
              <a:rPr lang="ru-RU" b="1" i="1" dirty="0" err="1">
                <a:solidFill>
                  <a:srgbClr val="00FFFF"/>
                </a:solidFill>
              </a:rPr>
              <a:t>розпізнавання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індивідуальних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психологічних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особливостей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людини</a:t>
            </a:r>
            <a:r>
              <a:rPr lang="ru-RU" b="1" i="1" dirty="0">
                <a:solidFill>
                  <a:srgbClr val="00FFFF"/>
                </a:solidFill>
              </a:rPr>
              <a:t>.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014442" cy="4009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78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83" y="476672"/>
            <a:ext cx="9144000" cy="3379618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i="1" dirty="0" err="1" smtClean="0">
                <a:solidFill>
                  <a:srgbClr val="00FFFF"/>
                </a:solidFill>
              </a:rPr>
              <a:t>Терміном</a:t>
            </a:r>
            <a:r>
              <a:rPr lang="ru-RU" b="1" i="1" dirty="0" smtClean="0">
                <a:solidFill>
                  <a:srgbClr val="00FFFF"/>
                </a:solidFill>
              </a:rPr>
              <a:t> </a:t>
            </a:r>
            <a:r>
              <a:rPr lang="ru-RU" b="1" i="1" u="sng" dirty="0" smtClean="0">
                <a:solidFill>
                  <a:srgbClr val="0033CC"/>
                </a:solidFill>
              </a:rPr>
              <a:t>«</a:t>
            </a:r>
            <a:r>
              <a:rPr lang="ru-RU" b="1" i="1" u="sng" dirty="0" err="1" smtClean="0">
                <a:solidFill>
                  <a:srgbClr val="0033CC"/>
                </a:solidFill>
              </a:rPr>
              <a:t>діагностика</a:t>
            </a:r>
            <a:r>
              <a:rPr lang="ru-RU" b="1" i="1" u="sng" dirty="0" smtClean="0">
                <a:solidFill>
                  <a:srgbClr val="0033CC"/>
                </a:solidFill>
              </a:rPr>
              <a:t>»</a:t>
            </a:r>
            <a:r>
              <a:rPr lang="ru-RU" b="1" i="1" dirty="0" smtClean="0">
                <a:solidFill>
                  <a:srgbClr val="00FFFF"/>
                </a:solidFill>
              </a:rPr>
              <a:t> </a:t>
            </a:r>
            <a:r>
              <a:rPr lang="ru-RU" b="1" i="1" dirty="0">
                <a:solidFill>
                  <a:srgbClr val="00FFFF"/>
                </a:solidFill>
              </a:rPr>
              <a:t>(</a:t>
            </a:r>
            <a:r>
              <a:rPr lang="ru-RU" b="1" i="1" dirty="0" err="1">
                <a:solidFill>
                  <a:srgbClr val="00FFFF"/>
                </a:solidFill>
              </a:rPr>
              <a:t>грец</a:t>
            </a:r>
            <a:r>
              <a:rPr lang="ru-RU" b="1" i="1" dirty="0">
                <a:solidFill>
                  <a:srgbClr val="00FFFF"/>
                </a:solidFill>
              </a:rPr>
              <a:t>. </a:t>
            </a:r>
            <a:r>
              <a:rPr lang="en-US" b="1" i="1" dirty="0">
                <a:solidFill>
                  <a:srgbClr val="00FFFF"/>
                </a:solidFill>
              </a:rPr>
              <a:t>diagnosis - </a:t>
            </a:r>
            <a:r>
              <a:rPr lang="ru-RU" b="1" i="1" dirty="0" err="1">
                <a:solidFill>
                  <a:srgbClr val="00FFFF"/>
                </a:solidFill>
              </a:rPr>
              <a:t>визначення</a:t>
            </a:r>
            <a:r>
              <a:rPr lang="ru-RU" b="1" i="1" dirty="0">
                <a:solidFill>
                  <a:srgbClr val="00FFFF"/>
                </a:solidFill>
              </a:rPr>
              <a:t>, </a:t>
            </a:r>
            <a:r>
              <a:rPr lang="ru-RU" b="1" i="1" dirty="0" err="1">
                <a:solidFill>
                  <a:srgbClr val="00FFFF"/>
                </a:solidFill>
              </a:rPr>
              <a:t>розпізнавання</a:t>
            </a:r>
            <a:r>
              <a:rPr lang="ru-RU" b="1" i="1" dirty="0">
                <a:solidFill>
                  <a:srgbClr val="00FFFF"/>
                </a:solidFill>
              </a:rPr>
              <a:t>) </a:t>
            </a:r>
            <a:r>
              <a:rPr lang="ru-RU" b="1" i="1" dirty="0" err="1">
                <a:solidFill>
                  <a:srgbClr val="00FFFF"/>
                </a:solidFill>
              </a:rPr>
              <a:t>позначають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розпізнавання</a:t>
            </a:r>
            <a:r>
              <a:rPr lang="ru-RU" b="1" i="1" dirty="0">
                <a:solidFill>
                  <a:srgbClr val="00FFFF"/>
                </a:solidFill>
              </a:rPr>
              <a:t> стану </a:t>
            </a:r>
            <a:r>
              <a:rPr lang="ru-RU" b="1" i="1" dirty="0" err="1">
                <a:solidFill>
                  <a:srgbClr val="00FFFF"/>
                </a:solidFill>
              </a:rPr>
              <a:t>певного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об'єкта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або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системи</a:t>
            </a:r>
            <a:r>
              <a:rPr lang="ru-RU" b="1" i="1" dirty="0">
                <a:solidFill>
                  <a:srgbClr val="00FFFF"/>
                </a:solidFill>
              </a:rPr>
              <a:t> шляхом </a:t>
            </a:r>
            <a:r>
              <a:rPr lang="ru-RU" b="1" i="1" dirty="0" err="1">
                <a:solidFill>
                  <a:srgbClr val="00FFFF"/>
                </a:solidFill>
              </a:rPr>
              <a:t>швидкої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реєстрації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їх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параметрів</a:t>
            </a:r>
            <a:r>
              <a:rPr lang="ru-RU" b="1" i="1" dirty="0">
                <a:solidFill>
                  <a:srgbClr val="00FFFF"/>
                </a:solidFill>
              </a:rPr>
              <a:t> з </a:t>
            </a:r>
            <a:r>
              <a:rPr lang="ru-RU" b="1" i="1" dirty="0" err="1">
                <a:solidFill>
                  <a:srgbClr val="00FFFF"/>
                </a:solidFill>
              </a:rPr>
              <a:t>подальшим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зарахуванням</a:t>
            </a:r>
            <a:r>
              <a:rPr lang="ru-RU" b="1" i="1" dirty="0">
                <a:solidFill>
                  <a:srgbClr val="00FFFF"/>
                </a:solidFill>
              </a:rPr>
              <a:t> до </a:t>
            </a:r>
            <a:r>
              <a:rPr lang="ru-RU" b="1" i="1" dirty="0" err="1">
                <a:solidFill>
                  <a:srgbClr val="00FFFF"/>
                </a:solidFill>
              </a:rPr>
              <a:t>певної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діагностичної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категорії</a:t>
            </a:r>
            <a:r>
              <a:rPr lang="ru-RU" b="1" i="1" dirty="0">
                <a:solidFill>
                  <a:srgbClr val="00FFFF"/>
                </a:solidFill>
              </a:rPr>
              <a:t> для </a:t>
            </a:r>
            <a:r>
              <a:rPr lang="ru-RU" b="1" i="1" dirty="0" err="1">
                <a:solidFill>
                  <a:srgbClr val="00FFFF"/>
                </a:solidFill>
              </a:rPr>
              <a:t>прогнозування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поведінки</a:t>
            </a:r>
            <a:r>
              <a:rPr lang="ru-RU" b="1" i="1" dirty="0">
                <a:solidFill>
                  <a:srgbClr val="00FFFF"/>
                </a:solidFill>
              </a:rPr>
              <a:t> і </a:t>
            </a:r>
            <a:r>
              <a:rPr lang="ru-RU" b="1" i="1" dirty="0" err="1">
                <a:solidFill>
                  <a:srgbClr val="00FFFF"/>
                </a:solidFill>
              </a:rPr>
              <a:t>прийняття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рішення</a:t>
            </a:r>
            <a:r>
              <a:rPr lang="ru-RU" b="1" i="1" dirty="0">
                <a:solidFill>
                  <a:srgbClr val="00FFFF"/>
                </a:solidFill>
              </a:rPr>
              <a:t> про </a:t>
            </a:r>
            <a:r>
              <a:rPr lang="ru-RU" b="1" i="1" dirty="0" err="1">
                <a:solidFill>
                  <a:srgbClr val="00FFFF"/>
                </a:solidFill>
              </a:rPr>
              <a:t>можливості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бажаного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впливу</a:t>
            </a:r>
            <a:r>
              <a:rPr lang="ru-RU" b="1" i="1" dirty="0">
                <a:solidFill>
                  <a:srgbClr val="00FFFF"/>
                </a:solidFill>
              </a:rPr>
              <a:t> на </a:t>
            </a:r>
            <a:r>
              <a:rPr lang="ru-RU" b="1" i="1" dirty="0" err="1">
                <a:solidFill>
                  <a:srgbClr val="00FFFF"/>
                </a:solidFill>
              </a:rPr>
              <a:t>неї</a:t>
            </a:r>
            <a:r>
              <a:rPr lang="ru-RU" b="1" i="1" dirty="0">
                <a:solidFill>
                  <a:srgbClr val="00FFFF"/>
                </a:solidFill>
              </a:rPr>
              <a:t>.</a:t>
            </a:r>
            <a:endParaRPr lang="ru-RU" b="1" i="1" dirty="0">
              <a:solidFill>
                <a:srgbClr val="00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5503540" cy="3047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23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3456384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i="1" dirty="0">
                <a:solidFill>
                  <a:srgbClr val="00FFFF"/>
                </a:solidFill>
              </a:rPr>
              <a:t>У </a:t>
            </a:r>
            <a:r>
              <a:rPr lang="ru-RU" b="1" i="1" dirty="0" err="1">
                <a:solidFill>
                  <a:srgbClr val="00FFFF"/>
                </a:solidFill>
              </a:rPr>
              <a:t>медицині</a:t>
            </a:r>
            <a:r>
              <a:rPr lang="ru-RU" b="1" i="1" dirty="0">
                <a:solidFill>
                  <a:srgbClr val="00FFFF"/>
                </a:solidFill>
              </a:rPr>
              <a:t> за комплексом </a:t>
            </a:r>
            <a:r>
              <a:rPr lang="ru-RU" b="1" i="1" dirty="0" err="1">
                <a:solidFill>
                  <a:srgbClr val="00FFFF"/>
                </a:solidFill>
              </a:rPr>
              <a:t>ознак-симптомів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лікар</a:t>
            </a:r>
            <a:r>
              <a:rPr lang="ru-RU" b="1" i="1" dirty="0">
                <a:solidFill>
                  <a:srgbClr val="00FFFF"/>
                </a:solidFill>
              </a:rPr>
              <a:t> ставить хворому </a:t>
            </a:r>
            <a:r>
              <a:rPr lang="ru-RU" b="1" i="1" dirty="0" err="1">
                <a:solidFill>
                  <a:srgbClr val="00FFFF"/>
                </a:solidFill>
              </a:rPr>
              <a:t>діагноз</a:t>
            </a:r>
            <a:r>
              <a:rPr lang="ru-RU" b="1" i="1" dirty="0">
                <a:solidFill>
                  <a:srgbClr val="00FFFF"/>
                </a:solidFill>
              </a:rPr>
              <a:t>. Через </a:t>
            </a:r>
            <a:r>
              <a:rPr lang="ru-RU" b="1" i="1" dirty="0" err="1">
                <a:solidFill>
                  <a:srgbClr val="00FFFF"/>
                </a:solidFill>
              </a:rPr>
              <a:t>процедури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технічної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діагностики</a:t>
            </a:r>
            <a:r>
              <a:rPr lang="ru-RU" b="1" i="1" dirty="0">
                <a:solidFill>
                  <a:srgbClr val="00FFFF"/>
                </a:solidFill>
              </a:rPr>
              <a:t> (</a:t>
            </a:r>
            <a:r>
              <a:rPr lang="ru-RU" b="1" i="1" dirty="0" err="1">
                <a:solidFill>
                  <a:srgbClr val="00FFFF"/>
                </a:solidFill>
              </a:rPr>
              <a:t>випробування</a:t>
            </a:r>
            <a:r>
              <a:rPr lang="ru-RU" b="1" i="1" dirty="0">
                <a:solidFill>
                  <a:srgbClr val="00FFFF"/>
                </a:solidFill>
              </a:rPr>
              <a:t> на </a:t>
            </a:r>
            <a:r>
              <a:rPr lang="ru-RU" b="1" i="1" dirty="0" smtClean="0">
                <a:solidFill>
                  <a:srgbClr val="00FFFF"/>
                </a:solidFill>
              </a:rPr>
              <a:t>«</a:t>
            </a:r>
            <a:r>
              <a:rPr lang="ru-RU" b="1" i="1" dirty="0" err="1" smtClean="0">
                <a:solidFill>
                  <a:srgbClr val="00FFFF"/>
                </a:solidFill>
              </a:rPr>
              <a:t>тестових</a:t>
            </a:r>
            <a:r>
              <a:rPr lang="ru-RU" b="1" i="1" dirty="0" smtClean="0">
                <a:solidFill>
                  <a:srgbClr val="00FFFF"/>
                </a:solidFill>
              </a:rPr>
              <a:t> стендах») </a:t>
            </a:r>
            <a:r>
              <a:rPr lang="ru-RU" b="1" i="1" dirty="0">
                <a:solidFill>
                  <a:srgbClr val="00FFFF"/>
                </a:solidFill>
              </a:rPr>
              <a:t>проходить будь-</a:t>
            </a:r>
            <a:r>
              <a:rPr lang="ru-RU" b="1" i="1" dirty="0" err="1">
                <a:solidFill>
                  <a:srgbClr val="00FFFF"/>
                </a:solidFill>
              </a:rPr>
              <a:t>який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технічний</a:t>
            </a:r>
            <a:r>
              <a:rPr lang="ru-RU" b="1" i="1" dirty="0">
                <a:solidFill>
                  <a:srgbClr val="00FFFF"/>
                </a:solidFill>
              </a:rPr>
              <a:t> агрегат. У </a:t>
            </a:r>
            <a:r>
              <a:rPr lang="ru-RU" b="1" i="1" dirty="0" err="1">
                <a:solidFill>
                  <a:srgbClr val="00FFFF"/>
                </a:solidFill>
              </a:rPr>
              <a:t>системі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освіти</a:t>
            </a:r>
            <a:r>
              <a:rPr lang="ru-RU" b="1" i="1" dirty="0">
                <a:solidFill>
                  <a:srgbClr val="00FFFF"/>
                </a:solidFill>
              </a:rPr>
              <a:t>, як і в </a:t>
            </a:r>
            <a:r>
              <a:rPr lang="ru-RU" b="1" i="1" dirty="0" err="1">
                <a:solidFill>
                  <a:srgbClr val="00FFFF"/>
                </a:solidFill>
              </a:rPr>
              <a:t>системі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управління</a:t>
            </a:r>
            <a:r>
              <a:rPr lang="ru-RU" b="1" i="1" dirty="0">
                <a:solidFill>
                  <a:srgbClr val="00FFFF"/>
                </a:solidFill>
              </a:rPr>
              <a:t>, </a:t>
            </a:r>
            <a:r>
              <a:rPr lang="ru-RU" b="1" i="1" dirty="0" err="1">
                <a:solidFill>
                  <a:srgbClr val="00FFFF"/>
                </a:solidFill>
              </a:rPr>
              <a:t>психодіагностування</a:t>
            </a:r>
            <a:r>
              <a:rPr lang="ru-RU" b="1" i="1" dirty="0">
                <a:solidFill>
                  <a:srgbClr val="00FFFF"/>
                </a:solidFill>
              </a:rPr>
              <a:t> є </a:t>
            </a:r>
            <a:r>
              <a:rPr lang="ru-RU" b="1" i="1" dirty="0" err="1">
                <a:solidFill>
                  <a:srgbClr val="00FFFF"/>
                </a:solidFill>
              </a:rPr>
              <a:t>засобом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забезпечення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зворотного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зв'язку</a:t>
            </a:r>
            <a:r>
              <a:rPr lang="ru-RU" b="1" i="1" dirty="0">
                <a:solidFill>
                  <a:srgbClr val="00FFFF"/>
                </a:solidFill>
              </a:rPr>
              <a:t> (</a:t>
            </a:r>
            <a:r>
              <a:rPr lang="ru-RU" b="1" i="1" dirty="0" err="1">
                <a:solidFill>
                  <a:srgbClr val="00FFFF"/>
                </a:solidFill>
              </a:rPr>
              <a:t>інформаційного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забезпечення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педагогічного</a:t>
            </a:r>
            <a:r>
              <a:rPr lang="ru-RU" b="1" i="1" dirty="0">
                <a:solidFill>
                  <a:srgbClr val="00FFFF"/>
                </a:solidFill>
              </a:rPr>
              <a:t> </a:t>
            </a:r>
            <a:r>
              <a:rPr lang="ru-RU" b="1" i="1" dirty="0" err="1">
                <a:solidFill>
                  <a:srgbClr val="00FFFF"/>
                </a:solidFill>
              </a:rPr>
              <a:t>впливу</a:t>
            </a:r>
            <a:r>
              <a:rPr lang="ru-RU" b="1" i="1" dirty="0">
                <a:solidFill>
                  <a:srgbClr val="00FFFF"/>
                </a:solidFill>
              </a:rPr>
              <a:t>).</a:t>
            </a:r>
            <a:endParaRPr lang="ru-RU" b="1" i="1" dirty="0">
              <a:solidFill>
                <a:srgbClr val="00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1"/>
            <a:ext cx="4112207" cy="299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101800" cy="299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1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315" y="2852936"/>
            <a:ext cx="5711685" cy="1647056"/>
          </a:xfrm>
        </p:spPr>
        <p:txBody>
          <a:bodyPr>
            <a:normAutofit fontScale="90000"/>
          </a:bodyPr>
          <a:lstStyle/>
          <a:p>
            <a:r>
              <a:rPr lang="ru-RU" sz="49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Сутність</a:t>
            </a:r>
            <a:r>
              <a:rPr lang="ru-RU" sz="49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49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r>
              <a:rPr lang="ru-RU" sz="49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9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категорій</a:t>
            </a:r>
            <a:r>
              <a:rPr lang="ru-RU" sz="49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психодіагностики</a:t>
            </a:r>
            <a:r>
              <a:rPr lang="ru-RU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89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00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5" y="69273"/>
            <a:ext cx="9144000" cy="334096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i="1" dirty="0" err="1" smtClean="0">
                <a:solidFill>
                  <a:srgbClr val="FFFF00"/>
                </a:solidFill>
              </a:rPr>
              <a:t>Основними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поняттями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психодіагностики</a:t>
            </a:r>
            <a:r>
              <a:rPr lang="ru-RU" b="1" i="1" dirty="0">
                <a:solidFill>
                  <a:srgbClr val="FFFF00"/>
                </a:solidFill>
              </a:rPr>
              <a:t> є </a:t>
            </a:r>
            <a:r>
              <a:rPr lang="ru-RU" b="1" i="1" u="sng" dirty="0" smtClean="0">
                <a:solidFill>
                  <a:srgbClr val="00FF00"/>
                </a:solidFill>
              </a:rPr>
              <a:t>«</a:t>
            </a:r>
            <a:r>
              <a:rPr lang="ru-RU" b="1" i="1" u="sng" dirty="0" err="1" smtClean="0">
                <a:solidFill>
                  <a:srgbClr val="00FF00"/>
                </a:solidFill>
              </a:rPr>
              <a:t>діагностичні</a:t>
            </a:r>
            <a:r>
              <a:rPr lang="ru-RU" b="1" i="1" u="sng" dirty="0" smtClean="0">
                <a:solidFill>
                  <a:srgbClr val="00FF00"/>
                </a:solidFill>
              </a:rPr>
              <a:t> </a:t>
            </a:r>
            <a:r>
              <a:rPr lang="ru-RU" b="1" i="1" u="sng" dirty="0" err="1" smtClean="0">
                <a:solidFill>
                  <a:srgbClr val="00FF00"/>
                </a:solidFill>
              </a:rPr>
              <a:t>ознаки</a:t>
            </a:r>
            <a:r>
              <a:rPr lang="ru-RU" b="1" i="1" u="sng" dirty="0" smtClean="0">
                <a:solidFill>
                  <a:srgbClr val="00FF00"/>
                </a:solidFill>
              </a:rPr>
              <a:t>»</a:t>
            </a:r>
            <a:r>
              <a:rPr lang="ru-RU" b="1" i="1" dirty="0" smtClean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які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можна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безпосередньо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спостерігати</a:t>
            </a:r>
            <a:r>
              <a:rPr lang="ru-RU" b="1" i="1" dirty="0">
                <a:solidFill>
                  <a:srgbClr val="FFFF00"/>
                </a:solidFill>
              </a:rPr>
              <a:t> і </a:t>
            </a:r>
            <a:r>
              <a:rPr lang="ru-RU" b="1" i="1" dirty="0" err="1">
                <a:solidFill>
                  <a:srgbClr val="FFFF00"/>
                </a:solidFill>
              </a:rPr>
              <a:t>реєструвати</a:t>
            </a:r>
            <a:r>
              <a:rPr lang="ru-RU" b="1" i="1" dirty="0">
                <a:solidFill>
                  <a:srgbClr val="FFFF00"/>
                </a:solidFill>
              </a:rPr>
              <a:t>, і </a:t>
            </a:r>
            <a:r>
              <a:rPr lang="ru-RU" b="1" i="1" u="sng" dirty="0" smtClean="0">
                <a:solidFill>
                  <a:srgbClr val="00FF00"/>
                </a:solidFill>
              </a:rPr>
              <a:t>«</a:t>
            </a:r>
            <a:r>
              <a:rPr lang="ru-RU" b="1" i="1" u="sng" dirty="0" err="1" smtClean="0">
                <a:solidFill>
                  <a:srgbClr val="00FF00"/>
                </a:solidFill>
              </a:rPr>
              <a:t>категорії</a:t>
            </a:r>
            <a:r>
              <a:rPr lang="ru-RU" b="1" i="1" u="sng" dirty="0" smtClean="0">
                <a:solidFill>
                  <a:srgbClr val="00FF00"/>
                </a:solidFill>
              </a:rPr>
              <a:t>»</a:t>
            </a:r>
            <a:r>
              <a:rPr lang="ru-RU" b="1" i="1" u="sng" dirty="0" smtClean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що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приховані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від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безпосереднього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спостереження</a:t>
            </a:r>
            <a:r>
              <a:rPr lang="ru-RU" b="1" i="1" dirty="0" smtClean="0">
                <a:solidFill>
                  <a:srgbClr val="FFFF00"/>
                </a:solidFill>
              </a:rPr>
              <a:t>. </a:t>
            </a:r>
            <a:r>
              <a:rPr lang="ru-RU" b="1" i="1" dirty="0">
                <a:solidFill>
                  <a:srgbClr val="FFFF00"/>
                </a:solidFill>
              </a:rPr>
              <a:t>У </a:t>
            </a:r>
            <a:r>
              <a:rPr lang="ru-RU" b="1" i="1" dirty="0" err="1">
                <a:solidFill>
                  <a:srgbClr val="FFFF00"/>
                </a:solidFill>
              </a:rPr>
              <a:t>соціальних</a:t>
            </a:r>
            <a:r>
              <a:rPr lang="ru-RU" b="1" i="1" dirty="0">
                <a:solidFill>
                  <a:srgbClr val="FFFF00"/>
                </a:solidFill>
              </a:rPr>
              <a:t> науках </a:t>
            </a:r>
            <a:r>
              <a:rPr lang="ru-RU" b="1" i="1" dirty="0" err="1">
                <a:solidFill>
                  <a:srgbClr val="FFFF00"/>
                </a:solidFill>
              </a:rPr>
              <a:t>їх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називають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латентними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змінними</a:t>
            </a:r>
            <a:r>
              <a:rPr lang="ru-RU" b="1" i="1" dirty="0">
                <a:solidFill>
                  <a:srgbClr val="FFFF00"/>
                </a:solidFill>
              </a:rPr>
              <a:t>. </a:t>
            </a:r>
            <a:r>
              <a:rPr lang="ru-RU" b="1" i="1" dirty="0" err="1">
                <a:solidFill>
                  <a:srgbClr val="FFFF00"/>
                </a:solidFill>
              </a:rPr>
              <a:t>Кількісні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категорії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також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позначають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терміном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u="sng" dirty="0" smtClean="0">
                <a:solidFill>
                  <a:srgbClr val="00FF00"/>
                </a:solidFill>
              </a:rPr>
              <a:t>«</a:t>
            </a:r>
            <a:r>
              <a:rPr lang="ru-RU" b="1" i="1" u="sng" dirty="0" err="1" smtClean="0">
                <a:solidFill>
                  <a:srgbClr val="00FF00"/>
                </a:solidFill>
              </a:rPr>
              <a:t>діагностичні</a:t>
            </a:r>
            <a:r>
              <a:rPr lang="ru-RU" b="1" i="1" u="sng" dirty="0" smtClean="0">
                <a:solidFill>
                  <a:srgbClr val="00FF00"/>
                </a:solidFill>
              </a:rPr>
              <a:t> </a:t>
            </a:r>
            <a:r>
              <a:rPr lang="ru-RU" b="1" i="1" u="sng" dirty="0" err="1" smtClean="0">
                <a:solidFill>
                  <a:srgbClr val="00FF00"/>
                </a:solidFill>
              </a:rPr>
              <a:t>фактори</a:t>
            </a:r>
            <a:r>
              <a:rPr lang="ru-RU" b="1" i="1" u="sng" dirty="0" smtClean="0">
                <a:solidFill>
                  <a:srgbClr val="00FF00"/>
                </a:solidFill>
              </a:rPr>
              <a:t>»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43703"/>
            <a:ext cx="6480720" cy="3197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528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662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Психодіагностичні і психометричні процедури </vt:lpstr>
      <vt:lpstr>Зміст</vt:lpstr>
      <vt:lpstr>Вступ</vt:lpstr>
      <vt:lpstr>Психодіагностичні і психометричні процедури</vt:lpstr>
      <vt:lpstr>Презентация PowerPoint</vt:lpstr>
      <vt:lpstr>Презентация PowerPoint</vt:lpstr>
      <vt:lpstr>Презентация PowerPoint</vt:lpstr>
      <vt:lpstr>Сутність основних ознак і категорій психодіагностики </vt:lpstr>
      <vt:lpstr>Презентация PowerPoint</vt:lpstr>
      <vt:lpstr>Презентация PowerPoint</vt:lpstr>
      <vt:lpstr>Презентация PowerPoint</vt:lpstr>
      <vt:lpstr>Психологічний діагноз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Психодіагностичні і психометричні процедури</dc:title>
  <dc:creator>Ira</dc:creator>
  <cp:lastModifiedBy>Ira</cp:lastModifiedBy>
  <cp:revision>9</cp:revision>
  <dcterms:created xsi:type="dcterms:W3CDTF">2018-05-01T12:17:04Z</dcterms:created>
  <dcterms:modified xsi:type="dcterms:W3CDTF">2018-05-01T13:43:31Z</dcterms:modified>
</cp:coreProperties>
</file>