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layfair Display" charset="1" panose="00000500000000000000"/>
      <p:regular r:id="rId20"/>
    </p:embeddedFont>
    <p:embeddedFont>
      <p:font typeface="Public Sans" charset="1" panose="00000000000000000000"/>
      <p:regular r:id="rId21"/>
    </p:embeddedFont>
    <p:embeddedFont>
      <p:font typeface="Public Sans Bold" charset="1" panose="00000000000000000000"/>
      <p:regular r:id="rId22"/>
    </p:embeddedFont>
    <p:embeddedFont>
      <p:font typeface="Playfair Display Italics" charset="1" panose="00000500000000000000"/>
      <p:regular r:id="rId23"/>
    </p:embeddedFont>
    <p:embeddedFont>
      <p:font typeface="Public Sans Italics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pakfactory.com/blog/learn/packaging-branding-marketing-sales/?srsltid=AfmBOorHeDsFkSbU3Xx2TZP3AxH9BwdD0Knk8CNN3qUIR3BRJrEWkQVC" TargetMode="External" Type="http://schemas.openxmlformats.org/officeDocument/2006/relationships/hyperlink"/><Relationship Id="rId3" Target="https://pakfactory.com/blog/learn/packaging-branding-marketing-sales/?srsltid=AfmBOorHeDsFkSbU3Xx2TZP3AxH9BwdD0Knk8CNN3qUIR3BRJrEWkQVC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264850" y="642272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264838" y="466725"/>
            <a:ext cx="16408332" cy="5951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Packaging Design Affects Market Success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4838" y="8831580"/>
            <a:ext cx="7862435" cy="426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Created by Nadiia Kotorovych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CONCLUSION: WHY PACKAGING MATTERS?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128064" y="2516123"/>
            <a:ext cx="14085531" cy="3346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815953" indent="-407977" lvl="1">
              <a:lnSpc>
                <a:spcPts val="5291"/>
              </a:lnSpc>
              <a:buFont typeface="Arial"/>
              <a:buChar char="•"/>
            </a:pPr>
            <a:r>
              <a:rPr lang="en-US" sz="3779" i="true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Packaging shapes first impressions and consumer perception</a:t>
            </a:r>
          </a:p>
          <a:p>
            <a:pPr algn="l" marL="815953" indent="-407977" lvl="1">
              <a:lnSpc>
                <a:spcPts val="5291"/>
              </a:lnSpc>
              <a:buFont typeface="Arial"/>
              <a:buChar char="•"/>
            </a:pPr>
            <a:r>
              <a:rPr lang="en-US" sz="3779" i="true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Expresses brand identity and builds trust</a:t>
            </a:r>
          </a:p>
          <a:p>
            <a:pPr algn="l" marL="815953" indent="-407977" lvl="1">
              <a:lnSpc>
                <a:spcPts val="5291"/>
              </a:lnSpc>
              <a:buFont typeface="Arial"/>
              <a:buChar char="•"/>
            </a:pPr>
            <a:r>
              <a:rPr lang="en-US" sz="3779" i="true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Drives sales and market success</a:t>
            </a:r>
          </a:p>
          <a:p>
            <a:pPr algn="l" marL="815953" indent="-407977" lvl="1">
              <a:lnSpc>
                <a:spcPts val="5291"/>
              </a:lnSpc>
              <a:buFont typeface="Arial"/>
              <a:buChar char="•"/>
            </a:pPr>
            <a:r>
              <a:rPr lang="en-US" sz="3779" i="true">
                <a:solidFill>
                  <a:srgbClr val="2B2C30"/>
                </a:solidFill>
                <a:latin typeface="Public Sans Italics"/>
                <a:ea typeface="Public Sans Italics"/>
                <a:cs typeface="Public Sans Italics"/>
                <a:sym typeface="Public Sans Italics"/>
              </a:rPr>
              <a:t>The right design can make — or break — a product</a:t>
            </a:r>
          </a:p>
          <a:p>
            <a:pPr algn="ctr">
              <a:lnSpc>
                <a:spcPts val="529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16407" y="2152970"/>
            <a:ext cx="16242893" cy="691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306273" indent="-653137" lvl="1">
              <a:lnSpc>
                <a:spcPts val="7865"/>
              </a:lnSpc>
              <a:buFont typeface="Arial"/>
              <a:buChar char="•"/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do people often think a product in </a:t>
            </a: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sleek, minimal packaging is higher quality?</a:t>
            </a:r>
          </a:p>
          <a:p>
            <a:pPr algn="l" marL="1306273" indent="-653137" lvl="1">
              <a:lnSpc>
                <a:spcPts val="7865"/>
              </a:lnSpc>
              <a:buFont typeface="Arial"/>
              <a:buChar char="•"/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How can sustainable packaging help a brand succeed in today’s market?</a:t>
            </a:r>
          </a:p>
          <a:p>
            <a:pPr algn="l" marL="1306273" indent="-653137" lvl="1">
              <a:lnSpc>
                <a:spcPts val="7865"/>
              </a:lnSpc>
              <a:buFont typeface="Arial"/>
              <a:buChar char="•"/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happens if a brand changes its packaging too often?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QUESTIONS</a:t>
            </a:r>
          </a:p>
        </p:txBody>
      </p:sp>
      <p:sp>
        <p:nvSpPr>
          <p:cNvPr name="AutoShape 4" id="4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703" y="5124246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28703" y="3040163"/>
            <a:ext cx="16408332" cy="208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706" y="4514765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321107" y="4653286"/>
            <a:ext cx="6093908" cy="5274559"/>
          </a:xfrm>
          <a:custGeom>
            <a:avLst/>
            <a:gdLst/>
            <a:ahLst/>
            <a:cxnLst/>
            <a:rect r="r" b="b" t="t" l="l"/>
            <a:pathLst>
              <a:path h="5274559" w="6093908">
                <a:moveTo>
                  <a:pt x="0" y="0"/>
                </a:moveTo>
                <a:lnTo>
                  <a:pt x="6093908" y="0"/>
                </a:lnTo>
                <a:lnTo>
                  <a:pt x="6093908" y="5274559"/>
                </a:lnTo>
                <a:lnTo>
                  <a:pt x="0" y="5274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50974" y="2332416"/>
            <a:ext cx="16408332" cy="208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250"/>
              </a:lnSpc>
            </a:pPr>
            <a:r>
              <a:rPr lang="en-US" sz="16758" spc="8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6407" y="8917305"/>
            <a:ext cx="7862435" cy="426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300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Created by Nadiia Kotorovych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SOURSES 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21358" y="2462696"/>
            <a:ext cx="17088930" cy="5285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24753" indent="-362376" lvl="1">
              <a:lnSpc>
                <a:spcPts val="4699"/>
              </a:lnSpc>
              <a:buFont typeface="Arial"/>
              <a:buChar char="•"/>
            </a:pPr>
            <a:r>
              <a:rPr lang="en-US" sz="3356" u="sng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  <a:hlinkClick r:id="rId2" tooltip="https://pakfactory.com/blog/learn/packaging-branding-marketing-sales/?srsltid=AfmBOorHeDsFkSbU3Xx2TZP3AxH9BwdD0Knk8CNN3qUIR3BRJrEWkQVC"/>
              </a:rPr>
              <a:t>https://www.businessdasher.com/importance-of-product-packaging/</a:t>
            </a:r>
          </a:p>
          <a:p>
            <a:pPr algn="ctr" marL="724753" indent="-362376" lvl="1">
              <a:lnSpc>
                <a:spcPts val="4699"/>
              </a:lnSpc>
              <a:buFont typeface="Arial"/>
              <a:buChar char="•"/>
            </a:pPr>
            <a:r>
              <a:rPr lang="en-US" sz="3356" u="sng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  <a:hlinkClick r:id="rId3" tooltip="https://pakfactory.com/blog/learn/packaging-branding-marketing-sales/?srsltid=AfmBOorHeDsFkSbU3Xx2TZP3AxH9BwdD0Knk8CNN3qUIR3BRJrEWkQVC"/>
              </a:rPr>
              <a:t>https://www.clsmith.com/cl-smith-packaging-academy/the-role-of-packaging-in-product-marketing-strategies-examples-from-c-l-smith/</a:t>
            </a:r>
          </a:p>
          <a:p>
            <a:pPr algn="ctr" marL="724753" indent="-362376" lvl="1">
              <a:lnSpc>
                <a:spcPts val="4699"/>
              </a:lnSpc>
              <a:buFont typeface="Arial"/>
              <a:buChar char="•"/>
            </a:pPr>
            <a:r>
              <a:rPr lang="en-US" sz="3356" u="sng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https://pakfactory.com/blog/learn/packaging-branding-marketing-sales/?srsltid=AfmBOorHeDsFkSbU3Xx2TZP3AxH9BwdD0Knk8CNN3qUIR3BRJrEWkQVC</a:t>
            </a:r>
          </a:p>
          <a:p>
            <a:pPr algn="ctr" marL="724753" indent="-362376" lvl="1">
              <a:lnSpc>
                <a:spcPts val="4699"/>
              </a:lnSpc>
              <a:buFont typeface="Arial"/>
              <a:buChar char="•"/>
            </a:pPr>
            <a:r>
              <a:rPr lang="en-US" sz="3356" u="sng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Kotler, P., &amp; Keller, K. (2016). Marketing Management.</a:t>
            </a:r>
          </a:p>
          <a:p>
            <a:pPr algn="ctr" marL="724753" indent="-362376" lvl="1">
              <a:lnSpc>
                <a:spcPts val="4699"/>
              </a:lnSpc>
              <a:buFont typeface="Arial"/>
              <a:buChar char="•"/>
            </a:pPr>
            <a:r>
              <a:rPr lang="en-US" sz="3356" u="sng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Rundh, B. (2016). “The role of packaging within marketing and value creation.” British Food Journal, 118(10).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STRUCTURE: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06871" y="2114613"/>
            <a:ext cx="7877184" cy="5867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Introduction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Role of First Impression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Packaging Functions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How Packaging Influences Buyers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Current Trends &amp; Future Directions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Case Studies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Questions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Conclusion  </a:t>
            </a:r>
          </a:p>
          <a:p>
            <a:pPr algn="l" marL="604519" indent="-302260" lvl="1">
              <a:lnSpc>
                <a:spcPts val="5235"/>
              </a:lnSpc>
              <a:buFont typeface="Arial"/>
              <a:buChar char="•"/>
            </a:pPr>
            <a:r>
              <a:rPr lang="en-US" sz="27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Sources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45277" y="1334845"/>
            <a:ext cx="8116391" cy="8250917"/>
          </a:xfrm>
          <a:custGeom>
            <a:avLst/>
            <a:gdLst/>
            <a:ahLst/>
            <a:cxnLst/>
            <a:rect r="r" b="b" t="t" l="l"/>
            <a:pathLst>
              <a:path h="8250917" w="8116391">
                <a:moveTo>
                  <a:pt x="0" y="0"/>
                </a:moveTo>
                <a:lnTo>
                  <a:pt x="8116391" y="0"/>
                </a:lnTo>
                <a:lnTo>
                  <a:pt x="8116391" y="8250917"/>
                </a:lnTo>
                <a:lnTo>
                  <a:pt x="0" y="82509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0649" y="2373289"/>
            <a:ext cx="5781623" cy="4933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6050" spc="30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Are Branding And Marketing In Packaging?</a:t>
            </a:r>
          </a:p>
          <a:p>
            <a:pPr algn="ctr">
              <a:lnSpc>
                <a:spcPts val="7865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6963432" y="272976"/>
            <a:ext cx="3563689" cy="750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5"/>
              </a:lnSpc>
              <a:spcBef>
                <a:spcPct val="0"/>
              </a:spcBef>
            </a:pPr>
            <a:r>
              <a:rPr lang="en-US" sz="4650" spc="2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Introduction: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THE ROLE OF FIRST IMPRESSION 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6918" y="2249028"/>
            <a:ext cx="3773952" cy="1854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</a:t>
            </a:r>
            <a:r>
              <a:rPr lang="en-US" sz="35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ustomer makes a decision in the first 7 seconds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95582" y="2249028"/>
            <a:ext cx="3773952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First contact point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2165648"/>
            <a:ext cx="3773952" cy="247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Can attract attention… or push customers away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194177" y="2165648"/>
            <a:ext cx="3773952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Emotional reaction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8450" y="8578381"/>
            <a:ext cx="3773952" cy="1323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81%</a:t>
            </a:r>
            <a:r>
              <a:rPr lang="en-US" sz="18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of consumers have bought a new product because the packaging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caught their eye.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516029" y="2141164"/>
            <a:ext cx="2998533" cy="2688178"/>
            <a:chOff x="0" y="0"/>
            <a:chExt cx="1379207" cy="12364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9207" cy="1236456"/>
            </a:xfrm>
            <a:custGeom>
              <a:avLst/>
              <a:gdLst/>
              <a:ahLst/>
              <a:cxnLst/>
              <a:rect r="r" b="b" t="t" l="l"/>
              <a:pathLst>
                <a:path h="1236456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681879" y="2141164"/>
            <a:ext cx="2998533" cy="2688178"/>
            <a:chOff x="0" y="0"/>
            <a:chExt cx="1379207" cy="123645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79207" cy="1236456"/>
            </a:xfrm>
            <a:custGeom>
              <a:avLst/>
              <a:gdLst/>
              <a:ahLst/>
              <a:cxnLst/>
              <a:rect r="r" b="b" t="t" l="l"/>
              <a:pathLst>
                <a:path h="1236456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46367" y="2141164"/>
            <a:ext cx="2998533" cy="2688178"/>
            <a:chOff x="0" y="0"/>
            <a:chExt cx="1379207" cy="123645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9207" cy="1236456"/>
            </a:xfrm>
            <a:custGeom>
              <a:avLst/>
              <a:gdLst/>
              <a:ahLst/>
              <a:cxnLst/>
              <a:rect r="r" b="b" t="t" l="l"/>
              <a:pathLst>
                <a:path h="1236456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963141" y="2141164"/>
            <a:ext cx="2998533" cy="2688178"/>
            <a:chOff x="0" y="0"/>
            <a:chExt cx="1379207" cy="12364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9207" cy="1236456"/>
            </a:xfrm>
            <a:custGeom>
              <a:avLst/>
              <a:gdLst/>
              <a:ahLst/>
              <a:cxnLst/>
              <a:rect r="r" b="b" t="t" l="l"/>
              <a:pathLst>
                <a:path h="1236456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606978" y="2261424"/>
            <a:ext cx="2907584" cy="2447657"/>
          </a:xfrm>
          <a:custGeom>
            <a:avLst/>
            <a:gdLst/>
            <a:ahLst/>
            <a:cxnLst/>
            <a:rect r="r" b="b" t="t" l="l"/>
            <a:pathLst>
              <a:path h="2447657" w="2907584">
                <a:moveTo>
                  <a:pt x="0" y="0"/>
                </a:moveTo>
                <a:lnTo>
                  <a:pt x="2907584" y="0"/>
                </a:lnTo>
                <a:lnTo>
                  <a:pt x="2907584" y="2447657"/>
                </a:lnTo>
                <a:lnTo>
                  <a:pt x="0" y="2447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37943" y="2333456"/>
            <a:ext cx="2686405" cy="2303592"/>
          </a:xfrm>
          <a:custGeom>
            <a:avLst/>
            <a:gdLst/>
            <a:ahLst/>
            <a:cxnLst/>
            <a:rect r="r" b="b" t="t" l="l"/>
            <a:pathLst>
              <a:path h="2303592" w="2686405">
                <a:moveTo>
                  <a:pt x="0" y="0"/>
                </a:moveTo>
                <a:lnTo>
                  <a:pt x="2686405" y="0"/>
                </a:lnTo>
                <a:lnTo>
                  <a:pt x="2686405" y="2303593"/>
                </a:lnTo>
                <a:lnTo>
                  <a:pt x="0" y="230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717946" y="2333456"/>
            <a:ext cx="1207661" cy="2384845"/>
          </a:xfrm>
          <a:custGeom>
            <a:avLst/>
            <a:gdLst/>
            <a:ahLst/>
            <a:cxnLst/>
            <a:rect r="r" b="b" t="t" l="l"/>
            <a:pathLst>
              <a:path h="2384845" w="1207661">
                <a:moveTo>
                  <a:pt x="0" y="0"/>
                </a:moveTo>
                <a:lnTo>
                  <a:pt x="1207661" y="0"/>
                </a:lnTo>
                <a:lnTo>
                  <a:pt x="1207661" y="2384846"/>
                </a:lnTo>
                <a:lnTo>
                  <a:pt x="0" y="2384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98504" y="2439490"/>
            <a:ext cx="2199501" cy="2091525"/>
          </a:xfrm>
          <a:custGeom>
            <a:avLst/>
            <a:gdLst/>
            <a:ahLst/>
            <a:cxnLst/>
            <a:rect r="r" b="b" t="t" l="l"/>
            <a:pathLst>
              <a:path h="2091525" w="2199501">
                <a:moveTo>
                  <a:pt x="0" y="0"/>
                </a:moveTo>
                <a:lnTo>
                  <a:pt x="2199501" y="0"/>
                </a:lnTo>
                <a:lnTo>
                  <a:pt x="2199501" y="2091525"/>
                </a:lnTo>
                <a:lnTo>
                  <a:pt x="0" y="2091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PACKAGING FUNCTIONS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16407" y="5546638"/>
            <a:ext cx="3773952" cy="854710"/>
            <a:chOff x="0" y="0"/>
            <a:chExt cx="5031935" cy="1139614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Protection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743374"/>
              <a:ext cx="5031935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329035" y="5030256"/>
            <a:ext cx="3773952" cy="1371092"/>
            <a:chOff x="0" y="0"/>
            <a:chExt cx="5031935" cy="1828123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85725"/>
              <a:ext cx="5015545" cy="50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Logistical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6218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Information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431883"/>
              <a:ext cx="5031935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5172721" y="5030256"/>
            <a:ext cx="3773952" cy="1371092"/>
            <a:chOff x="0" y="0"/>
            <a:chExt cx="5031935" cy="1828123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0" y="85725"/>
              <a:ext cx="5015545" cy="50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Practical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6218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Convenience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431883"/>
              <a:ext cx="5031935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3485348" y="5030256"/>
            <a:ext cx="3773952" cy="1371092"/>
            <a:chOff x="0" y="0"/>
            <a:chExt cx="5031935" cy="1828123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0" y="85725"/>
              <a:ext cx="5015545" cy="5011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Marketing 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0" y="6218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Promotion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431883"/>
              <a:ext cx="5031935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-130297" y="4982631"/>
            <a:ext cx="3773952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i="true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Practical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6013" y="8739918"/>
            <a:ext cx="6644578" cy="125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b="true" sz="2399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52%</a:t>
            </a:r>
            <a:r>
              <a:rPr lang="en-US" sz="239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 of people are more likely to be repeat customers for online retailers if their purchases arrive in high quality packaging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HOW PACKAGING INFLUENCES BUYERS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1028695" y="1760761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994579" y="2360734"/>
            <a:ext cx="15911991" cy="2343373"/>
            <a:chOff x="0" y="0"/>
            <a:chExt cx="21215988" cy="312449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16390" y="85725"/>
              <a:ext cx="5015545" cy="584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2"/>
                </a:lnSpc>
              </a:pPr>
              <a:r>
                <a:rPr lang="en-US" sz="3299" i="true" spc="16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Emotions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5031935" y="85725"/>
              <a:ext cx="5015545" cy="584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2"/>
                </a:lnSpc>
              </a:pPr>
              <a:r>
                <a:rPr lang="en-US" sz="3299" i="true" spc="16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Visual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0605004" y="85725"/>
              <a:ext cx="5015545" cy="584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2"/>
                </a:lnSpc>
              </a:pPr>
              <a:r>
                <a:rPr lang="en-US" sz="3299" i="true" spc="16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Understanding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6179349" y="85725"/>
              <a:ext cx="5015545" cy="584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02"/>
                </a:lnSpc>
              </a:pPr>
              <a:r>
                <a:rPr lang="en-US" sz="3299" i="true" spc="16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Trust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19276"/>
              <a:ext cx="503193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Visual cues: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18071" y="819276"/>
              <a:ext cx="5029410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Shape, size, and materials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10605004" y="819276"/>
              <a:ext cx="5029410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Information: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6193214" y="771863"/>
              <a:ext cx="5022774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Psychological concepts: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610275"/>
              <a:ext cx="5031935" cy="1093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color, typography, imagery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5031935" y="2270675"/>
              <a:ext cx="5029410" cy="5126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signals about quality/price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0605004" y="2012442"/>
              <a:ext cx="5029410" cy="1046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19"/>
                </a:lnSpc>
              </a:pPr>
              <a:r>
                <a:rPr lang="en-US" sz="22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labels, certifications, sustainability claims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16131284" y="2053536"/>
              <a:ext cx="5063610" cy="10709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314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“first moment of truth” (P&amp;G), signaling theory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51242" y="762000"/>
            <a:ext cx="6945129" cy="6307331"/>
            <a:chOff x="0" y="0"/>
            <a:chExt cx="2112426" cy="19184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12426" cy="1918433"/>
            </a:xfrm>
            <a:custGeom>
              <a:avLst/>
              <a:gdLst/>
              <a:ahLst/>
              <a:cxnLst/>
              <a:rect r="r" b="b" t="t" l="l"/>
              <a:pathLst>
                <a:path h="1918433" w="2112426">
                  <a:moveTo>
                    <a:pt x="0" y="0"/>
                  </a:moveTo>
                  <a:lnTo>
                    <a:pt x="2112426" y="0"/>
                  </a:lnTo>
                  <a:lnTo>
                    <a:pt x="2112426" y="1918433"/>
                  </a:lnTo>
                  <a:lnTo>
                    <a:pt x="0" y="19184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112426" cy="1947008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-6508038" y="1062757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8544023" y="5414630"/>
            <a:ext cx="4603905" cy="6180590"/>
            <a:chOff x="0" y="0"/>
            <a:chExt cx="1400321" cy="18798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00321" cy="1879884"/>
            </a:xfrm>
            <a:custGeom>
              <a:avLst/>
              <a:gdLst/>
              <a:ahLst/>
              <a:cxnLst/>
              <a:rect r="r" b="b" t="t" l="l"/>
              <a:pathLst>
                <a:path h="1879884" w="1400321">
                  <a:moveTo>
                    <a:pt x="0" y="0"/>
                  </a:moveTo>
                  <a:lnTo>
                    <a:pt x="1400321" y="0"/>
                  </a:lnTo>
                  <a:lnTo>
                    <a:pt x="1400321" y="1879884"/>
                  </a:lnTo>
                  <a:lnTo>
                    <a:pt x="0" y="18798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400321" cy="1908459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1299587" y="1062757"/>
            <a:ext cx="5246814" cy="5442092"/>
          </a:xfrm>
          <a:custGeom>
            <a:avLst/>
            <a:gdLst/>
            <a:ahLst/>
            <a:cxnLst/>
            <a:rect r="r" b="b" t="t" l="l"/>
            <a:pathLst>
              <a:path h="5442092" w="5246814">
                <a:moveTo>
                  <a:pt x="0" y="0"/>
                </a:moveTo>
                <a:lnTo>
                  <a:pt x="5246814" y="0"/>
                </a:lnTo>
                <a:lnTo>
                  <a:pt x="5246814" y="5442092"/>
                </a:lnTo>
                <a:lnTo>
                  <a:pt x="0" y="5442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722" r="0" b="-879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925253" y="5606850"/>
            <a:ext cx="3602210" cy="4680150"/>
          </a:xfrm>
          <a:custGeom>
            <a:avLst/>
            <a:gdLst/>
            <a:ahLst/>
            <a:cxnLst/>
            <a:rect r="r" b="b" t="t" l="l"/>
            <a:pathLst>
              <a:path h="4680150" w="3602210">
                <a:moveTo>
                  <a:pt x="0" y="0"/>
                </a:moveTo>
                <a:lnTo>
                  <a:pt x="3602210" y="0"/>
                </a:lnTo>
                <a:lnTo>
                  <a:pt x="3602210" y="4680150"/>
                </a:lnTo>
                <a:lnTo>
                  <a:pt x="0" y="4680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16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110901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CURRENT TRENDS &amp; FUTURE DIRECTIONS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6407" y="2249028"/>
            <a:ext cx="3773952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Smart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6407" y="5932409"/>
            <a:ext cx="3773952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Experiential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6871" y="4092306"/>
            <a:ext cx="3913505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Personalization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746203" y="2249028"/>
            <a:ext cx="3773952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true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Eco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46203" y="4083924"/>
            <a:ext cx="2646387" cy="705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b="true" sz="4100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Minimalist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739009" y="727534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1012139" y="1389930"/>
            <a:ext cx="2998533" cy="2688178"/>
            <a:chOff x="0" y="0"/>
            <a:chExt cx="1379207" cy="12364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79207" cy="1236456"/>
            </a:xfrm>
            <a:custGeom>
              <a:avLst/>
              <a:gdLst/>
              <a:ahLst/>
              <a:cxnLst/>
              <a:rect r="r" b="b" t="t" l="l"/>
              <a:pathLst>
                <a:path h="1236456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236456"/>
                  </a:lnTo>
                  <a:lnTo>
                    <a:pt x="0" y="12364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1379207" cy="126503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5562262" y="656740"/>
            <a:ext cx="3385773" cy="3674198"/>
            <a:chOff x="0" y="0"/>
            <a:chExt cx="1557322" cy="168998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57322" cy="1689986"/>
            </a:xfrm>
            <a:custGeom>
              <a:avLst/>
              <a:gdLst/>
              <a:ahLst/>
              <a:cxnLst/>
              <a:rect r="r" b="b" t="t" l="l"/>
              <a:pathLst>
                <a:path h="1689986" w="1557322">
                  <a:moveTo>
                    <a:pt x="0" y="0"/>
                  </a:moveTo>
                  <a:lnTo>
                    <a:pt x="1557322" y="0"/>
                  </a:lnTo>
                  <a:lnTo>
                    <a:pt x="1557322" y="1689986"/>
                  </a:lnTo>
                  <a:lnTo>
                    <a:pt x="0" y="16899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1557322" cy="1718561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846367" y="1028700"/>
            <a:ext cx="2998533" cy="3800641"/>
            <a:chOff x="0" y="0"/>
            <a:chExt cx="1379207" cy="174814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9207" cy="1748145"/>
            </a:xfrm>
            <a:custGeom>
              <a:avLst/>
              <a:gdLst/>
              <a:ahLst/>
              <a:cxnLst/>
              <a:rect r="r" b="b" t="t" l="l"/>
              <a:pathLst>
                <a:path h="1748145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748145"/>
                  </a:lnTo>
                  <a:lnTo>
                    <a:pt x="0" y="17481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379207" cy="1776720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873058" y="488118"/>
            <a:ext cx="2998533" cy="4162527"/>
            <a:chOff x="0" y="0"/>
            <a:chExt cx="1379207" cy="19145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79207" cy="1914598"/>
            </a:xfrm>
            <a:custGeom>
              <a:avLst/>
              <a:gdLst/>
              <a:ahLst/>
              <a:cxnLst/>
              <a:rect r="r" b="b" t="t" l="l"/>
              <a:pathLst>
                <a:path h="1914598" w="1379207">
                  <a:moveTo>
                    <a:pt x="0" y="0"/>
                  </a:moveTo>
                  <a:lnTo>
                    <a:pt x="1379207" y="0"/>
                  </a:lnTo>
                  <a:lnTo>
                    <a:pt x="1379207" y="1914598"/>
                  </a:lnTo>
                  <a:lnTo>
                    <a:pt x="0" y="19145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2B2C3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379207" cy="1943174"/>
            </a:xfrm>
            <a:prstGeom prst="rect">
              <a:avLst/>
            </a:prstGeom>
          </p:spPr>
          <p:txBody>
            <a:bodyPr anchor="ctr" rtlCol="false" tIns="68580" lIns="68580" bIns="68580" rIns="68580"/>
            <a:lstStyle/>
            <a:p>
              <a:pPr algn="ctr">
                <a:lnSpc>
                  <a:spcPts val="188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006522" y="656740"/>
            <a:ext cx="2762728" cy="3925723"/>
          </a:xfrm>
          <a:custGeom>
            <a:avLst/>
            <a:gdLst/>
            <a:ahLst/>
            <a:cxnLst/>
            <a:rect r="r" b="b" t="t" l="l"/>
            <a:pathLst>
              <a:path h="3925723" w="2762728">
                <a:moveTo>
                  <a:pt x="0" y="0"/>
                </a:moveTo>
                <a:lnTo>
                  <a:pt x="2762728" y="0"/>
                </a:lnTo>
                <a:lnTo>
                  <a:pt x="2762728" y="3925723"/>
                </a:lnTo>
                <a:lnTo>
                  <a:pt x="0" y="3925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6000">
            <a:off x="1247938" y="1470553"/>
            <a:ext cx="2526933" cy="2526933"/>
          </a:xfrm>
          <a:custGeom>
            <a:avLst/>
            <a:gdLst/>
            <a:ahLst/>
            <a:cxnLst/>
            <a:rect r="r" b="b" t="t" l="l"/>
            <a:pathLst>
              <a:path h="2526933" w="2526933">
                <a:moveTo>
                  <a:pt x="4403" y="0"/>
                </a:moveTo>
                <a:lnTo>
                  <a:pt x="2526933" y="4402"/>
                </a:lnTo>
                <a:lnTo>
                  <a:pt x="2522531" y="2526933"/>
                </a:lnTo>
                <a:lnTo>
                  <a:pt x="0" y="2522530"/>
                </a:lnTo>
                <a:lnTo>
                  <a:pt x="4403" y="0"/>
                </a:lnTo>
                <a:close/>
              </a:path>
            </a:pathLst>
          </a:custGeom>
          <a:blipFill>
            <a:blip r:embed="rId3"/>
            <a:stretch>
              <a:fillRect l="-2879" t="-119328" r="-7117" b="-965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6000">
            <a:off x="10120445" y="1387920"/>
            <a:ext cx="2312579" cy="3264737"/>
          </a:xfrm>
          <a:custGeom>
            <a:avLst/>
            <a:gdLst/>
            <a:ahLst/>
            <a:cxnLst/>
            <a:rect r="r" b="b" t="t" l="l"/>
            <a:pathLst>
              <a:path h="3264737" w="2312579">
                <a:moveTo>
                  <a:pt x="5691" y="0"/>
                </a:moveTo>
                <a:lnTo>
                  <a:pt x="2312579" y="4026"/>
                </a:lnTo>
                <a:lnTo>
                  <a:pt x="2306888" y="3264736"/>
                </a:lnTo>
                <a:lnTo>
                  <a:pt x="0" y="3260710"/>
                </a:lnTo>
                <a:lnTo>
                  <a:pt x="5691" y="0"/>
                </a:lnTo>
                <a:close/>
              </a:path>
            </a:pathLst>
          </a:custGeom>
          <a:blipFill>
            <a:blip r:embed="rId4"/>
            <a:stretch>
              <a:fillRect l="-7370" t="-22314" r="-4430" b="-18427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81879" y="1002074"/>
            <a:ext cx="3134616" cy="3134616"/>
          </a:xfrm>
          <a:custGeom>
            <a:avLst/>
            <a:gdLst/>
            <a:ahLst/>
            <a:cxnLst/>
            <a:rect r="r" b="b" t="t" l="l"/>
            <a:pathLst>
              <a:path h="3134616" w="3134616">
                <a:moveTo>
                  <a:pt x="0" y="0"/>
                </a:moveTo>
                <a:lnTo>
                  <a:pt x="3134616" y="0"/>
                </a:lnTo>
                <a:lnTo>
                  <a:pt x="3134616" y="3134616"/>
                </a:lnTo>
                <a:lnTo>
                  <a:pt x="0" y="3134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6032" r="0" b="-16032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31373" y="119706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CASE STUDIES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016407" y="4696881"/>
            <a:ext cx="3773952" cy="2054352"/>
            <a:chOff x="0" y="0"/>
            <a:chExt cx="5031935" cy="2739136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85725"/>
              <a:ext cx="5015545" cy="945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Iconic Branding &amp; Recognition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0663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Coca-Cola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0" y="1876383"/>
              <a:ext cx="5031935" cy="862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Distinctive design = lasting brand recognition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329035" y="4696881"/>
            <a:ext cx="3773952" cy="2387727"/>
            <a:chOff x="0" y="0"/>
            <a:chExt cx="5031935" cy="3183636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85725"/>
              <a:ext cx="5015545" cy="945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Sustainability &amp; Brand Ethics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10663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Lush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0" y="1876383"/>
              <a:ext cx="5031935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Sustainable packaging can </a:t>
              </a:r>
              <a:r>
                <a:rPr lang="en-US" sz="18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differentiate and reinforce values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172721" y="4696881"/>
            <a:ext cx="3773952" cy="1704467"/>
            <a:chOff x="0" y="0"/>
            <a:chExt cx="5031935" cy="2272623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85725"/>
              <a:ext cx="5015545" cy="945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Minimalism &amp; Premium Experience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0663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Apple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1876383"/>
              <a:ext cx="5031935" cy="396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485348" y="4696881"/>
            <a:ext cx="3773952" cy="2387727"/>
            <a:chOff x="0" y="0"/>
            <a:chExt cx="5031935" cy="3183636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85725"/>
              <a:ext cx="5015545" cy="94568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38"/>
                </a:lnSpc>
              </a:pPr>
              <a:r>
                <a:rPr lang="en-US" sz="2899" i="true" spc="14">
                  <a:solidFill>
                    <a:srgbClr val="2B2C30"/>
                  </a:solidFill>
                  <a:latin typeface="Playfair Display Italics"/>
                  <a:ea typeface="Playfair Display Italics"/>
                  <a:cs typeface="Playfair Display Italics"/>
                  <a:sym typeface="Playfair Display Italics"/>
                </a:rPr>
                <a:t>Shape as Identity</a:t>
              </a:r>
            </a:p>
            <a:p>
              <a:pPr algn="l">
                <a:lnSpc>
                  <a:spcPts val="2638"/>
                </a:lnSpc>
              </a:pP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1066334"/>
              <a:ext cx="5031935" cy="6322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Toblerone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1876383"/>
              <a:ext cx="5031935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Shape and structure can become a </a:t>
              </a:r>
              <a:r>
                <a:rPr lang="en-US" sz="18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marketing symbol as powerful as the logo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5172721" y="6062889"/>
            <a:ext cx="3773952" cy="638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9"/>
              </a:lnSpc>
              <a:spcBef>
                <a:spcPct val="0"/>
              </a:spcBef>
            </a:pPr>
            <a:r>
              <a:rPr lang="en-US" sz="1849">
                <a:solidFill>
                  <a:srgbClr val="2B2C30"/>
                </a:solidFill>
                <a:latin typeface="Public Sans"/>
                <a:ea typeface="Public Sans"/>
                <a:cs typeface="Public Sans"/>
                <a:sym typeface="Public Sans"/>
              </a:rPr>
              <a:t>Packaging can enhance perceived value and customer satisfaction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EFEE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245958" y="1574819"/>
            <a:ext cx="16230594" cy="38509"/>
          </a:xfrm>
          <a:prstGeom prst="line">
            <a:avLst/>
          </a:prstGeom>
          <a:ln cap="flat" w="9525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006871" y="942975"/>
            <a:ext cx="16230600" cy="651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00"/>
              </a:lnSpc>
              <a:spcBef>
                <a:spcPct val="0"/>
              </a:spcBef>
            </a:pPr>
            <a:r>
              <a:rPr lang="en-US" b="true" sz="3714" spc="843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PACKAGING AS A POWERFUL MARKETING TOOL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005641" y="3945899"/>
            <a:ext cx="6601734" cy="4957123"/>
            <a:chOff x="0" y="0"/>
            <a:chExt cx="8802313" cy="660949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66675"/>
              <a:ext cx="8802313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Leaves a lasting impression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90152"/>
              <a:ext cx="8802313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Helps make the client buy it again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869436"/>
              <a:ext cx="8802313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Sparks curiosity at first glance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726264"/>
              <a:ext cx="8802313" cy="1197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Helping grab a shopper’s attention within seconds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4415148"/>
              <a:ext cx="8802313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 b="true">
                  <a:solidFill>
                    <a:srgbClr val="2B2C3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Eye-catching product packaging design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021275"/>
              <a:ext cx="8802313" cy="5882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639"/>
                </a:lnSpc>
              </a:pPr>
              <a:r>
                <a:rPr lang="en-US" sz="25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</a:t>
              </a:r>
              <a:r>
                <a:rPr lang="en-US" sz="2599">
                  <a:solidFill>
                    <a:srgbClr val="2B2C30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he way your product can stand out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936454" y="2929623"/>
            <a:ext cx="8415092" cy="54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  <a:spcBef>
                <a:spcPct val="0"/>
              </a:spcBef>
            </a:pPr>
            <a:r>
              <a:rPr lang="en-US" b="true" sz="3167">
                <a:solidFill>
                  <a:srgbClr val="2B2C3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Packaging :</a:t>
            </a:r>
          </a:p>
        </p:txBody>
      </p:sp>
      <p:sp>
        <p:nvSpPr>
          <p:cNvPr name="AutoShape 12" id="12"/>
          <p:cNvSpPr/>
          <p:nvPr/>
        </p:nvSpPr>
        <p:spPr>
          <a:xfrm>
            <a:off x="6115135" y="9239250"/>
            <a:ext cx="6492240" cy="0"/>
          </a:xfrm>
          <a:prstGeom prst="line">
            <a:avLst/>
          </a:prstGeom>
          <a:ln cap="flat" w="38100">
            <a:solidFill>
              <a:srgbClr val="2B2C3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DAG0vWbBTfQ</dc:identifier>
  <dcterms:modified xsi:type="dcterms:W3CDTF">2011-08-01T06:04:30Z</dcterms:modified>
  <cp:revision>1</cp:revision>
  <dc:title>How Packeging Design Affects Market Succses</dc:title>
</cp:coreProperties>
</file>