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data1.xml" ContentType="application/vnd.openxmlformats-officedocument.drawingml.diagramData+xml"/>
  <Override PartName="/ppt/diagrams/drawing1.xml" ContentType="application/vnd.ms-office.drawingml.diagramDrawing+xml"/>
  <Override PartName="/ppt/diagrams/layout1.xml" ContentType="application/vnd.openxmlformats-officedocument.drawingml.diagramLayout+xml"/>
  <Override PartName="/ppt/diagrams/quickStyle1.xml" ContentType="application/vnd.openxmlformats-officedocument.drawingml.diagramStyl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09415"/>
    <a:srgbClr val="CB521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22" autoAdjust="0"/>
    <p:restoredTop sz="94660"/>
  </p:normalViewPr>
  <p:slideViewPr>
    <p:cSldViewPr snapToGrid="0">
      <p:cViewPr varScale="1">
        <p:scale>
          <a:sx n="91" d="100"/>
          <a:sy n="91" d="100"/>
        </p:scale>
        <p:origin x="240"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3" Type="http://schemas.openxmlformats.org/officeDocument/2006/relationships/tableStyles" Target="tableStyles.xml"/><Relationship Id="rId12" Type="http://schemas.openxmlformats.org/officeDocument/2006/relationships/viewProps" Target="viewProps.xml"/><Relationship Id="rId11" Type="http://schemas.openxmlformats.org/officeDocument/2006/relationships/presProps" Target="presProps.xml"/><Relationship Id="rId10" Type="http://schemas.openxmlformats.org/officeDocument/2006/relationships/slide" Target="slides/slide8.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B9EFE7A1-D339-44EC-8E2B-2D4BABF5B52C}" type="doc">
      <dgm:prSet loTypeId="urn:microsoft.com/office/officeart/2008/layout/LinedList" loCatId="hierarchy" qsTypeId="urn:microsoft.com/office/officeart/2005/8/quickstyle/simple1" qsCatId="simple" csTypeId="urn:microsoft.com/office/officeart/2005/8/colors/accent1_2" csCatId="accent1" phldr="1"/>
      <dgm:spPr/>
    </dgm:pt>
    <dgm:pt modelId="{7CD900E4-29A8-453D-AF06-027BAE3C2FEC}">
      <dgm:prSet phldrT="[Текст]" custT="1"/>
      <dgm:spPr/>
      <dgm:t>
        <a:bodyPr/>
        <a:lstStyle/>
        <a:p>
          <a:r>
            <a:rPr lang="en-GB" sz="2800" b="1" dirty="0"/>
            <a:t>Transcription</a:t>
          </a:r>
          <a:r>
            <a:rPr lang="ru-RU" sz="2800" b="1" dirty="0"/>
            <a:t>. </a:t>
          </a:r>
          <a:r>
            <a:rPr lang="en-GB" sz="2800" dirty="0"/>
            <a:t>As soon as the word is written in Cyrillic letters in the transcription, the translator focuses on the exact correspondence of the sound of the word with the original language.</a:t>
          </a:r>
          <a:r>
            <a:rPr lang="ru-RU" sz="2800" dirty="0"/>
            <a:t>     </a:t>
          </a:r>
          <a:endParaRPr lang="en-GB" sz="2800" dirty="0"/>
        </a:p>
      </dgm:t>
    </dgm:pt>
    <dgm:pt modelId="{51E43562-7931-4F6C-8751-D496D87D6396}" cxnId="{CA5EB2B5-6B0E-4519-94D8-E3832FCAF7E8}" type="parTrans">
      <dgm:prSet/>
      <dgm:spPr/>
      <dgm:t>
        <a:bodyPr/>
        <a:lstStyle/>
        <a:p>
          <a:endParaRPr lang="en-GB"/>
        </a:p>
      </dgm:t>
    </dgm:pt>
    <dgm:pt modelId="{D047AFCD-935F-4F26-8D50-CC1E63AF34BF}" cxnId="{CA5EB2B5-6B0E-4519-94D8-E3832FCAF7E8}" type="sibTrans">
      <dgm:prSet/>
      <dgm:spPr/>
      <dgm:t>
        <a:bodyPr/>
        <a:lstStyle/>
        <a:p>
          <a:endParaRPr lang="en-GB"/>
        </a:p>
      </dgm:t>
    </dgm:pt>
    <dgm:pt modelId="{0467780B-24FB-499D-AA4A-2E8B8EF15C32}">
      <dgm:prSet phldrT="[Текст]" custT="1"/>
      <dgm:spPr/>
      <dgm:t>
        <a:bodyPr/>
        <a:lstStyle/>
        <a:p>
          <a:r>
            <a:rPr lang="en-GB" sz="2800" b="1" dirty="0"/>
            <a:t>Transliteration</a:t>
          </a:r>
          <a:r>
            <a:rPr lang="ru-RU" sz="2800" dirty="0"/>
            <a:t>. </a:t>
          </a:r>
          <a:r>
            <a:rPr lang="en-GB" sz="2800" dirty="0"/>
            <a:t>The ambiguity in transliteration is less than in transcription, since the word is translated literally according to the table of correspondence of symbols.</a:t>
          </a:r>
          <a:r>
            <a:rPr lang="ru-RU" sz="2800" dirty="0"/>
            <a:t> </a:t>
          </a:r>
          <a:endParaRPr lang="en-GB" sz="2800" dirty="0"/>
        </a:p>
      </dgm:t>
    </dgm:pt>
    <dgm:pt modelId="{106E5E4B-E050-49AA-8B24-7826E91A4210}" cxnId="{6B15C2F8-BB1B-46EB-8F7B-05D3BA323BC1}" type="parTrans">
      <dgm:prSet/>
      <dgm:spPr/>
      <dgm:t>
        <a:bodyPr/>
        <a:lstStyle/>
        <a:p>
          <a:endParaRPr lang="en-GB"/>
        </a:p>
      </dgm:t>
    </dgm:pt>
    <dgm:pt modelId="{18D6619A-1C40-4D40-9D7A-A90A3DD3B278}" cxnId="{6B15C2F8-BB1B-46EB-8F7B-05D3BA323BC1}" type="sibTrans">
      <dgm:prSet/>
      <dgm:spPr/>
      <dgm:t>
        <a:bodyPr/>
        <a:lstStyle/>
        <a:p>
          <a:endParaRPr lang="en-GB"/>
        </a:p>
      </dgm:t>
    </dgm:pt>
    <dgm:pt modelId="{2223389B-A0E5-417F-B4D0-BCDF8F5BAE2B}">
      <dgm:prSet phldrT="[Текст]" custT="1"/>
      <dgm:spPr/>
      <dgm:t>
        <a:bodyPr/>
        <a:lstStyle/>
        <a:p>
          <a:r>
            <a:rPr lang="en-GB" sz="2800" b="1" dirty="0"/>
            <a:t>Calque</a:t>
          </a:r>
          <a:r>
            <a:rPr lang="en-GB" sz="2800" dirty="0"/>
            <a:t> is the translation of the original lexical unit by replacing its constituent parts - morphemes with their lexical equivalents in the target language. </a:t>
          </a:r>
        </a:p>
      </dgm:t>
    </dgm:pt>
    <dgm:pt modelId="{1324342A-EAC5-42D5-A16C-2E82CB6F8A27}" cxnId="{74D40C25-A2DC-45AF-8E8F-EEF42A970CE4}" type="parTrans">
      <dgm:prSet/>
      <dgm:spPr/>
      <dgm:t>
        <a:bodyPr/>
        <a:lstStyle/>
        <a:p>
          <a:endParaRPr lang="en-GB"/>
        </a:p>
      </dgm:t>
    </dgm:pt>
    <dgm:pt modelId="{59CE83EC-12F4-4F60-BB9F-7674004E9068}" cxnId="{74D40C25-A2DC-45AF-8E8F-EEF42A970CE4}" type="sibTrans">
      <dgm:prSet/>
      <dgm:spPr/>
      <dgm:t>
        <a:bodyPr/>
        <a:lstStyle/>
        <a:p>
          <a:endParaRPr lang="en-GB"/>
        </a:p>
      </dgm:t>
    </dgm:pt>
    <dgm:pt modelId="{60D75687-F5E8-40DA-A0A3-C41970B08F24}" type="pres">
      <dgm:prSet presAssocID="{B9EFE7A1-D339-44EC-8E2B-2D4BABF5B52C}" presName="vert0" presStyleCnt="0">
        <dgm:presLayoutVars>
          <dgm:dir/>
          <dgm:animOne val="branch"/>
          <dgm:animLvl val="lvl"/>
        </dgm:presLayoutVars>
      </dgm:prSet>
      <dgm:spPr/>
    </dgm:pt>
    <dgm:pt modelId="{7F4B9C41-0311-4B9C-8D5C-DFD4CF4D2E80}" type="pres">
      <dgm:prSet presAssocID="{7CD900E4-29A8-453D-AF06-027BAE3C2FEC}" presName="thickLine" presStyleLbl="alignNode1" presStyleIdx="0" presStyleCnt="3"/>
      <dgm:spPr/>
    </dgm:pt>
    <dgm:pt modelId="{8BBE9590-26B0-4CB3-A530-EBBEE3AFDA91}" type="pres">
      <dgm:prSet presAssocID="{7CD900E4-29A8-453D-AF06-027BAE3C2FEC}" presName="horz1" presStyleCnt="0"/>
      <dgm:spPr/>
    </dgm:pt>
    <dgm:pt modelId="{FC26D225-5450-45FC-9DD0-7C701BDFDCAD}" type="pres">
      <dgm:prSet presAssocID="{7CD900E4-29A8-453D-AF06-027BAE3C2FEC}" presName="tx1" presStyleLbl="revTx" presStyleIdx="0" presStyleCnt="3"/>
      <dgm:spPr/>
    </dgm:pt>
    <dgm:pt modelId="{6C62A03C-38D2-4CC0-BA6B-3EA43CC21FA4}" type="pres">
      <dgm:prSet presAssocID="{7CD900E4-29A8-453D-AF06-027BAE3C2FEC}" presName="vert1" presStyleCnt="0"/>
      <dgm:spPr/>
    </dgm:pt>
    <dgm:pt modelId="{F9E90500-933A-4096-BA55-FD3CDF8307D0}" type="pres">
      <dgm:prSet presAssocID="{0467780B-24FB-499D-AA4A-2E8B8EF15C32}" presName="thickLine" presStyleLbl="alignNode1" presStyleIdx="1" presStyleCnt="3"/>
      <dgm:spPr/>
    </dgm:pt>
    <dgm:pt modelId="{80BFF519-F602-4941-94D3-86749E573347}" type="pres">
      <dgm:prSet presAssocID="{0467780B-24FB-499D-AA4A-2E8B8EF15C32}" presName="horz1" presStyleCnt="0"/>
      <dgm:spPr/>
    </dgm:pt>
    <dgm:pt modelId="{A1CC5946-AE0B-45AC-95E8-B72D7284A937}" type="pres">
      <dgm:prSet presAssocID="{0467780B-24FB-499D-AA4A-2E8B8EF15C32}" presName="tx1" presStyleLbl="revTx" presStyleIdx="1" presStyleCnt="3" custLinFactNeighborY="-1137"/>
      <dgm:spPr/>
    </dgm:pt>
    <dgm:pt modelId="{0C50139E-5684-4052-88F1-7570310DF8CA}" type="pres">
      <dgm:prSet presAssocID="{0467780B-24FB-499D-AA4A-2E8B8EF15C32}" presName="vert1" presStyleCnt="0"/>
      <dgm:spPr/>
    </dgm:pt>
    <dgm:pt modelId="{A8A7F23E-7D89-4BA3-B0EB-DD43B5E1591B}" type="pres">
      <dgm:prSet presAssocID="{2223389B-A0E5-417F-B4D0-BCDF8F5BAE2B}" presName="thickLine" presStyleLbl="alignNode1" presStyleIdx="2" presStyleCnt="3"/>
      <dgm:spPr/>
    </dgm:pt>
    <dgm:pt modelId="{9620B707-97BD-4123-8CC2-9ACE26F6C726}" type="pres">
      <dgm:prSet presAssocID="{2223389B-A0E5-417F-B4D0-BCDF8F5BAE2B}" presName="horz1" presStyleCnt="0"/>
      <dgm:spPr/>
    </dgm:pt>
    <dgm:pt modelId="{16976952-A09D-433E-B51B-CB2DB9781B6F}" type="pres">
      <dgm:prSet presAssocID="{2223389B-A0E5-417F-B4D0-BCDF8F5BAE2B}" presName="tx1" presStyleLbl="revTx" presStyleIdx="2" presStyleCnt="3"/>
      <dgm:spPr/>
    </dgm:pt>
    <dgm:pt modelId="{50F5ADB9-456E-44DE-B6B3-E3BE5854383E}" type="pres">
      <dgm:prSet presAssocID="{2223389B-A0E5-417F-B4D0-BCDF8F5BAE2B}" presName="vert1" presStyleCnt="0"/>
      <dgm:spPr/>
    </dgm:pt>
  </dgm:ptLst>
  <dgm:cxnLst>
    <dgm:cxn modelId="{8E99C706-F748-4AD2-B809-79C44A65532F}" type="presOf" srcId="{2223389B-A0E5-417F-B4D0-BCDF8F5BAE2B}" destId="{16976952-A09D-433E-B51B-CB2DB9781B6F}" srcOrd="0" destOrd="0" presId="urn:microsoft.com/office/officeart/2008/layout/LinedList"/>
    <dgm:cxn modelId="{74D40C25-A2DC-45AF-8E8F-EEF42A970CE4}" srcId="{B9EFE7A1-D339-44EC-8E2B-2D4BABF5B52C}" destId="{2223389B-A0E5-417F-B4D0-BCDF8F5BAE2B}" srcOrd="2" destOrd="0" parTransId="{1324342A-EAC5-42D5-A16C-2E82CB6F8A27}" sibTransId="{59CE83EC-12F4-4F60-BB9F-7674004E9068}"/>
    <dgm:cxn modelId="{F136535C-EC9F-480F-99A0-67163EC9596E}" type="presOf" srcId="{0467780B-24FB-499D-AA4A-2E8B8EF15C32}" destId="{A1CC5946-AE0B-45AC-95E8-B72D7284A937}" srcOrd="0" destOrd="0" presId="urn:microsoft.com/office/officeart/2008/layout/LinedList"/>
    <dgm:cxn modelId="{7DC97B4F-38B7-4D3C-BE97-914B9A75D917}" type="presOf" srcId="{B9EFE7A1-D339-44EC-8E2B-2D4BABF5B52C}" destId="{60D75687-F5E8-40DA-A0A3-C41970B08F24}" srcOrd="0" destOrd="0" presId="urn:microsoft.com/office/officeart/2008/layout/LinedList"/>
    <dgm:cxn modelId="{CA5EB2B5-6B0E-4519-94D8-E3832FCAF7E8}" srcId="{B9EFE7A1-D339-44EC-8E2B-2D4BABF5B52C}" destId="{7CD900E4-29A8-453D-AF06-027BAE3C2FEC}" srcOrd="0" destOrd="0" parTransId="{51E43562-7931-4F6C-8751-D496D87D6396}" sibTransId="{D047AFCD-935F-4F26-8D50-CC1E63AF34BF}"/>
    <dgm:cxn modelId="{074388EB-8EA0-4F4D-91E2-0299FA4C1F39}" type="presOf" srcId="{7CD900E4-29A8-453D-AF06-027BAE3C2FEC}" destId="{FC26D225-5450-45FC-9DD0-7C701BDFDCAD}" srcOrd="0" destOrd="0" presId="urn:microsoft.com/office/officeart/2008/layout/LinedList"/>
    <dgm:cxn modelId="{6B15C2F8-BB1B-46EB-8F7B-05D3BA323BC1}" srcId="{B9EFE7A1-D339-44EC-8E2B-2D4BABF5B52C}" destId="{0467780B-24FB-499D-AA4A-2E8B8EF15C32}" srcOrd="1" destOrd="0" parTransId="{106E5E4B-E050-49AA-8B24-7826E91A4210}" sibTransId="{18D6619A-1C40-4D40-9D7A-A90A3DD3B278}"/>
    <dgm:cxn modelId="{687462ED-BB4A-42D9-983B-4B7167D6F370}" type="presParOf" srcId="{60D75687-F5E8-40DA-A0A3-C41970B08F24}" destId="{7F4B9C41-0311-4B9C-8D5C-DFD4CF4D2E80}" srcOrd="0" destOrd="0" presId="urn:microsoft.com/office/officeart/2008/layout/LinedList"/>
    <dgm:cxn modelId="{A831285F-4BAB-46C0-9F2D-01AFDBA5CEE9}" type="presParOf" srcId="{60D75687-F5E8-40DA-A0A3-C41970B08F24}" destId="{8BBE9590-26B0-4CB3-A530-EBBEE3AFDA91}" srcOrd="1" destOrd="0" presId="urn:microsoft.com/office/officeart/2008/layout/LinedList"/>
    <dgm:cxn modelId="{86531A11-3B88-4851-A69C-1233659D4B9E}" type="presParOf" srcId="{8BBE9590-26B0-4CB3-A530-EBBEE3AFDA91}" destId="{FC26D225-5450-45FC-9DD0-7C701BDFDCAD}" srcOrd="0" destOrd="0" presId="urn:microsoft.com/office/officeart/2008/layout/LinedList"/>
    <dgm:cxn modelId="{E0F1230D-490E-4942-A4E1-4561E7F39E7C}" type="presParOf" srcId="{8BBE9590-26B0-4CB3-A530-EBBEE3AFDA91}" destId="{6C62A03C-38D2-4CC0-BA6B-3EA43CC21FA4}" srcOrd="1" destOrd="0" presId="urn:microsoft.com/office/officeart/2008/layout/LinedList"/>
    <dgm:cxn modelId="{09BBC9CD-D7BD-441F-AAD3-05C1C173C8A0}" type="presParOf" srcId="{60D75687-F5E8-40DA-A0A3-C41970B08F24}" destId="{F9E90500-933A-4096-BA55-FD3CDF8307D0}" srcOrd="2" destOrd="0" presId="urn:microsoft.com/office/officeart/2008/layout/LinedList"/>
    <dgm:cxn modelId="{48F8D893-A02A-4FE2-9ABA-625C7CF6F42C}" type="presParOf" srcId="{60D75687-F5E8-40DA-A0A3-C41970B08F24}" destId="{80BFF519-F602-4941-94D3-86749E573347}" srcOrd="3" destOrd="0" presId="urn:microsoft.com/office/officeart/2008/layout/LinedList"/>
    <dgm:cxn modelId="{E539963B-F48C-4565-9248-431A5B8CC1E9}" type="presParOf" srcId="{80BFF519-F602-4941-94D3-86749E573347}" destId="{A1CC5946-AE0B-45AC-95E8-B72D7284A937}" srcOrd="0" destOrd="0" presId="urn:microsoft.com/office/officeart/2008/layout/LinedList"/>
    <dgm:cxn modelId="{FBC4A2C5-1AB7-4981-B8D0-716725E3DBCE}" type="presParOf" srcId="{80BFF519-F602-4941-94D3-86749E573347}" destId="{0C50139E-5684-4052-88F1-7570310DF8CA}" srcOrd="1" destOrd="0" presId="urn:microsoft.com/office/officeart/2008/layout/LinedList"/>
    <dgm:cxn modelId="{A357F3C5-88B4-471E-AEB4-9050A0047BE0}" type="presParOf" srcId="{60D75687-F5E8-40DA-A0A3-C41970B08F24}" destId="{A8A7F23E-7D89-4BA3-B0EB-DD43B5E1591B}" srcOrd="4" destOrd="0" presId="urn:microsoft.com/office/officeart/2008/layout/LinedList"/>
    <dgm:cxn modelId="{3DFD1850-D944-476B-A2FE-9E32E6CAC4E8}" type="presParOf" srcId="{60D75687-F5E8-40DA-A0A3-C41970B08F24}" destId="{9620B707-97BD-4123-8CC2-9ACE26F6C726}" srcOrd="5" destOrd="0" presId="urn:microsoft.com/office/officeart/2008/layout/LinedList"/>
    <dgm:cxn modelId="{1E72A4AC-A24C-442B-BD55-51023F6C0E3E}" type="presParOf" srcId="{9620B707-97BD-4123-8CC2-9ACE26F6C726}" destId="{16976952-A09D-433E-B51B-CB2DB9781B6F}" srcOrd="0" destOrd="0" presId="urn:microsoft.com/office/officeart/2008/layout/LinedList"/>
    <dgm:cxn modelId="{316B0F43-C0DB-4EEF-989D-06ACAD2AF7ED}" type="presParOf" srcId="{9620B707-97BD-4123-8CC2-9ACE26F6C726}" destId="{50F5ADB9-456E-44DE-B6B3-E3BE5854383E}" srcOrd="1" destOrd="0" presId="urn:microsoft.com/office/officeart/2008/layout/LinedList"/>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oup 1"/>
      <dsp:cNvGrpSpPr/>
    </dsp:nvGrpSpPr>
    <dsp:grpSpPr>
      <a:xfrm>
        <a:off x="0" y="0"/>
        <a:ext cx="11610940" cy="5213927"/>
        <a:chOff x="0" y="0"/>
        <a:chExt cx="11610940" cy="5213927"/>
      </a:xfrm>
    </dsp:grpSpPr>
    <dsp:sp modelId="{7F4B9C41-0311-4B9C-8D5C-DFD4CF4D2E80}">
      <dsp:nvSpPr>
        <dsp:cNvPr id="3" name="Straight Connector 2"/>
        <dsp:cNvSpPr/>
      </dsp:nvSpPr>
      <dsp:spPr bwMode="white">
        <a:xfrm>
          <a:off x="0" y="0"/>
          <a:ext cx="11610940" cy="0"/>
        </a:xfrm>
        <a:prstGeom prst="line">
          <a:avLst/>
        </a:prstGeom>
      </dsp:spPr>
      <dsp:style>
        <a:lnRef idx="2">
          <a:schemeClr val="accent1"/>
        </a:lnRef>
        <a:fillRef idx="1">
          <a:schemeClr val="accent1"/>
        </a:fillRef>
        <a:effectRef idx="0">
          <a:scrgbClr r="0" g="0" b="0"/>
        </a:effectRef>
        <a:fontRef idx="minor">
          <a:schemeClr val="lt1"/>
        </a:fontRef>
      </dsp:style>
      <dsp:txXfrm>
        <a:off x="0" y="0"/>
        <a:ext cx="11610940" cy="0"/>
      </dsp:txXfrm>
    </dsp:sp>
    <dsp:sp modelId="{FC26D225-5450-45FC-9DD0-7C701BDFDCAD}">
      <dsp:nvSpPr>
        <dsp:cNvPr id="4" name="Rectangles 3"/>
        <dsp:cNvSpPr/>
      </dsp:nvSpPr>
      <dsp:spPr bwMode="white">
        <a:xfrm>
          <a:off x="0" y="0"/>
          <a:ext cx="11610940" cy="1737976"/>
        </a:xfrm>
        <a:prstGeom prst="rect">
          <a:avLst/>
        </a:prstGeom>
      </dsp:spPr>
      <dsp:style>
        <a:lnRef idx="0">
          <a:schemeClr val="dk1">
            <a:alpha val="0"/>
          </a:schemeClr>
        </a:lnRef>
        <a:fillRef idx="0">
          <a:schemeClr val="lt1">
            <a:alpha val="0"/>
          </a:schemeClr>
        </a:fillRef>
        <a:effectRef idx="0">
          <a:scrgbClr r="0" g="0" b="0"/>
        </a:effectRef>
        <a:fontRef idx="minor"/>
      </dsp:style>
      <dsp:txBody>
        <a:bodyPr lIns="106680" tIns="106680" rIns="106680" bIns="106680" anchor="t"/>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lvl="0">
            <a:lnSpc>
              <a:spcPct val="100000"/>
            </a:lnSpc>
            <a:spcBef>
              <a:spcPct val="0"/>
            </a:spcBef>
            <a:spcAft>
              <a:spcPct val="35000"/>
            </a:spcAft>
          </a:pPr>
          <a:r>
            <a:rPr lang="en-GB" sz="2800" b="1" dirty="0">
              <a:solidFill>
                <a:schemeClr val="tx1"/>
              </a:solidFill>
            </a:rPr>
            <a:t>Transcription</a:t>
          </a:r>
          <a:r>
            <a:rPr lang="ru-RU" sz="2800" b="1" dirty="0">
              <a:solidFill>
                <a:schemeClr val="tx1"/>
              </a:solidFill>
            </a:rPr>
            <a:t>. </a:t>
          </a:r>
          <a:r>
            <a:rPr lang="en-GB" sz="2800" dirty="0">
              <a:solidFill>
                <a:schemeClr val="tx1"/>
              </a:solidFill>
            </a:rPr>
            <a:t>As soon as the word is written in Cyrillic letters in the transcription, the translator focuses on the exact correspondence of the sound of the word with the original language.</a:t>
          </a:r>
          <a:r>
            <a:rPr lang="ru-RU" sz="2800" dirty="0">
              <a:solidFill>
                <a:schemeClr val="tx1"/>
              </a:solidFill>
            </a:rPr>
            <a:t>     </a:t>
          </a:r>
          <a:endParaRPr lang="en-GB" sz="2800" dirty="0">
            <a:solidFill>
              <a:schemeClr val="tx1"/>
            </a:solidFill>
          </a:endParaRPr>
        </a:p>
      </dsp:txBody>
      <dsp:txXfrm>
        <a:off x="0" y="0"/>
        <a:ext cx="11610940" cy="1737976"/>
      </dsp:txXfrm>
    </dsp:sp>
    <dsp:sp modelId="{F9E90500-933A-4096-BA55-FD3CDF8307D0}">
      <dsp:nvSpPr>
        <dsp:cNvPr id="5" name="Straight Connector 4"/>
        <dsp:cNvSpPr/>
      </dsp:nvSpPr>
      <dsp:spPr bwMode="white">
        <a:xfrm>
          <a:off x="0" y="1737976"/>
          <a:ext cx="11610940" cy="0"/>
        </a:xfrm>
        <a:prstGeom prst="line">
          <a:avLst/>
        </a:prstGeom>
      </dsp:spPr>
      <dsp:style>
        <a:lnRef idx="2">
          <a:schemeClr val="accent1"/>
        </a:lnRef>
        <a:fillRef idx="1">
          <a:schemeClr val="accent1"/>
        </a:fillRef>
        <a:effectRef idx="0">
          <a:scrgbClr r="0" g="0" b="0"/>
        </a:effectRef>
        <a:fontRef idx="minor">
          <a:schemeClr val="lt1"/>
        </a:fontRef>
      </dsp:style>
      <dsp:txXfrm>
        <a:off x="0" y="1737976"/>
        <a:ext cx="11610940" cy="0"/>
      </dsp:txXfrm>
    </dsp:sp>
    <dsp:sp modelId="{A1CC5946-AE0B-45AC-95E8-B72D7284A937}">
      <dsp:nvSpPr>
        <dsp:cNvPr id="6" name="Rectangles 5"/>
        <dsp:cNvSpPr/>
      </dsp:nvSpPr>
      <dsp:spPr bwMode="white">
        <a:xfrm>
          <a:off x="0" y="1718215"/>
          <a:ext cx="11610940" cy="1737976"/>
        </a:xfrm>
        <a:prstGeom prst="rect">
          <a:avLst/>
        </a:prstGeom>
      </dsp:spPr>
      <dsp:style>
        <a:lnRef idx="0">
          <a:schemeClr val="dk1">
            <a:alpha val="0"/>
          </a:schemeClr>
        </a:lnRef>
        <a:fillRef idx="0">
          <a:schemeClr val="lt1">
            <a:alpha val="0"/>
          </a:schemeClr>
        </a:fillRef>
        <a:effectRef idx="0">
          <a:scrgbClr r="0" g="0" b="0"/>
        </a:effectRef>
        <a:fontRef idx="minor"/>
      </dsp:style>
      <dsp:txBody>
        <a:bodyPr lIns="106680" tIns="106680" rIns="106680" bIns="106680" anchor="t"/>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lvl="0">
            <a:lnSpc>
              <a:spcPct val="100000"/>
            </a:lnSpc>
            <a:spcBef>
              <a:spcPct val="0"/>
            </a:spcBef>
            <a:spcAft>
              <a:spcPct val="35000"/>
            </a:spcAft>
          </a:pPr>
          <a:r>
            <a:rPr lang="en-GB" sz="2800" b="1" dirty="0">
              <a:solidFill>
                <a:schemeClr val="tx1"/>
              </a:solidFill>
            </a:rPr>
            <a:t>Transliteration</a:t>
          </a:r>
          <a:r>
            <a:rPr lang="ru-RU" sz="2800" dirty="0">
              <a:solidFill>
                <a:schemeClr val="tx1"/>
              </a:solidFill>
            </a:rPr>
            <a:t>. </a:t>
          </a:r>
          <a:r>
            <a:rPr lang="en-GB" sz="2800" dirty="0">
              <a:solidFill>
                <a:schemeClr val="tx1"/>
              </a:solidFill>
            </a:rPr>
            <a:t>The ambiguity in transliteration is less than in transcription, since the word is translated literally according to the table of correspondence of symbols.</a:t>
          </a:r>
          <a:r>
            <a:rPr lang="ru-RU" sz="2800" dirty="0">
              <a:solidFill>
                <a:schemeClr val="tx1"/>
              </a:solidFill>
            </a:rPr>
            <a:t> </a:t>
          </a:r>
          <a:endParaRPr lang="en-GB" sz="2800" dirty="0">
            <a:solidFill>
              <a:schemeClr val="tx1"/>
            </a:solidFill>
          </a:endParaRPr>
        </a:p>
      </dsp:txBody>
      <dsp:txXfrm>
        <a:off x="0" y="1718215"/>
        <a:ext cx="11610940" cy="1737976"/>
      </dsp:txXfrm>
    </dsp:sp>
    <dsp:sp modelId="{A8A7F23E-7D89-4BA3-B0EB-DD43B5E1591B}">
      <dsp:nvSpPr>
        <dsp:cNvPr id="7" name="Straight Connector 6"/>
        <dsp:cNvSpPr/>
      </dsp:nvSpPr>
      <dsp:spPr bwMode="white">
        <a:xfrm>
          <a:off x="0" y="3475951"/>
          <a:ext cx="11610940" cy="0"/>
        </a:xfrm>
        <a:prstGeom prst="line">
          <a:avLst/>
        </a:prstGeom>
      </dsp:spPr>
      <dsp:style>
        <a:lnRef idx="2">
          <a:schemeClr val="accent1"/>
        </a:lnRef>
        <a:fillRef idx="1">
          <a:schemeClr val="accent1"/>
        </a:fillRef>
        <a:effectRef idx="0">
          <a:scrgbClr r="0" g="0" b="0"/>
        </a:effectRef>
        <a:fontRef idx="minor">
          <a:schemeClr val="lt1"/>
        </a:fontRef>
      </dsp:style>
      <dsp:txXfrm>
        <a:off x="0" y="3475951"/>
        <a:ext cx="11610940" cy="0"/>
      </dsp:txXfrm>
    </dsp:sp>
    <dsp:sp modelId="{16976952-A09D-433E-B51B-CB2DB9781B6F}">
      <dsp:nvSpPr>
        <dsp:cNvPr id="8" name="Rectangles 7"/>
        <dsp:cNvSpPr/>
      </dsp:nvSpPr>
      <dsp:spPr bwMode="white">
        <a:xfrm>
          <a:off x="0" y="3475951"/>
          <a:ext cx="11610940" cy="1737976"/>
        </a:xfrm>
        <a:prstGeom prst="rect">
          <a:avLst/>
        </a:prstGeom>
      </dsp:spPr>
      <dsp:style>
        <a:lnRef idx="0">
          <a:schemeClr val="dk1">
            <a:alpha val="0"/>
          </a:schemeClr>
        </a:lnRef>
        <a:fillRef idx="0">
          <a:schemeClr val="lt1">
            <a:alpha val="0"/>
          </a:schemeClr>
        </a:fillRef>
        <a:effectRef idx="0">
          <a:scrgbClr r="0" g="0" b="0"/>
        </a:effectRef>
        <a:fontRef idx="minor"/>
      </dsp:style>
      <dsp:txBody>
        <a:bodyPr lIns="106680" tIns="106680" rIns="106680" bIns="106680" anchor="t"/>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lvl="0">
            <a:lnSpc>
              <a:spcPct val="100000"/>
            </a:lnSpc>
            <a:spcBef>
              <a:spcPct val="0"/>
            </a:spcBef>
            <a:spcAft>
              <a:spcPct val="35000"/>
            </a:spcAft>
          </a:pPr>
          <a:r>
            <a:rPr lang="en-GB" sz="2800" b="1" dirty="0">
              <a:solidFill>
                <a:schemeClr val="tx1"/>
              </a:solidFill>
            </a:rPr>
            <a:t>Calque</a:t>
          </a:r>
          <a:r>
            <a:rPr lang="en-GB" sz="2800" dirty="0">
              <a:solidFill>
                <a:schemeClr val="tx1"/>
              </a:solidFill>
            </a:rPr>
            <a:t> is the translation of the original lexical unit by replacing its constituent parts - morphemes with their lexical equivalents in the target language. </a:t>
          </a:r>
          <a:endParaRPr>
            <a:solidFill>
              <a:schemeClr val="tx1"/>
            </a:solidFill>
          </a:endParaRPr>
        </a:p>
      </dsp:txBody>
      <dsp:txXfrm>
        <a:off x="0" y="3475951"/>
        <a:ext cx="11610940" cy="1737976"/>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ru-RU"/>
              <a:t>Образец заголовка</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31A20127-CD52-4F14-9D92-70DDB160F18C}" type="datetimeFigureOut">
              <a:rPr lang="en-GB" smtClean="0"/>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03FBD47-7E0B-4C08-9553-CD4BDCFC1B62}" type="slidenum">
              <a:rPr lang="en-GB" smtClean="0"/>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en-US" dirty="0"/>
          </a:p>
        </p:txBody>
      </p:sp>
      <p:sp>
        <p:nvSpPr>
          <p:cNvPr id="4" name="Date Placeholder 3"/>
          <p:cNvSpPr>
            <a:spLocks noGrp="1"/>
          </p:cNvSpPr>
          <p:nvPr>
            <p:ph type="dt" sz="half" idx="10"/>
          </p:nvPr>
        </p:nvSpPr>
        <p:spPr/>
        <p:txBody>
          <a:bodyPr/>
          <a:lstStyle/>
          <a:p>
            <a:fld id="{31A20127-CD52-4F14-9D92-70DDB160F18C}" type="datetimeFigureOut">
              <a:rPr lang="en-GB" smtClean="0"/>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03FBD47-7E0B-4C08-9553-CD4BDCFC1B62}" type="slidenum">
              <a:rPr lang="en-GB" smtClean="0"/>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838202" y="365125"/>
            <a:ext cx="7734300" cy="5811838"/>
          </a:xfrm>
        </p:spPr>
        <p:txBody>
          <a:bodyPr vert="eaVert"/>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en-US" dirty="0"/>
          </a:p>
        </p:txBody>
      </p:sp>
      <p:sp>
        <p:nvSpPr>
          <p:cNvPr id="4" name="Date Placeholder 3"/>
          <p:cNvSpPr>
            <a:spLocks noGrp="1"/>
          </p:cNvSpPr>
          <p:nvPr>
            <p:ph type="dt" sz="half" idx="10"/>
          </p:nvPr>
        </p:nvSpPr>
        <p:spPr/>
        <p:txBody>
          <a:bodyPr/>
          <a:lstStyle/>
          <a:p>
            <a:fld id="{31A20127-CD52-4F14-9D92-70DDB160F18C}" type="datetimeFigureOut">
              <a:rPr lang="en-GB" smtClean="0"/>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03FBD47-7E0B-4C08-9553-CD4BDCFC1B62}" type="slidenum">
              <a:rPr lang="en-GB" smtClean="0"/>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en-US" dirty="0"/>
          </a:p>
        </p:txBody>
      </p:sp>
      <p:sp>
        <p:nvSpPr>
          <p:cNvPr id="4" name="Date Placeholder 3"/>
          <p:cNvSpPr>
            <a:spLocks noGrp="1"/>
          </p:cNvSpPr>
          <p:nvPr>
            <p:ph type="dt" sz="half" idx="10"/>
          </p:nvPr>
        </p:nvSpPr>
        <p:spPr/>
        <p:txBody>
          <a:bodyPr/>
          <a:lstStyle/>
          <a:p>
            <a:fld id="{31A20127-CD52-4F14-9D92-70DDB160F18C}" type="datetimeFigureOut">
              <a:rPr lang="en-GB" smtClean="0"/>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03FBD47-7E0B-4C08-9553-CD4BDCFC1B62}" type="slidenum">
              <a:rPr lang="en-GB" smtClean="0"/>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2"/>
            <a:ext cx="10515600" cy="2852737"/>
          </a:xfrm>
        </p:spPr>
        <p:txBody>
          <a:bodyPr anchor="b"/>
          <a:lstStyle>
            <a:lvl1pPr>
              <a:defRPr sz="6000"/>
            </a:lvl1pPr>
          </a:lstStyle>
          <a:p>
            <a:r>
              <a:rPr lang="ru-RU"/>
              <a:t>Образец заголовка</a:t>
            </a:r>
            <a:endParaRPr lang="en-US" dirty="0"/>
          </a:p>
        </p:txBody>
      </p:sp>
      <p:sp>
        <p:nvSpPr>
          <p:cNvPr id="3" name="Text Placeholder 2"/>
          <p:cNvSpPr>
            <a:spLocks noGrp="1"/>
          </p:cNvSpPr>
          <p:nvPr>
            <p:ph type="body" idx="1"/>
          </p:nvPr>
        </p:nvSpPr>
        <p:spPr>
          <a:xfrm>
            <a:off x="831851" y="4589467"/>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endParaRPr lang="ru-RU"/>
          </a:p>
        </p:txBody>
      </p:sp>
      <p:sp>
        <p:nvSpPr>
          <p:cNvPr id="4" name="Date Placeholder 3"/>
          <p:cNvSpPr>
            <a:spLocks noGrp="1"/>
          </p:cNvSpPr>
          <p:nvPr>
            <p:ph type="dt" sz="half" idx="10"/>
          </p:nvPr>
        </p:nvSpPr>
        <p:spPr/>
        <p:txBody>
          <a:bodyPr/>
          <a:lstStyle/>
          <a:p>
            <a:fld id="{31A20127-CD52-4F14-9D92-70DDB160F18C}" type="datetimeFigureOut">
              <a:rPr lang="en-GB" smtClean="0"/>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03FBD47-7E0B-4C08-9553-CD4BDCFC1B62}" type="slidenum">
              <a:rPr lang="en-GB" smtClean="0"/>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en-US" dirty="0"/>
          </a:p>
        </p:txBody>
      </p:sp>
      <p:sp>
        <p:nvSpPr>
          <p:cNvPr id="5" name="Date Placeholder 4"/>
          <p:cNvSpPr>
            <a:spLocks noGrp="1"/>
          </p:cNvSpPr>
          <p:nvPr>
            <p:ph type="dt" sz="half" idx="10"/>
          </p:nvPr>
        </p:nvSpPr>
        <p:spPr/>
        <p:txBody>
          <a:bodyPr/>
          <a:lstStyle/>
          <a:p>
            <a:fld id="{31A20127-CD52-4F14-9D92-70DDB160F18C}" type="datetimeFigureOut">
              <a:rPr lang="en-GB" smtClean="0"/>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03FBD47-7E0B-4C08-9553-CD4BDCFC1B62}" type="slidenum">
              <a:rPr lang="en-GB" smtClean="0"/>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9"/>
            <a:ext cx="10515600" cy="1325563"/>
          </a:xfrm>
        </p:spPr>
        <p:txBody>
          <a:bodyPr/>
          <a:lstStyle/>
          <a:p>
            <a:r>
              <a:rPr lang="ru-RU"/>
              <a:t>Образец заголовка</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endParaRPr lang="ru-RU"/>
          </a:p>
        </p:txBody>
      </p:sp>
      <p:sp>
        <p:nvSpPr>
          <p:cNvPr id="4" name="Content Placeholder 3"/>
          <p:cNvSpPr>
            <a:spLocks noGrp="1"/>
          </p:cNvSpPr>
          <p:nvPr>
            <p:ph sz="half" idx="2"/>
          </p:nvPr>
        </p:nvSpPr>
        <p:spPr>
          <a:xfrm>
            <a:off x="839789" y="2505075"/>
            <a:ext cx="5157787" cy="3684588"/>
          </a:xfrm>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en-US" dirty="0"/>
          </a:p>
        </p:txBody>
      </p:sp>
      <p:sp>
        <p:nvSpPr>
          <p:cNvPr id="5" name="Text Placeholder 4"/>
          <p:cNvSpPr>
            <a:spLocks noGrp="1"/>
          </p:cNvSpPr>
          <p:nvPr>
            <p:ph type="body" sz="quarter" idx="3"/>
          </p:nvPr>
        </p:nvSpPr>
        <p:spPr>
          <a:xfrm>
            <a:off x="6172202"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endParaRPr lang="ru-RU"/>
          </a:p>
        </p:txBody>
      </p:sp>
      <p:sp>
        <p:nvSpPr>
          <p:cNvPr id="6" name="Content Placeholder 5"/>
          <p:cNvSpPr>
            <a:spLocks noGrp="1"/>
          </p:cNvSpPr>
          <p:nvPr>
            <p:ph sz="quarter" idx="4"/>
          </p:nvPr>
        </p:nvSpPr>
        <p:spPr>
          <a:xfrm>
            <a:off x="6172202" y="2505075"/>
            <a:ext cx="5183188" cy="3684588"/>
          </a:xfrm>
        </p:spPr>
        <p:txBody>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en-US" dirty="0"/>
          </a:p>
        </p:txBody>
      </p:sp>
      <p:sp>
        <p:nvSpPr>
          <p:cNvPr id="7" name="Date Placeholder 6"/>
          <p:cNvSpPr>
            <a:spLocks noGrp="1"/>
          </p:cNvSpPr>
          <p:nvPr>
            <p:ph type="dt" sz="half" idx="10"/>
          </p:nvPr>
        </p:nvSpPr>
        <p:spPr/>
        <p:txBody>
          <a:bodyPr/>
          <a:lstStyle/>
          <a:p>
            <a:fld id="{31A20127-CD52-4F14-9D92-70DDB160F18C}" type="datetimeFigureOut">
              <a:rPr lang="en-GB" smtClean="0"/>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03FBD47-7E0B-4C08-9553-CD4BDCFC1B62}" type="slidenum">
              <a:rPr lang="en-GB" smtClean="0"/>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31A20127-CD52-4F14-9D92-70DDB160F18C}" type="datetimeFigureOut">
              <a:rPr lang="en-GB" smtClean="0"/>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03FBD47-7E0B-4C08-9553-CD4BDCFC1B62}" type="slidenum">
              <a:rPr lang="en-GB" smtClean="0"/>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A20127-CD52-4F14-9D92-70DDB160F18C}" type="datetimeFigureOut">
              <a:rPr lang="en-GB" smtClean="0"/>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03FBD47-7E0B-4C08-9553-CD4BDCFC1B62}" type="slidenum">
              <a:rPr lang="en-GB" smtClean="0"/>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dirty="0"/>
          </a:p>
        </p:txBody>
      </p:sp>
      <p:sp>
        <p:nvSpPr>
          <p:cNvPr id="3" name="Content Placeholder 2"/>
          <p:cNvSpPr>
            <a:spLocks noGrp="1"/>
          </p:cNvSpPr>
          <p:nvPr>
            <p:ph idx="1"/>
          </p:nvPr>
        </p:nvSpPr>
        <p:spPr>
          <a:xfrm>
            <a:off x="5183188" y="987429"/>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endParaRPr lang="ru-RU"/>
          </a:p>
        </p:txBody>
      </p:sp>
      <p:sp>
        <p:nvSpPr>
          <p:cNvPr id="5" name="Date Placeholder 4"/>
          <p:cNvSpPr>
            <a:spLocks noGrp="1"/>
          </p:cNvSpPr>
          <p:nvPr>
            <p:ph type="dt" sz="half" idx="10"/>
          </p:nvPr>
        </p:nvSpPr>
        <p:spPr/>
        <p:txBody>
          <a:bodyPr/>
          <a:lstStyle/>
          <a:p>
            <a:fld id="{31A20127-CD52-4F14-9D92-70DDB160F18C}" type="datetimeFigureOut">
              <a:rPr lang="en-GB" smtClean="0"/>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03FBD47-7E0B-4C08-9553-CD4BDCFC1B62}" type="slidenum">
              <a:rPr lang="en-GB" smtClean="0"/>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5183188" y="987429"/>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endParaRPr lang="ru-RU"/>
          </a:p>
        </p:txBody>
      </p:sp>
      <p:sp>
        <p:nvSpPr>
          <p:cNvPr id="5" name="Date Placeholder 4"/>
          <p:cNvSpPr>
            <a:spLocks noGrp="1"/>
          </p:cNvSpPr>
          <p:nvPr>
            <p:ph type="dt" sz="half" idx="10"/>
          </p:nvPr>
        </p:nvSpPr>
        <p:spPr/>
        <p:txBody>
          <a:bodyPr/>
          <a:lstStyle/>
          <a:p>
            <a:fld id="{31A20127-CD52-4F14-9D92-70DDB160F18C}" type="datetimeFigureOut">
              <a:rPr lang="en-GB" smtClean="0"/>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03FBD47-7E0B-4C08-9553-CD4BDCFC1B62}" type="slidenum">
              <a:rPr lang="en-GB" smtClean="0"/>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pn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Рисунок 6"/>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 Placeholder 2"/>
          <p:cNvSpPr>
            <a:spLocks noGrp="1"/>
          </p:cNvSpPr>
          <p:nvPr>
            <p:ph type="body" idx="1"/>
          </p:nvPr>
        </p:nvSpPr>
        <p:spPr>
          <a:xfrm>
            <a:off x="860613" y="1465729"/>
            <a:ext cx="10493188" cy="4711234"/>
          </a:xfrm>
          <a:prstGeom prst="rect">
            <a:avLst/>
          </a:prstGeom>
        </p:spPr>
        <p:txBody>
          <a:bodyPr vert="horz" lIns="91440" tIns="45720" rIns="91440" bIns="45720" rtlCol="0">
            <a:normAutofit/>
          </a:bodyPr>
          <a:lstStyle/>
          <a:p>
            <a:pPr lvl="0"/>
            <a:r>
              <a:rPr lang="ru-RU"/>
              <a:t>Образец текста</a:t>
            </a:r>
            <a:endParaRPr lang="ru-RU"/>
          </a:p>
          <a:p>
            <a:pPr lvl="1"/>
            <a:r>
              <a:rPr lang="ru-RU"/>
              <a:t>Второй уровень</a:t>
            </a:r>
            <a:endParaRPr lang="ru-RU"/>
          </a:p>
          <a:p>
            <a:pPr lvl="2"/>
            <a:r>
              <a:rPr lang="ru-RU"/>
              <a:t>Третий уровень</a:t>
            </a:r>
            <a:endParaRPr lang="ru-RU"/>
          </a:p>
          <a:p>
            <a:pPr lvl="3"/>
            <a:r>
              <a:rPr lang="ru-RU"/>
              <a:t>Четвертый уровень</a:t>
            </a:r>
            <a:endParaRPr lang="ru-RU"/>
          </a:p>
          <a:p>
            <a:pPr lvl="4"/>
            <a:r>
              <a:rPr lang="ru-RU"/>
              <a:t>Пятый уровень</a:t>
            </a:r>
            <a:endParaRPr lang="en-US" dirty="0"/>
          </a:p>
        </p:txBody>
      </p:sp>
      <p:sp>
        <p:nvSpPr>
          <p:cNvPr id="4" name="Date Placeholder 3"/>
          <p:cNvSpPr>
            <a:spLocks noGrp="1"/>
          </p:cNvSpPr>
          <p:nvPr>
            <p:ph type="dt" sz="half" idx="2"/>
          </p:nvPr>
        </p:nvSpPr>
        <p:spPr>
          <a:xfrm>
            <a:off x="838200" y="6356354"/>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A20127-CD52-4F14-9D92-70DDB160F18C}" type="datetimeFigureOut">
              <a:rPr lang="en-GB" smtClean="0"/>
            </a:fld>
            <a:endParaRPr lang="en-GB"/>
          </a:p>
        </p:txBody>
      </p:sp>
      <p:sp>
        <p:nvSpPr>
          <p:cNvPr id="5" name="Footer Placeholder 4"/>
          <p:cNvSpPr>
            <a:spLocks noGrp="1"/>
          </p:cNvSpPr>
          <p:nvPr>
            <p:ph type="ftr" sz="quarter" idx="3"/>
          </p:nvPr>
        </p:nvSpPr>
        <p:spPr>
          <a:xfrm>
            <a:off x="4038600" y="6356354"/>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4"/>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3FBD47-7E0B-4C08-9553-CD4BDCFC1B62}" type="slidenum">
              <a:rPr lang="en-GB" smtClean="0"/>
            </a:fld>
            <a:endParaRPr lang="en-GB"/>
          </a:p>
        </p:txBody>
      </p:sp>
      <p:sp>
        <p:nvSpPr>
          <p:cNvPr id="2" name="Title Placeholder 1"/>
          <p:cNvSpPr>
            <a:spLocks noGrp="1"/>
          </p:cNvSpPr>
          <p:nvPr>
            <p:ph type="title"/>
          </p:nvPr>
        </p:nvSpPr>
        <p:spPr>
          <a:xfrm>
            <a:off x="878542" y="1"/>
            <a:ext cx="10452847" cy="1337732"/>
          </a:xfrm>
          <a:prstGeom prst="rect">
            <a:avLst/>
          </a:prstGeom>
        </p:spPr>
        <p:txBody>
          <a:bodyPr vert="horz" lIns="91440" tIns="45720" rIns="91440" bIns="45720" rtlCol="0" anchor="ctr">
            <a:normAutofit/>
          </a:bodyPr>
          <a:lstStyle/>
          <a:p>
            <a:r>
              <a:rPr lang="ru-RU"/>
              <a:t>Образец заголовка</a:t>
            </a:r>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5.jpeg"/><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image" Target="../media/image2.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image" Target="../media/image6.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 y="1286929"/>
            <a:ext cx="8968084" cy="4284129"/>
          </a:xfrm>
        </p:spPr>
        <p:txBody>
          <a:bodyPr anchor="ctr">
            <a:normAutofit/>
          </a:bodyPr>
          <a:lstStyle/>
          <a:p>
            <a:pPr indent="179705">
              <a:spcAft>
                <a:spcPts val="1000"/>
              </a:spcAft>
            </a:pPr>
            <a:r>
              <a:rPr lang="en-GB" sz="6000" b="1" dirty="0">
                <a:solidFill>
                  <a:srgbClr val="F09415"/>
                </a:solidFill>
                <a:effectLst/>
                <a:latin typeface="Poor Richard" panose="02080502050505020702" pitchFamily="18" charset="0"/>
                <a:ea typeface="Calibri" panose="020F0502020204030204" pitchFamily="34" charset="0"/>
                <a:cs typeface="Times New Roman" panose="02020603050405020304" pitchFamily="18" charset="0"/>
              </a:rPr>
              <a:t>Peculiarities of Ukrainian translation of titles in Stephen King's novel "The Black House"</a:t>
            </a:r>
            <a:br>
              <a:rPr lang="en-GB" sz="5000" b="1" dirty="0">
                <a:solidFill>
                  <a:srgbClr val="F09415"/>
                </a:solidFill>
                <a:effectLst/>
                <a:latin typeface="Calibri" panose="020F0502020204030204" pitchFamily="34" charset="0"/>
                <a:ea typeface="Calibri" panose="020F0502020204030204" pitchFamily="34" charset="0"/>
                <a:cs typeface="Times New Roman" panose="02020603050405020304" pitchFamily="18" charset="0"/>
              </a:rPr>
            </a:br>
            <a:r>
              <a:rPr lang="en-GB" sz="5000" dirty="0">
                <a:solidFill>
                  <a:srgbClr val="F09415"/>
                </a:solidFill>
                <a:effectLst/>
                <a:latin typeface="Times New Roman" panose="02020603050405020304" pitchFamily="18" charset="0"/>
                <a:ea typeface="Calibri" panose="020F0502020204030204" pitchFamily="34" charset="0"/>
                <a:cs typeface="Times New Roman" panose="02020603050405020304" pitchFamily="18" charset="0"/>
              </a:rPr>
              <a:t> </a:t>
            </a:r>
            <a:br>
              <a:rPr lang="en-GB" sz="5000" dirty="0">
                <a:solidFill>
                  <a:srgbClr val="F09415"/>
                </a:solidFill>
                <a:effectLst/>
                <a:latin typeface="Calibri" panose="020F0502020204030204" pitchFamily="34" charset="0"/>
                <a:ea typeface="Calibri" panose="020F0502020204030204" pitchFamily="34" charset="0"/>
                <a:cs typeface="Times New Roman" panose="02020603050405020304" pitchFamily="18" charset="0"/>
              </a:rPr>
            </a:br>
            <a:endParaRPr lang="en-GB" sz="5000" dirty="0">
              <a:solidFill>
                <a:srgbClr val="F09415"/>
              </a:solidFill>
            </a:endParaRPr>
          </a:p>
        </p:txBody>
      </p:sp>
      <p:sp>
        <p:nvSpPr>
          <p:cNvPr id="3" name="Подзаголовок 2"/>
          <p:cNvSpPr>
            <a:spLocks noGrp="1"/>
          </p:cNvSpPr>
          <p:nvPr>
            <p:ph type="subTitle" idx="1"/>
          </p:nvPr>
        </p:nvSpPr>
        <p:spPr>
          <a:xfrm>
            <a:off x="9292902" y="1286929"/>
            <a:ext cx="2216031" cy="4284129"/>
          </a:xfrm>
        </p:spPr>
        <p:txBody>
          <a:bodyPr anchor="ctr">
            <a:normAutofit/>
          </a:bodyPr>
          <a:lstStyle/>
          <a:p>
            <a:pPr indent="450215" algn="l">
              <a:spcAft>
                <a:spcPts val="1000"/>
              </a:spcAft>
            </a:pPr>
            <a:r>
              <a:rPr lang="en-GB" b="1" i="1">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Prepared by Kateryna Zhelezniak</a:t>
            </a:r>
            <a:endParaRPr lang="en-GB">
              <a:solidFill>
                <a:srgbClr val="FFFFFF"/>
              </a:solidFill>
              <a:effectLst/>
              <a:latin typeface="Calibri" panose="020F0502020204030204" pitchFamily="34" charset="0"/>
              <a:ea typeface="Calibri" panose="020F0502020204030204" pitchFamily="34" charset="0"/>
              <a:cs typeface="Times New Roman" panose="02020603050405020304" pitchFamily="18" charset="0"/>
            </a:endParaRPr>
          </a:p>
          <a:p>
            <a:pPr indent="450215" algn="l">
              <a:spcAft>
                <a:spcPts val="1000"/>
              </a:spcAft>
            </a:pPr>
            <a:endParaRPr lang="en-GB">
              <a:solidFill>
                <a:srgbClr val="FFFFFF"/>
              </a:solidFill>
              <a:effectLst/>
              <a:latin typeface="Calibri" panose="020F0502020204030204" pitchFamily="34" charset="0"/>
              <a:ea typeface="Calibri" panose="020F0502020204030204" pitchFamily="34" charset="0"/>
              <a:cs typeface="Times New Roman" panose="02020603050405020304" pitchFamily="18" charset="0"/>
            </a:endParaRPr>
          </a:p>
          <a:p>
            <a:pPr algn="l"/>
            <a:r>
              <a:rPr lang="en-GB" b="1" i="1">
                <a:solidFill>
                  <a:srgbClr val="FFFFFF"/>
                </a:solidFill>
                <a:effectLst/>
                <a:latin typeface="Times New Roman" panose="02020603050405020304" pitchFamily="18" charset="0"/>
                <a:ea typeface="Calibri" panose="020F0502020204030204" pitchFamily="34" charset="0"/>
              </a:rPr>
              <a:t>Supervisor - Candidate of Pedagogical Sciences, Associate Professor O.M. Nikolenko</a:t>
            </a:r>
            <a:endParaRPr lang="en-GB">
              <a:solidFill>
                <a:srgbClr val="FFFFFF"/>
              </a:solidFill>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9542" y="645133"/>
            <a:ext cx="6669854" cy="1080938"/>
          </a:xfrm>
        </p:spPr>
        <p:txBody>
          <a:bodyPr>
            <a:noAutofit/>
          </a:bodyPr>
          <a:lstStyle/>
          <a:p>
            <a:r>
              <a:rPr lang="en-GB" sz="5400" dirty="0">
                <a:latin typeface="Poor Richard" panose="02080502050505020702" pitchFamily="18" charset="0"/>
              </a:rPr>
              <a:t>Steven King –the master of horror</a:t>
            </a:r>
            <a:endParaRPr lang="en-GB" sz="5400" dirty="0">
              <a:latin typeface="Poor Richard" panose="02080502050505020702" pitchFamily="18" charset="0"/>
            </a:endParaRPr>
          </a:p>
        </p:txBody>
      </p:sp>
      <p:sp>
        <p:nvSpPr>
          <p:cNvPr id="20" name="Content Placeholder 19"/>
          <p:cNvSpPr>
            <a:spLocks noGrp="1"/>
          </p:cNvSpPr>
          <p:nvPr>
            <p:ph idx="1"/>
          </p:nvPr>
        </p:nvSpPr>
        <p:spPr>
          <a:xfrm>
            <a:off x="447700" y="2472866"/>
            <a:ext cx="6106979" cy="2212157"/>
          </a:xfr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a:normAutofit/>
          </a:bodyPr>
          <a:lstStyle/>
          <a:p>
            <a:pPr marL="0" indent="0">
              <a:buNone/>
            </a:pPr>
            <a:r>
              <a:rPr lang="en-GB" sz="2600" dirty="0">
                <a:effectLst/>
                <a:latin typeface="Poor Richard" panose="02080502050505020702" pitchFamily="18" charset="0"/>
                <a:ea typeface="Calibri" panose="020F0502020204030204" pitchFamily="34" charset="0"/>
                <a:cs typeface="Times New Roman" panose="02020603050405020304" pitchFamily="18" charset="0"/>
              </a:rPr>
              <a:t>Stephen King's writings have always amazed with their diversity. He was and remains a true master of horror. No wonder most of his novels were later turned into brilliant film adaptations. </a:t>
            </a:r>
            <a:endParaRPr lang="en-GB" sz="2600" dirty="0">
              <a:effectLst/>
              <a:latin typeface="Poor Richard" panose="02080502050505020702" pitchFamily="18" charset="0"/>
              <a:ea typeface="Calibri" panose="020F0502020204030204" pitchFamily="34" charset="0"/>
              <a:cs typeface="Times New Roman" panose="02020603050405020304" pitchFamily="18" charset="0"/>
            </a:endParaRPr>
          </a:p>
          <a:p>
            <a:endParaRPr lang="en-US" sz="1800" dirty="0"/>
          </a:p>
        </p:txBody>
      </p:sp>
      <p:pic>
        <p:nvPicPr>
          <p:cNvPr id="7" name="Рисунок 6" descr="Изображение выглядит как текст, человек&#10;&#10;Автоматически созданное описание"/>
          <p:cNvPicPr>
            <a:picLocks noChangeAspect="1"/>
          </p:cNvPicPr>
          <p:nvPr/>
        </p:nvPicPr>
        <p:blipFill rotWithShape="1">
          <a:blip r:embed="rId1">
            <a:extLst>
              <a:ext uri="{28A0092B-C50C-407E-A947-70E740481C1C}">
                <a14:useLocalDpi xmlns:a14="http://schemas.microsoft.com/office/drawing/2010/main" val="0"/>
              </a:ext>
            </a:extLst>
          </a:blip>
          <a:srcRect t="11766" r="-5" b="11434"/>
          <a:stretch>
            <a:fillRect/>
          </a:stretch>
        </p:blipFill>
        <p:spPr>
          <a:xfrm>
            <a:off x="7324113" y="619993"/>
            <a:ext cx="2016384" cy="2212156"/>
          </a:xfrm>
          <a:prstGeom prst="rect">
            <a:avLst/>
          </a:prstGeom>
          <a:ln>
            <a:noFill/>
          </a:ln>
          <a:effectLst>
            <a:outerShdw blurRad="76200" dist="63500" dir="5040000" algn="tl" rotWithShape="0">
              <a:srgbClr val="000000">
                <a:alpha val="41000"/>
              </a:srgbClr>
            </a:outerShdw>
          </a:effectLst>
        </p:spPr>
      </p:pic>
      <p:pic>
        <p:nvPicPr>
          <p:cNvPr id="15" name="Рисунок 14" descr="Изображение выглядит как текст&#10;&#10;Автоматически созданное описание"/>
          <p:cNvPicPr>
            <a:picLocks noChangeAspect="1"/>
          </p:cNvPicPr>
          <p:nvPr/>
        </p:nvPicPr>
        <p:blipFill rotWithShape="1">
          <a:blip r:embed="rId2">
            <a:extLst>
              <a:ext uri="{28A0092B-C50C-407E-A947-70E740481C1C}">
                <a14:useLocalDpi xmlns:a14="http://schemas.microsoft.com/office/drawing/2010/main" val="0"/>
              </a:ext>
            </a:extLst>
          </a:blip>
          <a:srcRect r="7433"/>
          <a:stretch>
            <a:fillRect/>
          </a:stretch>
        </p:blipFill>
        <p:spPr>
          <a:xfrm>
            <a:off x="7327300" y="2993018"/>
            <a:ext cx="2013197" cy="3221990"/>
          </a:xfrm>
          <a:prstGeom prst="rect">
            <a:avLst/>
          </a:prstGeom>
          <a:ln>
            <a:noFill/>
          </a:ln>
          <a:effectLst>
            <a:outerShdw blurRad="76200" dist="63500" dir="5040000" algn="tl" rotWithShape="0">
              <a:srgbClr val="000000">
                <a:alpha val="41000"/>
              </a:srgbClr>
            </a:outerShdw>
          </a:effectLst>
        </p:spPr>
      </p:pic>
      <p:pic>
        <p:nvPicPr>
          <p:cNvPr id="5" name="Объект 4" descr="Изображение выглядит как текст, мужчина&#10;&#10;Автоматически созданное описание"/>
          <p:cNvPicPr>
            <a:picLocks noChangeAspect="1"/>
          </p:cNvPicPr>
          <p:nvPr/>
        </p:nvPicPr>
        <p:blipFill rotWithShape="1">
          <a:blip r:embed="rId3">
            <a:extLst>
              <a:ext uri="{28A0092B-C50C-407E-A947-70E740481C1C}">
                <a14:useLocalDpi xmlns:a14="http://schemas.microsoft.com/office/drawing/2010/main" val="0"/>
              </a:ext>
            </a:extLst>
          </a:blip>
          <a:srcRect l="10246" r="2" b="2"/>
          <a:stretch>
            <a:fillRect/>
          </a:stretch>
        </p:blipFill>
        <p:spPr>
          <a:xfrm>
            <a:off x="9507743" y="609600"/>
            <a:ext cx="2044177" cy="3219150"/>
          </a:xfrm>
          <a:prstGeom prst="rect">
            <a:avLst/>
          </a:prstGeom>
          <a:ln>
            <a:noFill/>
          </a:ln>
          <a:effectLst>
            <a:outerShdw blurRad="76200" dist="63500" dir="5040000" algn="tl" rotWithShape="0">
              <a:srgbClr val="000000">
                <a:alpha val="41000"/>
              </a:srgbClr>
            </a:outerShdw>
          </a:effectLst>
        </p:spPr>
      </p:pic>
      <p:pic>
        <p:nvPicPr>
          <p:cNvPr id="11" name="Рисунок 10" descr="Изображение выглядит как текст, ночное небо&#10;&#10;Автоматически созданное описание"/>
          <p:cNvPicPr>
            <a:picLocks noChangeAspect="1"/>
          </p:cNvPicPr>
          <p:nvPr/>
        </p:nvPicPr>
        <p:blipFill rotWithShape="1">
          <a:blip r:embed="rId4">
            <a:extLst>
              <a:ext uri="{28A0092B-C50C-407E-A947-70E740481C1C}">
                <a14:useLocalDpi xmlns:a14="http://schemas.microsoft.com/office/drawing/2010/main" val="0"/>
              </a:ext>
            </a:extLst>
          </a:blip>
          <a:srcRect t="26908" r="2" b="2"/>
          <a:stretch>
            <a:fillRect/>
          </a:stretch>
        </p:blipFill>
        <p:spPr>
          <a:xfrm>
            <a:off x="9504553" y="3989618"/>
            <a:ext cx="2047367" cy="2216950"/>
          </a:xfrm>
          <a:prstGeom prst="rect">
            <a:avLst/>
          </a:prstGeom>
          <a:ln>
            <a:noFill/>
          </a:ln>
          <a:effectLst>
            <a:outerShdw blurRad="76200" dist="63500" dir="5040000" algn="tl" rotWithShape="0">
              <a:srgbClr val="000000">
                <a:alpha val="41000"/>
              </a:srgbClr>
            </a:outerShdw>
          </a:effectLst>
        </p:spPr>
      </p:pic>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a:lstStyle/>
          <a:p>
            <a:pPr indent="0" algn="just">
              <a:lnSpc>
                <a:spcPct val="115000"/>
              </a:lnSpc>
              <a:spcAft>
                <a:spcPts val="1000"/>
              </a:spcAft>
              <a:buNone/>
            </a:pPr>
            <a:r>
              <a:rPr lang="en-GB" sz="4000" b="1" dirty="0">
                <a:effectLst/>
                <a:latin typeface="Poor Richard" panose="02080502050505020702" pitchFamily="18" charset="0"/>
                <a:ea typeface="Calibri" panose="020F0502020204030204" pitchFamily="34" charset="0"/>
                <a:cs typeface="Times New Roman" panose="02020603050405020304" pitchFamily="18" charset="0"/>
              </a:rPr>
              <a:t>Purpose: to trace how translators of Ukrainian publishing houses interpreted proper names, names and nicknames of main and secondary characters.</a:t>
            </a:r>
            <a:endParaRPr lang="en-GB" sz="4000" b="1" dirty="0">
              <a:effectLst/>
              <a:latin typeface="Poor Richard" panose="02080502050505020702" pitchFamily="18" charset="0"/>
              <a:ea typeface="Calibri" panose="020F0502020204030204" pitchFamily="34" charset="0"/>
              <a:cs typeface="Times New Roman" panose="02020603050405020304" pitchFamily="18" charset="0"/>
            </a:endParaRPr>
          </a:p>
          <a:p>
            <a:endParaRPr lang="en-GB" dirty="0"/>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5258" y="213750"/>
            <a:ext cx="10452847" cy="1010731"/>
          </a:xfrm>
        </p:spPr>
        <p:txBody>
          <a:bodyPr>
            <a:normAutofit/>
          </a:bodyPr>
          <a:lstStyle/>
          <a:p>
            <a:r>
              <a:rPr lang="en-GB" sz="4400" b="1" dirty="0"/>
              <a:t>Variants of transmission</a:t>
            </a:r>
            <a:endParaRPr lang="en-GB" sz="4400" b="1" dirty="0"/>
          </a:p>
        </p:txBody>
      </p:sp>
      <p:sp>
        <p:nvSpPr>
          <p:cNvPr id="5" name="Прямоугольник 4"/>
          <p:cNvSpPr/>
          <p:nvPr/>
        </p:nvSpPr>
        <p:spPr>
          <a:xfrm>
            <a:off x="125258" y="1430323"/>
            <a:ext cx="11610940" cy="15519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Прямоугольник 5"/>
          <p:cNvSpPr/>
          <p:nvPr/>
        </p:nvSpPr>
        <p:spPr>
          <a:xfrm>
            <a:off x="125258" y="3112316"/>
            <a:ext cx="11610940" cy="15519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Прямоугольник 6"/>
          <p:cNvSpPr/>
          <p:nvPr/>
        </p:nvSpPr>
        <p:spPr>
          <a:xfrm>
            <a:off x="125258" y="4924338"/>
            <a:ext cx="11610940" cy="14177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4" name="Объект 3"/>
          <p:cNvGraphicFramePr>
            <a:graphicFrameLocks noGrp="1"/>
          </p:cNvGraphicFramePr>
          <p:nvPr>
            <p:ph idx="1"/>
          </p:nvPr>
        </p:nvGraphicFramePr>
        <p:xfrm>
          <a:off x="125258" y="1430323"/>
          <a:ext cx="11610940" cy="5213927"/>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3890" y="638354"/>
            <a:ext cx="11786532" cy="1987400"/>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5" name="Прямоугольник 4"/>
          <p:cNvSpPr/>
          <p:nvPr/>
        </p:nvSpPr>
        <p:spPr>
          <a:xfrm>
            <a:off x="83890" y="4269996"/>
            <a:ext cx="11853644" cy="2474753"/>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3" name="Объект 2"/>
          <p:cNvSpPr>
            <a:spLocks noGrp="1"/>
          </p:cNvSpPr>
          <p:nvPr>
            <p:ph idx="1"/>
          </p:nvPr>
        </p:nvSpPr>
        <p:spPr>
          <a:xfrm>
            <a:off x="0" y="638354"/>
            <a:ext cx="12192000" cy="6219645"/>
          </a:xfrm>
        </p:spPr>
        <p:txBody>
          <a:bodyPr>
            <a:normAutofit/>
          </a:bodyPr>
          <a:lstStyle/>
          <a:p>
            <a:pPr marL="0" indent="0">
              <a:buNone/>
            </a:pPr>
            <a:r>
              <a:rPr lang="en-GB" sz="2800" dirty="0">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 «Standing in a line against the brick wall of the police station are the Thunder Five. They wear identical denim vests with gold 5’s on the left breast. Five sets of meaty arms are crossed on five broad chests. </a:t>
            </a:r>
            <a:r>
              <a:rPr lang="en-GB" sz="2800" b="1" i="1" dirty="0">
                <a:ln w="9525">
                  <a:solidFill>
                    <a:schemeClr val="bg1"/>
                  </a:solidFill>
                  <a:prstDash val="solid"/>
                </a:ln>
                <a:effectLst>
                  <a:outerShdw blurRad="12700" dist="38100" dir="2700000" algn="tl" rotWithShape="0">
                    <a:schemeClr val="bg1">
                      <a:lumMod val="50000"/>
                    </a:schemeClr>
                  </a:outerShdw>
                </a:effectLst>
                <a:latin typeface="Poor Richard" panose="02080502050505020702" pitchFamily="18" charset="0"/>
                <a:ea typeface="Calibri" panose="020F0502020204030204" pitchFamily="34" charset="0"/>
                <a:cs typeface="Times New Roman" panose="02020603050405020304" pitchFamily="18" charset="0"/>
              </a:rPr>
              <a:t>Doc</a:t>
            </a:r>
            <a:r>
              <a:rPr lang="en-GB" sz="2800" b="1" dirty="0">
                <a:ln w="9525">
                  <a:solidFill>
                    <a:schemeClr val="bg1"/>
                  </a:solidFill>
                  <a:prstDash val="solid"/>
                </a:ln>
                <a:effectLst>
                  <a:outerShdw blurRad="12700" dist="38100" dir="2700000" algn="tl" rotWithShape="0">
                    <a:schemeClr val="bg1">
                      <a:lumMod val="50000"/>
                    </a:schemeClr>
                  </a:outerShdw>
                </a:effectLst>
                <a:latin typeface="Poor Richard" panose="02080502050505020702" pitchFamily="18" charset="0"/>
                <a:ea typeface="Calibri" panose="020F0502020204030204" pitchFamily="34" charset="0"/>
                <a:cs typeface="Times New Roman" panose="02020603050405020304" pitchFamily="18" charset="0"/>
              </a:rPr>
              <a:t>, </a:t>
            </a:r>
            <a:r>
              <a:rPr lang="en-GB" sz="2800" b="1" i="1" dirty="0">
                <a:ln w="9525">
                  <a:solidFill>
                    <a:schemeClr val="bg1"/>
                  </a:solidFill>
                  <a:prstDash val="solid"/>
                </a:ln>
                <a:effectLst>
                  <a:outerShdw blurRad="12700" dist="38100" dir="2700000" algn="tl" rotWithShape="0">
                    <a:schemeClr val="bg1">
                      <a:lumMod val="50000"/>
                    </a:schemeClr>
                  </a:outerShdw>
                </a:effectLst>
                <a:latin typeface="Poor Richard" panose="02080502050505020702" pitchFamily="18" charset="0"/>
                <a:ea typeface="Calibri" panose="020F0502020204030204" pitchFamily="34" charset="0"/>
                <a:cs typeface="Times New Roman" panose="02020603050405020304" pitchFamily="18" charset="0"/>
              </a:rPr>
              <a:t>Kaiser Bill</a:t>
            </a:r>
            <a:r>
              <a:rPr lang="en-GB" sz="2800" dirty="0">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 and </a:t>
            </a:r>
            <a:r>
              <a:rPr lang="en-GB" sz="2800" b="1" i="1" dirty="0">
                <a:ln w="9525">
                  <a:solidFill>
                    <a:schemeClr val="bg1"/>
                  </a:solidFill>
                  <a:prstDash val="solid"/>
                </a:ln>
                <a:effectLst>
                  <a:outerShdw blurRad="12700" dist="38100" dir="2700000" algn="tl" rotWithShape="0">
                    <a:schemeClr val="bg1">
                      <a:lumMod val="50000"/>
                    </a:schemeClr>
                  </a:outerShdw>
                </a:effectLst>
                <a:latin typeface="Poor Richard" panose="02080502050505020702" pitchFamily="18" charset="0"/>
                <a:ea typeface="Calibri" panose="020F0502020204030204" pitchFamily="34" charset="0"/>
                <a:cs typeface="Times New Roman" panose="02020603050405020304" pitchFamily="18" charset="0"/>
              </a:rPr>
              <a:t>Sonny</a:t>
            </a:r>
            <a:r>
              <a:rPr lang="en-GB" sz="2800" dirty="0">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 wear their hair in thick ponytails. </a:t>
            </a:r>
            <a:r>
              <a:rPr lang="en-GB" sz="2800" b="1" i="1" dirty="0">
                <a:ln w="9525">
                  <a:solidFill>
                    <a:schemeClr val="bg1"/>
                  </a:solidFill>
                  <a:prstDash val="solid"/>
                </a:ln>
                <a:effectLst>
                  <a:outerShdw blurRad="12700" dist="38100" dir="2700000" algn="tl" rotWithShape="0">
                    <a:schemeClr val="bg1">
                      <a:lumMod val="50000"/>
                    </a:schemeClr>
                  </a:outerShdw>
                </a:effectLst>
                <a:latin typeface="Poor Richard" panose="02080502050505020702" pitchFamily="18" charset="0"/>
                <a:ea typeface="Calibri" panose="020F0502020204030204" pitchFamily="34" charset="0"/>
                <a:cs typeface="Times New Roman" panose="02020603050405020304" pitchFamily="18" charset="0"/>
              </a:rPr>
              <a:t>Mouse’s</a:t>
            </a:r>
            <a:r>
              <a:rPr lang="en-GB" sz="2800" dirty="0">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 is cornrowed tonight. And </a:t>
            </a:r>
            <a:r>
              <a:rPr lang="en-GB" sz="2800" b="1" i="1" dirty="0">
                <a:ln w="9525">
                  <a:solidFill>
                    <a:schemeClr val="bg1"/>
                  </a:solidFill>
                  <a:prstDash val="solid"/>
                </a:ln>
                <a:effectLst>
                  <a:outerShdw blurRad="12700" dist="38100" dir="2700000" algn="tl" rotWithShape="0">
                    <a:schemeClr val="bg1">
                      <a:lumMod val="50000"/>
                    </a:schemeClr>
                  </a:outerShdw>
                </a:effectLst>
                <a:latin typeface="Poor Richard" panose="02080502050505020702" pitchFamily="18" charset="0"/>
                <a:ea typeface="Calibri" panose="020F0502020204030204" pitchFamily="34" charset="0"/>
                <a:cs typeface="Times New Roman" panose="02020603050405020304" pitchFamily="18" charset="0"/>
              </a:rPr>
              <a:t>Beezer’s</a:t>
            </a:r>
            <a:r>
              <a:rPr lang="en-GB" sz="2800" b="1" dirty="0">
                <a:ln w="9525">
                  <a:solidFill>
                    <a:schemeClr val="bg1"/>
                  </a:solidFill>
                  <a:prstDash val="solid"/>
                </a:ln>
                <a:effectLst>
                  <a:outerShdw blurRad="12700" dist="38100" dir="2700000" algn="tl" rotWithShape="0">
                    <a:schemeClr val="bg1">
                      <a:lumMod val="50000"/>
                    </a:schemeClr>
                  </a:outerShdw>
                </a:effectLst>
                <a:latin typeface="Poor Richard" panose="02080502050505020702" pitchFamily="18" charset="0"/>
                <a:ea typeface="Calibri" panose="020F0502020204030204" pitchFamily="34" charset="0"/>
                <a:cs typeface="Times New Roman" panose="02020603050405020304" pitchFamily="18" charset="0"/>
              </a:rPr>
              <a:t> </a:t>
            </a:r>
            <a:r>
              <a:rPr lang="en-GB" sz="2800" dirty="0">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floods down over his shoulders, «…». Earrings twinkle. Tats flex on huge biceps.»</a:t>
            </a:r>
            <a:endParaRPr lang="ru-RU" sz="2800" dirty="0">
              <a:ln w="0"/>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cs typeface="Times New Roman" panose="02020603050405020304" pitchFamily="18" charset="0"/>
            </a:endParaRPr>
          </a:p>
          <a:p>
            <a:endParaRPr lang="ru-RU" sz="28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a:p>
            <a:endParaRPr lang="ru-RU" sz="2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en-GB" sz="2800" dirty="0">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 «</a:t>
            </a:r>
            <a:r>
              <a:rPr lang="en-GB" sz="2800" dirty="0" err="1">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Навпроти</a:t>
            </a:r>
            <a:r>
              <a:rPr lang="en-GB" sz="2800" dirty="0">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 </a:t>
            </a:r>
            <a:r>
              <a:rPr lang="en-GB" sz="2800" dirty="0" err="1">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цегляної</a:t>
            </a:r>
            <a:r>
              <a:rPr lang="en-GB" sz="2800" dirty="0">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 </a:t>
            </a:r>
            <a:r>
              <a:rPr lang="en-GB" sz="2800" dirty="0" err="1">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стіни</a:t>
            </a:r>
            <a:r>
              <a:rPr lang="en-GB" sz="2800" dirty="0">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 </a:t>
            </a:r>
            <a:r>
              <a:rPr lang="en-GB" sz="2800" dirty="0" err="1">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вишикувалася</a:t>
            </a:r>
            <a:r>
              <a:rPr lang="en-GB" sz="2800" dirty="0">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 в </a:t>
            </a:r>
            <a:r>
              <a:rPr lang="en-GB" sz="2800" dirty="0" err="1">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рядок</a:t>
            </a:r>
            <a:r>
              <a:rPr lang="en-GB" sz="2800" dirty="0">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 </a:t>
            </a:r>
            <a:r>
              <a:rPr lang="en-GB" sz="2800" dirty="0" err="1">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Грізна</a:t>
            </a:r>
            <a:r>
              <a:rPr lang="en-GB" sz="2800" dirty="0">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 </a:t>
            </a:r>
            <a:r>
              <a:rPr lang="en-GB" sz="2800" dirty="0" err="1">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П’ятірка</a:t>
            </a:r>
            <a:r>
              <a:rPr lang="en-GB" sz="2800" dirty="0">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 </a:t>
            </a:r>
            <a:r>
              <a:rPr lang="en-GB" sz="2800" dirty="0" err="1">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Вони</a:t>
            </a:r>
            <a:r>
              <a:rPr lang="en-GB" sz="2800" dirty="0">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 </a:t>
            </a:r>
            <a:r>
              <a:rPr lang="en-GB" sz="2800" dirty="0" err="1">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одягнені</a:t>
            </a:r>
            <a:r>
              <a:rPr lang="en-GB" sz="2800" dirty="0">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 в </a:t>
            </a:r>
            <a:r>
              <a:rPr lang="en-GB" sz="2800" dirty="0" err="1">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одинакові</a:t>
            </a:r>
            <a:r>
              <a:rPr lang="en-GB" sz="2800" dirty="0">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 </a:t>
            </a:r>
            <a:r>
              <a:rPr lang="en-GB" sz="2800" dirty="0" err="1">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джинсові</a:t>
            </a:r>
            <a:r>
              <a:rPr lang="en-GB" sz="2800" dirty="0">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 </a:t>
            </a:r>
            <a:r>
              <a:rPr lang="en-GB" sz="2800" dirty="0" err="1">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жилети</a:t>
            </a:r>
            <a:r>
              <a:rPr lang="en-GB" sz="2800" dirty="0">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 </a:t>
            </a:r>
            <a:r>
              <a:rPr lang="en-GB" sz="2800" dirty="0" err="1">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із</a:t>
            </a:r>
            <a:r>
              <a:rPr lang="en-GB" sz="2800" dirty="0">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 </a:t>
            </a:r>
            <a:r>
              <a:rPr lang="en-GB" sz="2800" dirty="0" err="1">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золотою</a:t>
            </a:r>
            <a:r>
              <a:rPr lang="en-GB" sz="2800" dirty="0">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 </a:t>
            </a:r>
            <a:r>
              <a:rPr lang="en-GB" sz="2800" dirty="0" err="1">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п’ятіркою</a:t>
            </a:r>
            <a:r>
              <a:rPr lang="en-GB" sz="2800" dirty="0">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 з </a:t>
            </a:r>
            <a:r>
              <a:rPr lang="en-GB" sz="2800" dirty="0" err="1">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лівого</a:t>
            </a:r>
            <a:r>
              <a:rPr lang="en-GB" sz="2800" dirty="0">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 </a:t>
            </a:r>
            <a:r>
              <a:rPr lang="en-GB" sz="2800" dirty="0" err="1">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боку</a:t>
            </a:r>
            <a:r>
              <a:rPr lang="en-GB" sz="2800" dirty="0">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 </a:t>
            </a:r>
            <a:r>
              <a:rPr lang="en-GB" sz="2800" dirty="0" err="1">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П’ять</a:t>
            </a:r>
            <a:r>
              <a:rPr lang="en-GB" sz="2800" dirty="0">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 </a:t>
            </a:r>
            <a:r>
              <a:rPr lang="en-GB" sz="2800" dirty="0" err="1">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пар</a:t>
            </a:r>
            <a:r>
              <a:rPr lang="en-GB" sz="2800" dirty="0">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 </a:t>
            </a:r>
            <a:r>
              <a:rPr lang="en-GB" sz="2800" dirty="0" err="1">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м’ясистих</a:t>
            </a:r>
            <a:r>
              <a:rPr lang="en-GB" sz="2800" dirty="0">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 </a:t>
            </a:r>
            <a:r>
              <a:rPr lang="en-GB" sz="2800" dirty="0" err="1">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рук</a:t>
            </a:r>
            <a:r>
              <a:rPr lang="en-GB" sz="2800" dirty="0">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 </a:t>
            </a:r>
            <a:r>
              <a:rPr lang="en-GB" sz="2800" dirty="0" err="1">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схрещені</a:t>
            </a:r>
            <a:r>
              <a:rPr lang="en-GB" sz="2800" dirty="0">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 </a:t>
            </a:r>
            <a:r>
              <a:rPr lang="en-GB" sz="2800" dirty="0" err="1">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на</a:t>
            </a:r>
            <a:r>
              <a:rPr lang="en-GB" sz="2800" dirty="0">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 </a:t>
            </a:r>
            <a:r>
              <a:rPr lang="en-GB" sz="2800" dirty="0" err="1">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п’яти</a:t>
            </a:r>
            <a:r>
              <a:rPr lang="en-GB" sz="2800" dirty="0">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 </a:t>
            </a:r>
            <a:r>
              <a:rPr lang="en-GB" sz="2800" dirty="0" err="1">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широких</a:t>
            </a:r>
            <a:r>
              <a:rPr lang="en-GB" sz="2800" dirty="0">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 </a:t>
            </a:r>
            <a:r>
              <a:rPr lang="en-GB" sz="2800" dirty="0" err="1">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грудях</a:t>
            </a:r>
            <a:r>
              <a:rPr lang="en-GB" sz="2800" dirty="0">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 У </a:t>
            </a:r>
            <a:r>
              <a:rPr lang="en-GB" sz="2800" b="1" i="1" dirty="0" err="1">
                <a:ln w="9525">
                  <a:solidFill>
                    <a:schemeClr val="bg1"/>
                  </a:solidFill>
                  <a:prstDash val="solid"/>
                </a:ln>
                <a:effectLst>
                  <a:outerShdw blurRad="12700" dist="38100" dir="2700000" algn="tl" rotWithShape="0">
                    <a:schemeClr val="bg1">
                      <a:lumMod val="50000"/>
                    </a:schemeClr>
                  </a:outerShdw>
                </a:effectLst>
                <a:latin typeface="Poor Richard" panose="02080502050505020702" pitchFamily="18" charset="0"/>
                <a:ea typeface="Calibri" panose="020F0502020204030204" pitchFamily="34" charset="0"/>
                <a:cs typeface="Times New Roman" panose="02020603050405020304" pitchFamily="18" charset="0"/>
              </a:rPr>
              <a:t>Дока</a:t>
            </a:r>
            <a:r>
              <a:rPr lang="en-GB" sz="2800" b="1" dirty="0">
                <a:ln w="9525">
                  <a:solidFill>
                    <a:schemeClr val="bg1"/>
                  </a:solidFill>
                  <a:prstDash val="solid"/>
                </a:ln>
                <a:effectLst>
                  <a:outerShdw blurRad="12700" dist="38100" dir="2700000" algn="tl" rotWithShape="0">
                    <a:schemeClr val="bg1">
                      <a:lumMod val="50000"/>
                    </a:schemeClr>
                  </a:outerShdw>
                </a:effectLst>
                <a:latin typeface="Poor Richard" panose="02080502050505020702" pitchFamily="18" charset="0"/>
                <a:ea typeface="Calibri" panose="020F0502020204030204" pitchFamily="34" charset="0"/>
                <a:cs typeface="Times New Roman" panose="02020603050405020304" pitchFamily="18" charset="0"/>
              </a:rPr>
              <a:t>, </a:t>
            </a:r>
            <a:r>
              <a:rPr lang="en-GB" sz="2800" b="1" i="1" dirty="0" err="1">
                <a:ln w="9525">
                  <a:solidFill>
                    <a:schemeClr val="bg1"/>
                  </a:solidFill>
                  <a:prstDash val="solid"/>
                </a:ln>
                <a:effectLst>
                  <a:outerShdw blurRad="12700" dist="38100" dir="2700000" algn="tl" rotWithShape="0">
                    <a:schemeClr val="bg1">
                      <a:lumMod val="50000"/>
                    </a:schemeClr>
                  </a:outerShdw>
                </a:effectLst>
                <a:latin typeface="Poor Richard" panose="02080502050505020702" pitchFamily="18" charset="0"/>
                <a:ea typeface="Calibri" panose="020F0502020204030204" pitchFamily="34" charset="0"/>
                <a:cs typeface="Times New Roman" panose="02020603050405020304" pitchFamily="18" charset="0"/>
              </a:rPr>
              <a:t>Диктатора</a:t>
            </a:r>
            <a:r>
              <a:rPr lang="en-GB" sz="2800" b="1" dirty="0">
                <a:ln w="9525">
                  <a:solidFill>
                    <a:schemeClr val="bg1"/>
                  </a:solidFill>
                  <a:prstDash val="solid"/>
                </a:ln>
                <a:effectLst>
                  <a:outerShdw blurRad="12700" dist="38100" dir="2700000" algn="tl" rotWithShape="0">
                    <a:schemeClr val="bg1">
                      <a:lumMod val="50000"/>
                    </a:schemeClr>
                  </a:outerShdw>
                </a:effectLst>
                <a:latin typeface="Poor Richard" panose="02080502050505020702" pitchFamily="18" charset="0"/>
                <a:ea typeface="Calibri" panose="020F0502020204030204" pitchFamily="34" charset="0"/>
                <a:cs typeface="Times New Roman" panose="02020603050405020304" pitchFamily="18" charset="0"/>
              </a:rPr>
              <a:t> </a:t>
            </a:r>
            <a:r>
              <a:rPr lang="en-GB" sz="2800" b="1" i="1" dirty="0" err="1">
                <a:ln w="9525">
                  <a:solidFill>
                    <a:schemeClr val="bg1"/>
                  </a:solidFill>
                  <a:prstDash val="solid"/>
                </a:ln>
                <a:effectLst>
                  <a:outerShdw blurRad="12700" dist="38100" dir="2700000" algn="tl" rotWithShape="0">
                    <a:schemeClr val="bg1">
                      <a:lumMod val="50000"/>
                    </a:schemeClr>
                  </a:outerShdw>
                </a:effectLst>
                <a:latin typeface="Poor Richard" panose="02080502050505020702" pitchFamily="18" charset="0"/>
                <a:ea typeface="Calibri" panose="020F0502020204030204" pitchFamily="34" charset="0"/>
                <a:cs typeface="Times New Roman" panose="02020603050405020304" pitchFamily="18" charset="0"/>
              </a:rPr>
              <a:t>Білла</a:t>
            </a:r>
            <a:r>
              <a:rPr lang="en-GB" sz="2800" b="1" dirty="0">
                <a:ln w="9525">
                  <a:solidFill>
                    <a:schemeClr val="bg1"/>
                  </a:solidFill>
                  <a:prstDash val="solid"/>
                </a:ln>
                <a:effectLst>
                  <a:outerShdw blurRad="12700" dist="38100" dir="2700000" algn="tl" rotWithShape="0">
                    <a:schemeClr val="bg1">
                      <a:lumMod val="50000"/>
                    </a:schemeClr>
                  </a:outerShdw>
                </a:effectLst>
                <a:latin typeface="Poor Richard" panose="02080502050505020702" pitchFamily="18" charset="0"/>
                <a:ea typeface="Calibri" panose="020F0502020204030204" pitchFamily="34" charset="0"/>
                <a:cs typeface="Times New Roman" panose="02020603050405020304" pitchFamily="18" charset="0"/>
              </a:rPr>
              <a:t> і </a:t>
            </a:r>
            <a:r>
              <a:rPr lang="en-GB" sz="2800" b="1" i="1" dirty="0" err="1">
                <a:ln w="9525">
                  <a:solidFill>
                    <a:schemeClr val="bg1"/>
                  </a:solidFill>
                  <a:prstDash val="solid"/>
                </a:ln>
                <a:effectLst>
                  <a:outerShdw blurRad="12700" dist="38100" dir="2700000" algn="tl" rotWithShape="0">
                    <a:schemeClr val="bg1">
                      <a:lumMod val="50000"/>
                    </a:schemeClr>
                  </a:outerShdw>
                </a:effectLst>
                <a:latin typeface="Poor Richard" panose="02080502050505020702" pitchFamily="18" charset="0"/>
                <a:ea typeface="Calibri" panose="020F0502020204030204" pitchFamily="34" charset="0"/>
                <a:cs typeface="Times New Roman" panose="02020603050405020304" pitchFamily="18" charset="0"/>
              </a:rPr>
              <a:t>Сонні</a:t>
            </a:r>
            <a:r>
              <a:rPr lang="en-GB" sz="2800" b="1" dirty="0">
                <a:ln w="9525">
                  <a:solidFill>
                    <a:schemeClr val="bg1"/>
                  </a:solidFill>
                  <a:prstDash val="solid"/>
                </a:ln>
                <a:effectLst>
                  <a:outerShdw blurRad="12700" dist="38100" dir="2700000" algn="tl" rotWithShape="0">
                    <a:schemeClr val="bg1">
                      <a:lumMod val="50000"/>
                    </a:schemeClr>
                  </a:outerShdw>
                </a:effectLst>
                <a:latin typeface="Poor Richard" panose="02080502050505020702" pitchFamily="18" charset="0"/>
                <a:ea typeface="Calibri" panose="020F0502020204030204" pitchFamily="34" charset="0"/>
                <a:cs typeface="Times New Roman" panose="02020603050405020304" pitchFamily="18" charset="0"/>
              </a:rPr>
              <a:t> </a:t>
            </a:r>
            <a:r>
              <a:rPr lang="en-GB" sz="2800" dirty="0" err="1">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во­лосся</a:t>
            </a:r>
            <a:r>
              <a:rPr lang="en-GB" sz="2800" dirty="0">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 </a:t>
            </a:r>
            <a:r>
              <a:rPr lang="en-GB" sz="2800" dirty="0" err="1">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закладено</a:t>
            </a:r>
            <a:r>
              <a:rPr lang="en-GB" sz="2800" dirty="0">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 в </a:t>
            </a:r>
            <a:r>
              <a:rPr lang="en-GB" sz="2800" dirty="0" err="1">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товсті</a:t>
            </a:r>
            <a:r>
              <a:rPr lang="en-GB" sz="2800" dirty="0">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 </a:t>
            </a:r>
            <a:r>
              <a:rPr lang="en-GB" sz="2800" dirty="0" err="1">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хвости</a:t>
            </a:r>
            <a:r>
              <a:rPr lang="en-GB" sz="2800" dirty="0">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 </a:t>
            </a:r>
            <a:r>
              <a:rPr lang="en-GB" sz="2800" b="1" dirty="0" err="1">
                <a:ln w="9525">
                  <a:solidFill>
                    <a:schemeClr val="bg1"/>
                  </a:solidFill>
                  <a:prstDash val="solid"/>
                </a:ln>
                <a:effectLst>
                  <a:outerShdw blurRad="12700" dist="38100" dir="2700000" algn="tl" rotWithShape="0">
                    <a:schemeClr val="bg1">
                      <a:lumMod val="50000"/>
                    </a:schemeClr>
                  </a:outerShdw>
                </a:effectLst>
                <a:latin typeface="Poor Richard" panose="02080502050505020702" pitchFamily="18" charset="0"/>
                <a:ea typeface="Calibri" panose="020F0502020204030204" pitchFamily="34" charset="0"/>
                <a:cs typeface="Times New Roman" panose="02020603050405020304" pitchFamily="18" charset="0"/>
              </a:rPr>
              <a:t>Мишеня</a:t>
            </a:r>
            <a:r>
              <a:rPr lang="en-GB" sz="2800" dirty="0">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 </a:t>
            </a:r>
            <a:r>
              <a:rPr lang="en-GB" sz="2800" dirty="0" err="1">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заплів</a:t>
            </a:r>
            <a:r>
              <a:rPr lang="en-GB" sz="2800" dirty="0">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 </a:t>
            </a:r>
            <a:r>
              <a:rPr lang="en-GB" sz="2800" dirty="0" err="1">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сьогодні</a:t>
            </a:r>
            <a:r>
              <a:rPr lang="en-GB" sz="2800" dirty="0">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 </a:t>
            </a:r>
            <a:r>
              <a:rPr lang="en-GB" sz="2800" dirty="0" err="1">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кілька</a:t>
            </a:r>
            <a:r>
              <a:rPr lang="en-GB" sz="2800" dirty="0">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 </a:t>
            </a:r>
            <a:r>
              <a:rPr lang="en-GB" sz="2800" dirty="0" err="1">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кісок</a:t>
            </a:r>
            <a:r>
              <a:rPr lang="en-GB" sz="2800" dirty="0">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 У </a:t>
            </a:r>
            <a:r>
              <a:rPr lang="en-GB" sz="2800" b="1" i="1" dirty="0" err="1">
                <a:ln w="9525">
                  <a:solidFill>
                    <a:schemeClr val="bg1"/>
                  </a:solidFill>
                  <a:prstDash val="solid"/>
                </a:ln>
                <a:effectLst>
                  <a:outerShdw blurRad="12700" dist="38100" dir="2700000" algn="tl" rotWithShape="0">
                    <a:schemeClr val="bg1">
                      <a:lumMod val="50000"/>
                    </a:schemeClr>
                  </a:outerShdw>
                </a:effectLst>
                <a:latin typeface="Poor Richard" panose="02080502050505020702" pitchFamily="18" charset="0"/>
                <a:ea typeface="Calibri" panose="020F0502020204030204" pitchFamily="34" charset="0"/>
                <a:cs typeface="Times New Roman" panose="02020603050405020304" pitchFamily="18" charset="0"/>
              </a:rPr>
              <a:t>Шнобеля</a:t>
            </a:r>
            <a:r>
              <a:rPr lang="en-GB" sz="2800" dirty="0">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 </a:t>
            </a:r>
            <a:r>
              <a:rPr lang="en-GB" sz="2800" dirty="0" err="1">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волосся</a:t>
            </a:r>
            <a:r>
              <a:rPr lang="en-GB" sz="2800" dirty="0">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 </a:t>
            </a:r>
            <a:r>
              <a:rPr lang="en-GB" sz="2800" dirty="0" err="1">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спадає</a:t>
            </a:r>
            <a:r>
              <a:rPr lang="en-GB" sz="2800" dirty="0">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 </a:t>
            </a:r>
            <a:r>
              <a:rPr lang="en-GB" sz="2800" dirty="0" err="1">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на</a:t>
            </a:r>
            <a:r>
              <a:rPr lang="en-GB" sz="2800" dirty="0">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 </a:t>
            </a:r>
            <a:r>
              <a:rPr lang="en-GB" sz="2800" dirty="0" err="1">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плечі</a:t>
            </a:r>
            <a:r>
              <a:rPr lang="en-GB" sz="2800" dirty="0">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 «….». </a:t>
            </a:r>
            <a:r>
              <a:rPr lang="en-GB" sz="2800" dirty="0" err="1">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Сереж­ки</a:t>
            </a:r>
            <a:r>
              <a:rPr lang="en-GB" sz="2800" dirty="0">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 </a:t>
            </a:r>
            <a:r>
              <a:rPr lang="en-GB" sz="2800" dirty="0" err="1">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мерехтять</a:t>
            </a:r>
            <a:r>
              <a:rPr lang="en-GB" sz="2800" dirty="0">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 </a:t>
            </a:r>
            <a:r>
              <a:rPr lang="en-GB" sz="2800" dirty="0" err="1">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На</a:t>
            </a:r>
            <a:r>
              <a:rPr lang="en-GB" sz="2800" dirty="0">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 </a:t>
            </a:r>
            <a:r>
              <a:rPr lang="en-GB" sz="2800" dirty="0" err="1">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великих</a:t>
            </a:r>
            <a:r>
              <a:rPr lang="en-GB" sz="2800" dirty="0">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 </a:t>
            </a:r>
            <a:r>
              <a:rPr lang="en-GB" sz="2800" dirty="0" err="1">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біцепсах</a:t>
            </a:r>
            <a:r>
              <a:rPr lang="en-GB" sz="2800" dirty="0">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 </a:t>
            </a:r>
            <a:r>
              <a:rPr lang="en-GB" sz="2800" dirty="0" err="1">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красуються</a:t>
            </a:r>
            <a:r>
              <a:rPr lang="en-GB" sz="2800" dirty="0">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 </a:t>
            </a:r>
            <a:r>
              <a:rPr lang="en-GB" sz="2800" dirty="0" err="1">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тату</a:t>
            </a:r>
            <a:r>
              <a:rPr lang="en-GB" sz="2800" dirty="0">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rPr>
              <a:t>.»</a:t>
            </a:r>
            <a:endParaRPr lang="en-GB" sz="2800" dirty="0">
              <a:ln w="0"/>
              <a:effectLst>
                <a:outerShdw blurRad="38100" dist="19050" dir="2700000" algn="tl" rotWithShape="0">
                  <a:schemeClr val="dk1">
                    <a:alpha val="40000"/>
                  </a:schemeClr>
                </a:outerShdw>
              </a:effectLst>
              <a:latin typeface="Poor Richard" panose="02080502050505020702" pitchFamily="18" charset="0"/>
              <a:ea typeface="Calibri" panose="020F0502020204030204" pitchFamily="34" charset="0"/>
              <a:cs typeface="Times New Roman" panose="02020603050405020304" pitchFamily="18" charset="0"/>
            </a:endParaRP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Стрелка: вниз 3"/>
          <p:cNvSpPr/>
          <p:nvPr/>
        </p:nvSpPr>
        <p:spPr>
          <a:xfrm>
            <a:off x="5224732" y="2889849"/>
            <a:ext cx="1742536" cy="1181819"/>
          </a:xfrm>
          <a:prstGeom prst="downArrow">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GB"/>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Объект 10"/>
          <p:cNvPicPr>
            <a:picLocks noGrp="1" noChangeAspect="1"/>
          </p:cNvPicPr>
          <p:nvPr>
            <p:ph idx="1"/>
          </p:nvPr>
        </p:nvPicPr>
        <p:blipFill>
          <a:blip r:embed="rId1">
            <a:extLst>
              <a:ext uri="{28A0092B-C50C-407E-A947-70E740481C1C}">
                <a14:useLocalDpi xmlns:a14="http://schemas.microsoft.com/office/drawing/2010/main" val="0"/>
              </a:ext>
            </a:extLst>
          </a:blip>
          <a:stretch>
            <a:fillRect/>
          </a:stretch>
        </p:blipFill>
        <p:spPr>
          <a:xfrm>
            <a:off x="8135252" y="600278"/>
            <a:ext cx="4056748" cy="5782219"/>
          </a:xfrm>
        </p:spPr>
      </p:pic>
      <p:sp>
        <p:nvSpPr>
          <p:cNvPr id="9" name="Объект 2"/>
          <p:cNvSpPr>
            <a:spLocks noGrp="1"/>
          </p:cNvSpPr>
          <p:nvPr>
            <p:ph type="body" sz="half" idx="2"/>
          </p:nvPr>
        </p:nvSpPr>
        <p:spPr>
          <a:xfrm>
            <a:off x="0" y="0"/>
            <a:ext cx="8135252" cy="6858000"/>
          </a:xfr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a:normAutofit/>
          </a:bodyPr>
          <a:lstStyle/>
          <a:p>
            <a:pPr indent="450215" algn="just">
              <a:lnSpc>
                <a:spcPct val="115000"/>
              </a:lnSpc>
              <a:spcAft>
                <a:spcPts val="1000"/>
              </a:spcAft>
            </a:pPr>
            <a:endParaRPr lang="en-GB" sz="2400" dirty="0">
              <a:effectLst/>
              <a:latin typeface="Poor Richard" panose="02080502050505020702" pitchFamily="18" charset="0"/>
              <a:ea typeface="Calibri" panose="020F0502020204030204" pitchFamily="34" charset="0"/>
              <a:cs typeface="Times New Roman" panose="02020603050405020304" pitchFamily="18" charset="0"/>
            </a:endParaRPr>
          </a:p>
          <a:p>
            <a:pPr indent="450215" algn="just">
              <a:lnSpc>
                <a:spcPct val="115000"/>
              </a:lnSpc>
              <a:spcAft>
                <a:spcPts val="1000"/>
              </a:spcAft>
            </a:pPr>
            <a:r>
              <a:rPr lang="en-GB" sz="2400" b="1" dirty="0">
                <a:effectLst/>
                <a:latin typeface="Poor Richard" panose="02080502050505020702" pitchFamily="18" charset="0"/>
                <a:ea typeface="Calibri" panose="020F0502020204030204" pitchFamily="34" charset="0"/>
                <a:cs typeface="Times New Roman" panose="02020603050405020304" pitchFamily="18" charset="0"/>
              </a:rPr>
              <a:t>«Does </a:t>
            </a:r>
            <a:r>
              <a:rPr lang="en-GB" sz="2400" b="1" i="1" dirty="0" err="1">
                <a:effectLst/>
                <a:latin typeface="Poor Richard" panose="02080502050505020702" pitchFamily="18" charset="0"/>
                <a:ea typeface="Calibri" panose="020F0502020204030204" pitchFamily="34" charset="0"/>
                <a:cs typeface="Times New Roman" panose="02020603050405020304" pitchFamily="18" charset="0"/>
              </a:rPr>
              <a:t>Gorg</a:t>
            </a:r>
            <a:r>
              <a:rPr lang="en-GB" sz="2400" b="1" dirty="0">
                <a:effectLst/>
                <a:latin typeface="Poor Richard" panose="02080502050505020702" pitchFamily="18" charset="0"/>
                <a:ea typeface="Calibri" panose="020F0502020204030204" pitchFamily="34" charset="0"/>
                <a:cs typeface="Times New Roman" panose="02020603050405020304" pitchFamily="18" charset="0"/>
              </a:rPr>
              <a:t> look like a person, or like something else?”</a:t>
            </a:r>
            <a:endParaRPr lang="en-GB" sz="2400" b="1" dirty="0">
              <a:effectLst/>
              <a:latin typeface="Poor Richard" panose="02080502050505020702" pitchFamily="18" charset="0"/>
              <a:ea typeface="Calibri" panose="020F0502020204030204" pitchFamily="34" charset="0"/>
              <a:cs typeface="Times New Roman" panose="02020603050405020304" pitchFamily="18" charset="0"/>
            </a:endParaRPr>
          </a:p>
          <a:p>
            <a:pPr indent="450215" algn="just">
              <a:lnSpc>
                <a:spcPct val="115000"/>
              </a:lnSpc>
              <a:spcAft>
                <a:spcPts val="1000"/>
              </a:spcAft>
            </a:pPr>
            <a:r>
              <a:rPr lang="en-GB" sz="2400" b="1" dirty="0">
                <a:effectLst/>
                <a:latin typeface="Poor Richard" panose="02080502050505020702" pitchFamily="18" charset="0"/>
                <a:ea typeface="Calibri" panose="020F0502020204030204" pitchFamily="34" charset="0"/>
                <a:cs typeface="Times New Roman" panose="02020603050405020304" pitchFamily="18" charset="0"/>
              </a:rPr>
              <a:t>Tansy shakes her head from side to side with great slowness. She is composing herself again, reinstating a personality that can ignore her real emotions. “</a:t>
            </a:r>
            <a:r>
              <a:rPr lang="en-GB" sz="2400" b="1" i="1" dirty="0" err="1">
                <a:effectLst/>
                <a:latin typeface="Poor Richard" panose="02080502050505020702" pitchFamily="18" charset="0"/>
                <a:ea typeface="Calibri" panose="020F0502020204030204" pitchFamily="34" charset="0"/>
                <a:cs typeface="Times New Roman" panose="02020603050405020304" pitchFamily="18" charset="0"/>
              </a:rPr>
              <a:t>Gorg</a:t>
            </a:r>
            <a:r>
              <a:rPr lang="en-GB" sz="2400" b="1" dirty="0">
                <a:effectLst/>
                <a:latin typeface="Poor Richard" panose="02080502050505020702" pitchFamily="18" charset="0"/>
                <a:ea typeface="Calibri" panose="020F0502020204030204" pitchFamily="34" charset="0"/>
                <a:cs typeface="Times New Roman" panose="02020603050405020304" pitchFamily="18" charset="0"/>
              </a:rPr>
              <a:t> does not look like a person. Not at all.»</a:t>
            </a:r>
            <a:endParaRPr lang="en-GB" sz="2400" b="1" dirty="0">
              <a:effectLst/>
              <a:latin typeface="Poor Richard" panose="02080502050505020702" pitchFamily="18" charset="0"/>
              <a:ea typeface="Calibri" panose="020F0502020204030204" pitchFamily="34" charset="0"/>
              <a:cs typeface="Times New Roman" panose="02020603050405020304" pitchFamily="18" charset="0"/>
            </a:endParaRPr>
          </a:p>
          <a:p>
            <a:pPr indent="450215" algn="just">
              <a:lnSpc>
                <a:spcPct val="115000"/>
              </a:lnSpc>
              <a:spcAft>
                <a:spcPts val="1000"/>
              </a:spcAft>
            </a:pPr>
            <a:r>
              <a:rPr lang="en-GB" sz="2400" b="1" dirty="0">
                <a:effectLst/>
                <a:latin typeface="Poor Richard" panose="02080502050505020702" pitchFamily="18" charset="0"/>
                <a:ea typeface="Calibri" panose="020F0502020204030204" pitchFamily="34" charset="0"/>
                <a:cs typeface="Times New Roman" panose="02020603050405020304" pitchFamily="18" charset="0"/>
              </a:rPr>
              <a:t>…</a:t>
            </a:r>
            <a:endParaRPr lang="en-GB" sz="2400" b="1" dirty="0">
              <a:effectLst/>
              <a:latin typeface="Poor Richard" panose="02080502050505020702" pitchFamily="18" charset="0"/>
              <a:ea typeface="Calibri" panose="020F0502020204030204" pitchFamily="34" charset="0"/>
              <a:cs typeface="Times New Roman" panose="02020603050405020304" pitchFamily="18" charset="0"/>
            </a:endParaRPr>
          </a:p>
          <a:p>
            <a:pPr indent="450215" algn="just"/>
            <a:r>
              <a:rPr lang="en-GB" sz="2400" b="1" dirty="0">
                <a:effectLst/>
                <a:latin typeface="Poor Richard" panose="02080502050505020702" pitchFamily="18" charset="0"/>
                <a:ea typeface="Calibri" panose="020F0502020204030204" pitchFamily="34" charset="0"/>
                <a:cs typeface="Times New Roman" panose="02020603050405020304" pitchFamily="18" charset="0"/>
              </a:rPr>
              <a:t>«— </a:t>
            </a:r>
            <a:r>
              <a:rPr lang="en-GB" sz="2400" b="1" i="1" dirty="0" err="1">
                <a:effectLst/>
                <a:latin typeface="Poor Richard" panose="02080502050505020702" pitchFamily="18" charset="0"/>
                <a:ea typeface="Calibri" panose="020F0502020204030204" pitchFamily="34" charset="0"/>
                <a:cs typeface="Times New Roman" panose="02020603050405020304" pitchFamily="18" charset="0"/>
              </a:rPr>
              <a:t>Ґорґ</a:t>
            </a:r>
            <a:r>
              <a:rPr lang="en-GB" sz="2400" b="1" dirty="0">
                <a:effectLst/>
                <a:latin typeface="Poor Richard" panose="02080502050505020702" pitchFamily="18" charset="0"/>
                <a:ea typeface="Calibri" panose="020F0502020204030204" pitchFamily="34" charset="0"/>
                <a:cs typeface="Times New Roman" panose="02020603050405020304" pitchFamily="18" charset="0"/>
              </a:rPr>
              <a:t> </a:t>
            </a:r>
            <a:r>
              <a:rPr lang="en-GB" sz="2400" b="1" dirty="0" err="1">
                <a:effectLst/>
                <a:latin typeface="Poor Richard" panose="02080502050505020702" pitchFamily="18" charset="0"/>
                <a:ea typeface="Calibri" panose="020F0502020204030204" pitchFamily="34" charset="0"/>
                <a:cs typeface="Times New Roman" panose="02020603050405020304" pitchFamily="18" charset="0"/>
              </a:rPr>
              <a:t>має</a:t>
            </a:r>
            <a:r>
              <a:rPr lang="en-GB" sz="2400" b="1" dirty="0">
                <a:effectLst/>
                <a:latin typeface="Poor Richard" panose="02080502050505020702" pitchFamily="18" charset="0"/>
                <a:ea typeface="Calibri" panose="020F0502020204030204" pitchFamily="34" charset="0"/>
                <a:cs typeface="Times New Roman" panose="02020603050405020304" pitchFamily="18" charset="0"/>
              </a:rPr>
              <a:t> </a:t>
            </a:r>
            <a:r>
              <a:rPr lang="en-GB" sz="2400" b="1" dirty="0" err="1">
                <a:effectLst/>
                <a:latin typeface="Poor Richard" panose="02080502050505020702" pitchFamily="18" charset="0"/>
                <a:ea typeface="Calibri" panose="020F0502020204030204" pitchFamily="34" charset="0"/>
                <a:cs typeface="Times New Roman" panose="02020603050405020304" pitchFamily="18" charset="0"/>
              </a:rPr>
              <a:t>людську</a:t>
            </a:r>
            <a:r>
              <a:rPr lang="en-GB" sz="2400" b="1" dirty="0">
                <a:effectLst/>
                <a:latin typeface="Poor Richard" panose="02080502050505020702" pitchFamily="18" charset="0"/>
                <a:ea typeface="Calibri" panose="020F0502020204030204" pitchFamily="34" charset="0"/>
                <a:cs typeface="Times New Roman" panose="02020603050405020304" pitchFamily="18" charset="0"/>
              </a:rPr>
              <a:t> </a:t>
            </a:r>
            <a:r>
              <a:rPr lang="en-GB" sz="2400" b="1" dirty="0" err="1">
                <a:effectLst/>
                <a:latin typeface="Poor Richard" panose="02080502050505020702" pitchFamily="18" charset="0"/>
                <a:ea typeface="Calibri" panose="020F0502020204030204" pitchFamily="34" charset="0"/>
                <a:cs typeface="Times New Roman" panose="02020603050405020304" pitchFamily="18" charset="0"/>
              </a:rPr>
              <a:t>подобу</a:t>
            </a:r>
            <a:r>
              <a:rPr lang="en-GB" sz="2400" b="1" dirty="0">
                <a:effectLst/>
                <a:latin typeface="Poor Richard" panose="02080502050505020702" pitchFamily="18" charset="0"/>
                <a:ea typeface="Calibri" panose="020F0502020204030204" pitchFamily="34" charset="0"/>
                <a:cs typeface="Times New Roman" panose="02020603050405020304" pitchFamily="18" charset="0"/>
              </a:rPr>
              <a:t>, </a:t>
            </a:r>
            <a:r>
              <a:rPr lang="en-GB" sz="2400" b="1" dirty="0" err="1">
                <a:effectLst/>
                <a:latin typeface="Poor Richard" panose="02080502050505020702" pitchFamily="18" charset="0"/>
                <a:ea typeface="Calibri" panose="020F0502020204030204" pitchFamily="34" charset="0"/>
                <a:cs typeface="Times New Roman" panose="02020603050405020304" pitchFamily="18" charset="0"/>
              </a:rPr>
              <a:t>чи</a:t>
            </a:r>
            <a:r>
              <a:rPr lang="en-GB" sz="2400" b="1" dirty="0">
                <a:effectLst/>
                <a:latin typeface="Poor Richard" panose="02080502050505020702" pitchFamily="18" charset="0"/>
                <a:ea typeface="Calibri" panose="020F0502020204030204" pitchFamily="34" charset="0"/>
                <a:cs typeface="Times New Roman" panose="02020603050405020304" pitchFamily="18" charset="0"/>
              </a:rPr>
              <a:t>, </a:t>
            </a:r>
            <a:r>
              <a:rPr lang="en-GB" sz="2400" b="1" dirty="0" err="1">
                <a:effectLst/>
                <a:latin typeface="Poor Richard" panose="02080502050505020702" pitchFamily="18" charset="0"/>
                <a:ea typeface="Calibri" panose="020F0502020204030204" pitchFamily="34" charset="0"/>
                <a:cs typeface="Times New Roman" panose="02020603050405020304" pitchFamily="18" charset="0"/>
              </a:rPr>
              <a:t>можливо</a:t>
            </a:r>
            <a:r>
              <a:rPr lang="en-GB" sz="2400" b="1" dirty="0">
                <a:effectLst/>
                <a:latin typeface="Poor Richard" panose="02080502050505020702" pitchFamily="18" charset="0"/>
                <a:ea typeface="Calibri" panose="020F0502020204030204" pitchFamily="34" charset="0"/>
                <a:cs typeface="Times New Roman" panose="02020603050405020304" pitchFamily="18" charset="0"/>
              </a:rPr>
              <a:t>, </a:t>
            </a:r>
            <a:r>
              <a:rPr lang="en-GB" sz="2400" b="1" dirty="0" err="1">
                <a:effectLst/>
                <a:latin typeface="Poor Richard" panose="02080502050505020702" pitchFamily="18" charset="0"/>
                <a:ea typeface="Calibri" panose="020F0502020204030204" pitchFamily="34" charset="0"/>
                <a:cs typeface="Times New Roman" panose="02020603050405020304" pitchFamily="18" charset="0"/>
              </a:rPr>
              <a:t>він</a:t>
            </a:r>
            <a:r>
              <a:rPr lang="en-GB" sz="2400" b="1" dirty="0">
                <a:effectLst/>
                <a:latin typeface="Poor Richard" panose="02080502050505020702" pitchFamily="18" charset="0"/>
                <a:ea typeface="Calibri" panose="020F0502020204030204" pitchFamily="34" charset="0"/>
                <a:cs typeface="Times New Roman" panose="02020603050405020304" pitchFamily="18" charset="0"/>
              </a:rPr>
              <a:t> </a:t>
            </a:r>
            <a:r>
              <a:rPr lang="en-GB" sz="2400" b="1" dirty="0" err="1">
                <a:effectLst/>
                <a:latin typeface="Poor Richard" panose="02080502050505020702" pitchFamily="18" charset="0"/>
                <a:ea typeface="Calibri" panose="020F0502020204030204" pitchFamily="34" charset="0"/>
                <a:cs typeface="Times New Roman" panose="02020603050405020304" pitchFamily="18" charset="0"/>
              </a:rPr>
              <a:t>має</a:t>
            </a:r>
            <a:r>
              <a:rPr lang="en-GB" sz="2400" b="1" dirty="0">
                <a:effectLst/>
                <a:latin typeface="Poor Richard" panose="02080502050505020702" pitchFamily="18" charset="0"/>
                <a:ea typeface="Calibri" panose="020F0502020204030204" pitchFamily="34" charset="0"/>
                <a:cs typeface="Times New Roman" panose="02020603050405020304" pitchFamily="18" charset="0"/>
              </a:rPr>
              <a:t> </a:t>
            </a:r>
            <a:r>
              <a:rPr lang="en-GB" sz="2400" b="1" dirty="0" err="1">
                <a:effectLst/>
                <a:latin typeface="Poor Richard" panose="02080502050505020702" pitchFamily="18" charset="0"/>
                <a:ea typeface="Calibri" panose="020F0502020204030204" pitchFamily="34" charset="0"/>
                <a:cs typeface="Times New Roman" panose="02020603050405020304" pitchFamily="18" charset="0"/>
              </a:rPr>
              <a:t>якийсь</a:t>
            </a:r>
            <a:r>
              <a:rPr lang="en-GB" sz="2400" b="1" dirty="0">
                <a:effectLst/>
                <a:latin typeface="Poor Richard" panose="02080502050505020702" pitchFamily="18" charset="0"/>
                <a:ea typeface="Calibri" panose="020F0502020204030204" pitchFamily="34" charset="0"/>
                <a:cs typeface="Times New Roman" panose="02020603050405020304" pitchFamily="18" charset="0"/>
              </a:rPr>
              <a:t> </a:t>
            </a:r>
            <a:r>
              <a:rPr lang="en-GB" sz="2400" b="1" dirty="0" err="1">
                <a:effectLst/>
                <a:latin typeface="Poor Richard" panose="02080502050505020702" pitchFamily="18" charset="0"/>
                <a:ea typeface="Calibri" panose="020F0502020204030204" pitchFamily="34" charset="0"/>
                <a:cs typeface="Times New Roman" panose="02020603050405020304" pitchFamily="18" charset="0"/>
              </a:rPr>
              <a:t>інакший</a:t>
            </a:r>
            <a:r>
              <a:rPr lang="en-GB" sz="2400" b="1" dirty="0">
                <a:effectLst/>
                <a:latin typeface="Poor Richard" panose="02080502050505020702" pitchFamily="18" charset="0"/>
                <a:ea typeface="Calibri" panose="020F0502020204030204" pitchFamily="34" charset="0"/>
                <a:cs typeface="Times New Roman" panose="02020603050405020304" pitchFamily="18" charset="0"/>
              </a:rPr>
              <a:t> </a:t>
            </a:r>
            <a:r>
              <a:rPr lang="en-GB" sz="2400" b="1" dirty="0" err="1">
                <a:effectLst/>
                <a:latin typeface="Poor Richard" panose="02080502050505020702" pitchFamily="18" charset="0"/>
                <a:ea typeface="Calibri" panose="020F0502020204030204" pitchFamily="34" charset="0"/>
                <a:cs typeface="Times New Roman" panose="02020603050405020304" pitchFamily="18" charset="0"/>
              </a:rPr>
              <a:t>вигляд</a:t>
            </a:r>
            <a:r>
              <a:rPr lang="en-GB" sz="2400" b="1" dirty="0">
                <a:effectLst/>
                <a:latin typeface="Poor Richard" panose="02080502050505020702" pitchFamily="18" charset="0"/>
                <a:ea typeface="Calibri" panose="020F0502020204030204" pitchFamily="34" charset="0"/>
                <a:cs typeface="Times New Roman" panose="02020603050405020304" pitchFamily="18" charset="0"/>
              </a:rPr>
              <a:t>? </a:t>
            </a:r>
            <a:endParaRPr lang="en-GB" sz="2400" b="1" dirty="0">
              <a:effectLst/>
              <a:latin typeface="Poor Richard" panose="02080502050505020702" pitchFamily="18" charset="0"/>
              <a:ea typeface="Calibri" panose="020F0502020204030204" pitchFamily="34" charset="0"/>
              <a:cs typeface="Times New Roman" panose="02020603050405020304" pitchFamily="18" charset="0"/>
            </a:endParaRPr>
          </a:p>
          <a:p>
            <a:pPr indent="450215" algn="just"/>
            <a:r>
              <a:rPr lang="en-GB" sz="2400" b="1" dirty="0" err="1">
                <a:effectLst/>
                <a:latin typeface="Poor Richard" panose="02080502050505020702" pitchFamily="18" charset="0"/>
                <a:ea typeface="Calibri" panose="020F0502020204030204" pitchFamily="34" charset="0"/>
                <a:cs typeface="Times New Roman" panose="02020603050405020304" pitchFamily="18" charset="0"/>
              </a:rPr>
              <a:t>Тенсі</a:t>
            </a:r>
            <a:r>
              <a:rPr lang="en-GB" sz="2400" b="1" dirty="0">
                <a:effectLst/>
                <a:latin typeface="Poor Richard" panose="02080502050505020702" pitchFamily="18" charset="0"/>
                <a:ea typeface="Calibri" panose="020F0502020204030204" pitchFamily="34" charset="0"/>
                <a:cs typeface="Times New Roman" panose="02020603050405020304" pitchFamily="18" charset="0"/>
              </a:rPr>
              <a:t> </a:t>
            </a:r>
            <a:r>
              <a:rPr lang="en-GB" sz="2400" b="1" dirty="0" err="1">
                <a:effectLst/>
                <a:latin typeface="Poor Richard" panose="02080502050505020702" pitchFamily="18" charset="0"/>
                <a:ea typeface="Calibri" panose="020F0502020204030204" pitchFamily="34" charset="0"/>
                <a:cs typeface="Times New Roman" panose="02020603050405020304" pitchFamily="18" charset="0"/>
              </a:rPr>
              <a:t>надто</a:t>
            </a:r>
            <a:r>
              <a:rPr lang="en-GB" sz="2400" b="1" dirty="0">
                <a:effectLst/>
                <a:latin typeface="Poor Richard" panose="02080502050505020702" pitchFamily="18" charset="0"/>
                <a:ea typeface="Calibri" panose="020F0502020204030204" pitchFamily="34" charset="0"/>
                <a:cs typeface="Times New Roman" panose="02020603050405020304" pitchFamily="18" charset="0"/>
              </a:rPr>
              <a:t> </a:t>
            </a:r>
            <a:r>
              <a:rPr lang="en-GB" sz="2400" b="1" dirty="0" err="1">
                <a:effectLst/>
                <a:latin typeface="Poor Richard" panose="02080502050505020702" pitchFamily="18" charset="0"/>
                <a:ea typeface="Calibri" panose="020F0502020204030204" pitchFamily="34" charset="0"/>
                <a:cs typeface="Times New Roman" panose="02020603050405020304" pitchFamily="18" charset="0"/>
              </a:rPr>
              <a:t>повільно</a:t>
            </a:r>
            <a:r>
              <a:rPr lang="en-GB" sz="2400" b="1" dirty="0">
                <a:effectLst/>
                <a:latin typeface="Poor Richard" panose="02080502050505020702" pitchFamily="18" charset="0"/>
                <a:ea typeface="Calibri" panose="020F0502020204030204" pitchFamily="34" charset="0"/>
                <a:cs typeface="Times New Roman" panose="02020603050405020304" pitchFamily="18" charset="0"/>
              </a:rPr>
              <a:t> </a:t>
            </a:r>
            <a:r>
              <a:rPr lang="en-GB" sz="2400" b="1" dirty="0" err="1">
                <a:effectLst/>
                <a:latin typeface="Poor Richard" panose="02080502050505020702" pitchFamily="18" charset="0"/>
                <a:ea typeface="Calibri" panose="020F0502020204030204" pitchFamily="34" charset="0"/>
                <a:cs typeface="Times New Roman" panose="02020603050405020304" pitchFamily="18" charset="0"/>
              </a:rPr>
              <a:t>хитає</a:t>
            </a:r>
            <a:r>
              <a:rPr lang="en-GB" sz="2400" b="1" dirty="0">
                <a:effectLst/>
                <a:latin typeface="Poor Richard" panose="02080502050505020702" pitchFamily="18" charset="0"/>
                <a:ea typeface="Calibri" panose="020F0502020204030204" pitchFamily="34" charset="0"/>
                <a:cs typeface="Times New Roman" panose="02020603050405020304" pitchFamily="18" charset="0"/>
              </a:rPr>
              <a:t> </a:t>
            </a:r>
            <a:r>
              <a:rPr lang="en-GB" sz="2400" b="1" dirty="0" err="1">
                <a:effectLst/>
                <a:latin typeface="Poor Richard" panose="02080502050505020702" pitchFamily="18" charset="0"/>
                <a:ea typeface="Calibri" panose="020F0502020204030204" pitchFamily="34" charset="0"/>
                <a:cs typeface="Times New Roman" panose="02020603050405020304" pitchFamily="18" charset="0"/>
              </a:rPr>
              <a:t>головою</a:t>
            </a:r>
            <a:r>
              <a:rPr lang="en-GB" sz="2400" b="1" dirty="0">
                <a:effectLst/>
                <a:latin typeface="Poor Richard" panose="02080502050505020702" pitchFamily="18" charset="0"/>
                <a:ea typeface="Calibri" panose="020F0502020204030204" pitchFamily="34" charset="0"/>
                <a:cs typeface="Times New Roman" panose="02020603050405020304" pitchFamily="18" charset="0"/>
              </a:rPr>
              <a:t> з </a:t>
            </a:r>
            <a:r>
              <a:rPr lang="en-GB" sz="2400" b="1" dirty="0" err="1">
                <a:effectLst/>
                <a:latin typeface="Poor Richard" panose="02080502050505020702" pitchFamily="18" charset="0"/>
                <a:ea typeface="Calibri" panose="020F0502020204030204" pitchFamily="34" charset="0"/>
                <a:cs typeface="Times New Roman" panose="02020603050405020304" pitchFamily="18" charset="0"/>
              </a:rPr>
              <a:t>боку</a:t>
            </a:r>
            <a:r>
              <a:rPr lang="en-GB" sz="2400" b="1" dirty="0">
                <a:effectLst/>
                <a:latin typeface="Poor Richard" panose="02080502050505020702" pitchFamily="18" charset="0"/>
                <a:ea typeface="Calibri" panose="020F0502020204030204" pitchFamily="34" charset="0"/>
                <a:cs typeface="Times New Roman" panose="02020603050405020304" pitchFamily="18" charset="0"/>
              </a:rPr>
              <a:t> в </a:t>
            </a:r>
            <a:r>
              <a:rPr lang="en-GB" sz="2400" b="1" dirty="0" err="1">
                <a:effectLst/>
                <a:latin typeface="Poor Richard" panose="02080502050505020702" pitchFamily="18" charset="0"/>
                <a:ea typeface="Calibri" panose="020F0502020204030204" pitchFamily="34" charset="0"/>
                <a:cs typeface="Times New Roman" panose="02020603050405020304" pitchFamily="18" charset="0"/>
              </a:rPr>
              <a:t>бік</a:t>
            </a:r>
            <a:r>
              <a:rPr lang="en-GB" sz="2400" b="1" dirty="0">
                <a:effectLst/>
                <a:latin typeface="Poor Richard" panose="02080502050505020702" pitchFamily="18" charset="0"/>
                <a:ea typeface="Calibri" panose="020F0502020204030204" pitchFamily="34" charset="0"/>
                <a:cs typeface="Times New Roman" panose="02020603050405020304" pitchFamily="18" charset="0"/>
              </a:rPr>
              <a:t>. </a:t>
            </a:r>
            <a:r>
              <a:rPr lang="en-GB" sz="2400" b="1" dirty="0" err="1">
                <a:effectLst/>
                <a:latin typeface="Poor Richard" panose="02080502050505020702" pitchFamily="18" charset="0"/>
                <a:ea typeface="Calibri" panose="020F0502020204030204" pitchFamily="34" charset="0"/>
                <a:cs typeface="Times New Roman" panose="02020603050405020304" pitchFamily="18" charset="0"/>
              </a:rPr>
              <a:t>Вона</a:t>
            </a:r>
            <a:r>
              <a:rPr lang="en-GB" sz="2400" b="1" dirty="0">
                <a:effectLst/>
                <a:latin typeface="Poor Richard" panose="02080502050505020702" pitchFamily="18" charset="0"/>
                <a:ea typeface="Calibri" panose="020F0502020204030204" pitchFamily="34" charset="0"/>
                <a:cs typeface="Times New Roman" panose="02020603050405020304" pitchFamily="18" charset="0"/>
              </a:rPr>
              <a:t> </a:t>
            </a:r>
            <a:r>
              <a:rPr lang="en-GB" sz="2400" b="1" dirty="0" err="1">
                <a:effectLst/>
                <a:latin typeface="Poor Richard" panose="02080502050505020702" pitchFamily="18" charset="0"/>
                <a:ea typeface="Calibri" panose="020F0502020204030204" pitchFamily="34" charset="0"/>
                <a:cs typeface="Times New Roman" panose="02020603050405020304" pitchFamily="18" charset="0"/>
              </a:rPr>
              <a:t>знову</a:t>
            </a:r>
            <a:r>
              <a:rPr lang="en-GB" sz="2400" b="1" dirty="0">
                <a:effectLst/>
                <a:latin typeface="Poor Richard" panose="02080502050505020702" pitchFamily="18" charset="0"/>
                <a:ea typeface="Calibri" panose="020F0502020204030204" pitchFamily="34" charset="0"/>
                <a:cs typeface="Times New Roman" panose="02020603050405020304" pitchFamily="18" charset="0"/>
              </a:rPr>
              <a:t> </a:t>
            </a:r>
            <a:r>
              <a:rPr lang="en-GB" sz="2400" b="1" dirty="0" err="1">
                <a:effectLst/>
                <a:latin typeface="Poor Richard" panose="02080502050505020702" pitchFamily="18" charset="0"/>
                <a:ea typeface="Calibri" panose="020F0502020204030204" pitchFamily="34" charset="0"/>
                <a:cs typeface="Times New Roman" panose="02020603050405020304" pitchFamily="18" charset="0"/>
              </a:rPr>
              <a:t>заспокоює</a:t>
            </a:r>
            <a:r>
              <a:rPr lang="en-GB" sz="2400" b="1" dirty="0">
                <a:effectLst/>
                <a:latin typeface="Poor Richard" panose="02080502050505020702" pitchFamily="18" charset="0"/>
                <a:ea typeface="Calibri" panose="020F0502020204030204" pitchFamily="34" charset="0"/>
                <a:cs typeface="Times New Roman" panose="02020603050405020304" pitchFamily="18" charset="0"/>
              </a:rPr>
              <a:t>, </a:t>
            </a:r>
            <a:r>
              <a:rPr lang="en-GB" sz="2400" b="1" dirty="0" err="1">
                <a:effectLst/>
                <a:latin typeface="Poor Richard" panose="02080502050505020702" pitchFamily="18" charset="0"/>
                <a:ea typeface="Calibri" panose="020F0502020204030204" pitchFamily="34" charset="0"/>
                <a:cs typeface="Times New Roman" panose="02020603050405020304" pitchFamily="18" charset="0"/>
              </a:rPr>
              <a:t>опановує</a:t>
            </a:r>
            <a:r>
              <a:rPr lang="en-GB" sz="2400" b="1" dirty="0">
                <a:effectLst/>
                <a:latin typeface="Poor Richard" panose="02080502050505020702" pitchFamily="18" charset="0"/>
                <a:ea typeface="Calibri" panose="020F0502020204030204" pitchFamily="34" charset="0"/>
                <a:cs typeface="Times New Roman" panose="02020603050405020304" pitchFamily="18" charset="0"/>
              </a:rPr>
              <a:t> </a:t>
            </a:r>
            <a:r>
              <a:rPr lang="en-GB" sz="2400" b="1" dirty="0" err="1">
                <a:effectLst/>
                <a:latin typeface="Poor Richard" panose="02080502050505020702" pitchFamily="18" charset="0"/>
                <a:ea typeface="Calibri" panose="020F0502020204030204" pitchFamily="34" charset="0"/>
                <a:cs typeface="Times New Roman" panose="02020603050405020304" pitchFamily="18" charset="0"/>
              </a:rPr>
              <a:t>себе</a:t>
            </a:r>
            <a:r>
              <a:rPr lang="en-GB" sz="2400" b="1" dirty="0">
                <a:effectLst/>
                <a:latin typeface="Poor Richard" panose="02080502050505020702" pitchFamily="18" charset="0"/>
                <a:ea typeface="Calibri" panose="020F0502020204030204" pitchFamily="34" charset="0"/>
                <a:cs typeface="Times New Roman" panose="02020603050405020304" pitchFamily="18" charset="0"/>
              </a:rPr>
              <a:t> і </a:t>
            </a:r>
            <a:r>
              <a:rPr lang="en-GB" sz="2400" b="1" dirty="0" err="1">
                <a:effectLst/>
                <a:latin typeface="Poor Richard" panose="02080502050505020702" pitchFamily="18" charset="0"/>
                <a:ea typeface="Calibri" panose="020F0502020204030204" pitchFamily="34" charset="0"/>
                <a:cs typeface="Times New Roman" panose="02020603050405020304" pitchFamily="18" charset="0"/>
              </a:rPr>
              <a:t>може</a:t>
            </a:r>
            <a:r>
              <a:rPr lang="en-GB" sz="2400" b="1" dirty="0">
                <a:effectLst/>
                <a:latin typeface="Poor Richard" panose="02080502050505020702" pitchFamily="18" charset="0"/>
                <a:ea typeface="Calibri" panose="020F0502020204030204" pitchFamily="34" charset="0"/>
                <a:cs typeface="Times New Roman" panose="02020603050405020304" pitchFamily="18" charset="0"/>
              </a:rPr>
              <a:t> </a:t>
            </a:r>
            <a:r>
              <a:rPr lang="en-GB" sz="2400" b="1" dirty="0" err="1">
                <a:effectLst/>
                <a:latin typeface="Poor Richard" panose="02080502050505020702" pitchFamily="18" charset="0"/>
                <a:ea typeface="Calibri" panose="020F0502020204030204" pitchFamily="34" charset="0"/>
                <a:cs typeface="Times New Roman" panose="02020603050405020304" pitchFamily="18" charset="0"/>
              </a:rPr>
              <a:t>контролювати</a:t>
            </a:r>
            <a:r>
              <a:rPr lang="en-GB" sz="2400" b="1" dirty="0">
                <a:effectLst/>
                <a:latin typeface="Poor Richard" panose="02080502050505020702" pitchFamily="18" charset="0"/>
                <a:ea typeface="Calibri" panose="020F0502020204030204" pitchFamily="34" charset="0"/>
                <a:cs typeface="Times New Roman" panose="02020603050405020304" pitchFamily="18" charset="0"/>
              </a:rPr>
              <a:t> </a:t>
            </a:r>
            <a:r>
              <a:rPr lang="en-GB" sz="2400" b="1" dirty="0" err="1">
                <a:effectLst/>
                <a:latin typeface="Poor Richard" panose="02080502050505020702" pitchFamily="18" charset="0"/>
                <a:ea typeface="Calibri" panose="020F0502020204030204" pitchFamily="34" charset="0"/>
                <a:cs typeface="Times New Roman" panose="02020603050405020304" pitchFamily="18" charset="0"/>
              </a:rPr>
              <a:t>емоції</a:t>
            </a:r>
            <a:r>
              <a:rPr lang="en-GB" sz="2400" b="1" dirty="0">
                <a:effectLst/>
                <a:latin typeface="Poor Richard" panose="02080502050505020702" pitchFamily="18" charset="0"/>
                <a:ea typeface="Calibri" panose="020F0502020204030204" pitchFamily="34" charset="0"/>
                <a:cs typeface="Times New Roman" panose="02020603050405020304" pitchFamily="18" charset="0"/>
              </a:rPr>
              <a:t>. </a:t>
            </a:r>
            <a:endParaRPr lang="en-GB" sz="2400" b="1" dirty="0">
              <a:effectLst/>
              <a:latin typeface="Poor Richard" panose="02080502050505020702" pitchFamily="18" charset="0"/>
              <a:ea typeface="Calibri" panose="020F0502020204030204" pitchFamily="34" charset="0"/>
              <a:cs typeface="Times New Roman" panose="02020603050405020304" pitchFamily="18" charset="0"/>
            </a:endParaRPr>
          </a:p>
          <a:p>
            <a:pPr indent="450215" algn="just">
              <a:lnSpc>
                <a:spcPct val="115000"/>
              </a:lnSpc>
              <a:spcAft>
                <a:spcPts val="1000"/>
              </a:spcAft>
            </a:pPr>
            <a:r>
              <a:rPr lang="en-GB" sz="2400" b="1" dirty="0">
                <a:effectLst/>
                <a:latin typeface="Poor Richard" panose="02080502050505020702" pitchFamily="18" charset="0"/>
                <a:ea typeface="Calibri" panose="020F0502020204030204" pitchFamily="34" charset="0"/>
                <a:cs typeface="Times New Roman" panose="02020603050405020304" pitchFamily="18" charset="0"/>
              </a:rPr>
              <a:t>— </a:t>
            </a:r>
            <a:r>
              <a:rPr lang="en-GB" sz="2400" b="1" i="1" dirty="0" err="1">
                <a:effectLst/>
                <a:latin typeface="Poor Richard" panose="02080502050505020702" pitchFamily="18" charset="0"/>
                <a:ea typeface="Calibri" panose="020F0502020204030204" pitchFamily="34" charset="0"/>
                <a:cs typeface="Times New Roman" panose="02020603050405020304" pitchFamily="18" charset="0"/>
              </a:rPr>
              <a:t>Ґорґ</a:t>
            </a:r>
            <a:r>
              <a:rPr lang="en-GB" sz="2400" b="1" dirty="0">
                <a:effectLst/>
                <a:latin typeface="Poor Richard" panose="02080502050505020702" pitchFamily="18" charset="0"/>
                <a:ea typeface="Calibri" panose="020F0502020204030204" pitchFamily="34" charset="0"/>
                <a:cs typeface="Times New Roman" panose="02020603050405020304" pitchFamily="18" charset="0"/>
              </a:rPr>
              <a:t> </a:t>
            </a:r>
            <a:r>
              <a:rPr lang="en-GB" sz="2400" b="1" dirty="0" err="1">
                <a:effectLst/>
                <a:latin typeface="Poor Richard" panose="02080502050505020702" pitchFamily="18" charset="0"/>
                <a:ea typeface="Calibri" panose="020F0502020204030204" pitchFamily="34" charset="0"/>
                <a:cs typeface="Times New Roman" panose="02020603050405020304" pitchFamily="18" charset="0"/>
              </a:rPr>
              <a:t>не</a:t>
            </a:r>
            <a:r>
              <a:rPr lang="en-GB" sz="2400" b="1" dirty="0">
                <a:effectLst/>
                <a:latin typeface="Poor Richard" panose="02080502050505020702" pitchFamily="18" charset="0"/>
                <a:ea typeface="Calibri" panose="020F0502020204030204" pitchFamily="34" charset="0"/>
                <a:cs typeface="Times New Roman" panose="02020603050405020304" pitchFamily="18" charset="0"/>
              </a:rPr>
              <a:t> </a:t>
            </a:r>
            <a:r>
              <a:rPr lang="en-GB" sz="2400" b="1" dirty="0" err="1">
                <a:effectLst/>
                <a:latin typeface="Poor Richard" panose="02080502050505020702" pitchFamily="18" charset="0"/>
                <a:ea typeface="Calibri" panose="020F0502020204030204" pitchFamily="34" charset="0"/>
                <a:cs typeface="Times New Roman" panose="02020603050405020304" pitchFamily="18" charset="0"/>
              </a:rPr>
              <a:t>має</a:t>
            </a:r>
            <a:r>
              <a:rPr lang="en-GB" sz="2400" b="1" dirty="0">
                <a:effectLst/>
                <a:latin typeface="Poor Richard" panose="02080502050505020702" pitchFamily="18" charset="0"/>
                <a:ea typeface="Calibri" panose="020F0502020204030204" pitchFamily="34" charset="0"/>
                <a:cs typeface="Times New Roman" panose="02020603050405020304" pitchFamily="18" charset="0"/>
              </a:rPr>
              <a:t> </a:t>
            </a:r>
            <a:r>
              <a:rPr lang="en-GB" sz="2400" b="1" dirty="0" err="1">
                <a:effectLst/>
                <a:latin typeface="Poor Richard" panose="02080502050505020702" pitchFamily="18" charset="0"/>
                <a:ea typeface="Calibri" panose="020F0502020204030204" pitchFamily="34" charset="0"/>
                <a:cs typeface="Times New Roman" panose="02020603050405020304" pitchFamily="18" charset="0"/>
              </a:rPr>
              <a:t>людської</a:t>
            </a:r>
            <a:r>
              <a:rPr lang="en-GB" sz="2400" b="1" dirty="0">
                <a:effectLst/>
                <a:latin typeface="Poor Richard" panose="02080502050505020702" pitchFamily="18" charset="0"/>
                <a:ea typeface="Calibri" panose="020F0502020204030204" pitchFamily="34" charset="0"/>
                <a:cs typeface="Times New Roman" panose="02020603050405020304" pitchFamily="18" charset="0"/>
              </a:rPr>
              <a:t> </a:t>
            </a:r>
            <a:r>
              <a:rPr lang="en-GB" sz="2400" b="1" dirty="0" err="1">
                <a:effectLst/>
                <a:latin typeface="Poor Richard" panose="02080502050505020702" pitchFamily="18" charset="0"/>
                <a:ea typeface="Calibri" panose="020F0502020204030204" pitchFamily="34" charset="0"/>
                <a:cs typeface="Times New Roman" panose="02020603050405020304" pitchFamily="18" charset="0"/>
              </a:rPr>
              <a:t>подоби</a:t>
            </a:r>
            <a:r>
              <a:rPr lang="en-GB" sz="2400" b="1" dirty="0">
                <a:effectLst/>
                <a:latin typeface="Poor Richard" panose="02080502050505020702" pitchFamily="18" charset="0"/>
                <a:ea typeface="Calibri" panose="020F0502020204030204" pitchFamily="34" charset="0"/>
                <a:cs typeface="Times New Roman" panose="02020603050405020304" pitchFamily="18" charset="0"/>
              </a:rPr>
              <a:t>. </a:t>
            </a:r>
            <a:r>
              <a:rPr lang="en-GB" sz="2400" b="1" dirty="0" err="1">
                <a:effectLst/>
                <a:latin typeface="Poor Richard" panose="02080502050505020702" pitchFamily="18" charset="0"/>
                <a:ea typeface="Calibri" panose="020F0502020204030204" pitchFamily="34" charset="0"/>
                <a:cs typeface="Times New Roman" panose="02020603050405020304" pitchFamily="18" charset="0"/>
              </a:rPr>
              <a:t>Зовсім</a:t>
            </a:r>
            <a:r>
              <a:rPr lang="en-GB" sz="2400" b="1" dirty="0">
                <a:effectLst/>
                <a:latin typeface="Poor Richard" panose="02080502050505020702" pitchFamily="18" charset="0"/>
                <a:ea typeface="Calibri" panose="020F0502020204030204" pitchFamily="34" charset="0"/>
                <a:cs typeface="Times New Roman" panose="02020603050405020304" pitchFamily="18" charset="0"/>
              </a:rPr>
              <a:t> </a:t>
            </a:r>
            <a:r>
              <a:rPr lang="en-GB" sz="2400" b="1" dirty="0" err="1">
                <a:effectLst/>
                <a:latin typeface="Poor Richard" panose="02080502050505020702" pitchFamily="18" charset="0"/>
                <a:ea typeface="Calibri" panose="020F0502020204030204" pitchFamily="34" charset="0"/>
                <a:cs typeface="Times New Roman" panose="02020603050405020304" pitchFamily="18" charset="0"/>
              </a:rPr>
              <a:t>ні</a:t>
            </a:r>
            <a:r>
              <a:rPr lang="en-GB" sz="2400" b="1" dirty="0">
                <a:effectLst/>
                <a:latin typeface="Poor Richard" panose="02080502050505020702" pitchFamily="18" charset="0"/>
                <a:ea typeface="Calibri" panose="020F0502020204030204" pitchFamily="34" charset="0"/>
                <a:cs typeface="Times New Roman" panose="02020603050405020304" pitchFamily="18" charset="0"/>
              </a:rPr>
              <a:t>.»</a:t>
            </a:r>
            <a:endParaRPr lang="en-GB" sz="2400" b="1" dirty="0">
              <a:effectLst/>
              <a:latin typeface="Poor Richard" panose="02080502050505020702" pitchFamily="18" charset="0"/>
              <a:ea typeface="Calibri" panose="020F0502020204030204" pitchFamily="34" charset="0"/>
              <a:cs typeface="Times New Roman" panose="02020603050405020304" pitchFamily="18" charset="0"/>
            </a:endParaRPr>
          </a:p>
          <a:p>
            <a:pPr indent="450215" algn="just">
              <a:lnSpc>
                <a:spcPct val="115000"/>
              </a:lnSpc>
              <a:spcAft>
                <a:spcPts val="1000"/>
              </a:spcAft>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ctrTitle"/>
          </p:nvPr>
        </p:nvSpPr>
        <p:spPr>
          <a:xfrm>
            <a:off x="421254" y="2105637"/>
            <a:ext cx="11349491" cy="3061982"/>
          </a:xfr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a:lstStyle/>
          <a:p>
            <a:pPr algn="l">
              <a:lnSpc>
                <a:spcPct val="100000"/>
              </a:lnSpc>
            </a:pPr>
            <a:r>
              <a:rPr lang="en-GB" sz="2800" dirty="0">
                <a:solidFill>
                  <a:schemeClr val="bg1">
                    <a:lumMod val="85000"/>
                  </a:schemeClr>
                </a:solidFill>
                <a:latin typeface="Poor Richard" panose="02080502050505020702" pitchFamily="18" charset="0"/>
              </a:rPr>
              <a:t>The conclusions are: in the process of translating proper names, it is customary to distinguish translational transliteration and transcription; calculating, descriptive </a:t>
            </a:r>
            <a:r>
              <a:rPr lang="en-GB" sz="2800" dirty="0" err="1">
                <a:solidFill>
                  <a:schemeClr val="bg1">
                    <a:lumMod val="85000"/>
                  </a:schemeClr>
                </a:solidFill>
                <a:latin typeface="Poor Richard" panose="02080502050505020702" pitchFamily="18" charset="0"/>
              </a:rPr>
              <a:t>translater</a:t>
            </a:r>
            <a:r>
              <a:rPr lang="en-GB" sz="2800" dirty="0">
                <a:solidFill>
                  <a:schemeClr val="bg1">
                    <a:lumMod val="85000"/>
                  </a:schemeClr>
                </a:solidFill>
                <a:latin typeface="Poor Richard" panose="02080502050505020702" pitchFamily="18" charset="0"/>
              </a:rPr>
              <a:t> and </a:t>
            </a:r>
            <a:r>
              <a:rPr lang="en-GB" sz="2800" dirty="0" err="1">
                <a:solidFill>
                  <a:schemeClr val="bg1">
                    <a:lumMod val="85000"/>
                  </a:schemeClr>
                </a:solidFill>
                <a:latin typeface="Poor Richard" panose="02080502050505020702" pitchFamily="18" charset="0"/>
              </a:rPr>
              <a:t>transformationaltranslation</a:t>
            </a:r>
            <a:r>
              <a:rPr lang="en-GB" sz="2800" dirty="0">
                <a:solidFill>
                  <a:schemeClr val="bg1">
                    <a:lumMod val="85000"/>
                  </a:schemeClr>
                </a:solidFill>
                <a:latin typeface="Poor Richard" panose="02080502050505020702" pitchFamily="18" charset="0"/>
              </a:rPr>
              <a:t>. For example, in order to convey the specificity of a picture from an imaginary world with its own uniqueness, the translator is forced to deviate from the rules and create his own </a:t>
            </a:r>
            <a:r>
              <a:rPr lang="en-GB" sz="2800" dirty="0" err="1">
                <a:solidFill>
                  <a:schemeClr val="bg1">
                    <a:lumMod val="85000"/>
                  </a:schemeClr>
                </a:solidFill>
                <a:latin typeface="Poor Richard" panose="02080502050505020702" pitchFamily="18" charset="0"/>
              </a:rPr>
              <a:t>okazionalisms</a:t>
            </a:r>
            <a:r>
              <a:rPr lang="en-GB" sz="2800" dirty="0">
                <a:solidFill>
                  <a:schemeClr val="bg1">
                    <a:lumMod val="85000"/>
                  </a:schemeClr>
                </a:solidFill>
                <a:latin typeface="Poor Richard" panose="02080502050505020702" pitchFamily="18" charset="0"/>
              </a:rPr>
              <a:t>.</a:t>
            </a:r>
            <a:br>
              <a:rPr lang="en-GB" sz="2800" dirty="0">
                <a:latin typeface="Arial Black" panose="020B0A04020102020204" pitchFamily="34" charset="0"/>
              </a:rPr>
            </a:br>
            <a:endParaRPr lang="en-GB" sz="2800" dirty="0">
              <a:latin typeface="Arial Black" panose="020B0A040201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1468073" y="2742465"/>
            <a:ext cx="8824456" cy="1373070"/>
          </a:xfrm>
        </p:spPr>
        <p:txBody>
          <a:bodyPr/>
          <a:lstStyle/>
          <a:p>
            <a:r>
              <a:rPr lang="en-GB" sz="6600" dirty="0">
                <a:solidFill>
                  <a:srgbClr val="F09415"/>
                </a:solidFill>
                <a:latin typeface="Poor Richard" panose="02080502050505020702" pitchFamily="18" charset="0"/>
              </a:rPr>
              <a:t>Thank you for attention</a:t>
            </a:r>
            <a:endParaRPr lang="en-GB" sz="6600" dirty="0">
              <a:solidFill>
                <a:srgbClr val="F09415"/>
              </a:solidFill>
              <a:latin typeface="Poor Richard" panose="02080502050505020702"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theme/theme1.xml><?xml version="1.0" encoding="utf-8"?>
<a:theme xmlns:a="http://schemas.openxmlformats.org/drawingml/2006/main" name="powerpointstore.com_14">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powerpointstore.com_14</Template>
  <TotalTime>0</TotalTime>
  <Words>2316</Words>
  <Application>WPS Presentation</Application>
  <PresentationFormat>Широкоэкранный</PresentationFormat>
  <Paragraphs>37</Paragraphs>
  <Slides>8</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8</vt:i4>
      </vt:variant>
    </vt:vector>
  </HeadingPairs>
  <TitlesOfParts>
    <vt:vector size="19" baseType="lpstr">
      <vt:lpstr>Arial</vt:lpstr>
      <vt:lpstr>SimSun</vt:lpstr>
      <vt:lpstr>Wingdings</vt:lpstr>
      <vt:lpstr>Poor Richard</vt:lpstr>
      <vt:lpstr>Calibri</vt:lpstr>
      <vt:lpstr>Times New Roman</vt:lpstr>
      <vt:lpstr>Arial Black</vt:lpstr>
      <vt:lpstr>Calibri Light</vt:lpstr>
      <vt:lpstr>Microsoft YaHei</vt:lpstr>
      <vt:lpstr>Arial Unicode MS</vt:lpstr>
      <vt:lpstr>powerpointstore.com_14</vt:lpstr>
      <vt:lpstr>Peculiarities of Ukrainian translation of titles in Stephen King's novel "The Black House"   </vt:lpstr>
      <vt:lpstr>Steven King –the master of horror</vt:lpstr>
      <vt:lpstr>PowerPoint 演示文稿</vt:lpstr>
      <vt:lpstr>Variants of transmission</vt:lpstr>
      <vt:lpstr>PowerPoint 演示文稿</vt:lpstr>
      <vt:lpstr>PowerPoint 演示文稿</vt:lpstr>
      <vt:lpstr>The conclusions are: in the process of translating proper names, it is customary to distinguish translational transliteration and transcription; calculating, descriptive translater and transformationaltranslation. For example, in order to convey the specificity of a picture from an imaginary world with its own uniqueness, the translator is forced to deviate from the rules and create his own okazionalisms. </vt:lpstr>
      <vt:lpstr>Thank you for attention</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Peculiarities of Ukrainian translation of titles in Stephen King's novel "The Black House"   </dc:title>
  <dc:creator>Katerine</dc:creator>
  <cp:lastModifiedBy>Булочка Катюша</cp:lastModifiedBy>
  <cp:revision>6</cp:revision>
  <dcterms:created xsi:type="dcterms:W3CDTF">2022-09-22T21:14:00Z</dcterms:created>
  <dcterms:modified xsi:type="dcterms:W3CDTF">2026-04-29T08:54:46Z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AAF8C27AB4FD42C5B7BA788C32253C66_12</vt:lpwstr>
  </property>
  <property fmtid="{D5CDD505-2E9C-101B-9397-08002B2CF9AE}" pid="3" name="KSOProductBuildVer">
    <vt:lpwstr>1033-12.2.0.22549</vt:lpwstr>
  </property>
</Properties>
</file>