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2"/>
    <p:sldId id="257" r:id="rId33"/>
    <p:sldId id="258" r:id="rId34"/>
    <p:sldId id="259" r:id="rId35"/>
    <p:sldId id="260" r:id="rId36"/>
    <p:sldId id="261" r:id="rId37"/>
    <p:sldId id="262" r:id="rId38"/>
    <p:sldId id="263" r:id="rId39"/>
    <p:sldId id="264" r:id="rId40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Beatrix Antiqua" charset="1" panose="02000503080000020003"/>
      <p:regular r:id="rId10"/>
    </p:embeddedFont>
    <p:embeddedFont>
      <p:font typeface="Beatrix Antiqua Bold" charset="1" panose="02000503080000020003"/>
      <p:regular r:id="rId11"/>
    </p:embeddedFont>
    <p:embeddedFont>
      <p:font typeface="Beatrix Antiqua Italics" charset="1" panose="02000505000000020003"/>
      <p:regular r:id="rId12"/>
    </p:embeddedFont>
    <p:embeddedFont>
      <p:font typeface="Beatrix Antiqua Bold Italics" charset="1" panose="02000505000000020003"/>
      <p:regular r:id="rId13"/>
    </p:embeddedFont>
    <p:embeddedFont>
      <p:font typeface="Beatrix Antiqua Thin" charset="1" panose="02000503080000020003"/>
      <p:regular r:id="rId14"/>
    </p:embeddedFont>
    <p:embeddedFont>
      <p:font typeface="Beatrix Antiqua Thin Italics" charset="1" panose="02000505000000020003"/>
      <p:regular r:id="rId15"/>
    </p:embeddedFont>
    <p:embeddedFont>
      <p:font typeface="Beatrix Antiqua Light" charset="1" panose="02000503080000020003"/>
      <p:regular r:id="rId16"/>
    </p:embeddedFont>
    <p:embeddedFont>
      <p:font typeface="Beatrix Antiqua Light Italics" charset="1" panose="02000505000000020003"/>
      <p:regular r:id="rId17"/>
    </p:embeddedFont>
    <p:embeddedFont>
      <p:font typeface="Beatrix Antiqua Heavy" charset="1" panose="02000503080000020003"/>
      <p:regular r:id="rId18"/>
    </p:embeddedFont>
    <p:embeddedFont>
      <p:font typeface="Beatrix Antiqua Heavy Italics" charset="1" panose="02000505000000020003"/>
      <p:regular r:id="rId19"/>
    </p:embeddedFont>
    <p:embeddedFont>
      <p:font typeface="Inter" charset="1" panose="020B0502030000000004"/>
      <p:regular r:id="rId20"/>
    </p:embeddedFont>
    <p:embeddedFont>
      <p:font typeface="Inter Bold" charset="1" panose="020B0802030000000004"/>
      <p:regular r:id="rId21"/>
    </p:embeddedFont>
    <p:embeddedFont>
      <p:font typeface="Inter Italics" charset="1" panose="020B0502030000000004"/>
      <p:regular r:id="rId22"/>
    </p:embeddedFont>
    <p:embeddedFont>
      <p:font typeface="Inter Bold Italics" charset="1" panose="020B0802030000000004"/>
      <p:regular r:id="rId23"/>
    </p:embeddedFont>
    <p:embeddedFont>
      <p:font typeface="Inter Thin" charset="1" panose="020B0A02050000000004"/>
      <p:regular r:id="rId24"/>
    </p:embeddedFont>
    <p:embeddedFont>
      <p:font typeface="Inter Thin Italics" charset="1" panose="020B0A02050000000004"/>
      <p:regular r:id="rId25"/>
    </p:embeddedFont>
    <p:embeddedFont>
      <p:font typeface="Inter Extra-Light" charset="1" panose="02000503000000020004"/>
      <p:regular r:id="rId26"/>
    </p:embeddedFont>
    <p:embeddedFont>
      <p:font typeface="Inter Light" charset="1" panose="02000503000000020004"/>
      <p:regular r:id="rId27"/>
    </p:embeddedFont>
    <p:embeddedFont>
      <p:font typeface="Inter Medium" charset="1" panose="02000503000000020004"/>
      <p:regular r:id="rId28"/>
    </p:embeddedFont>
    <p:embeddedFont>
      <p:font typeface="Inter Semi-Bold" charset="1" panose="02000503000000020004"/>
      <p:regular r:id="rId29"/>
    </p:embeddedFont>
    <p:embeddedFont>
      <p:font typeface="Inter Ultra-Bold" charset="1" panose="02000503000000020004"/>
      <p:regular r:id="rId30"/>
    </p:embeddedFont>
    <p:embeddedFont>
      <p:font typeface="Inter Heavy" charset="1" panose="02000503000000020004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slides/slide1.xml" Type="http://schemas.openxmlformats.org/officeDocument/2006/relationships/slide"/><Relationship Id="rId33" Target="slides/slide2.xml" Type="http://schemas.openxmlformats.org/officeDocument/2006/relationships/slide"/><Relationship Id="rId34" Target="slides/slide3.xml" Type="http://schemas.openxmlformats.org/officeDocument/2006/relationships/slide"/><Relationship Id="rId35" Target="slides/slide4.xml" Type="http://schemas.openxmlformats.org/officeDocument/2006/relationships/slide"/><Relationship Id="rId36" Target="slides/slide5.xml" Type="http://schemas.openxmlformats.org/officeDocument/2006/relationships/slide"/><Relationship Id="rId37" Target="slides/slide6.xml" Type="http://schemas.openxmlformats.org/officeDocument/2006/relationships/slide"/><Relationship Id="rId38" Target="slides/slide7.xml" Type="http://schemas.openxmlformats.org/officeDocument/2006/relationships/slide"/><Relationship Id="rId39" Target="slides/slide8.xml" Type="http://schemas.openxmlformats.org/officeDocument/2006/relationships/slide"/><Relationship Id="rId4" Target="theme/theme1.xml" Type="http://schemas.openxmlformats.org/officeDocument/2006/relationships/theme"/><Relationship Id="rId40" Target="slides/slide9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923925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1028700" y="8459058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1028700" y="102870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0851132" y="2200368"/>
            <a:ext cx="5248473" cy="5106073"/>
          </a:xfrm>
          <a:custGeom>
            <a:avLst/>
            <a:gdLst/>
            <a:ahLst/>
            <a:cxnLst/>
            <a:rect r="r" b="b" t="t" l="l"/>
            <a:pathLst>
              <a:path h="5106073" w="5248473">
                <a:moveTo>
                  <a:pt x="0" y="0"/>
                </a:moveTo>
                <a:lnTo>
                  <a:pt x="5248473" y="0"/>
                </a:lnTo>
                <a:lnTo>
                  <a:pt x="5248473" y="5106072"/>
                </a:lnTo>
                <a:lnTo>
                  <a:pt x="0" y="51060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69382" y="3270316"/>
            <a:ext cx="8667171" cy="2813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345"/>
              </a:lnSpc>
            </a:pPr>
            <a:r>
              <a:rPr lang="en-US" sz="8103">
                <a:solidFill>
                  <a:srgbClr val="000000"/>
                </a:solidFill>
                <a:latin typeface="Beatrix Antiqua"/>
              </a:rPr>
              <a:t>Куля та її властивості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54800" y="8660242"/>
            <a:ext cx="6414149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 spc="600">
                <a:solidFill>
                  <a:srgbClr val="000000"/>
                </a:solidFill>
                <a:latin typeface="Inter"/>
              </a:rPr>
              <a:t>МАЛЮКОВА ЄЛИЗАВЕТА МРГ-21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812996" y="2717877"/>
            <a:ext cx="4452985" cy="4565496"/>
            <a:chOff x="0" y="0"/>
            <a:chExt cx="5937313" cy="608732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719" t="0" r="1719" b="0"/>
            <a:stretch>
              <a:fillRect/>
            </a:stretch>
          </p:blipFill>
          <p:spPr>
            <a:xfrm flipH="false" flipV="false">
              <a:off x="0" y="0"/>
              <a:ext cx="5937313" cy="6087329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0">
            <a:off x="1028700" y="923925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1028700" y="1412399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917408" y="2026301"/>
            <a:ext cx="11805987" cy="64752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92"/>
              </a:lnSpc>
            </a:pPr>
            <a:r>
              <a:rPr lang="en-US" sz="2800" spc="92">
                <a:solidFill>
                  <a:srgbClr val="000000"/>
                </a:solidFill>
                <a:latin typeface="Arimo"/>
              </a:rPr>
              <a:t>У геометрії </a:t>
            </a:r>
            <a:r>
              <a:rPr lang="en-US" sz="2800" spc="92">
                <a:solidFill>
                  <a:srgbClr val="000000"/>
                </a:solidFill>
                <a:latin typeface="Arimo Bold"/>
              </a:rPr>
              <a:t>куля</a:t>
            </a:r>
            <a:r>
              <a:rPr lang="en-US" sz="2800" spc="92">
                <a:solidFill>
                  <a:srgbClr val="000000"/>
                </a:solidFill>
                <a:latin typeface="Arimo"/>
              </a:rPr>
              <a:t> - це тривимірна геометрична фігура, яка складається з усіх точок простору, розташованих на однаковій відстані від центральної точки, яку називають центром кулі. Ця відстань називається радіусом кулі.</a:t>
            </a:r>
          </a:p>
          <a:p>
            <a:pPr>
              <a:lnSpc>
                <a:spcPts val="4592"/>
              </a:lnSpc>
            </a:pPr>
            <a:r>
              <a:rPr lang="en-US" sz="2800" spc="92">
                <a:solidFill>
                  <a:srgbClr val="000000"/>
                </a:solidFill>
                <a:latin typeface="Arimo"/>
              </a:rPr>
              <a:t>Основні характеристики кулі:</a:t>
            </a:r>
          </a:p>
          <a:p>
            <a:pPr marL="604523" indent="-302261" lvl="1">
              <a:lnSpc>
                <a:spcPts val="4592"/>
              </a:lnSpc>
              <a:buFont typeface="Arial"/>
              <a:buChar char="•"/>
            </a:pPr>
            <a:r>
              <a:rPr lang="en-US" sz="2800" spc="92">
                <a:solidFill>
                  <a:srgbClr val="000000"/>
                </a:solidFill>
                <a:latin typeface="Arimo Bold"/>
              </a:rPr>
              <a:t>Центр:</a:t>
            </a:r>
            <a:r>
              <a:rPr lang="en-US" sz="2800" spc="92">
                <a:solidFill>
                  <a:srgbClr val="000000"/>
                </a:solidFill>
                <a:latin typeface="Arimo"/>
              </a:rPr>
              <a:t> Точка у просторі, яка є центром кулі.</a:t>
            </a:r>
          </a:p>
          <a:p>
            <a:pPr marL="604523" indent="-302261" lvl="1">
              <a:lnSpc>
                <a:spcPts val="4592"/>
              </a:lnSpc>
              <a:buFont typeface="Arial"/>
              <a:buChar char="•"/>
            </a:pPr>
            <a:r>
              <a:rPr lang="en-US" sz="2800" spc="92">
                <a:solidFill>
                  <a:srgbClr val="000000"/>
                </a:solidFill>
                <a:latin typeface="Arimo Bold"/>
              </a:rPr>
              <a:t>Радіус: </a:t>
            </a:r>
            <a:r>
              <a:rPr lang="en-US" sz="2800" spc="92">
                <a:solidFill>
                  <a:srgbClr val="000000"/>
                </a:solidFill>
                <a:latin typeface="Arimo"/>
              </a:rPr>
              <a:t>Відстань від центру кулі до будь-якої точки на її поверхні.</a:t>
            </a:r>
          </a:p>
          <a:p>
            <a:pPr marL="604523" indent="-302261" lvl="1">
              <a:lnSpc>
                <a:spcPts val="4592"/>
              </a:lnSpc>
              <a:buFont typeface="Arial"/>
              <a:buChar char="•"/>
            </a:pPr>
            <a:r>
              <a:rPr lang="en-US" sz="2800" spc="92">
                <a:solidFill>
                  <a:srgbClr val="000000"/>
                </a:solidFill>
                <a:latin typeface="Arimo Bold"/>
              </a:rPr>
              <a:t>Поверхня: </a:t>
            </a:r>
            <a:r>
              <a:rPr lang="en-US" sz="2800" spc="92">
                <a:solidFill>
                  <a:srgbClr val="000000"/>
                </a:solidFill>
                <a:latin typeface="Arimo"/>
              </a:rPr>
              <a:t>Всі точки простору, розташовані на однаковій відстані від центру.</a:t>
            </a:r>
          </a:p>
          <a:p>
            <a:pPr algn="ctr">
              <a:lnSpc>
                <a:spcPts val="5575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3098117" y="458470"/>
            <a:ext cx="11790976" cy="1073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spc="929">
                <a:solidFill>
                  <a:srgbClr val="000000"/>
                </a:solidFill>
                <a:latin typeface="Beatrix Antiqua Bold"/>
              </a:rPr>
              <a:t>ВИЗНАЧЕННЯ КУЛІ В ГЕОМЕТРИЇ.</a:t>
            </a:r>
          </a:p>
          <a:p>
            <a:pPr algn="ctr">
              <a:lnSpc>
                <a:spcPts val="433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15318" y="2679275"/>
            <a:ext cx="4798893" cy="4791089"/>
            <a:chOff x="0" y="0"/>
            <a:chExt cx="6398524" cy="6388118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81" r="0" b="81"/>
            <a:stretch>
              <a:fillRect/>
            </a:stretch>
          </p:blipFill>
          <p:spPr>
            <a:xfrm flipH="false" flipV="false">
              <a:off x="0" y="0"/>
              <a:ext cx="6398524" cy="6388118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0">
            <a:off x="1028700" y="923925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028700" y="102870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5414211" y="1461837"/>
            <a:ext cx="12242132" cy="665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 Bold"/>
              </a:rPr>
              <a:t>Порівняння з колом: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"/>
              </a:rPr>
              <a:t>Круг і коло: Коло - це двовимірна фігура, обмежена кривою лінією, відомою як коло. Круг - це область, обмежена цією кривою. Круг і куля мають спільну властивість - всі точки на їх поверхні розташовані на однаковій відстані від центру.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 Bold"/>
              </a:rPr>
              <a:t>Порівняння з прямокутником та кубом: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"/>
              </a:rPr>
              <a:t>Куля є тривимірною фігурою, в той час як прямокутник і куб - двовимірні та тривимірні фігури відповідно, обмежені прямими лініями або поверхнями.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 Bold"/>
              </a:rPr>
              <a:t>Порівняння з трикутником: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"/>
              </a:rPr>
              <a:t>Трикутник - це двовимірна фігура, утворена трьома лініями. Куля не має граней чи ліній, оскільки її поверхня є безперервною.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 Bold"/>
              </a:rPr>
              <a:t>Порівняння з циліндром:</a:t>
            </a:r>
          </a:p>
          <a:p>
            <a:pPr algn="ctr">
              <a:lnSpc>
                <a:spcPts val="3771"/>
              </a:lnSpc>
            </a:pPr>
            <a:r>
              <a:rPr lang="en-US" sz="2299" spc="75">
                <a:solidFill>
                  <a:srgbClr val="000000"/>
                </a:solidFill>
                <a:latin typeface="Arimo"/>
              </a:rPr>
              <a:t>Циліндр має дві криві поверхні (верхню та нижню) та бічну поверхню, що є прямою лінією. Куля не має таких різних поверхонь, але її поверхня також безліч точок, розташованих на однаковій відстані від центру.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21268" y="573405"/>
            <a:ext cx="14845464" cy="455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 spc="809">
                <a:solidFill>
                  <a:srgbClr val="000000"/>
                </a:solidFill>
                <a:latin typeface="Beatrix Antiqua Bold"/>
              </a:rPr>
              <a:t>ПОРІВНЯННЯ З ІНШИМИ ГЕОМЕТРИЧНИМИ ФІГУРАМИ.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923925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1028700" y="102870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13352268" y="4586462"/>
            <a:ext cx="3041112" cy="898510"/>
          </a:xfrm>
          <a:custGeom>
            <a:avLst/>
            <a:gdLst/>
            <a:ahLst/>
            <a:cxnLst/>
            <a:rect r="r" b="b" t="t" l="l"/>
            <a:pathLst>
              <a:path h="898510" w="3041112">
                <a:moveTo>
                  <a:pt x="0" y="0"/>
                </a:moveTo>
                <a:lnTo>
                  <a:pt x="3041112" y="0"/>
                </a:lnTo>
                <a:lnTo>
                  <a:pt x="3041112" y="898510"/>
                </a:lnTo>
                <a:lnTo>
                  <a:pt x="0" y="898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353000"/>
            <a:ext cx="9977339" cy="7476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Основні елементи кулі включають радіус, діаметр, об'єм та поверхневу площу.</a:t>
            </a: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Радіус (r):</a:t>
            </a: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Радіус кулі</a:t>
            </a:r>
            <a:r>
              <a:rPr lang="en-US" sz="2099" spc="69">
                <a:solidFill>
                  <a:srgbClr val="000000"/>
                </a:solidFill>
                <a:latin typeface="Arimo"/>
              </a:rPr>
              <a:t> - це відстань від центру кулі до будь-якої точки на її поверхні. Якщо позначити радіус як "r", то весь кулярний об'єкт розташований в межах відстані "r" від центральної точки.</a:t>
            </a: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Діаметр (D):</a:t>
            </a: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Діаметр кулі </a:t>
            </a:r>
            <a:r>
              <a:rPr lang="en-US" sz="2099" spc="69">
                <a:solidFill>
                  <a:srgbClr val="000000"/>
                </a:solidFill>
                <a:latin typeface="Arimo"/>
              </a:rPr>
              <a:t>- це відстань між двома точками на протилежних сторонах кулі через її центр. </a:t>
            </a: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Об'єм кулі</a:t>
            </a:r>
            <a:r>
              <a:rPr lang="en-US" sz="2099" spc="69">
                <a:solidFill>
                  <a:srgbClr val="000000"/>
                </a:solidFill>
                <a:latin typeface="Arimo"/>
              </a:rPr>
              <a:t> - це міра простору, яку займає куля.</a:t>
            </a:r>
          </a:p>
          <a:p>
            <a:pPr algn="just">
              <a:lnSpc>
                <a:spcPts val="3443"/>
              </a:lnSpc>
            </a:pP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π</a:t>
            </a:r>
            <a:r>
              <a:rPr lang="en-US" sz="2099" spc="69">
                <a:solidFill>
                  <a:srgbClr val="000000"/>
                </a:solidFill>
                <a:latin typeface="Arimo"/>
              </a:rPr>
              <a:t> - це математична константа, приблизно рівна 3.14159.</a:t>
            </a: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"/>
              </a:rPr>
              <a:t>Поверхнева площа (A):</a:t>
            </a:r>
          </a:p>
          <a:p>
            <a:pPr algn="just">
              <a:lnSpc>
                <a:spcPts val="3443"/>
              </a:lnSpc>
            </a:pPr>
          </a:p>
          <a:p>
            <a:pPr algn="just">
              <a:lnSpc>
                <a:spcPts val="3443"/>
              </a:lnSpc>
            </a:pPr>
            <a:r>
              <a:rPr lang="en-US" sz="2099" spc="69">
                <a:solidFill>
                  <a:srgbClr val="000000"/>
                </a:solidFill>
                <a:latin typeface="Arimo Bold"/>
              </a:rPr>
              <a:t>Поверхнева площа кулі</a:t>
            </a:r>
            <a:r>
              <a:rPr lang="en-US" sz="2099" spc="69">
                <a:solidFill>
                  <a:srgbClr val="000000"/>
                </a:solidFill>
                <a:latin typeface="Arimo"/>
              </a:rPr>
              <a:t> - це загальна площа її зовнішньої поверхні. Формула для обчислення поверхневої площі кулі: </a:t>
            </a:r>
          </a:p>
          <a:p>
            <a:pPr algn="just">
              <a:lnSpc>
                <a:spcPts val="2971"/>
              </a:lnSpc>
            </a:pPr>
          </a:p>
          <a:p>
            <a:pPr algn="ctr">
              <a:lnSpc>
                <a:spcPts val="1264"/>
              </a:lnSpc>
            </a:pPr>
            <a:r>
              <a:rPr lang="en-US" sz="771" spc="25">
                <a:solidFill>
                  <a:srgbClr val="000000"/>
                </a:solidFill>
                <a:latin typeface="Arimo Bold"/>
              </a:rPr>
              <a:t> 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468353" y="90203"/>
            <a:ext cx="6626311" cy="755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59"/>
              </a:lnSpc>
            </a:pPr>
            <a:r>
              <a:rPr lang="en-US" sz="4399">
                <a:solidFill>
                  <a:srgbClr val="000000"/>
                </a:solidFill>
                <a:latin typeface="Beatrix Antiqua"/>
              </a:rPr>
              <a:t>Основні елементи кулі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10015788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1028700" y="102870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296344" y="1369837"/>
            <a:ext cx="15514838" cy="8209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63"/>
              </a:lnSpc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Формула для об'єму кулі має вигляд:</a:t>
            </a:r>
          </a:p>
          <a:p>
            <a:pPr algn="r">
              <a:lnSpc>
                <a:spcPts val="3663"/>
              </a:lnSpc>
            </a:pPr>
          </a:p>
          <a:p>
            <a:pPr algn="r">
              <a:lnSpc>
                <a:spcPts val="3663"/>
              </a:lnSpc>
            </a:pPr>
          </a:p>
          <a:p>
            <a:pPr algn="ctr">
              <a:lnSpc>
                <a:spcPts val="3663"/>
              </a:lnSpc>
            </a:pPr>
            <a:r>
              <a:rPr lang="en-US" sz="2233" spc="73">
                <a:solidFill>
                  <a:srgbClr val="000000"/>
                </a:solidFill>
                <a:latin typeface="Arimo"/>
              </a:rPr>
              <a:t>де:</a:t>
            </a:r>
          </a:p>
          <a:p>
            <a:pPr marL="482226" indent="-241113" lvl="1">
              <a:lnSpc>
                <a:spcPts val="3663"/>
              </a:lnSpc>
              <a:buFont typeface="Arial"/>
              <a:buChar char="•"/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V</a:t>
            </a:r>
            <a:r>
              <a:rPr lang="en-US" sz="2233" spc="73">
                <a:solidFill>
                  <a:srgbClr val="000000"/>
                </a:solidFill>
                <a:latin typeface="Arimo"/>
              </a:rPr>
              <a:t> - об'єм кулі,</a:t>
            </a:r>
          </a:p>
          <a:p>
            <a:pPr marL="482226" indent="-241113" lvl="1">
              <a:lnSpc>
                <a:spcPts val="3663"/>
              </a:lnSpc>
              <a:buFont typeface="Arial"/>
              <a:buChar char="•"/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π</a:t>
            </a:r>
            <a:r>
              <a:rPr lang="en-US" sz="2233" spc="73">
                <a:solidFill>
                  <a:srgbClr val="000000"/>
                </a:solidFill>
                <a:latin typeface="Arimo"/>
              </a:rPr>
              <a:t> - математична константа, приблизно рівна 3.14159,</a:t>
            </a:r>
          </a:p>
          <a:p>
            <a:pPr marL="482226" indent="-241113" lvl="1">
              <a:lnSpc>
                <a:spcPts val="3663"/>
              </a:lnSpc>
              <a:buFont typeface="Arial"/>
              <a:buChar char="•"/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r</a:t>
            </a:r>
            <a:r>
              <a:rPr lang="en-US" sz="2233" spc="73">
                <a:solidFill>
                  <a:srgbClr val="000000"/>
                </a:solidFill>
                <a:latin typeface="Arimo"/>
              </a:rPr>
              <a:t> - радіус кулі.</a:t>
            </a:r>
          </a:p>
          <a:p>
            <a:pPr algn="ctr">
              <a:lnSpc>
                <a:spcPts val="3663"/>
              </a:lnSpc>
            </a:pPr>
            <a:r>
              <a:rPr lang="en-US" sz="2233" spc="73">
                <a:solidFill>
                  <a:srgbClr val="000000"/>
                </a:solidFill>
                <a:latin typeface="Arimo"/>
              </a:rPr>
              <a:t>Пояснення компонентів формули:</a:t>
            </a:r>
          </a:p>
          <a:p>
            <a:pPr algn="ctr">
              <a:lnSpc>
                <a:spcPts val="3663"/>
              </a:lnSpc>
            </a:pPr>
          </a:p>
          <a:p>
            <a:pPr marL="482226" indent="-241113" lvl="1">
              <a:lnSpc>
                <a:spcPts val="3663"/>
              </a:lnSpc>
              <a:buFont typeface="Arial"/>
              <a:buChar char="•"/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Об'єм (V)</a:t>
            </a:r>
            <a:r>
              <a:rPr lang="en-US" sz="2233" spc="73">
                <a:solidFill>
                  <a:srgbClr val="000000"/>
                </a:solidFill>
                <a:latin typeface="Arimo"/>
              </a:rPr>
              <a:t>: Це міра простору, який займає куля. У контексті кулі, об'єм визначається кількістю простору, який обмежений її поверхнею.</a:t>
            </a:r>
          </a:p>
          <a:p>
            <a:pPr marL="482226" indent="-241113" lvl="1">
              <a:lnSpc>
                <a:spcPts val="3663"/>
              </a:lnSpc>
              <a:buFont typeface="Arial"/>
              <a:buChar char="•"/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Математична константа (π):</a:t>
            </a:r>
            <a:r>
              <a:rPr lang="en-US" sz="2233" spc="73">
                <a:solidFill>
                  <a:srgbClr val="000000"/>
                </a:solidFill>
                <a:latin typeface="Arimo"/>
              </a:rPr>
              <a:t> Це число, яке представляє відношення довжини кола до його діаметра. У випадку об'єму кулі, π використовується для врахування форми кулі та її геометричних властивостей.</a:t>
            </a:r>
          </a:p>
          <a:p>
            <a:pPr marL="482226" indent="-241113" lvl="1">
              <a:lnSpc>
                <a:spcPts val="3663"/>
              </a:lnSpc>
              <a:buFont typeface="Arial"/>
              <a:buChar char="•"/>
            </a:pPr>
            <a:r>
              <a:rPr lang="en-US" sz="2233" spc="73">
                <a:solidFill>
                  <a:srgbClr val="000000"/>
                </a:solidFill>
                <a:latin typeface="Arimo Bold"/>
              </a:rPr>
              <a:t>Радіус (r):</a:t>
            </a:r>
            <a:r>
              <a:rPr lang="en-US" sz="2233" spc="73">
                <a:solidFill>
                  <a:srgbClr val="000000"/>
                </a:solidFill>
                <a:latin typeface="Arimo"/>
              </a:rPr>
              <a:t> Це відстань від центру кулі до будь-якої точки на її поверхні. У формулі об'єму кулі він підноситься до кубу, оскільки об'єм пропорційний кубу радіуса.</a:t>
            </a:r>
          </a:p>
          <a:p>
            <a:pPr algn="ctr">
              <a:lnSpc>
                <a:spcPts val="3663"/>
              </a:lnSpc>
            </a:pPr>
          </a:p>
          <a:p>
            <a:pPr algn="ctr">
              <a:lnSpc>
                <a:spcPts val="3663"/>
              </a:lnSpc>
            </a:pPr>
            <a:r>
              <a:rPr lang="en-US" sz="2233" spc="73">
                <a:solidFill>
                  <a:srgbClr val="000000"/>
                </a:solidFill>
                <a:latin typeface="Arimo"/>
              </a:rPr>
              <a:t>Формула для об'єму кулі виводиться з геометричних властивостей кулі та її відношення з іншими геометричними об'єктами, такими як круг та сфера.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908670" y="1948546"/>
            <a:ext cx="2290187" cy="857559"/>
          </a:xfrm>
          <a:custGeom>
            <a:avLst/>
            <a:gdLst/>
            <a:ahLst/>
            <a:cxnLst/>
            <a:rect r="r" b="b" t="t" l="l"/>
            <a:pathLst>
              <a:path h="857559" w="2290187">
                <a:moveTo>
                  <a:pt x="0" y="0"/>
                </a:moveTo>
                <a:lnTo>
                  <a:pt x="2290186" y="0"/>
                </a:lnTo>
                <a:lnTo>
                  <a:pt x="2290186" y="857559"/>
                </a:lnTo>
                <a:lnTo>
                  <a:pt x="0" y="8575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915683" y="362969"/>
            <a:ext cx="3644503" cy="53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spc="929">
                <a:solidFill>
                  <a:srgbClr val="000000"/>
                </a:solidFill>
                <a:latin typeface="Beatrix Antiqua Bold"/>
              </a:rPr>
              <a:t>ОБ'ЄМ КУЛІ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028700" y="9820275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>
            <a:off x="1028700" y="1248778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652037" y="1391653"/>
            <a:ext cx="14983925" cy="8132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10"/>
              </a:lnSpc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Формула для поверхневої площі кулі має вигляд:</a:t>
            </a:r>
          </a:p>
          <a:p>
            <a:pPr algn="ctr">
              <a:lnSpc>
                <a:spcPts val="3410"/>
              </a:lnSpc>
            </a:pPr>
          </a:p>
          <a:p>
            <a:pPr algn="ctr">
              <a:lnSpc>
                <a:spcPts val="3410"/>
              </a:lnSpc>
            </a:pPr>
          </a:p>
          <a:p>
            <a:pPr algn="ctr">
              <a:lnSpc>
                <a:spcPts val="3410"/>
              </a:lnSpc>
            </a:pPr>
            <a:r>
              <a:rPr lang="en-US" sz="2079" spc="68">
                <a:solidFill>
                  <a:srgbClr val="000000"/>
                </a:solidFill>
                <a:latin typeface="Arimo"/>
              </a:rPr>
              <a:t>де:</a:t>
            </a:r>
          </a:p>
          <a:p>
            <a:pPr>
              <a:lnSpc>
                <a:spcPts val="3410"/>
              </a:lnSpc>
            </a:pPr>
          </a:p>
          <a:p>
            <a:pPr marL="449037" indent="-224519" lvl="1">
              <a:lnSpc>
                <a:spcPts val="3410"/>
              </a:lnSpc>
              <a:buFont typeface="Arial"/>
              <a:buChar char="•"/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A</a:t>
            </a:r>
            <a:r>
              <a:rPr lang="en-US" sz="2079" spc="68">
                <a:solidFill>
                  <a:srgbClr val="000000"/>
                </a:solidFill>
                <a:latin typeface="Arimo"/>
              </a:rPr>
              <a:t> - поверхнева площа кулі,</a:t>
            </a:r>
          </a:p>
          <a:p>
            <a:pPr marL="449037" indent="-224519" lvl="1">
              <a:lnSpc>
                <a:spcPts val="3410"/>
              </a:lnSpc>
              <a:buFont typeface="Arial"/>
              <a:buChar char="•"/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π</a:t>
            </a:r>
            <a:r>
              <a:rPr lang="en-US" sz="2079" spc="68">
                <a:solidFill>
                  <a:srgbClr val="000000"/>
                </a:solidFill>
                <a:latin typeface="Arimo"/>
              </a:rPr>
              <a:t> - математична константа, приблизно рівна 3.14159,</a:t>
            </a:r>
          </a:p>
          <a:p>
            <a:pPr marL="449037" indent="-224519" lvl="1">
              <a:lnSpc>
                <a:spcPts val="3410"/>
              </a:lnSpc>
              <a:buFont typeface="Arial"/>
              <a:buChar char="•"/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r</a:t>
            </a:r>
            <a:r>
              <a:rPr lang="en-US" sz="2079" spc="68">
                <a:solidFill>
                  <a:srgbClr val="000000"/>
                </a:solidFill>
                <a:latin typeface="Arimo"/>
              </a:rPr>
              <a:t> - радіус кулі.</a:t>
            </a:r>
          </a:p>
          <a:p>
            <a:pPr algn="ctr">
              <a:lnSpc>
                <a:spcPts val="3410"/>
              </a:lnSpc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Пояснення складових формули:</a:t>
            </a:r>
          </a:p>
          <a:p>
            <a:pPr marL="449037" indent="-224519" lvl="1">
              <a:lnSpc>
                <a:spcPts val="3410"/>
              </a:lnSpc>
              <a:buFont typeface="Arial"/>
              <a:buChar char="•"/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Поверхнева площа (A)</a:t>
            </a:r>
            <a:r>
              <a:rPr lang="en-US" sz="2079" spc="68">
                <a:solidFill>
                  <a:srgbClr val="000000"/>
                </a:solidFill>
                <a:latin typeface="Arimo"/>
              </a:rPr>
              <a:t>: Це загальна площа зовнішньої поверхні кулі. Поверхнева площа визначає, скільки площі займає поверхня кулі у просторі.</a:t>
            </a:r>
          </a:p>
          <a:p>
            <a:pPr marL="449037" indent="-224519" lvl="1">
              <a:lnSpc>
                <a:spcPts val="3410"/>
              </a:lnSpc>
              <a:buFont typeface="Arial"/>
              <a:buChar char="•"/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Математична константа (π):</a:t>
            </a:r>
            <a:r>
              <a:rPr lang="en-US" sz="2079" spc="68">
                <a:solidFill>
                  <a:srgbClr val="000000"/>
                </a:solidFill>
                <a:latin typeface="Arimo"/>
              </a:rPr>
              <a:t> Це число, що представляє відношення довжини кола до його діаметра. У випадку поверхневої площі кулі,π використовується для врахування форми кулі та її геометричних властивостей.</a:t>
            </a:r>
          </a:p>
          <a:p>
            <a:pPr marL="449037" indent="-224519" lvl="1">
              <a:lnSpc>
                <a:spcPts val="3410"/>
              </a:lnSpc>
              <a:buFont typeface="Arial"/>
              <a:buChar char="•"/>
            </a:pPr>
            <a:r>
              <a:rPr lang="en-US" sz="2079" spc="68">
                <a:solidFill>
                  <a:srgbClr val="000000"/>
                </a:solidFill>
                <a:latin typeface="Arimo Bold"/>
              </a:rPr>
              <a:t>Радіус (r):</a:t>
            </a:r>
            <a:r>
              <a:rPr lang="en-US" sz="2079" spc="68">
                <a:solidFill>
                  <a:srgbClr val="000000"/>
                </a:solidFill>
                <a:latin typeface="Arimo"/>
              </a:rPr>
              <a:t> Це відстань від центру кулі до будь-якої точки на її поверхні. У формулі поверхневої площі, квадрат радіуса враховується, оскільки поверхнева площа пропорційна квадрату радіуса.</a:t>
            </a:r>
          </a:p>
          <a:p>
            <a:pPr>
              <a:lnSpc>
                <a:spcPts val="3410"/>
              </a:lnSpc>
            </a:pPr>
          </a:p>
          <a:p>
            <a:pPr algn="ctr">
              <a:lnSpc>
                <a:spcPts val="3410"/>
              </a:lnSpc>
            </a:pPr>
            <a:r>
              <a:rPr lang="en-US" sz="2079" spc="68">
                <a:solidFill>
                  <a:srgbClr val="000000"/>
                </a:solidFill>
                <a:latin typeface="Arimo"/>
              </a:rPr>
              <a:t>Формула виводиться з геометричних властивостей кулі та її зв'язків з іншими геометричними об'єктами, такими як круг та сфера.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323777" y="1983482"/>
            <a:ext cx="1640447" cy="673247"/>
          </a:xfrm>
          <a:custGeom>
            <a:avLst/>
            <a:gdLst/>
            <a:ahLst/>
            <a:cxnLst/>
            <a:rect r="r" b="b" t="t" l="l"/>
            <a:pathLst>
              <a:path h="673247" w="1640447">
                <a:moveTo>
                  <a:pt x="0" y="0"/>
                </a:moveTo>
                <a:lnTo>
                  <a:pt x="1640446" y="0"/>
                </a:lnTo>
                <a:lnTo>
                  <a:pt x="1640446" y="673247"/>
                </a:lnTo>
                <a:lnTo>
                  <a:pt x="0" y="6732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52264" y="379188"/>
            <a:ext cx="11983472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Beatrix Antiqua Bold"/>
              </a:rPr>
              <a:t>Поверхнева площа кулі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797123" y="2922915"/>
            <a:ext cx="3889298" cy="4099273"/>
            <a:chOff x="0" y="0"/>
            <a:chExt cx="5185731" cy="546569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771" t="0" r="2771" b="0"/>
            <a:stretch>
              <a:fillRect/>
            </a:stretch>
          </p:blipFill>
          <p:spPr>
            <a:xfrm flipH="false" flipV="false">
              <a:off x="0" y="0"/>
              <a:ext cx="5185731" cy="5465697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>
            <a:off x="1028700" y="9267825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028700" y="102870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63316" y="1693174"/>
            <a:ext cx="12368373" cy="64539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1. Всі точки сфери однаково віддалені від центру.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2. Будь-який переріз сфери площиною є колом.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3. Будь-який переріз кулі площиною є кругом.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4. Куля має найбільший об'єм серед усіх просторових фігур з однаковою площею поверхні.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5. Через будь-які дві діаметрально протилежні точки можна провести безліч великих кіл для сфери або кругів для кулі.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6. Через будь-які дві точки, крім діаметрально протилежних точок, можна провести тільки одне велике коло для сфери або великий круг для кулі.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7. Будь-які два великих круги однієї кулі перетинаються по прямій, що проходить через центр кулі, а кола перетинаються в двох діаметрально протилежних точках.</a:t>
            </a:r>
          </a:p>
          <a:p>
            <a:pPr>
              <a:lnSpc>
                <a:spcPts val="3684"/>
              </a:lnSpc>
            </a:pPr>
            <a:r>
              <a:rPr lang="en-US" sz="2246" spc="74">
                <a:solidFill>
                  <a:srgbClr val="000000"/>
                </a:solidFill>
                <a:latin typeface="Arimo"/>
              </a:rPr>
              <a:t>8. Якщо відстань між центрами будь-яких двох куль менша суми їх радіусів та більша модуля різниці їх радіусів, то такі кулі перетинаються, а в площині перетину утворюється круг.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23345" y="362969"/>
            <a:ext cx="11441311" cy="5308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spc="929">
                <a:solidFill>
                  <a:srgbClr val="000000"/>
                </a:solidFill>
                <a:latin typeface="Beatrix Antiqua Bold"/>
              </a:rPr>
              <a:t>ОСНОВНІ ВЛАСТИВОСТІ СФЕРИ, КУЛІ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028700" y="1028700"/>
            <a:ext cx="162306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2931286" y="1620615"/>
            <a:ext cx="11876220" cy="7637685"/>
          </a:xfrm>
          <a:custGeom>
            <a:avLst/>
            <a:gdLst/>
            <a:ahLst/>
            <a:cxnLst/>
            <a:rect r="r" b="b" t="t" l="l"/>
            <a:pathLst>
              <a:path h="7637685" w="11876220">
                <a:moveTo>
                  <a:pt x="0" y="0"/>
                </a:moveTo>
                <a:lnTo>
                  <a:pt x="11876220" y="0"/>
                </a:lnTo>
                <a:lnTo>
                  <a:pt x="11876220" y="7637685"/>
                </a:lnTo>
                <a:lnTo>
                  <a:pt x="0" y="76376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433" r="0" b="-64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18158" y="173355"/>
            <a:ext cx="2827421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Beatrix Antiqua"/>
              </a:rPr>
              <a:t>Задачі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64355" y="228151"/>
            <a:ext cx="10657995" cy="9830697"/>
          </a:xfrm>
          <a:custGeom>
            <a:avLst/>
            <a:gdLst/>
            <a:ahLst/>
            <a:cxnLst/>
            <a:rect r="r" b="b" t="t" l="l"/>
            <a:pathLst>
              <a:path h="9830697" w="10657995">
                <a:moveTo>
                  <a:pt x="0" y="0"/>
                </a:moveTo>
                <a:lnTo>
                  <a:pt x="10657995" y="0"/>
                </a:lnTo>
                <a:lnTo>
                  <a:pt x="10657995" y="9830698"/>
                </a:lnTo>
                <a:lnTo>
                  <a:pt x="0" y="98306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091" r="-472" b="-687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36934" y="316230"/>
            <a:ext cx="2827421" cy="7124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Beatrix Antiqua"/>
              </a:rPr>
              <a:t>Задачі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DAF2BG9pSuQ</dc:identifier>
  <dcterms:modified xsi:type="dcterms:W3CDTF">2011-08-01T06:04:30Z</dcterms:modified>
  <cp:revision>1</cp:revision>
  <dc:title>Куля та її властивості</dc:title>
</cp:coreProperties>
</file>