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260" r:id="rId3"/>
    <p:sldId id="261" r:id="rId4"/>
    <p:sldId id="262" r:id="rId5"/>
    <p:sldId id="263" r:id="rId6"/>
    <p:sldId id="265" r:id="rId7"/>
    <p:sldId id="267" r:id="rId8"/>
    <p:sldId id="268" r:id="rId9"/>
    <p:sldId id="270" r:id="rId10"/>
    <p:sldId id="271"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66400"/>
    <a:srgbClr val="FF481D"/>
    <a:srgbClr val="CC5300"/>
    <a:srgbClr val="E65D00"/>
    <a:srgbClr val="FFFFD5"/>
    <a:srgbClr val="FFFFBD"/>
    <a:srgbClr val="FFFF9F"/>
    <a:srgbClr val="F26200"/>
    <a:srgbClr val="D7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121FCB-814C-41AE-B3B9-1A84F0B3C6F7}" type="datetimeFigureOut">
              <a:rPr lang="ru-RU" smtClean="0"/>
              <a:t>29.04.2022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F9581-E4F0-4208-9312-03C2ABA6134E}" type="slidenum">
              <a:rPr lang="ru-RU" smtClean="0"/>
              <a:t>‹#›</a:t>
            </a:fld>
            <a:endParaRPr lang="ru-RU"/>
          </a:p>
        </p:txBody>
      </p:sp>
    </p:spTree>
    <p:extLst>
      <p:ext uri="{BB962C8B-B14F-4D97-AF65-F5344CB8AC3E}">
        <p14:creationId xmlns:p14="http://schemas.microsoft.com/office/powerpoint/2010/main" val="306594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6BF9581-E4F0-4208-9312-03C2ABA6134E}" type="slidenum">
              <a:rPr lang="ru-RU" smtClean="0"/>
              <a:t>5</a:t>
            </a:fld>
            <a:endParaRPr lang="ru-RU"/>
          </a:p>
        </p:txBody>
      </p:sp>
    </p:spTree>
    <p:extLst>
      <p:ext uri="{BB962C8B-B14F-4D97-AF65-F5344CB8AC3E}">
        <p14:creationId xmlns:p14="http://schemas.microsoft.com/office/powerpoint/2010/main" val="3759842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29.04.2022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29.04.2022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29.04.2022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539552" y="476672"/>
            <a:ext cx="7992888" cy="1152128"/>
          </a:xfrm>
          <a:prstGeom prst="roundRect">
            <a:avLst/>
          </a:prstGeom>
          <a:solidFill>
            <a:schemeClr val="accent1">
              <a:lumMod val="75000"/>
              <a:alpha val="52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n>
                  <a:solidFill>
                    <a:schemeClr val="bg1"/>
                  </a:solidFill>
                </a:ln>
                <a:solidFill>
                  <a:srgbClr val="002060"/>
                </a:solidFill>
                <a:latin typeface="Algerian" panose="04020705040A02060702" pitchFamily="82" charset="0"/>
              </a:rPr>
              <a:t>Switzerland</a:t>
            </a:r>
            <a:endParaRPr lang="ru-RU" sz="6600" dirty="0">
              <a:ln>
                <a:solidFill>
                  <a:schemeClr val="bg1"/>
                </a:solidFill>
              </a:ln>
              <a:solidFill>
                <a:srgbClr val="002060"/>
              </a:solidFill>
            </a:endParaRPr>
          </a:p>
        </p:txBody>
      </p:sp>
    </p:spTree>
    <p:extLst>
      <p:ext uri="{BB962C8B-B14F-4D97-AF65-F5344CB8AC3E}">
        <p14:creationId xmlns:p14="http://schemas.microsoft.com/office/powerpoint/2010/main" val="820410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276872"/>
            <a:ext cx="7704000" cy="3060000"/>
          </a:xfrm>
          <a:prstGeom prst="rect">
            <a:avLst/>
          </a:prstGeom>
          <a:noFill/>
        </p:spPr>
        <p:txBody>
          <a:bodyPr wrap="square" rtlCol="0">
            <a:spAutoFit/>
          </a:bodyPr>
          <a:lstStyle/>
          <a:p>
            <a:pPr algn="ctr"/>
            <a:r>
              <a:rPr lang="en-US" sz="9600" b="1" dirty="0" smtClean="0">
                <a:ln w="19050">
                  <a:solidFill>
                    <a:schemeClr val="tx2">
                      <a:tint val="1000"/>
                    </a:schemeClr>
                  </a:solidFill>
                  <a:prstDash val="solid"/>
                </a:ln>
                <a:solidFill>
                  <a:srgbClr val="008000"/>
                </a:solidFill>
                <a:effectLst>
                  <a:outerShdw blurRad="50800" dist="38100" dir="10800000" algn="r" rotWithShape="0">
                    <a:prstClr val="black">
                      <a:alpha val="40000"/>
                    </a:prstClr>
                  </a:outerShdw>
                </a:effectLst>
              </a:rPr>
              <a:t>Thank for your attention</a:t>
            </a:r>
            <a:endParaRPr lang="ru-RU" sz="9600" b="1" dirty="0">
              <a:ln w="19050">
                <a:solidFill>
                  <a:schemeClr val="tx2">
                    <a:tint val="1000"/>
                  </a:schemeClr>
                </a:solidFill>
                <a:prstDash val="solid"/>
              </a:ln>
              <a:solidFill>
                <a:srgbClr val="008000"/>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1769192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611560" y="850390"/>
            <a:ext cx="8208912" cy="3785652"/>
          </a:xfrm>
          <a:prstGeom prst="rect">
            <a:avLst/>
          </a:prstGeom>
          <a:gradFill>
            <a:gsLst>
              <a:gs pos="0">
                <a:schemeClr val="accent1">
                  <a:tint val="66000"/>
                  <a:satMod val="160000"/>
                </a:schemeClr>
              </a:gs>
              <a:gs pos="23000">
                <a:schemeClr val="accent1">
                  <a:tint val="44500"/>
                  <a:satMod val="160000"/>
                </a:schemeClr>
              </a:gs>
              <a:gs pos="100000">
                <a:schemeClr val="accent1">
                  <a:tint val="23500"/>
                  <a:satMod val="160000"/>
                </a:schemeClr>
              </a:gs>
            </a:gsLst>
            <a:lin ang="5400000" scaled="0"/>
          </a:gradFill>
          <a:ln/>
        </p:spPr>
        <p:style>
          <a:lnRef idx="2">
            <a:schemeClr val="accent5"/>
          </a:lnRef>
          <a:fillRef idx="1">
            <a:schemeClr val="lt1"/>
          </a:fillRef>
          <a:effectRef idx="0">
            <a:schemeClr val="accent5"/>
          </a:effectRef>
          <a:fontRef idx="minor">
            <a:schemeClr val="dk1"/>
          </a:fontRef>
        </p:style>
        <p:txBody>
          <a:bodyPr wrap="square" rtlCol="0">
            <a:spAutoFit/>
          </a:bodyPr>
          <a:lstStyle/>
          <a:p>
            <a:pPr indent="457200" algn="just"/>
            <a:r>
              <a:rPr lang="ru-RU" sz="2400" dirty="0" err="1">
                <a:ln>
                  <a:solidFill>
                    <a:schemeClr val="accent5">
                      <a:lumMod val="50000"/>
                    </a:schemeClr>
                  </a:solidFill>
                </a:ln>
                <a:solidFill>
                  <a:schemeClr val="tx2">
                    <a:lumMod val="50000"/>
                  </a:schemeClr>
                </a:solidFill>
                <a:latin typeface="Garamond" panose="02020404030301010803" pitchFamily="18" charset="0"/>
              </a:rPr>
              <a:t>Switzerland</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is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most</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mountainous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country</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in</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Europe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It</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has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no</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access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to</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sea</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In</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south</a:t>
            </a:r>
            <a:r>
              <a:rPr lang="ru-RU" sz="2400" dirty="0">
                <a:ln>
                  <a:solidFill>
                    <a:schemeClr val="accent5">
                      <a:lumMod val="50000"/>
                    </a:schemeClr>
                  </a:solidFill>
                </a:ln>
                <a:solidFill>
                  <a:schemeClr val="tx2">
                    <a:lumMod val="50000"/>
                  </a:schemeClr>
                </a:solidFill>
                <a:latin typeface="Garamond" panose="02020404030301010803" pitchFamily="18" charset="0"/>
              </a:rPr>
              <a:t> -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Alpine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Mountains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Rhone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and</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Rhine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rivers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form</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wide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fertile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valleys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there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In</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general</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Alps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account</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for</a:t>
            </a:r>
            <a:r>
              <a:rPr lang="ru-RU" sz="2400" dirty="0">
                <a:ln>
                  <a:solidFill>
                    <a:schemeClr val="accent5">
                      <a:lumMod val="50000"/>
                    </a:schemeClr>
                  </a:solidFill>
                </a:ln>
                <a:solidFill>
                  <a:schemeClr val="tx2">
                    <a:lumMod val="50000"/>
                  </a:schemeClr>
                </a:solidFill>
                <a:latin typeface="Garamond" panose="02020404030301010803" pitchFamily="18" charset="0"/>
              </a:rPr>
              <a:t> 60% </a:t>
            </a:r>
            <a:r>
              <a:rPr lang="ru-RU" sz="2400" dirty="0" err="1">
                <a:ln>
                  <a:solidFill>
                    <a:schemeClr val="accent5">
                      <a:lumMod val="50000"/>
                    </a:schemeClr>
                  </a:solidFill>
                </a:ln>
                <a:solidFill>
                  <a:schemeClr val="tx2">
                    <a:lumMod val="50000"/>
                  </a:schemeClr>
                </a:solidFill>
                <a:latin typeface="Garamond" panose="02020404030301010803" pitchFamily="18" charset="0"/>
              </a:rPr>
              <a:t>of</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country</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smtClean="0">
                <a:ln>
                  <a:solidFill>
                    <a:schemeClr val="accent5">
                      <a:lumMod val="50000"/>
                    </a:schemeClr>
                  </a:solidFill>
                </a:ln>
                <a:solidFill>
                  <a:schemeClr val="tx2">
                    <a:lumMod val="50000"/>
                  </a:schemeClr>
                </a:solidFill>
                <a:latin typeface="Garamond" panose="02020404030301010803" pitchFamily="18" charset="0"/>
              </a:rPr>
              <a:t>Glaciers</a:t>
            </a:r>
            <a:r>
              <a:rPr lang="ru-RU" sz="2400" dirty="0" smtClean="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are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common</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in</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Alps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On</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slopes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of</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mountains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throughout</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winter</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lies</a:t>
            </a:r>
            <a:r>
              <a:rPr lang="ru-RU" sz="2400" dirty="0">
                <a:ln>
                  <a:solidFill>
                    <a:schemeClr val="accent5">
                      <a:lumMod val="50000"/>
                    </a:schemeClr>
                  </a:solidFill>
                </a:ln>
                <a:solidFill>
                  <a:schemeClr val="tx2">
                    <a:lumMod val="50000"/>
                  </a:schemeClr>
                </a:solidFill>
                <a:latin typeface="Garamond" panose="02020404030301010803" pitchFamily="18" charset="0"/>
              </a:rPr>
              <a:t> a </a:t>
            </a:r>
            <a:r>
              <a:rPr lang="ru-RU" sz="2400" dirty="0" err="1">
                <a:ln>
                  <a:solidFill>
                    <a:schemeClr val="accent5">
                      <a:lumMod val="50000"/>
                    </a:schemeClr>
                  </a:solidFill>
                </a:ln>
                <a:solidFill>
                  <a:schemeClr val="tx2">
                    <a:lumMod val="50000"/>
                  </a:schemeClr>
                </a:solidFill>
                <a:latin typeface="Garamond" panose="02020404030301010803" pitchFamily="18" charset="0"/>
              </a:rPr>
              <a:t>thick</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layer</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of</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snow</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often</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avalanches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In</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mountains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in</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addition</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to</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forests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there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are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subalpine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and</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alpine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meadows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Mountains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are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widely</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used</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for</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recreation</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hiking</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mountaineering</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winter</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sports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In</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center</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of</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country</a:t>
            </a:r>
            <a:r>
              <a:rPr lang="ru-RU" sz="2400" dirty="0">
                <a:ln>
                  <a:solidFill>
                    <a:schemeClr val="accent5">
                      <a:lumMod val="50000"/>
                    </a:schemeClr>
                  </a:solidFill>
                </a:ln>
                <a:solidFill>
                  <a:schemeClr val="tx2">
                    <a:lumMod val="50000"/>
                  </a:schemeClr>
                </a:solidFill>
                <a:latin typeface="Garamond" panose="02020404030301010803" pitchFamily="18" charset="0"/>
              </a:rPr>
              <a:t> -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Swiss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plateau</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smtClean="0">
                <a:ln>
                  <a:solidFill>
                    <a:schemeClr val="accent5">
                      <a:lumMod val="50000"/>
                    </a:schemeClr>
                  </a:solidFill>
                </a:ln>
                <a:solidFill>
                  <a:schemeClr val="tx2">
                    <a:lumMod val="50000"/>
                  </a:schemeClr>
                </a:solidFill>
                <a:latin typeface="Garamond" panose="02020404030301010803" pitchFamily="18" charset="0"/>
              </a:rPr>
              <a:t>On</a:t>
            </a:r>
            <a:r>
              <a:rPr lang="ru-RU" sz="2400" dirty="0" smtClean="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outskirts</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of</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the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plateau</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are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large</a:t>
            </a:r>
            <a:r>
              <a:rPr lang="ru-RU" sz="2400" dirty="0">
                <a:ln>
                  <a:solidFill>
                    <a:schemeClr val="accent5">
                      <a:lumMod val="50000"/>
                    </a:schemeClr>
                  </a:solidFill>
                </a:ln>
                <a:solidFill>
                  <a:schemeClr val="tx2">
                    <a:lumMod val="50000"/>
                  </a:schemeClr>
                </a:solidFill>
                <a:latin typeface="Garamond" panose="02020404030301010803" pitchFamily="18" charset="0"/>
              </a:rPr>
              <a:t> </a:t>
            </a:r>
            <a:r>
              <a:rPr lang="ru-RU" sz="2400" dirty="0" err="1">
                <a:ln>
                  <a:solidFill>
                    <a:schemeClr val="accent5">
                      <a:lumMod val="50000"/>
                    </a:schemeClr>
                  </a:solidFill>
                </a:ln>
                <a:solidFill>
                  <a:schemeClr val="tx2">
                    <a:lumMod val="50000"/>
                  </a:schemeClr>
                </a:solidFill>
                <a:latin typeface="Garamond" panose="02020404030301010803" pitchFamily="18" charset="0"/>
              </a:rPr>
              <a:t>lakes</a:t>
            </a:r>
            <a:r>
              <a:rPr lang="ru-RU" sz="2400" dirty="0" smtClean="0">
                <a:ln>
                  <a:solidFill>
                    <a:schemeClr val="accent5">
                      <a:lumMod val="50000"/>
                    </a:schemeClr>
                  </a:solidFill>
                </a:ln>
                <a:solidFill>
                  <a:schemeClr val="tx2">
                    <a:lumMod val="50000"/>
                  </a:schemeClr>
                </a:solidFill>
                <a:latin typeface="Garamond" panose="02020404030301010803" pitchFamily="18" charset="0"/>
              </a:rPr>
              <a:t>.</a:t>
            </a:r>
            <a:endParaRPr lang="ru-RU" sz="2400" dirty="0">
              <a:ln>
                <a:solidFill>
                  <a:schemeClr val="accent5">
                    <a:lumMod val="50000"/>
                  </a:schemeClr>
                </a:solidFill>
              </a:ln>
              <a:solidFill>
                <a:schemeClr val="tx2">
                  <a:lumMod val="50000"/>
                </a:schemeClr>
              </a:solidFill>
              <a:latin typeface="Garamond" panose="02020404030301010803" pitchFamily="18" charset="0"/>
            </a:endParaRPr>
          </a:p>
        </p:txBody>
      </p:sp>
    </p:spTree>
    <p:extLst>
      <p:ext uri="{BB962C8B-B14F-4D97-AF65-F5344CB8AC3E}">
        <p14:creationId xmlns:p14="http://schemas.microsoft.com/office/powerpoint/2010/main" val="1786065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7848872" cy="2677656"/>
          </a:xfrm>
          <a:prstGeom prst="rect">
            <a:avLst/>
          </a:prstGeom>
          <a:solidFill>
            <a:srgbClr val="FFFFD5">
              <a:alpha val="86000"/>
            </a:srgbClr>
          </a:solidFill>
        </p:spPr>
        <p:txBody>
          <a:bodyPr wrap="square" rtlCol="0">
            <a:spAutoFit/>
          </a:bodyPr>
          <a:lstStyle/>
          <a:p>
            <a:pPr indent="457200" algn="just"/>
            <a:r>
              <a:rPr lang="ru-RU" sz="2400" dirty="0" err="1">
                <a:ln>
                  <a:solidFill>
                    <a:srgbClr val="E65D00"/>
                  </a:solidFill>
                </a:ln>
                <a:latin typeface="Garamond" panose="02020404030301010803" pitchFamily="18" charset="0"/>
              </a:rPr>
              <a:t>In</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the</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structure</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of</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the</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value</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of</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agricultural</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products</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livestock</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has</a:t>
            </a:r>
            <a:r>
              <a:rPr lang="ru-RU" sz="2400" dirty="0">
                <a:ln>
                  <a:solidFill>
                    <a:srgbClr val="E65D00"/>
                  </a:solidFill>
                </a:ln>
                <a:latin typeface="Garamond" panose="02020404030301010803" pitchFamily="18" charset="0"/>
              </a:rPr>
              <a:t> a </a:t>
            </a:r>
            <a:r>
              <a:rPr lang="ru-RU" sz="2400" dirty="0" err="1">
                <a:ln>
                  <a:solidFill>
                    <a:srgbClr val="E65D00"/>
                  </a:solidFill>
                </a:ln>
                <a:latin typeface="Garamond" panose="02020404030301010803" pitchFamily="18" charset="0"/>
              </a:rPr>
              <a:t>significant</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advantage</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over</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crop</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production</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ratio</a:t>
            </a:r>
            <a:r>
              <a:rPr lang="ru-RU" sz="2400" dirty="0">
                <a:ln>
                  <a:solidFill>
                    <a:srgbClr val="E65D00"/>
                  </a:solidFill>
                </a:ln>
                <a:latin typeface="Garamond" panose="02020404030301010803" pitchFamily="18" charset="0"/>
              </a:rPr>
              <a:t> - 3 </a:t>
            </a:r>
            <a:r>
              <a:rPr lang="ru-RU" sz="2400" dirty="0" err="1">
                <a:ln>
                  <a:solidFill>
                    <a:srgbClr val="E65D00"/>
                  </a:solidFill>
                </a:ln>
                <a:latin typeface="Garamond" panose="02020404030301010803" pitchFamily="18" charset="0"/>
              </a:rPr>
              <a:t>to</a:t>
            </a:r>
            <a:r>
              <a:rPr lang="ru-RU" sz="2400" dirty="0">
                <a:ln>
                  <a:solidFill>
                    <a:srgbClr val="E65D00"/>
                  </a:solidFill>
                </a:ln>
                <a:latin typeface="Garamond" panose="02020404030301010803" pitchFamily="18" charset="0"/>
              </a:rPr>
              <a:t> 1). </a:t>
            </a:r>
            <a:r>
              <a:rPr lang="ru-RU" sz="2400" dirty="0" err="1">
                <a:ln>
                  <a:solidFill>
                    <a:srgbClr val="E65D00"/>
                  </a:solidFill>
                </a:ln>
                <a:latin typeface="Garamond" panose="02020404030301010803" pitchFamily="18" charset="0"/>
              </a:rPr>
              <a:t>The</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agricultural</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sector</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employs</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about</a:t>
            </a:r>
            <a:r>
              <a:rPr lang="ru-RU" sz="2400" dirty="0">
                <a:ln>
                  <a:solidFill>
                    <a:srgbClr val="E65D00"/>
                  </a:solidFill>
                </a:ln>
                <a:latin typeface="Garamond" panose="02020404030301010803" pitchFamily="18" charset="0"/>
              </a:rPr>
              <a:t> 5% </a:t>
            </a:r>
            <a:r>
              <a:rPr lang="ru-RU" sz="2400" dirty="0" err="1">
                <a:ln>
                  <a:solidFill>
                    <a:srgbClr val="E65D00"/>
                  </a:solidFill>
                </a:ln>
                <a:latin typeface="Garamond" panose="02020404030301010803" pitchFamily="18" charset="0"/>
              </a:rPr>
              <a:t>of</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the</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workforce</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More</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than</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half</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of</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the</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country's</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food</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needs</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are</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met</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by</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its</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own</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agricultural</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production</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Cattle</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are</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bred</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mainly</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dairy</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breeds</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Developed</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pig</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breeding</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sheep</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breeding</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poultry</a:t>
            </a:r>
            <a:r>
              <a:rPr lang="ru-RU" sz="2400" dirty="0">
                <a:ln>
                  <a:solidFill>
                    <a:srgbClr val="E65D00"/>
                  </a:solidFill>
                </a:ln>
                <a:latin typeface="Garamond" panose="02020404030301010803" pitchFamily="18" charset="0"/>
              </a:rPr>
              <a:t> </a:t>
            </a:r>
            <a:r>
              <a:rPr lang="ru-RU" sz="2400" dirty="0" err="1">
                <a:ln>
                  <a:solidFill>
                    <a:srgbClr val="E65D00"/>
                  </a:solidFill>
                </a:ln>
                <a:latin typeface="Garamond" panose="02020404030301010803" pitchFamily="18" charset="0"/>
              </a:rPr>
              <a:t>farming</a:t>
            </a:r>
            <a:r>
              <a:rPr lang="ru-RU" sz="2400" dirty="0" smtClean="0">
                <a:ln>
                  <a:solidFill>
                    <a:srgbClr val="E65D00"/>
                  </a:solidFill>
                </a:ln>
                <a:latin typeface="Garamond" panose="02020404030301010803" pitchFamily="18" charset="0"/>
              </a:rPr>
              <a:t>.</a:t>
            </a:r>
            <a:endParaRPr lang="ru-RU" sz="2400" dirty="0">
              <a:ln>
                <a:solidFill>
                  <a:srgbClr val="E65D00"/>
                </a:solidFill>
              </a:ln>
              <a:latin typeface="Garamond" panose="02020404030301010803" pitchFamily="18" charset="0"/>
            </a:endParaRPr>
          </a:p>
        </p:txBody>
      </p:sp>
    </p:spTree>
    <p:extLst>
      <p:ext uri="{BB962C8B-B14F-4D97-AF65-F5344CB8AC3E}">
        <p14:creationId xmlns:p14="http://schemas.microsoft.com/office/powerpoint/2010/main" val="304888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611560" y="332656"/>
            <a:ext cx="8316277" cy="3416320"/>
          </a:xfrm>
          <a:prstGeom prst="rect">
            <a:avLst/>
          </a:prstGeom>
          <a:solidFill>
            <a:srgbClr val="FFFFD5">
              <a:alpha val="79000"/>
            </a:srgbClr>
          </a:solidFill>
        </p:spPr>
        <p:txBody>
          <a:bodyPr wrap="square" rtlCol="0">
            <a:spAutoFit/>
          </a:bodyPr>
          <a:lstStyle>
            <a:defPPr>
              <a:defRPr lang="ru-RU"/>
            </a:defPPr>
            <a:lvl1pPr indent="457200" algn="just">
              <a:defRPr sz="2400">
                <a:latin typeface="Garamond" panose="02020404030301010803" pitchFamily="18" charset="0"/>
              </a:defRPr>
            </a:lvl1pPr>
          </a:lstStyle>
          <a:p>
            <a:r>
              <a:rPr lang="en-US" dirty="0">
                <a:ln>
                  <a:solidFill>
                    <a:schemeClr val="accent2"/>
                  </a:solidFill>
                </a:ln>
              </a:rPr>
              <a:t>Switzerland provides itself with 94.1% pork and 98.6% veal. Swiss market share of beef is 85.4%. Poultry provides half of domestic consumption. Switzerland consumes 426,000 tons of meat annually (55.4 kg per person), of which 45% is pork, 20% beef and 20% poultry</a:t>
            </a:r>
            <a:r>
              <a:rPr lang="en-US" dirty="0" smtClean="0">
                <a:ln>
                  <a:solidFill>
                    <a:schemeClr val="accent2"/>
                  </a:solidFill>
                </a:ln>
              </a:rPr>
              <a:t>.</a:t>
            </a:r>
            <a:r>
              <a:rPr lang="ru-RU" dirty="0" smtClean="0">
                <a:ln>
                  <a:solidFill>
                    <a:schemeClr val="accent2"/>
                  </a:solidFill>
                </a:ln>
              </a:rPr>
              <a:t> </a:t>
            </a:r>
            <a:r>
              <a:rPr lang="en-US" dirty="0">
                <a:ln>
                  <a:solidFill>
                    <a:schemeClr val="accent2"/>
                  </a:solidFill>
                </a:ln>
              </a:rPr>
              <a:t>The cattle herd numbers 1.7 million. 1.5 million pigs are raised on pig farms. About 7 million poultry are raised on poultry farms. There are also about 420,000 sheep and 62,000 goats. Swiss cheese has been well known in many countries for centuries. In general, agriculture meets the country's food needs by 56-57</a:t>
            </a:r>
            <a:r>
              <a:rPr lang="en-US" dirty="0" smtClean="0">
                <a:ln>
                  <a:solidFill>
                    <a:schemeClr val="accent2"/>
                  </a:solidFill>
                </a:ln>
              </a:rPr>
              <a:t>%.</a:t>
            </a:r>
            <a:endParaRPr lang="en-US" dirty="0">
              <a:ln>
                <a:solidFill>
                  <a:schemeClr val="accent2"/>
                </a:solidFill>
              </a:ln>
            </a:endParaRPr>
          </a:p>
        </p:txBody>
      </p:sp>
    </p:spTree>
    <p:extLst>
      <p:ext uri="{BB962C8B-B14F-4D97-AF65-F5344CB8AC3E}">
        <p14:creationId xmlns:p14="http://schemas.microsoft.com/office/powerpoint/2010/main" val="2014749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476672"/>
            <a:ext cx="8064896" cy="2308324"/>
          </a:xfrm>
          <a:prstGeom prst="rect">
            <a:avLst/>
          </a:prstGeom>
          <a:solidFill>
            <a:schemeClr val="accent5">
              <a:lumMod val="20000"/>
              <a:lumOff val="80000"/>
              <a:alpha val="85000"/>
            </a:schemeClr>
          </a:solidFill>
        </p:spPr>
        <p:txBody>
          <a:bodyPr wrap="square" rtlCol="0">
            <a:spAutoFit/>
          </a:bodyPr>
          <a:lstStyle>
            <a:defPPr>
              <a:defRPr lang="ru-RU"/>
            </a:defPPr>
            <a:lvl1pPr indent="457200" algn="just">
              <a:defRPr sz="2400">
                <a:latin typeface="Garamond" panose="02020404030301010803" pitchFamily="18" charset="0"/>
              </a:defRPr>
            </a:lvl1pPr>
          </a:lstStyle>
          <a:p>
            <a:r>
              <a:rPr lang="en-US" dirty="0">
                <a:ln>
                  <a:solidFill>
                    <a:srgbClr val="F66400"/>
                  </a:solidFill>
                </a:ln>
              </a:rPr>
              <a:t>Areas for vegetable growing occupy 10 thousand hectares, potatoes </a:t>
            </a:r>
            <a:r>
              <a:rPr lang="en-US" dirty="0" smtClean="0">
                <a:ln>
                  <a:solidFill>
                    <a:srgbClr val="F66400"/>
                  </a:solidFill>
                </a:ln>
              </a:rPr>
              <a:t>– 13</a:t>
            </a:r>
            <a:r>
              <a:rPr lang="ru-RU" dirty="0" smtClean="0">
                <a:ln>
                  <a:solidFill>
                    <a:srgbClr val="F66400"/>
                  </a:solidFill>
                </a:ln>
              </a:rPr>
              <a:t>.</a:t>
            </a:r>
            <a:r>
              <a:rPr lang="en-US" dirty="0" smtClean="0">
                <a:ln>
                  <a:solidFill>
                    <a:srgbClr val="F66400"/>
                  </a:solidFill>
                </a:ln>
              </a:rPr>
              <a:t>5 </a:t>
            </a:r>
            <a:r>
              <a:rPr lang="en-US" dirty="0">
                <a:ln>
                  <a:solidFill>
                    <a:srgbClr val="F66400"/>
                  </a:solidFill>
                </a:ln>
              </a:rPr>
              <a:t>thousand hectares. Cereals are grown on 90 thousand hectares, sugar beets on 18 thousand hectares, rapeseed - 15 thousand hectares. The main crops are wheat, barley, sugar beets, potatoes, fodder grasses, grapes, fruits (including apples), flax, tobacco, hemp, and vegetables. In the mountains - logging.</a:t>
            </a:r>
            <a:endParaRPr lang="ru-RU" dirty="0">
              <a:ln>
                <a:solidFill>
                  <a:srgbClr val="F66400"/>
                </a:solidFill>
              </a:ln>
            </a:endParaRPr>
          </a:p>
        </p:txBody>
      </p:sp>
    </p:spTree>
    <p:extLst>
      <p:ext uri="{BB962C8B-B14F-4D97-AF65-F5344CB8AC3E}">
        <p14:creationId xmlns:p14="http://schemas.microsoft.com/office/powerpoint/2010/main" val="1259192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0" y="48433"/>
            <a:ext cx="6228184" cy="1569660"/>
          </a:xfrm>
          <a:prstGeom prst="rect">
            <a:avLst/>
          </a:prstGeom>
          <a:solidFill>
            <a:srgbClr val="EBFFE1">
              <a:alpha val="39000"/>
            </a:srgbClr>
          </a:solidFill>
        </p:spPr>
        <p:txBody>
          <a:bodyPr wrap="square" rtlCol="0">
            <a:spAutoFit/>
          </a:bodyPr>
          <a:lstStyle>
            <a:defPPr>
              <a:defRPr lang="ru-RU"/>
            </a:defPPr>
            <a:lvl1pPr indent="457200" algn="just">
              <a:defRPr sz="2400">
                <a:latin typeface="Garamond" panose="02020404030301010803" pitchFamily="18" charset="0"/>
              </a:defRPr>
            </a:lvl1pPr>
          </a:lstStyle>
          <a:p>
            <a:r>
              <a:rPr lang="en-US" dirty="0"/>
              <a:t>The main industry is dairy farming. 3.8 billion liters of milk are produced annually, 80% of which is processed into cheese, butter, cream, yogurt or powdered milk. </a:t>
            </a:r>
            <a:endParaRPr lang="ru-RU" dirty="0"/>
          </a:p>
        </p:txBody>
      </p:sp>
    </p:spTree>
    <p:extLst>
      <p:ext uri="{BB962C8B-B14F-4D97-AF65-F5344CB8AC3E}">
        <p14:creationId xmlns:p14="http://schemas.microsoft.com/office/powerpoint/2010/main" val="272141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3275856" y="764704"/>
            <a:ext cx="5868144" cy="3785652"/>
          </a:xfrm>
          <a:prstGeom prst="rect">
            <a:avLst/>
          </a:prstGeom>
          <a:solidFill>
            <a:srgbClr val="FFFFBD">
              <a:alpha val="92000"/>
            </a:srgbClr>
          </a:solidFill>
        </p:spPr>
        <p:txBody>
          <a:bodyPr wrap="square" rtlCol="0">
            <a:spAutoFit/>
          </a:bodyPr>
          <a:lstStyle>
            <a:defPPr>
              <a:defRPr lang="ru-RU"/>
            </a:defPPr>
            <a:lvl1pPr indent="457200" algn="just">
              <a:defRPr sz="2400">
                <a:latin typeface="Garamond" panose="02020404030301010803" pitchFamily="18" charset="0"/>
              </a:defRPr>
            </a:lvl1pPr>
          </a:lstStyle>
          <a:p>
            <a:r>
              <a:rPr lang="en-US" dirty="0">
                <a:ln>
                  <a:solidFill>
                    <a:srgbClr val="F26200"/>
                  </a:solidFill>
                </a:ln>
              </a:rPr>
              <a:t>The possibility of loneliness of solids (as well as semi-solid and </a:t>
            </a:r>
            <a:r>
              <a:rPr lang="en-US" dirty="0" err="1">
                <a:ln>
                  <a:solidFill>
                    <a:srgbClr val="F26200"/>
                  </a:solidFill>
                </a:ln>
              </a:rPr>
              <a:t>superhard</a:t>
            </a:r>
            <a:r>
              <a:rPr lang="en-US" dirty="0">
                <a:ln>
                  <a:solidFill>
                    <a:srgbClr val="F26200"/>
                  </a:solidFill>
                </a:ln>
              </a:rPr>
              <a:t>) raw on the working and entrepreneurial Swiss to create dozens of new varieties that differ in color and structure, aroma and taste, hardness and melting, calories and aftertaste. The range of cheesemakers' products has expanded several times - from cheeses that can be spread on bread, to their counterparts, which need to be disassembled with a special </a:t>
            </a:r>
            <a:r>
              <a:rPr lang="en-US" dirty="0" smtClean="0">
                <a:ln>
                  <a:solidFill>
                    <a:srgbClr val="F26200"/>
                  </a:solidFill>
                </a:ln>
              </a:rPr>
              <a:t>tool</a:t>
            </a:r>
            <a:r>
              <a:rPr lang="ru-RU" dirty="0" smtClean="0">
                <a:ln>
                  <a:solidFill>
                    <a:srgbClr val="F26200"/>
                  </a:solidFill>
                </a:ln>
              </a:rPr>
              <a:t>.</a:t>
            </a:r>
            <a:endParaRPr lang="ru-RU" dirty="0">
              <a:ln>
                <a:solidFill>
                  <a:srgbClr val="F26200"/>
                </a:solidFill>
              </a:ln>
            </a:endParaRPr>
          </a:p>
        </p:txBody>
      </p:sp>
    </p:spTree>
    <p:extLst>
      <p:ext uri="{BB962C8B-B14F-4D97-AF65-F5344CB8AC3E}">
        <p14:creationId xmlns:p14="http://schemas.microsoft.com/office/powerpoint/2010/main" val="2050093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30" y="0"/>
            <a:ext cx="9156530" cy="2677656"/>
          </a:xfrm>
          <a:prstGeom prst="rect">
            <a:avLst/>
          </a:prstGeom>
          <a:solidFill>
            <a:srgbClr val="EBFFE1"/>
          </a:solidFill>
        </p:spPr>
        <p:txBody>
          <a:bodyPr wrap="square" rtlCol="0">
            <a:spAutoFit/>
          </a:bodyPr>
          <a:lstStyle>
            <a:defPPr>
              <a:defRPr lang="ru-RU"/>
            </a:defPPr>
            <a:lvl1pPr indent="457200" algn="just">
              <a:defRPr sz="2400">
                <a:latin typeface="Garamond" panose="02020404030301010803" pitchFamily="18" charset="0"/>
              </a:defRPr>
            </a:lvl1pPr>
          </a:lstStyle>
          <a:p>
            <a:r>
              <a:rPr lang="en-US" dirty="0">
                <a:ln>
                  <a:solidFill>
                    <a:schemeClr val="accent3">
                      <a:lumMod val="75000"/>
                    </a:schemeClr>
                  </a:solidFill>
                </a:ln>
              </a:rPr>
              <a:t>Characteristic predominance of small farms. According to local farmers, Swiss farmers need 2.5 </a:t>
            </a:r>
            <a:r>
              <a:rPr lang="en-US" dirty="0" smtClean="0">
                <a:ln>
                  <a:solidFill>
                    <a:schemeClr val="accent3">
                      <a:lumMod val="75000"/>
                    </a:schemeClr>
                  </a:solidFill>
                </a:ln>
              </a:rPr>
              <a:t>billion </a:t>
            </a:r>
            <a:r>
              <a:rPr lang="en-US" dirty="0">
                <a:ln>
                  <a:solidFill>
                    <a:schemeClr val="accent3">
                      <a:lumMod val="75000"/>
                    </a:schemeClr>
                  </a:solidFill>
                </a:ln>
              </a:rPr>
              <a:t>Swiss francs in direct payments or government subsidies each year, whether or not they face competition. Some estimates suggest that the Swiss taxpayer spends 4 billion Swiss francs a year to support agriculture. As for subsidies to farmers, today, according to the state program, farmers receive 900 francs of aid per hectare if the land area does not exceed 60 hectares.</a:t>
            </a:r>
            <a:endParaRPr lang="ru-RU" dirty="0">
              <a:ln>
                <a:solidFill>
                  <a:schemeClr val="accent3">
                    <a:lumMod val="75000"/>
                  </a:schemeClr>
                </a:solidFill>
              </a:ln>
            </a:endParaRPr>
          </a:p>
        </p:txBody>
      </p:sp>
      <p:pic>
        <p:nvPicPr>
          <p:cNvPr id="5122" name="Picture 2" descr="Державна підтримка фермерів: фінансування молодих і перспективних |  Гадяч.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 y="2677656"/>
            <a:ext cx="9143865" cy="418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05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extBox 1"/>
          <p:cNvSpPr txBox="1"/>
          <p:nvPr/>
        </p:nvSpPr>
        <p:spPr>
          <a:xfrm>
            <a:off x="539552" y="404664"/>
            <a:ext cx="8352928" cy="1938992"/>
          </a:xfrm>
          <a:prstGeom prst="rect">
            <a:avLst/>
          </a:prstGeom>
          <a:solidFill>
            <a:srgbClr val="EBFFE1">
              <a:alpha val="83000"/>
            </a:srgbClr>
          </a:solidFill>
        </p:spPr>
        <p:txBody>
          <a:bodyPr wrap="square" rtlCol="0">
            <a:spAutoFit/>
          </a:bodyPr>
          <a:lstStyle>
            <a:defPPr>
              <a:defRPr lang="ru-RU"/>
            </a:defPPr>
            <a:lvl1pPr indent="457200" algn="just">
              <a:defRPr sz="2400">
                <a:latin typeface="Garamond" panose="02020404030301010803" pitchFamily="18" charset="0"/>
              </a:defRPr>
            </a:lvl1pPr>
          </a:lstStyle>
          <a:p>
            <a:r>
              <a:rPr lang="en-US" dirty="0">
                <a:ln>
                  <a:solidFill>
                    <a:srgbClr val="002060"/>
                  </a:solidFill>
                </a:ln>
              </a:rPr>
              <a:t>Thus, Swiss agriculture is quite developed using the latest technologies. The livestock industry dominates the crop industry. The main industry is dairy farming. The state provides assistance in the form of subsidies to farmers. The country is able to provide itself with food</a:t>
            </a:r>
            <a:r>
              <a:rPr lang="en-US" dirty="0" smtClean="0">
                <a:ln>
                  <a:solidFill>
                    <a:srgbClr val="002060"/>
                  </a:solidFill>
                </a:ln>
              </a:rPr>
              <a:t>.</a:t>
            </a:r>
            <a:endParaRPr lang="en-US" dirty="0">
              <a:ln>
                <a:solidFill>
                  <a:srgbClr val="002060"/>
                </a:solidFill>
              </a:ln>
            </a:endParaRPr>
          </a:p>
        </p:txBody>
      </p:sp>
    </p:spTree>
    <p:extLst>
      <p:ext uri="{BB962C8B-B14F-4D97-AF65-F5344CB8AC3E}">
        <p14:creationId xmlns:p14="http://schemas.microsoft.com/office/powerpoint/2010/main" val="4028162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639</Words>
  <Application>Microsoft Office PowerPoint</Application>
  <PresentationFormat>Экран (4:3)</PresentationFormat>
  <Paragraphs>11</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Юля</dc:creator>
  <cp:lastModifiedBy>DELL</cp:lastModifiedBy>
  <cp:revision>37</cp:revision>
  <dcterms:created xsi:type="dcterms:W3CDTF">2022-04-22T07:05:41Z</dcterms:created>
  <dcterms:modified xsi:type="dcterms:W3CDTF">2022-04-29T05:33:59Z</dcterms:modified>
</cp:coreProperties>
</file>