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3" r:id="rId5"/>
    <p:sldId id="263" r:id="rId6"/>
    <p:sldId id="304" r:id="rId7"/>
    <p:sldId id="305" r:id="rId8"/>
    <p:sldId id="306" r:id="rId9"/>
    <p:sldId id="307" r:id="rId10"/>
    <p:sldId id="296" r:id="rId11"/>
    <p:sldId id="279" r:id="rId12"/>
    <p:sldId id="308" r:id="rId13"/>
    <p:sldId id="259" r:id="rId14"/>
    <p:sldId id="309" r:id="rId15"/>
    <p:sldId id="310" r:id="rId16"/>
    <p:sldId id="277" r:id="rId17"/>
    <p:sldId id="278" r:id="rId18"/>
    <p:sldId id="301" r:id="rId19"/>
    <p:sldId id="302" r:id="rId20"/>
    <p:sldId id="262" r:id="rId21"/>
    <p:sldId id="29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08DAD-4688-4ECE-9F21-6AD44FE93B2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C7856-7220-4D1A-B7A6-F16B400E5E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RCTR595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0"/>
            <a:ext cx="4671588" cy="6844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одзаголовок 2"/>
          <p:cNvSpPr>
            <a:spLocks noGrp="1"/>
          </p:cNvSpPr>
          <p:nvPr>
            <p:ph type="ctrTitle"/>
          </p:nvPr>
        </p:nvSpPr>
        <p:spPr>
          <a:xfrm>
            <a:off x="0" y="357167"/>
            <a:ext cx="5857884" cy="2286016"/>
          </a:xfrm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rmAutofit fontScale="90000"/>
          </a:bodyPr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Інвентаризація виробничих запасів. Облік результатів інвентаризація.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643446"/>
            <a:ext cx="4071966" cy="1500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Обов'язкова інвентаризація проводиться: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85720" y="1142984"/>
            <a:ext cx="8572560" cy="128588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uk-UA" sz="3200" b="1" dirty="0" smtClean="0"/>
              <a:t>При звільненні більше 50% колективу</a:t>
            </a:r>
          </a:p>
          <a:p>
            <a:pPr marL="514350" indent="-514350" algn="ctr"/>
            <a:r>
              <a:rPr lang="ru-RU" sz="3200" b="1" dirty="0" smtClean="0"/>
              <a:t>(</a:t>
            </a:r>
            <a:r>
              <a:rPr lang="ru-RU" sz="3200" b="1" dirty="0" err="1" smtClean="0"/>
              <a:t>колективна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відповідальність</a:t>
            </a:r>
            <a:r>
              <a:rPr lang="ru-RU" sz="3200" b="1" dirty="0" smtClean="0"/>
              <a:t>)</a:t>
            </a:r>
            <a:endParaRPr lang="ru-RU" sz="3200" b="1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642910" y="2428868"/>
            <a:ext cx="7572428" cy="103327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2. Перед складанням річного звіту.</a:t>
            </a:r>
            <a:endParaRPr lang="uk-UA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14282" y="3500438"/>
            <a:ext cx="8643998" cy="135732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3. </a:t>
            </a:r>
            <a:r>
              <a:rPr lang="uk-UA" sz="3200" b="1" dirty="0" smtClean="0"/>
              <a:t>При ліквідації фірми або її реорганізації.</a:t>
            </a:r>
            <a:endParaRPr lang="ru-RU" sz="32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14282" y="5072074"/>
            <a:ext cx="8715436" cy="157163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4. При </a:t>
            </a:r>
            <a:r>
              <a:rPr lang="ru-RU" sz="3200" b="1" dirty="0" err="1" smtClean="0"/>
              <a:t>встановленні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фактів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крадіжки</a:t>
            </a:r>
            <a:r>
              <a:rPr lang="ru-RU" sz="3200" b="1" dirty="0" smtClean="0"/>
              <a:t> ТМЦ, </a:t>
            </a:r>
            <a:r>
              <a:rPr lang="ru-RU" sz="3200" b="1" dirty="0" err="1" smtClean="0"/>
              <a:t>їх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псування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стихійних</a:t>
            </a:r>
            <a:r>
              <a:rPr lang="ru-RU" sz="3200" b="1" dirty="0" smtClean="0"/>
              <a:t> лих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 вниз 14"/>
          <p:cNvSpPr/>
          <p:nvPr/>
        </p:nvSpPr>
        <p:spPr>
          <a:xfrm>
            <a:off x="4214810" y="3714752"/>
            <a:ext cx="357190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верх 12"/>
          <p:cNvSpPr/>
          <p:nvPr/>
        </p:nvSpPr>
        <p:spPr>
          <a:xfrm>
            <a:off x="4214810" y="2357430"/>
            <a:ext cx="357190" cy="978408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 rot="12170003" flipH="1">
            <a:off x="5931006" y="1207298"/>
            <a:ext cx="428628" cy="2304361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9552066" flipH="1">
            <a:off x="2510782" y="1220482"/>
            <a:ext cx="428628" cy="2149547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9738418" flipH="1">
            <a:off x="5933318" y="3571967"/>
            <a:ext cx="428628" cy="2095182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rot="1619306" flipH="1">
            <a:off x="2349118" y="3646772"/>
            <a:ext cx="428628" cy="1955279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928794" y="3071810"/>
            <a:ext cx="4500594" cy="85725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Види </a:t>
            </a:r>
            <a:r>
              <a:rPr lang="uk-UA" sz="2800" b="1" dirty="0" err="1" smtClean="0"/>
              <a:t>інвентарізації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71472" y="5357826"/>
            <a:ext cx="3071834" cy="121444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суцільна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929190" y="5357826"/>
            <a:ext cx="3357586" cy="114300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вибіркова</a:t>
            </a:r>
            <a:endParaRPr lang="ru-RU" sz="2800" b="1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42910" y="357166"/>
            <a:ext cx="3429024" cy="100013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раптова</a:t>
            </a:r>
            <a:endParaRPr lang="ru-RU" sz="28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4929190" y="357166"/>
            <a:ext cx="3357586" cy="103327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обов</a:t>
            </a:r>
            <a:r>
              <a:rPr lang="ru-RU" sz="2800" b="1" dirty="0" err="1" smtClean="0">
                <a:sym typeface="Symbol"/>
              </a:rPr>
              <a:t>язкова</a:t>
            </a:r>
            <a:endParaRPr lang="ru-RU" sz="2800" b="1" dirty="0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500430" y="1571612"/>
            <a:ext cx="1857388" cy="89039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повторна</a:t>
            </a:r>
            <a:endParaRPr lang="ru-RU" sz="2400" b="1" dirty="0"/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3286116" y="4572008"/>
            <a:ext cx="2143140" cy="81895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контрольна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11" grpId="0" animBg="1"/>
      <p:bldP spid="9" grpId="0" animBg="1"/>
      <p:bldP spid="6" grpId="0" animBg="1"/>
      <p:bldP spid="5" grpId="0" animBg="1"/>
      <p:bldP spid="4" grpId="0" animBg="1"/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357158" y="0"/>
            <a:ext cx="8429684" cy="131902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Суцільна (повна) – проводиться у всіх підрозділах по всьому </a:t>
            </a:r>
            <a:r>
              <a:rPr lang="uk-UA" sz="3200" b="1" dirty="0" err="1" smtClean="0"/>
              <a:t>МВО</a:t>
            </a:r>
            <a:endParaRPr lang="ru-RU" sz="3200" b="1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28596" y="1285860"/>
            <a:ext cx="8358246" cy="135732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Вибіркова – проводиться за окремими видами </a:t>
            </a:r>
            <a:r>
              <a:rPr lang="uk-UA" sz="3200" b="1" dirty="0" err="1" smtClean="0"/>
              <a:t>МВО</a:t>
            </a:r>
            <a:endParaRPr lang="ru-RU" sz="3200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57158" y="5572116"/>
            <a:ext cx="8572560" cy="128588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Контрольна – проводиться для контролю за роботою інвентаризаційної комісії.</a:t>
            </a:r>
            <a:endParaRPr lang="ru-RU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85720" y="2643182"/>
            <a:ext cx="8501154" cy="150019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Раптова – проводиться в силу обставин, що склалися.</a:t>
            </a:r>
            <a:endParaRPr lang="ru-RU" sz="3200" b="1" dirty="0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0" y="0"/>
            <a:ext cx="65" cy="276999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214282" y="3929066"/>
            <a:ext cx="8715436" cy="178595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3200" b="1" dirty="0" smtClean="0"/>
              <a:t>Повторна – проводиться, якщо виникли сумніви в достовірності проведеної інвентаризації.</a:t>
            </a:r>
            <a:endParaRPr lang="uk-U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6" grpId="0" animBg="1"/>
      <p:bldP spid="12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RCTR011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000109"/>
            <a:ext cx="1759327" cy="28705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001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Порядок проведения инвентаризации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CTECH023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9630" y="2143116"/>
            <a:ext cx="2808729" cy="423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трелка влево 4"/>
          <p:cNvSpPr/>
          <p:nvPr/>
        </p:nvSpPr>
        <p:spPr>
          <a:xfrm rot="19218612">
            <a:off x="7078927" y="1245708"/>
            <a:ext cx="1500198" cy="785818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МВО</a:t>
            </a:r>
            <a:endParaRPr lang="ru-RU" sz="2800" b="1" dirty="0"/>
          </a:p>
        </p:txBody>
      </p:sp>
      <p:pic>
        <p:nvPicPr>
          <p:cNvPr id="6" name="Рисунок 5" descr="BOYSIG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000504"/>
            <a:ext cx="1853555" cy="94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KNIGH063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2643182"/>
            <a:ext cx="201863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трелка вправо 7"/>
          <p:cNvSpPr/>
          <p:nvPr/>
        </p:nvSpPr>
        <p:spPr>
          <a:xfrm>
            <a:off x="2786050" y="5572140"/>
            <a:ext cx="1692788" cy="913260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ТМЦ</a:t>
            </a:r>
            <a:endParaRPr lang="ru-RU" sz="2000" b="1" dirty="0"/>
          </a:p>
        </p:txBody>
      </p:sp>
      <p:sp>
        <p:nvSpPr>
          <p:cNvPr id="9" name="Стрелка влево 8"/>
          <p:cNvSpPr/>
          <p:nvPr/>
        </p:nvSpPr>
        <p:spPr>
          <a:xfrm rot="20294909">
            <a:off x="2857488" y="1214422"/>
            <a:ext cx="2143140" cy="857256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комісія</a:t>
            </a:r>
            <a:endParaRPr lang="ru-RU" sz="2400" b="1" dirty="0"/>
          </a:p>
        </p:txBody>
      </p:sp>
      <p:pic>
        <p:nvPicPr>
          <p:cNvPr id="10" name="Рисунок 9" descr="CRCTR363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9599" y="2676434"/>
            <a:ext cx="1789195" cy="339577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071802" y="3929066"/>
            <a:ext cx="1071570" cy="853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/>
              <a:t>Наказ</a:t>
            </a:r>
            <a:endParaRPr lang="ru-RU" sz="1400" b="1" dirty="0" smtClean="0"/>
          </a:p>
          <a:p>
            <a:pPr algn="ctr"/>
            <a:r>
              <a:rPr lang="ru-RU" sz="1400" b="1" dirty="0" smtClean="0"/>
              <a:t>директора</a:t>
            </a:r>
            <a:endParaRPr lang="ru-RU" sz="1400" b="1" dirty="0"/>
          </a:p>
        </p:txBody>
      </p:sp>
      <p:pic>
        <p:nvPicPr>
          <p:cNvPr id="13" name="Рисунок 12" descr="SAUSG2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29190" y="5564471"/>
            <a:ext cx="1500198" cy="1114487"/>
          </a:xfrm>
          <a:prstGeom prst="rect">
            <a:avLst/>
          </a:prstGeom>
        </p:spPr>
      </p:pic>
      <p:pic>
        <p:nvPicPr>
          <p:cNvPr id="14" name="Рисунок 13" descr="POLLINGP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43372" y="4500570"/>
            <a:ext cx="2623865" cy="1618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5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3500"/>
                            </p:stCondLst>
                            <p:childTnLst>
                              <p:par>
                                <p:cTn id="5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 вниз 14"/>
          <p:cNvSpPr/>
          <p:nvPr/>
        </p:nvSpPr>
        <p:spPr>
          <a:xfrm rot="10800000">
            <a:off x="6643702" y="3929066"/>
            <a:ext cx="500066" cy="85725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 rot="16200000" flipH="1">
            <a:off x="4429125" y="5052187"/>
            <a:ext cx="428628" cy="1143006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flipH="1">
            <a:off x="1785918" y="4000505"/>
            <a:ext cx="428628" cy="1143008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6200000" flipH="1">
            <a:off x="3679025" y="2393149"/>
            <a:ext cx="428628" cy="1214446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flipH="1">
            <a:off x="1571604" y="1428736"/>
            <a:ext cx="428628" cy="1017376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00100" y="285728"/>
            <a:ext cx="6786610" cy="114300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Документальне оформлення інвентаризації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42844" y="2357430"/>
            <a:ext cx="3071834" cy="171451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Наказ про </a:t>
            </a:r>
            <a:r>
              <a:rPr lang="ru-RU" sz="2800" b="1" dirty="0" err="1" smtClean="0"/>
              <a:t>проведення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інвентаризації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572000" y="1857364"/>
            <a:ext cx="4429156" cy="214314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Книга контролю за виконанням наказу про проведення інвентаризації</a:t>
            </a:r>
            <a:endParaRPr lang="ru-RU" sz="2800" b="1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14282" y="5072074"/>
            <a:ext cx="3786214" cy="142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Інвентаризаційний опис (акт </a:t>
            </a:r>
            <a:r>
              <a:rPr lang="uk-UA" sz="2800" dirty="0" err="1" smtClean="0"/>
              <a:t>Інвент</a:t>
            </a:r>
            <a:r>
              <a:rPr lang="uk-UA" sz="2800" dirty="0" smtClean="0"/>
              <a:t>.)</a:t>
            </a:r>
            <a:endParaRPr lang="ru-RU" sz="28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286380" y="4714884"/>
            <a:ext cx="3643338" cy="171451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Порівняльна відомість результатів </a:t>
            </a:r>
            <a:r>
              <a:rPr lang="uk-UA" sz="2800" dirty="0" err="1" smtClean="0"/>
              <a:t>Інвент</a:t>
            </a:r>
            <a:r>
              <a:rPr lang="uk-UA" sz="2800" dirty="0" smtClean="0"/>
              <a:t>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9" grpId="0" animBg="1"/>
      <p:bldP spid="6" grpId="0" animBg="1"/>
      <p:bldP spid="5" grpId="0" animBg="1"/>
      <p:bldP spid="4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6.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Виявлення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результатів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інвентаризації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відображення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їх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2143116"/>
            <a:ext cx="6286512" cy="4714884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рівність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фактичних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залишків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обліковим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позитивний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результат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інвентаризації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;</a:t>
            </a:r>
          </a:p>
          <a:p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перевищення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облікових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залишків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над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фактичними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що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називається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недостачею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;</a:t>
            </a:r>
          </a:p>
          <a:p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перевищення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фактичних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залишків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над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обліковими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– </a:t>
            </a: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лишки.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CRCTR363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643182"/>
            <a:ext cx="1932071" cy="3666940"/>
          </a:xfrm>
          <a:prstGeom prst="rect">
            <a:avLst/>
          </a:prstGeom>
        </p:spPr>
      </p:pic>
      <p:pic>
        <p:nvPicPr>
          <p:cNvPr id="6" name="Рисунок 5" descr="CALCLT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3929066"/>
            <a:ext cx="621282" cy="6712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 rot="19738418" flipH="1">
            <a:off x="5722013" y="2136101"/>
            <a:ext cx="428628" cy="2640924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rot="1619306" flipH="1">
            <a:off x="2122483" y="2243851"/>
            <a:ext cx="428628" cy="2560087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71538" y="1500174"/>
            <a:ext cx="6143668" cy="103327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Нестачі можуть бути: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71472" y="4572008"/>
            <a:ext cx="3429024" cy="178595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У межах норм природних втрат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857752" y="4500570"/>
            <a:ext cx="3571900" cy="192882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Понад норми природного убутку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4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28604"/>
            <a:ext cx="5857884" cy="6215084"/>
          </a:xfr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Природний спад - втрата ТМЦ в результаті випаровування, усушки і т.п. 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Нестачі в межах норм природних втрат відносять на витрати виробництва. </a:t>
            </a:r>
          </a:p>
          <a:p>
            <a:pPr>
              <a:buBlip>
                <a:blip r:embed="rId2"/>
              </a:buBlip>
            </a:pPr>
            <a:r>
              <a:rPr lang="uk-UA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Дт</a:t>
            </a: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20 - </a:t>
            </a:r>
            <a:r>
              <a:rPr lang="uk-UA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</a:t>
            </a: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94 - списана недостача в межах норм </a:t>
            </a:r>
            <a:r>
              <a:rPr lang="uk-UA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</a:t>
            </a: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убутку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CHERRS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3857628"/>
            <a:ext cx="2357422" cy="2641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GRAPES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500042"/>
            <a:ext cx="2286016" cy="281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 rot="19738418" flipH="1">
            <a:off x="6364955" y="2136100"/>
            <a:ext cx="428628" cy="2640924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 rot="1619306" flipH="1">
            <a:off x="2122483" y="2243851"/>
            <a:ext cx="428628" cy="2560087"/>
          </a:xfrm>
          <a:prstGeom prst="downArrow">
            <a:avLst>
              <a:gd name="adj1" fmla="val 49759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643042" y="785794"/>
            <a:ext cx="6143668" cy="160477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Нестачі понад норми природного убутку можуть бути 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28596" y="4572008"/>
            <a:ext cx="3429024" cy="178595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 вини МВО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857752" y="4500570"/>
            <a:ext cx="3571900" cy="192882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Не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вини МВО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4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COBJ006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500174"/>
            <a:ext cx="1785950" cy="2278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TECH023.WMF"/>
          <p:cNvPicPr>
            <a:picLocks noChangeAspect="1"/>
          </p:cNvPicPr>
          <p:nvPr/>
        </p:nvPicPr>
        <p:blipFill>
          <a:blip r:embed="rId3" cstate="print"/>
          <a:srcRect l="27916"/>
          <a:stretch>
            <a:fillRect/>
          </a:stretch>
        </p:blipFill>
        <p:spPr>
          <a:xfrm>
            <a:off x="4143372" y="357166"/>
            <a:ext cx="1928826" cy="4030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трелка вправо 7"/>
          <p:cNvSpPr/>
          <p:nvPr/>
        </p:nvSpPr>
        <p:spPr>
          <a:xfrm>
            <a:off x="357158" y="2143116"/>
            <a:ext cx="4121680" cy="150019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утримується з</a:t>
            </a:r>
            <a:r>
              <a:rPr lang="ru-RU" sz="2800" b="1" dirty="0" smtClean="0"/>
              <a:t> МВО</a:t>
            </a:r>
            <a:endParaRPr lang="ru-RU" sz="2800" b="1" dirty="0"/>
          </a:p>
        </p:txBody>
      </p:sp>
      <p:sp>
        <p:nvSpPr>
          <p:cNvPr id="16" name="Вертикальный свиток 15"/>
          <p:cNvSpPr/>
          <p:nvPr/>
        </p:nvSpPr>
        <p:spPr>
          <a:xfrm>
            <a:off x="500034" y="428604"/>
            <a:ext cx="3429024" cy="1143000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Нестача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вин МВО</a:t>
            </a:r>
            <a:endParaRPr lang="ru-RU" sz="2800" b="1" dirty="0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2643174" y="5000636"/>
            <a:ext cx="3429024" cy="1143000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Дт 73 – Кт 94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001156" cy="5597533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Поняття інвентаризації.</a:t>
            </a:r>
          </a:p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2. Цілі інвентаризації. </a:t>
            </a:r>
          </a:p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Види інвентаризації. </a:t>
            </a:r>
          </a:p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Порядок проведення інвентаризації. </a:t>
            </a:r>
          </a:p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5. Документальне оформлення інвентаризації. </a:t>
            </a:r>
          </a:p>
          <a:p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6. Виявлення результатів інвентаризації та їх відображення в обліку.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NIGH063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76698"/>
            <a:ext cx="1928826" cy="3079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трелка влево 8"/>
          <p:cNvSpPr/>
          <p:nvPr/>
        </p:nvSpPr>
        <p:spPr>
          <a:xfrm rot="2021300">
            <a:off x="2059298" y="4341655"/>
            <a:ext cx="2928958" cy="1357322"/>
          </a:xfrm>
          <a:prstGeom prst="lef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Відносять на збиток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CBIZ086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928802"/>
            <a:ext cx="4645795" cy="331327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714744" y="571480"/>
            <a:ext cx="4000528" cy="7715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Нестачу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не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вини МВО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2714620"/>
            <a:ext cx="182934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Дт 91 – Кт 94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428736"/>
            <a:ext cx="7843838" cy="1470025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Дякуємо за увагу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28"/>
            <a:ext cx="4714876" cy="6357960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ІНВЕНТАРИЗАЦІЯ - це звірка фактичної наявності майна і зобов'язань з даними бухгалтерського обліку.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COBJ006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071678"/>
            <a:ext cx="4111005" cy="32147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0" y="4143380"/>
            <a:ext cx="114807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фактично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9520" y="3929066"/>
            <a:ext cx="140378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бух-кими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даними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28"/>
            <a:ext cx="8858280" cy="6357960"/>
          </a:xfr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ІНВЕНТАРИЗАЦІЯ є ефективним методом контролю за:  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збереженням майна, 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дотриманням фінансової дисципліни, 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правильністю відображення операцій на рахунках бухгалтерського обліку,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своєчасним виявленням і виправленням розбіжностей між фактичними даними,</a:t>
            </a:r>
          </a:p>
          <a:p>
            <a:pPr>
              <a:buBlip>
                <a:blip r:embed="rId2"/>
              </a:buBlip>
            </a:pPr>
            <a:r>
              <a:rPr lang="uk-UA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отриманими в результаті проведення інвентаризації і даними поточного обліку.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Необхідність інвентаризації обумовлена ​​наступними причинами: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85720" y="1214422"/>
            <a:ext cx="8429684" cy="257176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1. </a:t>
            </a:r>
            <a:r>
              <a:rPr lang="uk-UA" sz="3200" b="1" dirty="0" smtClean="0"/>
              <a:t>Виявлення можливих помилок в обліку, які можуть привести до серйозних матеріальних втрат - штрафом за приховування прибутку.</a:t>
            </a:r>
            <a:endParaRPr lang="ru-RU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85720" y="3714752"/>
            <a:ext cx="8643998" cy="142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2. </a:t>
            </a:r>
            <a:r>
              <a:rPr lang="uk-UA" sz="3200" b="1" dirty="0" smtClean="0"/>
              <a:t>Зміна фізичних властивостей в результаті зберігання.</a:t>
            </a:r>
            <a:endParaRPr lang="uk-UA" sz="32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14282" y="5072074"/>
            <a:ext cx="8715436" cy="157163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3. У разі зміни бригадира при бригадної матеріальної відповідальності.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1214414" y="285728"/>
            <a:ext cx="6715172" cy="131902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4. </a:t>
            </a:r>
            <a:r>
              <a:rPr lang="uk-UA" sz="3200" b="1" dirty="0" smtClean="0"/>
              <a:t>Стихійні лиха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28596" y="1714488"/>
            <a:ext cx="8072494" cy="135732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5. </a:t>
            </a:r>
            <a:r>
              <a:rPr lang="uk-UA" sz="3200" b="1" dirty="0" smtClean="0"/>
              <a:t>Крадіжки, зловживання.</a:t>
            </a:r>
            <a:endParaRPr lang="ru-RU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14282" y="3357562"/>
            <a:ext cx="8643998" cy="142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6. </a:t>
            </a:r>
            <a:r>
              <a:rPr lang="uk-UA" sz="3200" b="1" dirty="0" smtClean="0"/>
              <a:t>Проведення ревізій, аудиторських перевірок.</a:t>
            </a:r>
            <a:endParaRPr lang="ru-RU" sz="32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57158" y="5072074"/>
            <a:ext cx="8358246" cy="135732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7. </a:t>
            </a:r>
            <a:r>
              <a:rPr lang="uk-UA" sz="3200" b="1" dirty="0" smtClean="0"/>
              <a:t>На вимогу судово-слідчих органів.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00125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Цілі інвентаризації :</a:t>
            </a:r>
            <a:endParaRPr lang="uk-UA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14282" y="1000108"/>
            <a:ext cx="8429684" cy="131902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1. </a:t>
            </a:r>
            <a:r>
              <a:rPr lang="uk-UA" sz="3200" b="1" dirty="0" smtClean="0"/>
              <a:t>Перевірка правильності даних поточного обліку і виявлення допущених помилок.</a:t>
            </a:r>
            <a:endParaRPr lang="ru-RU" sz="3200" b="1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642910" y="2500306"/>
            <a:ext cx="7572428" cy="103327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2. </a:t>
            </a:r>
            <a:r>
              <a:rPr lang="uk-UA" sz="3200" b="1" dirty="0" smtClean="0"/>
              <a:t>Контроль за збереженням майна</a:t>
            </a:r>
            <a:endParaRPr lang="ru-RU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85720" y="3714752"/>
            <a:ext cx="8643998" cy="114300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3. </a:t>
            </a:r>
            <a:r>
              <a:rPr lang="uk-UA" sz="3200" b="1" dirty="0" smtClean="0"/>
              <a:t>Перевірка умов і порядку зберігання </a:t>
            </a:r>
            <a:r>
              <a:rPr lang="uk-UA" sz="3200" b="1" dirty="0" err="1" smtClean="0"/>
              <a:t>МВЗ</a:t>
            </a:r>
            <a:endParaRPr lang="ru-RU" sz="32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214282" y="5072074"/>
            <a:ext cx="8715436" cy="157163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4. </a:t>
            </a:r>
            <a:r>
              <a:rPr lang="uk-UA" sz="3200" b="1" dirty="0" smtClean="0"/>
              <a:t>Виявлення зіпсованих, застарілих і залежаних </a:t>
            </a:r>
            <a:r>
              <a:rPr lang="uk-UA" sz="3200" b="1" dirty="0" err="1" smtClean="0"/>
              <a:t>МВЗ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357158" y="214290"/>
            <a:ext cx="8429684" cy="131902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5. Виявлення неврахованих господарських і фінансових операцій.</a:t>
            </a:r>
            <a:endParaRPr lang="ru-RU" sz="3200" b="1" dirty="0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571472" y="1500174"/>
            <a:ext cx="8072494" cy="135732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6. Перевірка стану обліку і організація руху товарних запасів.</a:t>
            </a:r>
            <a:endParaRPr lang="uk-UA" sz="3200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85720" y="2857496"/>
            <a:ext cx="8643998" cy="142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7. Перевірка дотримання принципу матеріальної відповідальності</a:t>
            </a:r>
            <a:endParaRPr lang="uk-UA" sz="3200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142844" y="4071942"/>
            <a:ext cx="8858312" cy="257176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8. Контроль за повнотою та своєчасністю розрахунків за господарськими договорами та зобов'язаннями, зі сплати податків і зборів</a:t>
            </a:r>
            <a:endParaRPr lang="uk-U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3.Види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інвентаризації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image004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357298"/>
            <a:ext cx="7143800" cy="4443427"/>
          </a:xfrm>
        </p:spPr>
      </p:pic>
      <p:sp>
        <p:nvSpPr>
          <p:cNvPr id="5" name="Прямоугольник 4"/>
          <p:cNvSpPr/>
          <p:nvPr/>
        </p:nvSpPr>
        <p:spPr>
          <a:xfrm>
            <a:off x="2786050" y="5357826"/>
            <a:ext cx="350046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494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Інвентаризація виробничих запасів. Облік результатів інвентаризація.</vt:lpstr>
      <vt:lpstr>Презентация PowerPoint</vt:lpstr>
      <vt:lpstr>Презентация PowerPoint</vt:lpstr>
      <vt:lpstr>Презентация PowerPoint</vt:lpstr>
      <vt:lpstr>Необхідність інвентаризації обумовлена ​​наступними причинами:</vt:lpstr>
      <vt:lpstr>Презентация PowerPoint</vt:lpstr>
      <vt:lpstr>2. Цілі інвентаризації :</vt:lpstr>
      <vt:lpstr>Презентация PowerPoint</vt:lpstr>
      <vt:lpstr>3.Види інвентаризації</vt:lpstr>
      <vt:lpstr>Обов'язкова інвентаризація проводиться:</vt:lpstr>
      <vt:lpstr>Презентация PowerPoint</vt:lpstr>
      <vt:lpstr>Презентация PowerPoint</vt:lpstr>
      <vt:lpstr>Порядок проведения инвентаризации</vt:lpstr>
      <vt:lpstr>Презентация PowerPoint</vt:lpstr>
      <vt:lpstr>6. Виявлення результатів інвентаризації та відображення їх в обліку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Дякуємо за увагу!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 1. Правовые основы и особенности аудита</dc:title>
  <dc:creator>OLGA</dc:creator>
  <cp:lastModifiedBy>Demon</cp:lastModifiedBy>
  <cp:revision>105</cp:revision>
  <dcterms:created xsi:type="dcterms:W3CDTF">2011-01-13T02:36:03Z</dcterms:created>
  <dcterms:modified xsi:type="dcterms:W3CDTF">2019-09-24T21:24:51Z</dcterms:modified>
</cp:coreProperties>
</file>