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5" r:id="rId5"/>
    <p:sldId id="273" r:id="rId6"/>
    <p:sldId id="259" r:id="rId7"/>
    <p:sldId id="276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4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B106E36-FD25-4E2D-B0AA-010F637433A0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3717032"/>
            <a:ext cx="8371656" cy="998240"/>
          </a:xfrm>
        </p:spPr>
        <p:txBody>
          <a:bodyPr/>
          <a:lstStyle/>
          <a:p>
            <a:r>
              <a:rPr lang="uk-UA" smtClean="0"/>
              <a:t>Тема “структура свідомості”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uk-UA" smtClean="0"/>
              <a:t>Мельник Дарина Олександрівна ДИЗ-20-зн</a:t>
            </a:r>
            <a:endParaRPr lang="uk-UA"/>
          </a:p>
        </p:txBody>
      </p:sp>
      <p:sp>
        <p:nvSpPr>
          <p:cNvPr id="4" name="Прямоугольник 3"/>
          <p:cNvSpPr/>
          <p:nvPr/>
        </p:nvSpPr>
        <p:spPr>
          <a:xfrm>
            <a:off x="2195736" y="119675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360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Університет “КРОК”</a:t>
            </a:r>
          </a:p>
          <a:p>
            <a:pPr algn="ctr"/>
            <a:r>
              <a:rPr lang="uk-UA" sz="360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Кафедра дизайну</a:t>
            </a:r>
            <a:endParaRPr lang="uk-UA" sz="3600">
              <a:solidFill>
                <a:schemeClr val="accent2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Чуттєво-афективний пласт</a:t>
            </a:r>
            <a:endParaRPr lang="uk-UA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772816"/>
            <a:ext cx="79928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2. Сприйняття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– образ предмета в цілому, який не зводиться до суми властивостей та сторін;</a:t>
            </a:r>
            <a:endParaRPr lang="uk-UA" sz="2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Типи сприйняття інформації у діте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852936"/>
            <a:ext cx="5315845" cy="352839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Чуттєво-афективний пласт</a:t>
            </a:r>
            <a:endParaRPr lang="uk-UA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772816"/>
            <a:ext cx="86764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3. Уявлення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– конкретні образи таких предметів чи явищ, які в певний момент не викликають у нас відчуттів, але які раніше діяли на органи чуттів; </a:t>
            </a:r>
            <a:endParaRPr lang="uk-UA" sz="2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Як відкриті дані змінюють наше уявлення про прозору владу | Доступ до правд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996952"/>
            <a:ext cx="6264696" cy="328896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Чуттєво-афективний пласт</a:t>
            </a:r>
            <a:endParaRPr lang="uk-UA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772816"/>
            <a:ext cx="81369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4. Різного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роду афекти, тобто сильні мимовільні реакції людини на зовнішні подразники (гнів, лють, жах, відчай, раптова велика радість).</a:t>
            </a:r>
            <a:endParaRPr lang="uk-UA" sz="2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Афект – причини, прояви, допомога | Психосом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708920"/>
            <a:ext cx="5753100" cy="3829051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1. Воля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– здатність людини ставити перед собою мету і мобілізовувати себе для її досягнення;</a:t>
            </a:r>
            <a:endParaRPr lang="uk-UA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404664"/>
            <a:ext cx="58460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Ціннісно-вольовий </a:t>
            </a:r>
            <a:r>
              <a:rPr lang="uk-UA" sz="400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рівень</a:t>
            </a:r>
            <a:endParaRPr lang="uk-UA" sz="400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Пределы самоконтроля и воли челове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3212976"/>
            <a:ext cx="7089859" cy="309634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000" smtClean="0">
                <a:latin typeface="Times New Roman" pitchFamily="18" charset="0"/>
                <a:cs typeface="Times New Roman" pitchFamily="18" charset="0"/>
              </a:rPr>
              <a:t>2. Емоції </a:t>
            </a:r>
            <a:r>
              <a:rPr lang="uk-UA" sz="2000" smtClean="0">
                <a:latin typeface="Times New Roman" pitchFamily="18" charset="0"/>
                <a:cs typeface="Times New Roman" pitchFamily="18" charset="0"/>
              </a:rPr>
              <a:t>– ціннісно-забарвлені реакції людини на зовнішній вплив. Сюди можна віднести мотиви, інтереси, потреби особи в єдності зі здатностями у досягненні мети.</a:t>
            </a:r>
            <a:endParaRPr lang="uk-UA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404664"/>
            <a:ext cx="58460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Ціннісно-вольовий рівень</a:t>
            </a:r>
          </a:p>
        </p:txBody>
      </p:sp>
      <p:pic>
        <p:nvPicPr>
          <p:cNvPr id="23554" name="Picture 2" descr="Емоції потрібно контролювати. Але як саме? | CRED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924944"/>
            <a:ext cx="5040560" cy="3632929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Абстрактно-логічне мислення</a:t>
            </a:r>
            <a:endParaRPr lang="uk-UA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628800"/>
            <a:ext cx="79208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smtClean="0">
                <a:latin typeface="Times New Roman" pitchFamily="18" charset="0"/>
                <a:cs typeface="Times New Roman" pitchFamily="18" charset="0"/>
              </a:rPr>
              <a:t>1. Поняття </a:t>
            </a:r>
            <a:r>
              <a:rPr lang="uk-UA" sz="2000" smtClean="0">
                <a:latin typeface="Times New Roman" pitchFamily="18" charset="0"/>
                <a:cs typeface="Times New Roman" pitchFamily="18" charset="0"/>
              </a:rPr>
              <a:t>– відображення в мисленні загальних, найбільш суттєвих ознак предметів, явищ об'єктивної дійсності, їх внутрішніх, вирішальних зв'язків і законів;</a:t>
            </a:r>
            <a:endParaRPr lang="uk-UA" sz="2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Перший астрологічний • Все саме цікаве про Ваше житт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996952"/>
            <a:ext cx="6984776" cy="343513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Абстрактно-логічне мислення</a:t>
            </a:r>
            <a:endParaRPr lang="uk-UA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700808"/>
            <a:ext cx="82809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smtClean="0">
                <a:latin typeface="Times New Roman" pitchFamily="18" charset="0"/>
                <a:cs typeface="Times New Roman" pitchFamily="18" charset="0"/>
              </a:rPr>
              <a:t>2. Судження </a:t>
            </a:r>
            <a:r>
              <a:rPr lang="uk-UA" sz="2000" smtClean="0">
                <a:latin typeface="Times New Roman" pitchFamily="18" charset="0"/>
                <a:cs typeface="Times New Roman" pitchFamily="18" charset="0"/>
              </a:rPr>
              <a:t>– форма думки, в </a:t>
            </a:r>
            <a:r>
              <a:rPr lang="uk-UA" sz="2000" smtClean="0">
                <a:latin typeface="Times New Roman" pitchFamily="18" charset="0"/>
                <a:cs typeface="Times New Roman" pitchFamily="18" charset="0"/>
              </a:rPr>
              <a:t>якій </a:t>
            </a:r>
            <a:r>
              <a:rPr lang="uk-UA" sz="2000" smtClean="0">
                <a:latin typeface="Times New Roman" pitchFamily="18" charset="0"/>
                <a:cs typeface="Times New Roman" pitchFamily="18" charset="0"/>
              </a:rPr>
              <a:t>відображаєтеся </a:t>
            </a:r>
            <a:r>
              <a:rPr lang="uk-UA" sz="2000" smtClean="0">
                <a:latin typeface="Times New Roman" pitchFamily="18" charset="0"/>
                <a:cs typeface="Times New Roman" pitchFamily="18" charset="0"/>
              </a:rPr>
              <a:t>наявність чи відсутність у предметів і явищ яких-небудь ознак і зв'язків;</a:t>
            </a:r>
            <a:endParaRPr lang="uk-UA" sz="2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Судження – це не факти – Matrix-inf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636912"/>
            <a:ext cx="6768752" cy="386785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Абстрактно-логічне мислення</a:t>
            </a:r>
            <a:endParaRPr lang="uk-UA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700808"/>
            <a:ext cx="83529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3. Умовивід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– форма мислення, коли з одного чи кількох суджень виводиться нове судження, в якому міститься нове знання про предмети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явища + </a:t>
            </a:r>
            <a:r>
              <a:rPr lang="uk-UA" sz="2000" smtClean="0">
                <a:latin typeface="Times New Roman" pitchFamily="18" charset="0"/>
                <a:cs typeface="Times New Roman" pitchFamily="18" charset="0"/>
              </a:rPr>
              <a:t>різні логічні операції.</a:t>
            </a:r>
            <a:endParaRPr lang="uk-UA" sz="2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Логіка (МВ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924944"/>
            <a:ext cx="6696744" cy="351579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Самосвідомість і рефлексія</a:t>
            </a:r>
            <a:endParaRPr lang="uk-UA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772816"/>
            <a:ext cx="82809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smtClean="0">
                <a:latin typeface="Times New Roman" pitchFamily="18" charset="0"/>
                <a:cs typeface="Times New Roman" pitchFamily="18" charset="0"/>
              </a:rPr>
              <a:t>1. Самосвідомість </a:t>
            </a:r>
            <a:r>
              <a:rPr lang="uk-UA" sz="2000" smtClean="0">
                <a:latin typeface="Times New Roman" pitchFamily="18" charset="0"/>
                <a:cs typeface="Times New Roman" pitchFamily="18" charset="0"/>
              </a:rPr>
              <a:t>– це виділення себе, ставлення до себе, оцінювання своїх можливостей, які є необхідною складовою будь-якої свідомості;</a:t>
            </a:r>
            <a:endParaRPr lang="uk-UA" sz="2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Як формується самосвідоміст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780928"/>
            <a:ext cx="5688632" cy="3792421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Самосвідомість і рефлексія</a:t>
            </a:r>
            <a:endParaRPr lang="uk-UA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700808"/>
            <a:ext cx="83529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smtClean="0">
                <a:latin typeface="Times New Roman" pitchFamily="18" charset="0"/>
                <a:cs typeface="Times New Roman" pitchFamily="18" charset="0"/>
              </a:rPr>
              <a:t>2. Рефлексія </a:t>
            </a:r>
            <a:r>
              <a:rPr lang="uk-UA" sz="2000" smtClean="0">
                <a:latin typeface="Times New Roman" pitchFamily="18" charset="0"/>
                <a:cs typeface="Times New Roman" pitchFamily="18" charset="0"/>
              </a:rPr>
              <a:t>– це така форма свідомості, коли ті чи інші явища свідомості стають предметом спеціальної аналітичної </a:t>
            </a:r>
            <a:r>
              <a:rPr lang="uk-UA" sz="2000" smtClean="0">
                <a:latin typeface="Times New Roman" pitchFamily="18" charset="0"/>
                <a:cs typeface="Times New Roman" pitchFamily="18" charset="0"/>
              </a:rPr>
              <a:t>діяльності </a:t>
            </a:r>
            <a:r>
              <a:rPr lang="uk-UA" sz="2000" smtClean="0">
                <a:latin typeface="Times New Roman" pitchFamily="18" charset="0"/>
                <a:cs typeface="Times New Roman" pitchFamily="18" charset="0"/>
              </a:rPr>
              <a:t>суб'єкта.</a:t>
            </a:r>
            <a:endParaRPr lang="uk-UA" sz="2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Что это - рефлексия в психологии? Понятие и сущность рефлекс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708920"/>
            <a:ext cx="6984776" cy="362210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3488432"/>
          </a:xfrm>
        </p:spPr>
        <p:txBody>
          <a:bodyPr>
            <a:normAutofit fontScale="90000"/>
          </a:bodyPr>
          <a:lstStyle/>
          <a:p>
            <a:pPr algn="ctr"/>
            <a:r>
              <a:rPr lang="uk-UA" sz="5300" smtClean="0">
                <a:latin typeface="Times New Roman" pitchFamily="18" charset="0"/>
                <a:cs typeface="Times New Roman" pitchFamily="18" charset="0"/>
              </a:rPr>
              <a:t>План:</a:t>
            </a:r>
            <a:r>
              <a:rPr lang="uk-UA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mtClean="0">
                <a:latin typeface="Times New Roman" pitchFamily="18" charset="0"/>
                <a:cs typeface="Times New Roman" pitchFamily="18" charset="0"/>
              </a:rPr>
            </a:br>
            <a:r>
              <a:rPr lang="uk-UA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mtClean="0">
                <a:latin typeface="Times New Roman" pitchFamily="18" charset="0"/>
                <a:cs typeface="Times New Roman" pitchFamily="18" charset="0"/>
              </a:rPr>
            </a:br>
            <a:r>
              <a:rPr lang="uk-UA" sz="3600" smtClean="0">
                <a:latin typeface="Times New Roman" pitchFamily="18" charset="0"/>
                <a:cs typeface="Times New Roman" pitchFamily="18" charset="0"/>
              </a:rPr>
              <a:t>1. Поняття свідомості</a:t>
            </a:r>
            <a:br>
              <a:rPr lang="uk-UA" sz="360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600" smtClean="0">
                <a:latin typeface="Times New Roman" pitchFamily="18" charset="0"/>
                <a:cs typeface="Times New Roman" pitchFamily="18" charset="0"/>
              </a:rPr>
              <a:t>2. Функції свідомості </a:t>
            </a:r>
            <a:br>
              <a:rPr lang="uk-UA" sz="360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600" smtClean="0">
                <a:latin typeface="Times New Roman" pitchFamily="18" charset="0"/>
                <a:cs typeface="Times New Roman" pitchFamily="18" charset="0"/>
              </a:rPr>
              <a:t>3.Структура свідомості</a:t>
            </a:r>
            <a:br>
              <a:rPr lang="uk-UA" sz="360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600" smtClean="0">
                <a:latin typeface="Times New Roman" pitchFamily="18" charset="0"/>
                <a:cs typeface="Times New Roman" pitchFamily="18" charset="0"/>
              </a:rPr>
              <a:t>4. Висновки</a:t>
            </a:r>
            <a:endParaRPr lang="uk-UA" sz="36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Як медитація впливає на нашу свідоміст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3861048"/>
            <a:ext cx="4248472" cy="254908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Висновки: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uk-UA" smtClean="0"/>
              <a:t> 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uk-UA" sz="2200" smtClean="0">
                <a:latin typeface="Times New Roman" pitchFamily="18" charset="0"/>
                <a:cs typeface="Times New Roman" pitchFamily="18" charset="0"/>
              </a:rPr>
              <a:t>Отже, свідомість </a:t>
            </a:r>
            <a:r>
              <a:rPr lang="uk-UA" sz="2200" smtClean="0">
                <a:latin typeface="Times New Roman" pitchFamily="18" charset="0"/>
                <a:cs typeface="Times New Roman" pitchFamily="18" charset="0"/>
              </a:rPr>
              <a:t>будь-якого індивіда унікальна, але не довільна — вона обумовлена зовнішніми, відносно свідомості, факторами, насамперед структурами соціальної системи, в якій існує індивід, і завжди має суспільно-історичний </a:t>
            </a:r>
            <a:r>
              <a:rPr lang="uk-UA" sz="2200" smtClean="0">
                <a:latin typeface="Times New Roman" pitchFamily="18" charset="0"/>
                <a:cs typeface="Times New Roman" pitchFamily="18" charset="0"/>
              </a:rPr>
              <a:t>характер</a:t>
            </a:r>
            <a:r>
              <a:rPr lang="uk-UA" sz="220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>
              <a:buNone/>
            </a:pPr>
            <a:r>
              <a:rPr lang="uk-UA" sz="2200" smtClean="0">
                <a:latin typeface="Times New Roman" pitchFamily="18" charset="0"/>
                <a:cs typeface="Times New Roman" pitchFamily="18" charset="0"/>
              </a:rPr>
              <a:t>Свідомість:</a:t>
            </a:r>
          </a:p>
          <a:p>
            <a:r>
              <a:rPr lang="uk-UA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200" smtClean="0">
                <a:latin typeface="Times New Roman" pitchFamily="18" charset="0"/>
                <a:cs typeface="Times New Roman" pitchFamily="18" charset="0"/>
              </a:rPr>
              <a:t>1) вищий рівень психічного відображення і саморегуляції; звичайно вважається властивим тільки людині як </a:t>
            </a:r>
            <a:r>
              <a:rPr lang="uk-UA" sz="2200" smtClean="0">
                <a:latin typeface="Times New Roman" pitchFamily="18" charset="0"/>
                <a:cs typeface="Times New Roman" pitchFamily="18" charset="0"/>
              </a:rPr>
              <a:t>суспільно-історичній </a:t>
            </a:r>
            <a:r>
              <a:rPr lang="uk-UA" sz="2200" smtClean="0">
                <a:latin typeface="Times New Roman" pitchFamily="18" charset="0"/>
                <a:cs typeface="Times New Roman" pitchFamily="18" charset="0"/>
              </a:rPr>
              <a:t>істоті;</a:t>
            </a:r>
          </a:p>
          <a:p>
            <a:r>
              <a:rPr lang="uk-UA" sz="220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200" smtClean="0">
                <a:latin typeface="Times New Roman" pitchFamily="18" charset="0"/>
                <a:cs typeface="Times New Roman" pitchFamily="18" charset="0"/>
              </a:rPr>
              <a:t>) думки і почуття, що індивід усвідомлює в будь-який даний момент.</a:t>
            </a:r>
          </a:p>
          <a:p>
            <a:endParaRPr lang="uk-UA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916832"/>
            <a:ext cx="914400" cy="9144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1403648" y="3573016"/>
            <a:ext cx="914400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5373216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mtClean="0">
                <a:latin typeface="Times New Roman" pitchFamily="18" charset="0"/>
                <a:cs typeface="Times New Roman" pitchFamily="18" charset="0"/>
              </a:rPr>
              <a:t>ДЯКУЮ </a:t>
            </a:r>
            <a:r>
              <a:rPr lang="uk-UA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uk-UA" smtClean="0">
                <a:latin typeface="Times New Roman" pitchFamily="18" charset="0"/>
                <a:cs typeface="Times New Roman" pitchFamily="18" charset="0"/>
              </a:rPr>
              <a:t>УВАГУ!</a:t>
            </a:r>
            <a:endParaRPr lang="uk-UA"/>
          </a:p>
        </p:txBody>
      </p:sp>
      <p:pic>
        <p:nvPicPr>
          <p:cNvPr id="29698" name="Picture 2" descr="Як відрізнити свідомість і підсвідомість? Що між ними спільного? Свідомість  і підсвідомість: чим відрізняються між собою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708920"/>
            <a:ext cx="5598281" cy="397041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1600" smtClean="0">
                <a:latin typeface="Times New Roman" pitchFamily="18" charset="0"/>
                <a:cs typeface="Times New Roman" pitchFamily="18" charset="0"/>
              </a:rPr>
              <a:t>Свідомість— </a:t>
            </a:r>
            <a:r>
              <a:rPr lang="uk-UA" sz="1600" smtClean="0">
                <a:latin typeface="Times New Roman" pitchFamily="18" charset="0"/>
                <a:cs typeface="Times New Roman" pitchFamily="18" charset="0"/>
              </a:rPr>
              <a:t>специфічний прояв духовної життєдіяльності людини, пов'язаної із пізнанням, яке робить відомим (свідомим), знаним зміст реальності, що набуває предметно-мовної форми знання. Свідомість відрізняється від «несвідомих» проявів духовного життя тим, що не опредметнюється безпосередньо у знанні.</a:t>
            </a:r>
            <a:endParaRPr lang="uk-UA" sz="16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Нейробіологи з&amp;#39;ясували, де в людському тілі «мешкає» свідомість: дослідженн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996952"/>
            <a:ext cx="6370588" cy="338437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188640"/>
            <a:ext cx="49498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Поняття свідомості</a:t>
            </a:r>
            <a:endParaRPr lang="uk-UA" sz="400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400" smtClean="0">
                <a:latin typeface="Times New Roman" pitchFamily="18" charset="0"/>
                <a:cs typeface="Times New Roman" pitchFamily="18" charset="0"/>
              </a:rPr>
              <a:t>Свідомість людини — складне </a:t>
            </a:r>
            <a:r>
              <a:rPr lang="uk-UA" sz="2400" smtClean="0">
                <a:latin typeface="Times New Roman" pitchFamily="18" charset="0"/>
                <a:cs typeface="Times New Roman" pitchFamily="18" charset="0"/>
              </a:rPr>
              <a:t>й </a:t>
            </a:r>
            <a:r>
              <a:rPr lang="uk-UA" sz="2400" smtClean="0">
                <a:latin typeface="Times New Roman" pitchFamily="18" charset="0"/>
                <a:cs typeface="Times New Roman" pitchFamily="18" charset="0"/>
              </a:rPr>
              <a:t>багатогранне явище. </a:t>
            </a:r>
            <a:r>
              <a:rPr lang="uk-UA" sz="2400" smtClean="0">
                <a:latin typeface="Times New Roman" pitchFamily="18" charset="0"/>
                <a:cs typeface="Times New Roman" pitchFamily="18" charset="0"/>
              </a:rPr>
              <a:t>З погляду психології свідомість можна розглядати як </a:t>
            </a:r>
            <a:r>
              <a:rPr lang="uk-UA" sz="2400" smtClean="0">
                <a:latin typeface="Times New Roman" pitchFamily="18" charset="0"/>
                <a:cs typeface="Times New Roman" pitchFamily="18" charset="0"/>
              </a:rPr>
              <a:t>форму </a:t>
            </a:r>
            <a:r>
              <a:rPr lang="uk-UA" sz="2400" smtClean="0">
                <a:latin typeface="Times New Roman" pitchFamily="18" charset="0"/>
                <a:cs typeface="Times New Roman" pitchFamily="18" charset="0"/>
              </a:rPr>
              <a:t>психіки.</a:t>
            </a:r>
            <a:endParaRPr lang="uk-UA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xfrm>
            <a:off x="5652120" y="2204864"/>
            <a:ext cx="3098304" cy="3600400"/>
          </a:xfrm>
        </p:spPr>
        <p:txBody>
          <a:bodyPr>
            <a:normAutofit/>
          </a:bodyPr>
          <a:lstStyle/>
          <a:p>
            <a:r>
              <a:rPr lang="uk-UA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Стосовно буття свідомість демонструє свою пізнавальну функцію, що полягає в побудові певного образу світу, який несе в собі ступінь освоєння людиною буття.</a:t>
            </a:r>
            <a:endParaRPr lang="uk-UA">
              <a:solidFill>
                <a:schemeClr val="tx1"/>
              </a:solidFill>
            </a:endParaRPr>
          </a:p>
        </p:txBody>
      </p:sp>
      <p:pic>
        <p:nvPicPr>
          <p:cNvPr id="32770" name="Picture 2" descr="Духовні виміри людського буття як проблема філософії туризм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204864"/>
            <a:ext cx="4777715" cy="358328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mtClean="0"/>
              <a:t>Свідомість характеризується</a:t>
            </a:r>
            <a:r>
              <a:rPr lang="uk-UA" smtClean="0"/>
              <a:t>: 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uk-UA" smtClean="0"/>
              <a:t> 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844752"/>
          </a:xfrm>
        </p:spPr>
        <p:txBody>
          <a:bodyPr>
            <a:normAutofit lnSpcReduction="10000"/>
          </a:bodyPr>
          <a:lstStyle/>
          <a:p>
            <a:r>
              <a:rPr lang="uk-UA" smtClean="0">
                <a:latin typeface="Times New Roman" pitchFamily="18" charset="0"/>
                <a:cs typeface="Times New Roman" pitchFamily="18" charset="0"/>
              </a:rPr>
              <a:t>активністю;</a:t>
            </a:r>
          </a:p>
          <a:p>
            <a:r>
              <a:rPr lang="uk-UA" smtClean="0">
                <a:latin typeface="Times New Roman" pitchFamily="18" charset="0"/>
                <a:cs typeface="Times New Roman" pitchFamily="18" charset="0"/>
              </a:rPr>
              <a:t>інтенційністю</a:t>
            </a:r>
            <a:r>
              <a:rPr lang="uk-UA" smtClean="0">
                <a:latin typeface="Times New Roman" pitchFamily="18" charset="0"/>
                <a:cs typeface="Times New Roman" pitchFamily="18" charset="0"/>
              </a:rPr>
              <a:t> — спрямованістю на предмет: свідомість завжди — усвідомлення чого-небудь</a:t>
            </a:r>
            <a:r>
              <a:rPr lang="uk-UA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uk-UA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mtClean="0">
                <a:latin typeface="Times New Roman" pitchFamily="18" charset="0"/>
                <a:cs typeface="Times New Roman" pitchFamily="18" charset="0"/>
              </a:rPr>
              <a:t>здатністю </a:t>
            </a:r>
            <a:r>
              <a:rPr lang="uk-UA" smtClean="0">
                <a:latin typeface="Times New Roman" pitchFamily="18" charset="0"/>
                <a:cs typeface="Times New Roman" pitchFamily="18" charset="0"/>
              </a:rPr>
              <a:t>до рефлексії, до самоспостереження — усвідомлення </a:t>
            </a:r>
            <a:r>
              <a:rPr lang="uk-UA" smtClean="0">
                <a:latin typeface="Times New Roman" pitchFamily="18" charset="0"/>
                <a:cs typeface="Times New Roman" pitchFamily="18" charset="0"/>
              </a:rPr>
              <a:t>самої </a:t>
            </a:r>
            <a:r>
              <a:rPr lang="uk-UA" smtClean="0">
                <a:latin typeface="Times New Roman" pitchFamily="18" charset="0"/>
                <a:cs typeface="Times New Roman" pitchFamily="18" charset="0"/>
              </a:rPr>
              <a:t>свідомості;</a:t>
            </a:r>
          </a:p>
          <a:p>
            <a:r>
              <a:rPr lang="uk-UA" smtClean="0">
                <a:latin typeface="Times New Roman" pitchFamily="18" charset="0"/>
                <a:cs typeface="Times New Roman" pitchFamily="18" charset="0"/>
              </a:rPr>
              <a:t>мотиваційно-ціннісним характером;</a:t>
            </a:r>
            <a:endParaRPr lang="uk-UA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mtClean="0">
                <a:latin typeface="Times New Roman" pitchFamily="18" charset="0"/>
                <a:cs typeface="Times New Roman" pitchFamily="18" charset="0"/>
              </a:rPr>
              <a:t>різними </a:t>
            </a:r>
            <a:r>
              <a:rPr lang="uk-UA" smtClean="0">
                <a:latin typeface="Times New Roman" pitchFamily="18" charset="0"/>
                <a:cs typeface="Times New Roman" pitchFamily="18" charset="0"/>
              </a:rPr>
              <a:t>ступенями (рівнями) </a:t>
            </a:r>
            <a:r>
              <a:rPr lang="uk-UA" smtClean="0">
                <a:latin typeface="Times New Roman" pitchFamily="18" charset="0"/>
                <a:cs typeface="Times New Roman" pitchFamily="18" charset="0"/>
              </a:rPr>
              <a:t>ясності</a:t>
            </a:r>
            <a:r>
              <a:rPr lang="uk-UA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988840"/>
            <a:ext cx="914400" cy="914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5445224"/>
            <a:ext cx="914400" cy="9144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Прямоугольник 6"/>
          <p:cNvSpPr/>
          <p:nvPr/>
        </p:nvSpPr>
        <p:spPr>
          <a:xfrm>
            <a:off x="1115616" y="3573016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Прямоугольник 7"/>
          <p:cNvSpPr/>
          <p:nvPr/>
        </p:nvSpPr>
        <p:spPr>
          <a:xfrm>
            <a:off x="7884368" y="980728"/>
            <a:ext cx="914400" cy="9144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latin typeface="Times New Roman" pitchFamily="18" charset="0"/>
                <a:cs typeface="Times New Roman" pitchFamily="18" charset="0"/>
              </a:rPr>
              <a:t>2. Функції </a:t>
            </a:r>
            <a:r>
              <a:rPr lang="uk-UA" smtClean="0">
                <a:latin typeface="Times New Roman" pitchFamily="18" charset="0"/>
                <a:cs typeface="Times New Roman" pitchFamily="18" charset="0"/>
              </a:rPr>
              <a:t>свідомості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-252536" y="2348880"/>
            <a:ext cx="2448272" cy="2232248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ru-RU" smtClean="0"/>
              <a:t>   </a:t>
            </a:r>
            <a:r>
              <a:rPr lang="ru-RU" sz="1700" smtClean="0"/>
              <a:t> 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реалізується 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в придбанні і накопиченні знань про природу, суспільство і 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саму 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людину</a:t>
            </a:r>
            <a:endParaRPr lang="uk-UA"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>
          <a:xfrm>
            <a:off x="2123728" y="2438400"/>
            <a:ext cx="4176464" cy="4419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uk-UA" sz="200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uk-UA" sz="1800" smtClean="0">
                <a:latin typeface="Times New Roman" pitchFamily="18" charset="0"/>
                <a:cs typeface="Times New Roman" pitchFamily="18" charset="0"/>
              </a:rPr>
              <a:t>виявляється </a:t>
            </a:r>
            <a:r>
              <a:rPr lang="uk-UA" sz="1800" smtClean="0">
                <a:latin typeface="Times New Roman" pitchFamily="18" charset="0"/>
                <a:cs typeface="Times New Roman" pitchFamily="18" charset="0"/>
              </a:rPr>
              <a:t>у випереджаючому відображенні, в уявному моделюванні майбутнього і в цілеспрямованому перетворенні на цій основі дійсності, у створенні, зокрема, предметних форм, не існуючих в природі. Природа не будує літаків, не пече хліб, не пише романи. Все це продукти людського розуму і людських рук. Інколи, окремо виділяють прогностичну (людина до певної межі з деякою вірогідністю може передбачати майбутнє, прогнозувати свої дії, будувати плани і здійснювати </a:t>
            </a:r>
            <a:r>
              <a:rPr lang="uk-UA" sz="1800" smtClean="0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uk-UA" sz="180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uk-UA"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xfrm>
            <a:off x="395536" y="1752600"/>
            <a:ext cx="1800200" cy="640080"/>
          </a:xfrm>
        </p:spPr>
        <p:txBody>
          <a:bodyPr>
            <a:normAutofit/>
          </a:bodyPr>
          <a:lstStyle/>
          <a:p>
            <a:r>
              <a:rPr lang="uk-UA" smtClean="0"/>
              <a:t>а</a:t>
            </a:r>
            <a:r>
              <a:rPr lang="uk-UA" smtClean="0"/>
              <a:t>)Пізнавальна</a:t>
            </a:r>
            <a:endParaRPr lang="uk-UA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3059832" y="1772816"/>
            <a:ext cx="2291680" cy="640080"/>
          </a:xfrm>
        </p:spPr>
        <p:txBody>
          <a:bodyPr>
            <a:normAutofit lnSpcReduction="10000"/>
          </a:bodyPr>
          <a:lstStyle/>
          <a:p>
            <a:pPr algn="ctr"/>
            <a:r>
              <a:rPr lang="uk-UA" smtClean="0"/>
              <a:t>б</a:t>
            </a:r>
            <a:r>
              <a:rPr lang="uk-UA" smtClean="0"/>
              <a:t>) Творчо-конструктивна</a:t>
            </a:r>
            <a:endParaRPr lang="uk-UA"/>
          </a:p>
        </p:txBody>
      </p:sp>
      <p:sp>
        <p:nvSpPr>
          <p:cNvPr id="7" name="Прямоугольник 6"/>
          <p:cNvSpPr/>
          <p:nvPr/>
        </p:nvSpPr>
        <p:spPr>
          <a:xfrm>
            <a:off x="6444208" y="1772816"/>
            <a:ext cx="2232248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Прямоугольник 7"/>
          <p:cNvSpPr/>
          <p:nvPr/>
        </p:nvSpPr>
        <p:spPr>
          <a:xfrm>
            <a:off x="6444208" y="1772816"/>
            <a:ext cx="22322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smtClean="0">
                <a:solidFill>
                  <a:schemeClr val="bg1"/>
                </a:solidFill>
              </a:rPr>
              <a:t>в</a:t>
            </a:r>
            <a:r>
              <a:rPr lang="uk-UA" sz="2000" b="1" smtClean="0">
                <a:solidFill>
                  <a:schemeClr val="bg1"/>
                </a:solidFill>
              </a:rPr>
              <a:t>) Регулятивно-управлінська</a:t>
            </a:r>
            <a:endParaRPr lang="uk-UA" sz="2000" b="1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72200" y="2564904"/>
            <a:ext cx="24482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mtClean="0">
                <a:latin typeface="Times New Roman" pitchFamily="18" charset="0"/>
                <a:cs typeface="Times New Roman" pitchFamily="18" charset="0"/>
              </a:rPr>
              <a:t>забезпечує </a:t>
            </a:r>
            <a:r>
              <a:rPr lang="uk-UA" smtClean="0">
                <a:latin typeface="Times New Roman" pitchFamily="18" charset="0"/>
                <a:cs typeface="Times New Roman" pitchFamily="18" charset="0"/>
              </a:rPr>
              <a:t>розумне регулювання і самоконтроль поведінки і діяльності людини, її взаємини із зовнішнім світом</a:t>
            </a:r>
            <a:endParaRPr lang="uk-UA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Свідомість: що це таке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5085184"/>
            <a:ext cx="2857500" cy="1600200"/>
          </a:xfrm>
          <a:prstGeom prst="rect">
            <a:avLst/>
          </a:prstGeom>
          <a:noFill/>
        </p:spPr>
      </p:pic>
      <p:pic>
        <p:nvPicPr>
          <p:cNvPr id="16388" name="Picture 4" descr="Наша свідомість може бути побічним ефектом ентропії, - вчені"/>
          <p:cNvPicPr>
            <a:picLocks noChangeAspect="1" noChangeArrowheads="1"/>
          </p:cNvPicPr>
          <p:nvPr/>
        </p:nvPicPr>
        <p:blipFill>
          <a:blip r:embed="rId3" cstate="print"/>
          <a:srcRect l="17003" r="12368"/>
          <a:stretch>
            <a:fillRect/>
          </a:stretch>
        </p:blipFill>
        <p:spPr bwMode="auto">
          <a:xfrm>
            <a:off x="179512" y="4437112"/>
            <a:ext cx="2160240" cy="2026709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latin typeface="Times New Roman" pitchFamily="18" charset="0"/>
                <a:cs typeface="Times New Roman" pitchFamily="18" charset="0"/>
              </a:rPr>
              <a:t>2. Функції свідомості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251520" y="2564904"/>
            <a:ext cx="2664296" cy="158417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     люди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беруть участь у спільній праці і потребують постійного спілкування</a:t>
            </a:r>
            <a:endParaRPr lang="uk-UA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>
          <a:xfrm>
            <a:off x="2915816" y="2564904"/>
            <a:ext cx="2952328" cy="1656184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    специфічно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людська здатність, що становить кардинальну характеристику свідомості</a:t>
            </a:r>
            <a:endParaRPr lang="uk-UA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2234208" cy="640080"/>
          </a:xfrm>
        </p:spPr>
        <p:txBody>
          <a:bodyPr/>
          <a:lstStyle/>
          <a:p>
            <a:r>
              <a:rPr lang="uk-UA" smtClean="0"/>
              <a:t>г) Комунікативна</a:t>
            </a:r>
            <a:endParaRPr lang="uk-UA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3275856" y="1772816"/>
            <a:ext cx="2376264" cy="64008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uk-UA" smtClean="0"/>
              <a:t>д) Цілепокладання</a:t>
            </a:r>
            <a:endParaRPr lang="uk-UA"/>
          </a:p>
        </p:txBody>
      </p:sp>
      <p:sp>
        <p:nvSpPr>
          <p:cNvPr id="7" name="Прямоугольник 6"/>
          <p:cNvSpPr/>
          <p:nvPr/>
        </p:nvSpPr>
        <p:spPr>
          <a:xfrm>
            <a:off x="6300192" y="1772816"/>
            <a:ext cx="1922512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smtClean="0"/>
              <a:t>е</a:t>
            </a:r>
            <a:r>
              <a:rPr lang="uk-UA" b="1" smtClean="0"/>
              <a:t>) Аксіологічна</a:t>
            </a:r>
            <a:endParaRPr lang="uk-UA" b="1"/>
          </a:p>
        </p:txBody>
      </p:sp>
      <p:sp>
        <p:nvSpPr>
          <p:cNvPr id="8" name="Прямоугольник 7"/>
          <p:cNvSpPr/>
          <p:nvPr/>
        </p:nvSpPr>
        <p:spPr>
          <a:xfrm>
            <a:off x="6156176" y="2492896"/>
            <a:ext cx="273630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uk-UA" sz="2000" smtClean="0">
                <a:latin typeface="Times New Roman" pitchFamily="18" charset="0"/>
                <a:cs typeface="Times New Roman" pitchFamily="18" charset="0"/>
              </a:rPr>
              <a:t>юдина </a:t>
            </a:r>
            <a:r>
              <a:rPr lang="uk-UA" sz="2000" smtClean="0">
                <a:latin typeface="Times New Roman" pitchFamily="18" charset="0"/>
                <a:cs typeface="Times New Roman" pitchFamily="18" charset="0"/>
              </a:rPr>
              <a:t>не тільки дістає дані про зовнішній світ, а й оцінює їх з точки зору своїх потреб і інтересів</a:t>
            </a:r>
            <a:endParaRPr lang="uk-UA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4" name="AutoShape 2" descr="Індивідуальна свідомість: поняття, сутність, особливості. Як  взаємопов&amp;#39;язані суспільну та індивідуальну свідомість? - філософія 20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33796" name="AutoShape 4" descr="Індивідуальна свідомість: поняття, сутність, особливості. Як  взаємопов&amp;#39;язані суспільну та індивідуальну свідомість? - філософія 20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33798" name="AutoShape 6" descr="Індивідуальна свідомість: поняття, сутність, особливості. Як  взаємопов&amp;#39;язані суспільну та індивідуальну свідомість? - філософія 20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33800" name="AutoShape 8" descr="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33802" name="AutoShape 10" descr="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33804" name="Picture 12" descr="Цифрове безсмертя: свідомість як програмне забезпечення"/>
          <p:cNvPicPr>
            <a:picLocks noChangeAspect="1" noChangeArrowheads="1"/>
          </p:cNvPicPr>
          <p:nvPr/>
        </p:nvPicPr>
        <p:blipFill>
          <a:blip r:embed="rId2" cstate="print"/>
          <a:srcRect t="21304"/>
          <a:stretch>
            <a:fillRect/>
          </a:stretch>
        </p:blipFill>
        <p:spPr bwMode="auto">
          <a:xfrm>
            <a:off x="1259632" y="4240482"/>
            <a:ext cx="6984776" cy="2386969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mtClean="0">
                <a:latin typeface="Times New Roman" pitchFamily="18" charset="0"/>
                <a:cs typeface="Times New Roman" pitchFamily="18" charset="0"/>
              </a:rPr>
              <a:t>3.Структура </a:t>
            </a:r>
            <a:r>
              <a:rPr lang="uk-UA" smtClean="0">
                <a:latin typeface="Times New Roman" pitchFamily="18" charset="0"/>
                <a:cs typeface="Times New Roman" pitchFamily="18" charset="0"/>
              </a:rPr>
              <a:t>свідомості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uk-UA" smtClean="0"/>
              <a:t> 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uk-UA" smtClean="0"/>
              <a:t>Чуттєво-афективний пласт;</a:t>
            </a:r>
          </a:p>
          <a:p>
            <a:endParaRPr lang="uk-UA" smtClean="0"/>
          </a:p>
          <a:p>
            <a:r>
              <a:rPr lang="uk-UA" smtClean="0"/>
              <a:t>Ціннісно-вольовий </a:t>
            </a:r>
            <a:r>
              <a:rPr lang="uk-UA" smtClean="0"/>
              <a:t>рівень;</a:t>
            </a:r>
          </a:p>
          <a:p>
            <a:endParaRPr lang="uk-UA" smtClean="0"/>
          </a:p>
          <a:p>
            <a:r>
              <a:rPr lang="uk-UA" smtClean="0"/>
              <a:t>Абстрактно-логічне </a:t>
            </a:r>
            <a:r>
              <a:rPr lang="uk-UA" smtClean="0"/>
              <a:t>мислення;</a:t>
            </a:r>
          </a:p>
          <a:p>
            <a:endParaRPr lang="uk-UA" smtClean="0"/>
          </a:p>
          <a:p>
            <a:r>
              <a:rPr lang="uk-UA" smtClean="0"/>
              <a:t>Самосвідомість </a:t>
            </a:r>
            <a:r>
              <a:rPr lang="uk-UA" smtClean="0"/>
              <a:t>і </a:t>
            </a:r>
            <a:r>
              <a:rPr lang="uk-UA" smtClean="0"/>
              <a:t>рефлексія.</a:t>
            </a:r>
            <a:endParaRPr lang="uk-UA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2852936"/>
            <a:ext cx="914400" cy="9144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5229200"/>
            <a:ext cx="914400" cy="9144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Прямоугольник 6"/>
          <p:cNvSpPr/>
          <p:nvPr/>
        </p:nvSpPr>
        <p:spPr>
          <a:xfrm>
            <a:off x="1403648" y="1844824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Прямоугольник 7"/>
          <p:cNvSpPr/>
          <p:nvPr/>
        </p:nvSpPr>
        <p:spPr>
          <a:xfrm>
            <a:off x="1187624" y="4005064"/>
            <a:ext cx="914400" cy="9144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Чуттєво-афективний пласт</a:t>
            </a:r>
            <a:endParaRPr lang="uk-UA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628800"/>
            <a:ext cx="81369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1. Відчуття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– відображення в мозкові окремих властивостей предметів та явищ об'єктивного світу, що безпосередньо діють на наші органи чуттів;</a:t>
            </a:r>
            <a:endParaRPr lang="uk-UA" sz="2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Органи чуття - 3D-сцена - Цифрова освіта та навчання від Mozai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852936"/>
            <a:ext cx="6589812" cy="360935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19</TotalTime>
  <Words>576</Words>
  <Application>Microsoft Office PowerPoint</Application>
  <PresentationFormat>Экран (4:3)</PresentationFormat>
  <Paragraphs>68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Обычная</vt:lpstr>
      <vt:lpstr>Тема “структура свідомості”</vt:lpstr>
      <vt:lpstr>План:  1. Поняття свідомості 2. Функції свідомості  3.Структура свідомості 4. Висновки</vt:lpstr>
      <vt:lpstr>Свідомість— специфічний прояв духовної життєдіяльності людини, пов'язаної із пізнанням, яке робить відомим (свідомим), знаним зміст реальності, що набуває предметно-мовної форми знання. Свідомість відрізняється від «несвідомих» проявів духовного життя тим, що не опредметнюється безпосередньо у знанні.</vt:lpstr>
      <vt:lpstr>Свідомість людини — складне й багатогранне явище. З погляду психології свідомість можна розглядати як форму психіки.</vt:lpstr>
      <vt:lpstr>Свідомість характеризується: </vt:lpstr>
      <vt:lpstr>2. Функції свідомості</vt:lpstr>
      <vt:lpstr>2. Функції свідомості</vt:lpstr>
      <vt:lpstr>3.Структура свідомості</vt:lpstr>
      <vt:lpstr>Чуттєво-афективний пласт</vt:lpstr>
      <vt:lpstr>Чуттєво-афективний пласт</vt:lpstr>
      <vt:lpstr>Чуттєво-афективний пласт</vt:lpstr>
      <vt:lpstr>Чуттєво-афективний пласт</vt:lpstr>
      <vt:lpstr>1. Воля – здатність людини ставити перед собою мету і мобілізовувати себе для її досягнення;</vt:lpstr>
      <vt:lpstr>2. Емоції – ціннісно-забарвлені реакції людини на зовнішній вплив. Сюди можна віднести мотиви, інтереси, потреби особи в єдності зі здатностями у досягненні мети.</vt:lpstr>
      <vt:lpstr>Абстрактно-логічне мислення</vt:lpstr>
      <vt:lpstr>Абстрактно-логічне мислення</vt:lpstr>
      <vt:lpstr>Абстрактно-логічне мислення</vt:lpstr>
      <vt:lpstr>Самосвідомість і рефлексія</vt:lpstr>
      <vt:lpstr>Самосвідомість і рефлексія</vt:lpstr>
      <vt:lpstr>Висновки:</vt:lpstr>
      <vt:lpstr>ДЯКУЮ ЗА УВАГУ!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“структура свідомості”</dc:title>
  <dc:creator>111</dc:creator>
  <cp:lastModifiedBy>111</cp:lastModifiedBy>
  <cp:revision>3</cp:revision>
  <dcterms:created xsi:type="dcterms:W3CDTF">2021-10-16T16:21:02Z</dcterms:created>
  <dcterms:modified xsi:type="dcterms:W3CDTF">2021-10-16T21:28:36Z</dcterms:modified>
</cp:coreProperties>
</file>