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48" userDrawn="1">
          <p15:clr>
            <a:srgbClr val="A4A3A4"/>
          </p15:clr>
        </p15:guide>
        <p15:guide id="4" orient="horz" pos="2772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6" pos="7197" userDrawn="1">
          <p15:clr>
            <a:srgbClr val="A4A3A4"/>
          </p15:clr>
        </p15:guide>
        <p15:guide id="7" pos="483" userDrawn="1">
          <p15:clr>
            <a:srgbClr val="A4A3A4"/>
          </p15:clr>
        </p15:guide>
        <p15:guide id="8" pos="3999" userDrawn="1">
          <p15:clr>
            <a:srgbClr val="A4A3A4"/>
          </p15:clr>
        </p15:guide>
        <p15:guide id="9" pos="5223" userDrawn="1">
          <p15:clr>
            <a:srgbClr val="A4A3A4"/>
          </p15:clr>
        </p15:guide>
        <p15:guide id="10" pos="2434" userDrawn="1">
          <p15:clr>
            <a:srgbClr val="A4A3A4"/>
          </p15:clr>
        </p15:guide>
        <p15:guide id="11" orient="horz" pos="2976" userDrawn="1">
          <p15:clr>
            <a:srgbClr val="A4A3A4"/>
          </p15:clr>
        </p15:guide>
        <p15:guide id="12" orient="horz" pos="3135" userDrawn="1">
          <p15:clr>
            <a:srgbClr val="A4A3A4"/>
          </p15:clr>
        </p15:guide>
        <p15:guide id="13" orient="horz" pos="1661" userDrawn="1">
          <p15:clr>
            <a:srgbClr val="A4A3A4"/>
          </p15:clr>
        </p15:guide>
        <p15:guide id="14" orient="horz" pos="1820" userDrawn="1">
          <p15:clr>
            <a:srgbClr val="A4A3A4"/>
          </p15:clr>
        </p15:guide>
        <p15:guide id="15" orient="horz" pos="459" userDrawn="1">
          <p15:clr>
            <a:srgbClr val="A4A3A4"/>
          </p15:clr>
        </p15:guide>
        <p15:guide id="16" orient="horz" pos="3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FE6"/>
    <a:srgbClr val="00AA92"/>
    <a:srgbClr val="5DC34D"/>
    <a:srgbClr val="FF6F00"/>
    <a:srgbClr val="E90058"/>
    <a:srgbClr val="873B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234" y="78"/>
      </p:cViewPr>
      <p:guideLst>
        <p:guide orient="horz" pos="2160"/>
        <p:guide pos="3840"/>
        <p:guide orient="horz" pos="1548"/>
        <p:guide orient="horz" pos="2772"/>
        <p:guide pos="325"/>
        <p:guide pos="7197"/>
        <p:guide pos="483"/>
        <p:guide pos="3999"/>
        <p:guide pos="5223"/>
        <p:guide pos="2434"/>
        <p:guide orient="horz" pos="2976"/>
        <p:guide orient="horz" pos="3135"/>
        <p:guide orient="horz" pos="1661"/>
        <p:guide orient="horz" pos="1820"/>
        <p:guide orient="horz" pos="459"/>
        <p:guide orient="horz" pos="3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103BF-B423-4AB2-A417-C784259BE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766633B-970B-4BF3-AE02-72A3A3682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63146B4-0D7F-43D5-8B45-51B2C852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9A24AAE-603E-415B-8127-C8770FA94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EE3F2F1-053A-4F41-B4A7-C70C4F987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037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527F3-68F0-4B7C-8AF0-C0CE8D10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4745ABA-4163-4A1D-AC7D-D113B7E12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3D917F0-9E18-46F5-942A-8588C5321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3D5F407-D41E-4DBC-9CF2-A2C3FEB6C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6E69267-3745-4021-8160-E80A63DF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00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AF2A2D2-39A9-4282-9B82-5BDDAE2E35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F6F7F0A-DA6D-4426-AEA6-31E2567EF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2C42B2F-79C9-4153-B403-AC99E0161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2C61AB2-4A97-4118-BA92-B29A31632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9849B36-4675-4BD8-BAD5-01DE756A1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090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E999C-1E66-42D8-A66C-C6E914DC3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82EDAA-A70F-4F67-965C-F0CB12825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2017C8B-D0F3-458D-A62A-1919A622A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1042FC8-CDF5-4B3D-A4D6-4F55CAE78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2CD97C-3D16-4C92-8115-398A364A4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851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970D7-9F0F-4EC0-A431-1B287C13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1DC8518-3F18-4A9C-AE92-9D8BD1B9A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26A57D-19C0-4F67-A216-5A2FAE05C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440CCCB-1796-4527-86AF-5AFD4AADE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11341CC-AE98-4CF3-816B-BD88BF85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670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FF8FA-FDC8-433A-8DAD-16378F69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37F02B9-E2C7-4E1F-BA85-A3E077300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6AEB520-E4CE-44AD-8768-A71601771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3A5FDCD-6452-4814-8401-7D033420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56B6854-E939-450C-AF14-429BDA5C1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0A7B457-9A9A-499F-9D4D-4C81F8B3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226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8DEC5-484B-4D1F-94EC-1A46EA5E7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925453C-A9D6-4081-B957-D4257D1D1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900C659-2F8C-4F05-8311-4AF73A551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B916A4F-C540-44D2-8C71-7B4ABF8181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EDAB096-0AF9-40DE-A85F-08EE60D511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BB9FAB6-C02B-46AF-91D8-5B2011127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789422EB-F14C-48DF-B7EA-F5385BB3E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94EB9A9-E9E4-4308-8B30-8AB1A8DD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6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BBF14-C35A-44DE-9F3F-EFC0A4C4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0A16FFA-8117-4C41-9F7B-91D54D44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5FA34E7-EC1F-4A1B-B84F-121A32DC0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A5F4307-2AB3-48D3-8A34-5EA60CAA2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6828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D6EB714-11B2-4C41-B210-6DFCA7CD6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294B46E-1CF4-422B-B3AE-815404656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F50B261-22F9-48D2-A6F7-C7F0905D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460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5558E-94AC-490B-8DBC-64DAD318E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30FF81-9AE6-4F39-9EE5-A28F189C3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5CF60D4-5473-45CE-8909-4A2ED610A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F6ED4D5-5F7B-4F42-8254-62D203131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031C057-FC9F-4523-B07C-EE7D54871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1859336-FAAD-44CD-B91A-5D84943A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5832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8BCEC-EDF2-403C-8085-B67FEB8D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91C7A128-2A2C-47EB-92DB-A991B1197C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A8CDA7C-57D7-4638-8294-C6E718F4C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C78A91-6A1A-4F23-9B7D-A7864BF52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525D2FD-E8B0-45AD-9634-E2BE0E530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E1F62BF-45D5-4364-9CC0-23F98C974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889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C384495-769D-4F8A-B806-1C7AB36AF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8F75783-B5B7-4323-8339-01DDFAE2B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8541772-30F3-4A01-A752-648C3DD9CF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635F9-426A-4AFF-973D-B12F5A330B23}" type="datetimeFigureOut">
              <a:rPr lang="uk-UA" smtClean="0"/>
              <a:t>21.04.2023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DF0451E-84BF-41DD-9369-C53CF12608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4E88537-8323-4ACA-B70E-A13360D34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2AFE4-0AA3-4B6D-8E15-5D3948F1ED6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192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кутник 103">
            <a:extLst>
              <a:ext uri="{FF2B5EF4-FFF2-40B4-BE49-F238E27FC236}">
                <a16:creationId xmlns:a16="http://schemas.microsoft.com/office/drawing/2014/main" id="{A12747A7-E27D-43CA-A3F4-5DC877FEDC5A}"/>
              </a:ext>
            </a:extLst>
          </p:cNvPr>
          <p:cNvSpPr/>
          <p:nvPr/>
        </p:nvSpPr>
        <p:spPr>
          <a:xfrm>
            <a:off x="4229436" y="2264564"/>
            <a:ext cx="3826689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У </a:t>
            </a:r>
            <a:r>
              <a:rPr lang="uk-UA" sz="3200" dirty="0" err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проєкті</a:t>
            </a:r>
            <a:r>
              <a:rPr lang="uk-UA" sz="32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детального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планування (ПДП)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визначається:</a:t>
            </a:r>
          </a:p>
        </p:txBody>
      </p:sp>
      <p:grpSp>
        <p:nvGrpSpPr>
          <p:cNvPr id="111" name="Групувати 110">
            <a:extLst>
              <a:ext uri="{FF2B5EF4-FFF2-40B4-BE49-F238E27FC236}">
                <a16:creationId xmlns:a16="http://schemas.microsoft.com/office/drawing/2014/main" id="{6F37BD75-82AF-42FD-9EC1-DEA3FDD3836C}"/>
              </a:ext>
            </a:extLst>
          </p:cNvPr>
          <p:cNvGrpSpPr/>
          <p:nvPr/>
        </p:nvGrpSpPr>
        <p:grpSpPr>
          <a:xfrm>
            <a:off x="517843" y="332381"/>
            <a:ext cx="5463692" cy="2354947"/>
            <a:chOff x="517843" y="332381"/>
            <a:chExt cx="5463692" cy="2354947"/>
          </a:xfrm>
        </p:grpSpPr>
        <p:sp>
          <p:nvSpPr>
            <p:cNvPr id="53" name="Полілінія: фігура 52">
              <a:extLst>
                <a:ext uri="{FF2B5EF4-FFF2-40B4-BE49-F238E27FC236}">
                  <a16:creationId xmlns:a16="http://schemas.microsoft.com/office/drawing/2014/main" id="{109267BB-F5C8-4D19-8F3C-D4FFA3779A58}"/>
                </a:ext>
              </a:extLst>
            </p:cNvPr>
            <p:cNvSpPr/>
            <p:nvPr/>
          </p:nvSpPr>
          <p:spPr>
            <a:xfrm rot="-3600000">
              <a:off x="4344164" y="1282584"/>
              <a:ext cx="1704681" cy="1104808"/>
            </a:xfrm>
            <a:custGeom>
              <a:avLst/>
              <a:gdLst>
                <a:gd name="connsiteX0" fmla="*/ 1704681 w 1704681"/>
                <a:gd name="connsiteY0" fmla="*/ 964876 h 1104808"/>
                <a:gd name="connsiteX1" fmla="*/ 1462311 w 1704681"/>
                <a:gd name="connsiteY1" fmla="*/ 1104808 h 1104808"/>
                <a:gd name="connsiteX2" fmla="*/ 1422491 w 1704681"/>
                <a:gd name="connsiteY2" fmla="*/ 1043234 h 1104808"/>
                <a:gd name="connsiteX3" fmla="*/ 50519 w 1704681"/>
                <a:gd name="connsiteY3" fmla="*/ 280775 h 1104808"/>
                <a:gd name="connsiteX4" fmla="*/ 0 w 1704681"/>
                <a:gd name="connsiteY4" fmla="*/ 279647 h 1104808"/>
                <a:gd name="connsiteX5" fmla="*/ 0 w 1704681"/>
                <a:gd name="connsiteY5" fmla="*/ 0 h 1104808"/>
                <a:gd name="connsiteX6" fmla="*/ 69998 w 1704681"/>
                <a:gd name="connsiteY6" fmla="*/ 1563 h 1104808"/>
                <a:gd name="connsiteX7" fmla="*/ 1649304 w 1704681"/>
                <a:gd name="connsiteY7" fmla="*/ 879244 h 11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04681" h="1104808">
                  <a:moveTo>
                    <a:pt x="1704681" y="964876"/>
                  </a:moveTo>
                  <a:lnTo>
                    <a:pt x="1462311" y="1104808"/>
                  </a:lnTo>
                  <a:lnTo>
                    <a:pt x="1422491" y="1043234"/>
                  </a:lnTo>
                  <a:cubicBezTo>
                    <a:pt x="1093060" y="586446"/>
                    <a:pt x="584236" y="318494"/>
                    <a:pt x="50519" y="280775"/>
                  </a:cubicBezTo>
                  <a:lnTo>
                    <a:pt x="0" y="279647"/>
                  </a:lnTo>
                  <a:lnTo>
                    <a:pt x="0" y="0"/>
                  </a:lnTo>
                  <a:lnTo>
                    <a:pt x="69998" y="1563"/>
                  </a:lnTo>
                  <a:cubicBezTo>
                    <a:pt x="684370" y="44981"/>
                    <a:pt x="1270088" y="353426"/>
                    <a:pt x="1649304" y="879244"/>
                  </a:cubicBezTo>
                  <a:close/>
                </a:path>
              </a:pathLst>
            </a:custGeom>
            <a:solidFill>
              <a:srgbClr val="E9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2" name="Полілінія: фігура 91">
              <a:extLst>
                <a:ext uri="{FF2B5EF4-FFF2-40B4-BE49-F238E27FC236}">
                  <a16:creationId xmlns:a16="http://schemas.microsoft.com/office/drawing/2014/main" id="{F4CB8E82-7ED3-4945-B751-6723CF905E1B}"/>
                </a:ext>
              </a:extLst>
            </p:cNvPr>
            <p:cNvSpPr/>
            <p:nvPr/>
          </p:nvSpPr>
          <p:spPr>
            <a:xfrm>
              <a:off x="517843" y="332381"/>
              <a:ext cx="5463692" cy="1963143"/>
            </a:xfrm>
            <a:custGeom>
              <a:avLst/>
              <a:gdLst>
                <a:gd name="connsiteX0" fmla="*/ 0 w 5463692"/>
                <a:gd name="connsiteY0" fmla="*/ 0 h 1963143"/>
                <a:gd name="connsiteX1" fmla="*/ 5463692 w 5463692"/>
                <a:gd name="connsiteY1" fmla="*/ 0 h 1963143"/>
                <a:gd name="connsiteX2" fmla="*/ 5463692 w 5463692"/>
                <a:gd name="connsiteY2" fmla="*/ 1026856 h 1963143"/>
                <a:gd name="connsiteX3" fmla="*/ 5365945 w 5463692"/>
                <a:gd name="connsiteY3" fmla="*/ 1031792 h 1963143"/>
                <a:gd name="connsiteX4" fmla="*/ 3857084 w 5463692"/>
                <a:gd name="connsiteY4" fmla="*/ 1936163 h 1963143"/>
                <a:gd name="connsiteX5" fmla="*/ 3840694 w 5463692"/>
                <a:gd name="connsiteY5" fmla="*/ 1963143 h 1963143"/>
                <a:gd name="connsiteX6" fmla="*/ 0 w 5463692"/>
                <a:gd name="connsiteY6" fmla="*/ 1963143 h 196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63692" h="1963143">
                  <a:moveTo>
                    <a:pt x="0" y="0"/>
                  </a:moveTo>
                  <a:lnTo>
                    <a:pt x="5463692" y="0"/>
                  </a:lnTo>
                  <a:lnTo>
                    <a:pt x="5463692" y="1026856"/>
                  </a:lnTo>
                  <a:lnTo>
                    <a:pt x="5365945" y="1031792"/>
                  </a:lnTo>
                  <a:cubicBezTo>
                    <a:pt x="4737982" y="1095565"/>
                    <a:pt x="4192775" y="1439275"/>
                    <a:pt x="3857084" y="1936163"/>
                  </a:cubicBezTo>
                  <a:lnTo>
                    <a:pt x="3840694" y="1963143"/>
                  </a:lnTo>
                  <a:lnTo>
                    <a:pt x="0" y="1963143"/>
                  </a:lnTo>
                  <a:close/>
                </a:path>
              </a:pathLst>
            </a:custGeom>
            <a:solidFill>
              <a:srgbClr val="E9005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95D37CC-3F5D-401A-BF93-8325F68B14B8}"/>
                </a:ext>
              </a:extLst>
            </p:cNvPr>
            <p:cNvSpPr txBox="1"/>
            <p:nvPr/>
          </p:nvSpPr>
          <p:spPr>
            <a:xfrm>
              <a:off x="676029" y="356788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01</a:t>
              </a:r>
            </a:p>
          </p:txBody>
        </p:sp>
        <p:sp>
          <p:nvSpPr>
            <p:cNvPr id="105" name="Прямокутник 104">
              <a:extLst>
                <a:ext uri="{FF2B5EF4-FFF2-40B4-BE49-F238E27FC236}">
                  <a16:creationId xmlns:a16="http://schemas.microsoft.com/office/drawing/2014/main" id="{527C2CA3-C0A1-402E-A740-1ADF2C284E1A}"/>
                </a:ext>
              </a:extLst>
            </p:cNvPr>
            <p:cNvSpPr/>
            <p:nvPr/>
          </p:nvSpPr>
          <p:spPr>
            <a:xfrm>
              <a:off x="1098367" y="860912"/>
              <a:ext cx="316422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загальна структура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житлового району,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розміри й кількість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мікрорайонів;</a:t>
              </a:r>
            </a:p>
          </p:txBody>
        </p:sp>
      </p:grpSp>
      <p:grpSp>
        <p:nvGrpSpPr>
          <p:cNvPr id="114" name="Групувати 113">
            <a:extLst>
              <a:ext uri="{FF2B5EF4-FFF2-40B4-BE49-F238E27FC236}">
                <a16:creationId xmlns:a16="http://schemas.microsoft.com/office/drawing/2014/main" id="{D80B070A-6644-4421-B42D-814F30763E6B}"/>
              </a:ext>
            </a:extLst>
          </p:cNvPr>
          <p:cNvGrpSpPr/>
          <p:nvPr/>
        </p:nvGrpSpPr>
        <p:grpSpPr>
          <a:xfrm>
            <a:off x="6037046" y="332383"/>
            <a:ext cx="5595274" cy="1940917"/>
            <a:chOff x="6037046" y="332383"/>
            <a:chExt cx="5595274" cy="1940917"/>
          </a:xfrm>
        </p:grpSpPr>
        <p:sp>
          <p:nvSpPr>
            <p:cNvPr id="52" name="Полілінія: фігура 51">
              <a:extLst>
                <a:ext uri="{FF2B5EF4-FFF2-40B4-BE49-F238E27FC236}">
                  <a16:creationId xmlns:a16="http://schemas.microsoft.com/office/drawing/2014/main" id="{2018D89C-3706-4951-A4E8-31CECEDBF72B}"/>
                </a:ext>
              </a:extLst>
            </p:cNvPr>
            <p:cNvSpPr/>
            <p:nvPr/>
          </p:nvSpPr>
          <p:spPr>
            <a:xfrm rot="-3600000">
              <a:off x="6778656" y="802661"/>
              <a:ext cx="500310" cy="1983529"/>
            </a:xfrm>
            <a:custGeom>
              <a:avLst/>
              <a:gdLst>
                <a:gd name="connsiteX0" fmla="*/ 247461 w 500310"/>
                <a:gd name="connsiteY0" fmla="*/ 0 h 1983529"/>
                <a:gd name="connsiteX1" fmla="*/ 313799 w 500310"/>
                <a:gd name="connsiteY1" fmla="*/ 129584 h 1983529"/>
                <a:gd name="connsiteX2" fmla="*/ 284240 w 500310"/>
                <a:gd name="connsiteY2" fmla="*/ 1936143 h 1983529"/>
                <a:gd name="connsiteX3" fmla="*/ 258275 w 500310"/>
                <a:gd name="connsiteY3" fmla="*/ 1983529 h 1983529"/>
                <a:gd name="connsiteX4" fmla="*/ 13448 w 500310"/>
                <a:gd name="connsiteY4" fmla="*/ 1842178 h 1983529"/>
                <a:gd name="connsiteX5" fmla="*/ 27604 w 500310"/>
                <a:gd name="connsiteY5" fmla="*/ 1816345 h 1983529"/>
                <a:gd name="connsiteX6" fmla="*/ 53282 w 500310"/>
                <a:gd name="connsiteY6" fmla="*/ 246953 h 1983529"/>
                <a:gd name="connsiteX7" fmla="*/ 0 w 500310"/>
                <a:gd name="connsiteY7" fmla="*/ 142872 h 198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310" h="1983529">
                  <a:moveTo>
                    <a:pt x="247461" y="0"/>
                  </a:moveTo>
                  <a:lnTo>
                    <a:pt x="313799" y="129584"/>
                  </a:lnTo>
                  <a:cubicBezTo>
                    <a:pt x="579563" y="720903"/>
                    <a:pt x="553825" y="1382373"/>
                    <a:pt x="284240" y="1936143"/>
                  </a:cubicBezTo>
                  <a:lnTo>
                    <a:pt x="258275" y="1983529"/>
                  </a:lnTo>
                  <a:lnTo>
                    <a:pt x="13448" y="1842178"/>
                  </a:lnTo>
                  <a:lnTo>
                    <a:pt x="27604" y="1816345"/>
                  </a:lnTo>
                  <a:cubicBezTo>
                    <a:pt x="261797" y="1335274"/>
                    <a:pt x="284156" y="760643"/>
                    <a:pt x="53282" y="246953"/>
                  </a:cubicBezTo>
                  <a:lnTo>
                    <a:pt x="0" y="142872"/>
                  </a:lnTo>
                  <a:close/>
                </a:path>
              </a:pathLst>
            </a:custGeom>
            <a:solidFill>
              <a:srgbClr val="FF6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89" name="Полілінія: фігура 88">
              <a:extLst>
                <a:ext uri="{FF2B5EF4-FFF2-40B4-BE49-F238E27FC236}">
                  <a16:creationId xmlns:a16="http://schemas.microsoft.com/office/drawing/2014/main" id="{3B39A2D6-D90F-4B56-BD49-4E7A820873EF}"/>
                </a:ext>
              </a:extLst>
            </p:cNvPr>
            <p:cNvSpPr/>
            <p:nvPr/>
          </p:nvSpPr>
          <p:spPr>
            <a:xfrm>
              <a:off x="6168628" y="332383"/>
              <a:ext cx="5463692" cy="1940917"/>
            </a:xfrm>
            <a:custGeom>
              <a:avLst/>
              <a:gdLst>
                <a:gd name="connsiteX0" fmla="*/ 0 w 5463692"/>
                <a:gd name="connsiteY0" fmla="*/ 0 h 1940917"/>
                <a:gd name="connsiteX1" fmla="*/ 5463692 w 5463692"/>
                <a:gd name="connsiteY1" fmla="*/ 0 h 1940917"/>
                <a:gd name="connsiteX2" fmla="*/ 5463692 w 5463692"/>
                <a:gd name="connsiteY2" fmla="*/ 1940917 h 1940917"/>
                <a:gd name="connsiteX3" fmla="*/ 1651335 w 5463692"/>
                <a:gd name="connsiteY3" fmla="*/ 1940917 h 1940917"/>
                <a:gd name="connsiteX4" fmla="*/ 1648446 w 5463692"/>
                <a:gd name="connsiteY4" fmla="*/ 1936162 h 1940917"/>
                <a:gd name="connsiteX5" fmla="*/ 139586 w 5463692"/>
                <a:gd name="connsiteY5" fmla="*/ 1031791 h 1940917"/>
                <a:gd name="connsiteX6" fmla="*/ 0 w 5463692"/>
                <a:gd name="connsiteY6" fmla="*/ 1024742 h 194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63692" h="1940917">
                  <a:moveTo>
                    <a:pt x="0" y="0"/>
                  </a:moveTo>
                  <a:lnTo>
                    <a:pt x="5463692" y="0"/>
                  </a:lnTo>
                  <a:lnTo>
                    <a:pt x="5463692" y="1940917"/>
                  </a:lnTo>
                  <a:lnTo>
                    <a:pt x="1651335" y="1940917"/>
                  </a:lnTo>
                  <a:lnTo>
                    <a:pt x="1648446" y="1936162"/>
                  </a:lnTo>
                  <a:cubicBezTo>
                    <a:pt x="1312755" y="1439274"/>
                    <a:pt x="767549" y="1095564"/>
                    <a:pt x="139586" y="1031791"/>
                  </a:cubicBezTo>
                  <a:lnTo>
                    <a:pt x="0" y="1024742"/>
                  </a:lnTo>
                  <a:close/>
                </a:path>
              </a:pathLst>
            </a:custGeom>
            <a:solidFill>
              <a:srgbClr val="FF6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785679A-4E62-4A11-9E15-61C7BF097677}"/>
                </a:ext>
              </a:extLst>
            </p:cNvPr>
            <p:cNvSpPr txBox="1"/>
            <p:nvPr/>
          </p:nvSpPr>
          <p:spPr>
            <a:xfrm>
              <a:off x="10933372" y="356788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02</a:t>
              </a:r>
            </a:p>
          </p:txBody>
        </p:sp>
        <p:sp>
          <p:nvSpPr>
            <p:cNvPr id="106" name="Прямокутник 105">
              <a:extLst>
                <a:ext uri="{FF2B5EF4-FFF2-40B4-BE49-F238E27FC236}">
                  <a16:creationId xmlns:a16="http://schemas.microsoft.com/office/drawing/2014/main" id="{E123DE08-A875-44BB-B5F6-64D95BEC3D6A}"/>
                </a:ext>
              </a:extLst>
            </p:cNvPr>
            <p:cNvSpPr/>
            <p:nvPr/>
          </p:nvSpPr>
          <p:spPr>
            <a:xfrm>
              <a:off x="7246183" y="871305"/>
              <a:ext cx="43861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установлюються профілі </a:t>
              </a:r>
            </a:p>
            <a:p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магістральних і житлових вулиць; </a:t>
              </a:r>
            </a:p>
          </p:txBody>
        </p:sp>
      </p:grpSp>
      <p:grpSp>
        <p:nvGrpSpPr>
          <p:cNvPr id="112" name="Групувати 111">
            <a:extLst>
              <a:ext uri="{FF2B5EF4-FFF2-40B4-BE49-F238E27FC236}">
                <a16:creationId xmlns:a16="http://schemas.microsoft.com/office/drawing/2014/main" id="{93A86BD4-7695-4B78-920B-2F635FE62926}"/>
              </a:ext>
            </a:extLst>
          </p:cNvPr>
          <p:cNvGrpSpPr/>
          <p:nvPr/>
        </p:nvGrpSpPr>
        <p:grpSpPr>
          <a:xfrm>
            <a:off x="515938" y="2457451"/>
            <a:ext cx="4307460" cy="1943100"/>
            <a:chOff x="515938" y="2457451"/>
            <a:chExt cx="4307460" cy="1943100"/>
          </a:xfrm>
        </p:grpSpPr>
        <p:sp>
          <p:nvSpPr>
            <p:cNvPr id="57" name="Полілінія: фігура 56">
              <a:extLst>
                <a:ext uri="{FF2B5EF4-FFF2-40B4-BE49-F238E27FC236}">
                  <a16:creationId xmlns:a16="http://schemas.microsoft.com/office/drawing/2014/main" id="{97DC941A-BB8B-4044-A578-0D09691643AE}"/>
                </a:ext>
              </a:extLst>
            </p:cNvPr>
            <p:cNvSpPr/>
            <p:nvPr/>
          </p:nvSpPr>
          <p:spPr>
            <a:xfrm rot="-3600000">
              <a:off x="3419605" y="2910457"/>
              <a:ext cx="1685972" cy="1121615"/>
            </a:xfrm>
            <a:custGeom>
              <a:avLst/>
              <a:gdLst>
                <a:gd name="connsiteX0" fmla="*/ 1685972 w 1685972"/>
                <a:gd name="connsiteY0" fmla="*/ 0 h 1121615"/>
                <a:gd name="connsiteX1" fmla="*/ 1685972 w 1685972"/>
                <a:gd name="connsiteY1" fmla="*/ 280378 h 1121615"/>
                <a:gd name="connsiteX2" fmla="*/ 1567374 w 1685972"/>
                <a:gd name="connsiteY2" fmla="*/ 289252 h 1121615"/>
                <a:gd name="connsiteX3" fmla="*/ 870331 w 1685972"/>
                <a:gd name="connsiteY3" fmla="*/ 523642 h 1121615"/>
                <a:gd name="connsiteX4" fmla="*/ 318822 w 1685972"/>
                <a:gd name="connsiteY4" fmla="*/ 1010104 h 1121615"/>
                <a:gd name="connsiteX5" fmla="*/ 242814 w 1685972"/>
                <a:gd name="connsiteY5" fmla="*/ 1121615 h 1121615"/>
                <a:gd name="connsiteX6" fmla="*/ 0 w 1685972"/>
                <a:gd name="connsiteY6" fmla="*/ 981426 h 1121615"/>
                <a:gd name="connsiteX7" fmla="*/ 95547 w 1685972"/>
                <a:gd name="connsiteY7" fmla="*/ 841248 h 1121615"/>
                <a:gd name="connsiteX8" fmla="*/ 730401 w 1685972"/>
                <a:gd name="connsiteY8" fmla="*/ 281273 h 1121615"/>
                <a:gd name="connsiteX9" fmla="*/ 1532780 w 1685972"/>
                <a:gd name="connsiteY9" fmla="*/ 11461 h 1121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85972" h="1121615">
                  <a:moveTo>
                    <a:pt x="1685972" y="0"/>
                  </a:moveTo>
                  <a:lnTo>
                    <a:pt x="1685972" y="280378"/>
                  </a:lnTo>
                  <a:lnTo>
                    <a:pt x="1567374" y="289252"/>
                  </a:lnTo>
                  <a:cubicBezTo>
                    <a:pt x="1328640" y="318875"/>
                    <a:pt x="1091771" y="395793"/>
                    <a:pt x="870331" y="523642"/>
                  </a:cubicBezTo>
                  <a:cubicBezTo>
                    <a:pt x="648891" y="651491"/>
                    <a:pt x="463843" y="818166"/>
                    <a:pt x="318822" y="1010104"/>
                  </a:cubicBezTo>
                  <a:lnTo>
                    <a:pt x="242814" y="1121615"/>
                  </a:lnTo>
                  <a:lnTo>
                    <a:pt x="0" y="981426"/>
                  </a:lnTo>
                  <a:lnTo>
                    <a:pt x="95547" y="841248"/>
                  </a:lnTo>
                  <a:cubicBezTo>
                    <a:pt x="262484" y="620305"/>
                    <a:pt x="475496" y="428442"/>
                    <a:pt x="730401" y="281273"/>
                  </a:cubicBezTo>
                  <a:cubicBezTo>
                    <a:pt x="985305" y="134104"/>
                    <a:pt x="1257970" y="45561"/>
                    <a:pt x="1532780" y="11461"/>
                  </a:cubicBezTo>
                  <a:close/>
                </a:path>
              </a:pathLst>
            </a:custGeom>
            <a:solidFill>
              <a:srgbClr val="873B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4" name="Полілінія: фігура 93">
              <a:extLst>
                <a:ext uri="{FF2B5EF4-FFF2-40B4-BE49-F238E27FC236}">
                  <a16:creationId xmlns:a16="http://schemas.microsoft.com/office/drawing/2014/main" id="{AA91B764-D23D-459B-A1C4-D5241332801C}"/>
                </a:ext>
              </a:extLst>
            </p:cNvPr>
            <p:cNvSpPr/>
            <p:nvPr/>
          </p:nvSpPr>
          <p:spPr>
            <a:xfrm>
              <a:off x="515938" y="2457451"/>
              <a:ext cx="3687763" cy="1943100"/>
            </a:xfrm>
            <a:custGeom>
              <a:avLst/>
              <a:gdLst>
                <a:gd name="connsiteX0" fmla="*/ 0 w 3687763"/>
                <a:gd name="connsiteY0" fmla="*/ 0 h 1943100"/>
                <a:gd name="connsiteX1" fmla="*/ 3687763 w 3687763"/>
                <a:gd name="connsiteY1" fmla="*/ 0 h 1943100"/>
                <a:gd name="connsiteX2" fmla="*/ 3687763 w 3687763"/>
                <a:gd name="connsiteY2" fmla="*/ 121851 h 1943100"/>
                <a:gd name="connsiteX3" fmla="*/ 3667626 w 3687763"/>
                <a:gd name="connsiteY3" fmla="*/ 163654 h 1943100"/>
                <a:gd name="connsiteX4" fmla="*/ 3504519 w 3687763"/>
                <a:gd name="connsiteY4" fmla="*/ 971549 h 1943100"/>
                <a:gd name="connsiteX5" fmla="*/ 3667626 w 3687763"/>
                <a:gd name="connsiteY5" fmla="*/ 1779444 h 1943100"/>
                <a:gd name="connsiteX6" fmla="*/ 3687763 w 3687763"/>
                <a:gd name="connsiteY6" fmla="*/ 1821247 h 1943100"/>
                <a:gd name="connsiteX7" fmla="*/ 3687763 w 3687763"/>
                <a:gd name="connsiteY7" fmla="*/ 1943100 h 1943100"/>
                <a:gd name="connsiteX8" fmla="*/ 0 w 3687763"/>
                <a:gd name="connsiteY8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7763" h="1943100">
                  <a:moveTo>
                    <a:pt x="0" y="0"/>
                  </a:moveTo>
                  <a:lnTo>
                    <a:pt x="3687763" y="0"/>
                  </a:lnTo>
                  <a:lnTo>
                    <a:pt x="3687763" y="121851"/>
                  </a:lnTo>
                  <a:lnTo>
                    <a:pt x="3667626" y="163654"/>
                  </a:lnTo>
                  <a:cubicBezTo>
                    <a:pt x="3562597" y="411969"/>
                    <a:pt x="3504519" y="684976"/>
                    <a:pt x="3504519" y="971549"/>
                  </a:cubicBezTo>
                  <a:cubicBezTo>
                    <a:pt x="3504519" y="1258122"/>
                    <a:pt x="3562597" y="1531130"/>
                    <a:pt x="3667626" y="1779444"/>
                  </a:cubicBezTo>
                  <a:lnTo>
                    <a:pt x="3687763" y="1821247"/>
                  </a:lnTo>
                  <a:lnTo>
                    <a:pt x="3687763" y="1943100"/>
                  </a:lnTo>
                  <a:lnTo>
                    <a:pt x="0" y="1943100"/>
                  </a:lnTo>
                  <a:close/>
                </a:path>
              </a:pathLst>
            </a:custGeom>
            <a:solidFill>
              <a:srgbClr val="873B96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9F2DDA9-3757-4A99-9E27-78F98798F1BF}"/>
                </a:ext>
              </a:extLst>
            </p:cNvPr>
            <p:cNvSpPr txBox="1"/>
            <p:nvPr/>
          </p:nvSpPr>
          <p:spPr>
            <a:xfrm>
              <a:off x="684089" y="2506840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03</a:t>
              </a:r>
            </a:p>
          </p:txBody>
        </p:sp>
        <p:sp>
          <p:nvSpPr>
            <p:cNvPr id="107" name="Прямокутник 106">
              <a:extLst>
                <a:ext uri="{FF2B5EF4-FFF2-40B4-BE49-F238E27FC236}">
                  <a16:creationId xmlns:a16="http://schemas.microsoft.com/office/drawing/2014/main" id="{C3B9B19B-63C4-4DC5-B89B-CB6E541D4E74}"/>
                </a:ext>
              </a:extLst>
            </p:cNvPr>
            <p:cNvSpPr/>
            <p:nvPr/>
          </p:nvSpPr>
          <p:spPr>
            <a:xfrm>
              <a:off x="578396" y="2983091"/>
              <a:ext cx="347247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визначаються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"червоні лінії",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 що обмежують житлову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забудову вулиць;</a:t>
              </a:r>
            </a:p>
          </p:txBody>
        </p:sp>
      </p:grpSp>
      <p:grpSp>
        <p:nvGrpSpPr>
          <p:cNvPr id="115" name="Групувати 114">
            <a:extLst>
              <a:ext uri="{FF2B5EF4-FFF2-40B4-BE49-F238E27FC236}">
                <a16:creationId xmlns:a16="http://schemas.microsoft.com/office/drawing/2014/main" id="{A2896C4C-684F-40F2-919A-4AF0D8A0DB00}"/>
              </a:ext>
            </a:extLst>
          </p:cNvPr>
          <p:cNvGrpSpPr/>
          <p:nvPr/>
        </p:nvGrpSpPr>
        <p:grpSpPr>
          <a:xfrm>
            <a:off x="6731766" y="2457450"/>
            <a:ext cx="6096000" cy="1943100"/>
            <a:chOff x="6731766" y="2457450"/>
            <a:chExt cx="6096000" cy="1943100"/>
          </a:xfrm>
        </p:grpSpPr>
        <p:sp>
          <p:nvSpPr>
            <p:cNvPr id="58" name="Полілінія: фігура 57">
              <a:extLst>
                <a:ext uri="{FF2B5EF4-FFF2-40B4-BE49-F238E27FC236}">
                  <a16:creationId xmlns:a16="http://schemas.microsoft.com/office/drawing/2014/main" id="{71D60DF7-75B1-4ED4-916F-AD33624440DA}"/>
                </a:ext>
              </a:extLst>
            </p:cNvPr>
            <p:cNvSpPr/>
            <p:nvPr/>
          </p:nvSpPr>
          <p:spPr>
            <a:xfrm rot="-3600000">
              <a:off x="7063490" y="2839166"/>
              <a:ext cx="1717929" cy="1124005"/>
            </a:xfrm>
            <a:custGeom>
              <a:avLst/>
              <a:gdLst>
                <a:gd name="connsiteX0" fmla="*/ 1717929 w 1717929"/>
                <a:gd name="connsiteY0" fmla="*/ 140189 h 1124005"/>
                <a:gd name="connsiteX1" fmla="*/ 1622383 w 1717929"/>
                <a:gd name="connsiteY1" fmla="*/ 280366 h 1124005"/>
                <a:gd name="connsiteX2" fmla="*/ 987530 w 1717929"/>
                <a:gd name="connsiteY2" fmla="*/ 840341 h 1124005"/>
                <a:gd name="connsiteX3" fmla="*/ 185150 w 1717929"/>
                <a:gd name="connsiteY3" fmla="*/ 1110153 h 1124005"/>
                <a:gd name="connsiteX4" fmla="*/ 0 w 1717929"/>
                <a:gd name="connsiteY4" fmla="*/ 1124005 h 1124005"/>
                <a:gd name="connsiteX5" fmla="*/ 0 w 1717929"/>
                <a:gd name="connsiteY5" fmla="*/ 843628 h 1124005"/>
                <a:gd name="connsiteX6" fmla="*/ 150553 w 1717929"/>
                <a:gd name="connsiteY6" fmla="*/ 832364 h 1124005"/>
                <a:gd name="connsiteX7" fmla="*/ 847596 w 1717929"/>
                <a:gd name="connsiteY7" fmla="*/ 597974 h 1124005"/>
                <a:gd name="connsiteX8" fmla="*/ 1399105 w 1717929"/>
                <a:gd name="connsiteY8" fmla="*/ 111512 h 1124005"/>
                <a:gd name="connsiteX9" fmla="*/ 1475114 w 1717929"/>
                <a:gd name="connsiteY9" fmla="*/ 0 h 112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7929" h="1124005">
                  <a:moveTo>
                    <a:pt x="1717929" y="140189"/>
                  </a:moveTo>
                  <a:lnTo>
                    <a:pt x="1622383" y="280366"/>
                  </a:lnTo>
                  <a:cubicBezTo>
                    <a:pt x="1455447" y="501309"/>
                    <a:pt x="1242434" y="693172"/>
                    <a:pt x="987530" y="840341"/>
                  </a:cubicBezTo>
                  <a:cubicBezTo>
                    <a:pt x="732625" y="987511"/>
                    <a:pt x="459961" y="1076053"/>
                    <a:pt x="185150" y="1110153"/>
                  </a:cubicBezTo>
                  <a:lnTo>
                    <a:pt x="0" y="1124005"/>
                  </a:lnTo>
                  <a:lnTo>
                    <a:pt x="0" y="843628"/>
                  </a:lnTo>
                  <a:lnTo>
                    <a:pt x="150553" y="832364"/>
                  </a:lnTo>
                  <a:cubicBezTo>
                    <a:pt x="389287" y="802741"/>
                    <a:pt x="626156" y="725822"/>
                    <a:pt x="847596" y="597974"/>
                  </a:cubicBezTo>
                  <a:cubicBezTo>
                    <a:pt x="1069036" y="470125"/>
                    <a:pt x="1254084" y="303450"/>
                    <a:pt x="1399105" y="111512"/>
                  </a:cubicBezTo>
                  <a:lnTo>
                    <a:pt x="1475114" y="0"/>
                  </a:lnTo>
                  <a:close/>
                </a:path>
              </a:pathLst>
            </a:custGeom>
            <a:solidFill>
              <a:srgbClr val="5DC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0" name="Полілінія: фігура 89">
              <a:extLst>
                <a:ext uri="{FF2B5EF4-FFF2-40B4-BE49-F238E27FC236}">
                  <a16:creationId xmlns:a16="http://schemas.microsoft.com/office/drawing/2014/main" id="{9A44F727-C7B3-4F1E-93AD-8AE1451EAB4A}"/>
                </a:ext>
              </a:extLst>
            </p:cNvPr>
            <p:cNvSpPr/>
            <p:nvPr/>
          </p:nvSpPr>
          <p:spPr>
            <a:xfrm>
              <a:off x="7978747" y="2457450"/>
              <a:ext cx="3687763" cy="1943100"/>
            </a:xfrm>
            <a:custGeom>
              <a:avLst/>
              <a:gdLst>
                <a:gd name="connsiteX0" fmla="*/ 0 w 3687763"/>
                <a:gd name="connsiteY0" fmla="*/ 0 h 1943100"/>
                <a:gd name="connsiteX1" fmla="*/ 3687763 w 3687763"/>
                <a:gd name="connsiteY1" fmla="*/ 0 h 1943100"/>
                <a:gd name="connsiteX2" fmla="*/ 3687763 w 3687763"/>
                <a:gd name="connsiteY2" fmla="*/ 1943100 h 1943100"/>
                <a:gd name="connsiteX3" fmla="*/ 0 w 3687763"/>
                <a:gd name="connsiteY3" fmla="*/ 1943100 h 1943100"/>
                <a:gd name="connsiteX4" fmla="*/ 0 w 3687763"/>
                <a:gd name="connsiteY4" fmla="*/ 1841077 h 1943100"/>
                <a:gd name="connsiteX5" fmla="*/ 29690 w 3687763"/>
                <a:gd name="connsiteY5" fmla="*/ 1779445 h 1943100"/>
                <a:gd name="connsiteX6" fmla="*/ 192796 w 3687763"/>
                <a:gd name="connsiteY6" fmla="*/ 971550 h 1943100"/>
                <a:gd name="connsiteX7" fmla="*/ 29690 w 3687763"/>
                <a:gd name="connsiteY7" fmla="*/ 163655 h 1943100"/>
                <a:gd name="connsiteX8" fmla="*/ 0 w 3687763"/>
                <a:gd name="connsiteY8" fmla="*/ 102023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7763" h="1943100">
                  <a:moveTo>
                    <a:pt x="0" y="0"/>
                  </a:moveTo>
                  <a:lnTo>
                    <a:pt x="3687763" y="0"/>
                  </a:lnTo>
                  <a:lnTo>
                    <a:pt x="3687763" y="1943100"/>
                  </a:lnTo>
                  <a:lnTo>
                    <a:pt x="0" y="1943100"/>
                  </a:lnTo>
                  <a:lnTo>
                    <a:pt x="0" y="1841077"/>
                  </a:lnTo>
                  <a:lnTo>
                    <a:pt x="29690" y="1779445"/>
                  </a:lnTo>
                  <a:cubicBezTo>
                    <a:pt x="134718" y="1531131"/>
                    <a:pt x="192796" y="1258123"/>
                    <a:pt x="192796" y="971550"/>
                  </a:cubicBezTo>
                  <a:cubicBezTo>
                    <a:pt x="192796" y="684977"/>
                    <a:pt x="134718" y="411970"/>
                    <a:pt x="29690" y="163655"/>
                  </a:cubicBezTo>
                  <a:lnTo>
                    <a:pt x="0" y="102023"/>
                  </a:lnTo>
                  <a:close/>
                </a:path>
              </a:pathLst>
            </a:custGeom>
            <a:solidFill>
              <a:srgbClr val="5DC34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E005CC8-0306-47B4-89E4-024E009D5DE4}"/>
                </a:ext>
              </a:extLst>
            </p:cNvPr>
            <p:cNvSpPr txBox="1"/>
            <p:nvPr/>
          </p:nvSpPr>
          <p:spPr>
            <a:xfrm>
              <a:off x="10906464" y="2506840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04</a:t>
              </a:r>
            </a:p>
          </p:txBody>
        </p:sp>
        <p:sp>
          <p:nvSpPr>
            <p:cNvPr id="108" name="Прямокутник 107">
              <a:extLst>
                <a:ext uri="{FF2B5EF4-FFF2-40B4-BE49-F238E27FC236}">
                  <a16:creationId xmlns:a16="http://schemas.microsoft.com/office/drawing/2014/main" id="{115FDD98-87D3-4655-A21B-1BC18FB0D298}"/>
                </a:ext>
              </a:extLst>
            </p:cNvPr>
            <p:cNvSpPr/>
            <p:nvPr/>
          </p:nvSpPr>
          <p:spPr>
            <a:xfrm>
              <a:off x="6731766" y="2849339"/>
              <a:ext cx="6096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uk-UA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визначаються потужність 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і ємність торговельних, 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розважальних, 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культурних установ, </a:t>
              </a:r>
            </a:p>
            <a:p>
              <a:pPr algn="ctr"/>
              <a:r>
                <a:rPr lang="uk-UA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дитячих садків і шкіл; </a:t>
              </a:r>
            </a:p>
          </p:txBody>
        </p:sp>
      </p:grpSp>
      <p:grpSp>
        <p:nvGrpSpPr>
          <p:cNvPr id="113" name="Групувати 112">
            <a:extLst>
              <a:ext uri="{FF2B5EF4-FFF2-40B4-BE49-F238E27FC236}">
                <a16:creationId xmlns:a16="http://schemas.microsoft.com/office/drawing/2014/main" id="{5AFAB0C1-D3D2-4D9B-91B5-04B44B6778AD}"/>
              </a:ext>
            </a:extLst>
          </p:cNvPr>
          <p:cNvGrpSpPr/>
          <p:nvPr/>
        </p:nvGrpSpPr>
        <p:grpSpPr>
          <a:xfrm>
            <a:off x="537029" y="4586288"/>
            <a:ext cx="5577693" cy="1980006"/>
            <a:chOff x="537029" y="4586288"/>
            <a:chExt cx="5577693" cy="1980006"/>
          </a:xfrm>
        </p:grpSpPr>
        <p:sp>
          <p:nvSpPr>
            <p:cNvPr id="55" name="Полілінія: фігура 54">
              <a:extLst>
                <a:ext uri="{FF2B5EF4-FFF2-40B4-BE49-F238E27FC236}">
                  <a16:creationId xmlns:a16="http://schemas.microsoft.com/office/drawing/2014/main" id="{039CA214-413F-47CA-A14D-D4C3CEBEFE4E}"/>
                </a:ext>
              </a:extLst>
            </p:cNvPr>
            <p:cNvSpPr/>
            <p:nvPr/>
          </p:nvSpPr>
          <p:spPr>
            <a:xfrm rot="-3600000">
              <a:off x="4900254" y="4088477"/>
              <a:ext cx="484215" cy="1944720"/>
            </a:xfrm>
            <a:custGeom>
              <a:avLst/>
              <a:gdLst>
                <a:gd name="connsiteX0" fmla="*/ 484215 w 484215"/>
                <a:gd name="connsiteY0" fmla="*/ 139823 h 1944720"/>
                <a:gd name="connsiteX1" fmla="*/ 467611 w 484215"/>
                <a:gd name="connsiteY1" fmla="*/ 170125 h 1944720"/>
                <a:gd name="connsiteX2" fmla="*/ 441934 w 484215"/>
                <a:gd name="connsiteY2" fmla="*/ 1739517 h 1944720"/>
                <a:gd name="connsiteX3" fmla="*/ 475348 w 484215"/>
                <a:gd name="connsiteY3" fmla="*/ 1804789 h 1944720"/>
                <a:gd name="connsiteX4" fmla="*/ 232981 w 484215"/>
                <a:gd name="connsiteY4" fmla="*/ 1944720 h 1944720"/>
                <a:gd name="connsiteX5" fmla="*/ 186511 w 484215"/>
                <a:gd name="connsiteY5" fmla="*/ 1853945 h 1944720"/>
                <a:gd name="connsiteX6" fmla="*/ 216069 w 484215"/>
                <a:gd name="connsiteY6" fmla="*/ 47386 h 1944720"/>
                <a:gd name="connsiteX7" fmla="*/ 242034 w 484215"/>
                <a:gd name="connsiteY7" fmla="*/ 0 h 194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215" h="1944720">
                  <a:moveTo>
                    <a:pt x="484215" y="139823"/>
                  </a:moveTo>
                  <a:lnTo>
                    <a:pt x="467611" y="170125"/>
                  </a:lnTo>
                  <a:cubicBezTo>
                    <a:pt x="233418" y="651196"/>
                    <a:pt x="211059" y="1225827"/>
                    <a:pt x="441934" y="1739517"/>
                  </a:cubicBezTo>
                  <a:lnTo>
                    <a:pt x="475348" y="1804789"/>
                  </a:lnTo>
                  <a:lnTo>
                    <a:pt x="232981" y="1944720"/>
                  </a:lnTo>
                  <a:lnTo>
                    <a:pt x="186511" y="1853945"/>
                  </a:lnTo>
                  <a:cubicBezTo>
                    <a:pt x="-79253" y="1262626"/>
                    <a:pt x="-53515" y="601156"/>
                    <a:pt x="216069" y="47386"/>
                  </a:cubicBezTo>
                  <a:lnTo>
                    <a:pt x="242034" y="0"/>
                  </a:lnTo>
                  <a:close/>
                </a:path>
              </a:pathLst>
            </a:custGeom>
            <a:solidFill>
              <a:srgbClr val="00BF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3" name="Полілінія: фігура 92">
              <a:extLst>
                <a:ext uri="{FF2B5EF4-FFF2-40B4-BE49-F238E27FC236}">
                  <a16:creationId xmlns:a16="http://schemas.microsoft.com/office/drawing/2014/main" id="{DA887D5B-0A34-43CC-AF6F-5ED95A0AB280}"/>
                </a:ext>
              </a:extLst>
            </p:cNvPr>
            <p:cNvSpPr/>
            <p:nvPr/>
          </p:nvSpPr>
          <p:spPr>
            <a:xfrm>
              <a:off x="537029" y="4586288"/>
              <a:ext cx="5432360" cy="1980006"/>
            </a:xfrm>
            <a:custGeom>
              <a:avLst/>
              <a:gdLst>
                <a:gd name="connsiteX0" fmla="*/ 0 w 5432360"/>
                <a:gd name="connsiteY0" fmla="*/ 0 h 1980006"/>
                <a:gd name="connsiteX1" fmla="*/ 3835974 w 5432360"/>
                <a:gd name="connsiteY1" fmla="*/ 0 h 1980006"/>
                <a:gd name="connsiteX2" fmla="*/ 3837898 w 5432360"/>
                <a:gd name="connsiteY2" fmla="*/ 3168 h 1980006"/>
                <a:gd name="connsiteX3" fmla="*/ 5346759 w 5432360"/>
                <a:gd name="connsiteY3" fmla="*/ 907539 h 1980006"/>
                <a:gd name="connsiteX4" fmla="*/ 5432360 w 5432360"/>
                <a:gd name="connsiteY4" fmla="*/ 911862 h 1980006"/>
                <a:gd name="connsiteX5" fmla="*/ 5432360 w 5432360"/>
                <a:gd name="connsiteY5" fmla="*/ 1980006 h 1980006"/>
                <a:gd name="connsiteX6" fmla="*/ 0 w 5432360"/>
                <a:gd name="connsiteY6" fmla="*/ 1980006 h 198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32360" h="1980006">
                  <a:moveTo>
                    <a:pt x="0" y="0"/>
                  </a:moveTo>
                  <a:lnTo>
                    <a:pt x="3835974" y="0"/>
                  </a:lnTo>
                  <a:lnTo>
                    <a:pt x="3837898" y="3168"/>
                  </a:lnTo>
                  <a:cubicBezTo>
                    <a:pt x="4173589" y="500056"/>
                    <a:pt x="4718796" y="843766"/>
                    <a:pt x="5346759" y="907539"/>
                  </a:cubicBezTo>
                  <a:lnTo>
                    <a:pt x="5432360" y="911862"/>
                  </a:lnTo>
                  <a:lnTo>
                    <a:pt x="5432360" y="1980006"/>
                  </a:lnTo>
                  <a:lnTo>
                    <a:pt x="0" y="1980006"/>
                  </a:lnTo>
                  <a:close/>
                </a:path>
              </a:pathLst>
            </a:custGeom>
            <a:solidFill>
              <a:srgbClr val="00BFE6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14C76C5-D099-4336-8155-F68A2FAEDE94}"/>
                </a:ext>
              </a:extLst>
            </p:cNvPr>
            <p:cNvSpPr txBox="1"/>
            <p:nvPr/>
          </p:nvSpPr>
          <p:spPr>
            <a:xfrm>
              <a:off x="684089" y="4615192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05</a:t>
              </a:r>
            </a:p>
          </p:txBody>
        </p:sp>
        <p:sp>
          <p:nvSpPr>
            <p:cNvPr id="109" name="Прямокутник 108">
              <a:extLst>
                <a:ext uri="{FF2B5EF4-FFF2-40B4-BE49-F238E27FC236}">
                  <a16:creationId xmlns:a16="http://schemas.microsoft.com/office/drawing/2014/main" id="{D5171C1A-8617-41C6-8F2A-767A449BFCF3}"/>
                </a:ext>
              </a:extLst>
            </p:cNvPr>
            <p:cNvSpPr/>
            <p:nvPr/>
          </p:nvSpPr>
          <p:spPr>
            <a:xfrm>
              <a:off x="1098367" y="5270106"/>
              <a:ext cx="374493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намічаються парки й сквери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 та визначаються їх розміри; </a:t>
              </a:r>
            </a:p>
          </p:txBody>
        </p:sp>
      </p:grpSp>
      <p:grpSp>
        <p:nvGrpSpPr>
          <p:cNvPr id="116" name="Групувати 115">
            <a:extLst>
              <a:ext uri="{FF2B5EF4-FFF2-40B4-BE49-F238E27FC236}">
                <a16:creationId xmlns:a16="http://schemas.microsoft.com/office/drawing/2014/main" id="{6A5E89C8-A6D6-41CD-A157-2208183FB8C9}"/>
              </a:ext>
            </a:extLst>
          </p:cNvPr>
          <p:cNvGrpSpPr/>
          <p:nvPr/>
        </p:nvGrpSpPr>
        <p:grpSpPr>
          <a:xfrm>
            <a:off x="6044840" y="4189567"/>
            <a:ext cx="6096000" cy="2376727"/>
            <a:chOff x="6044840" y="4189567"/>
            <a:chExt cx="6096000" cy="2376727"/>
          </a:xfrm>
        </p:grpSpPr>
        <p:sp>
          <p:nvSpPr>
            <p:cNvPr id="56" name="Полілінія: фігура 55">
              <a:extLst>
                <a:ext uri="{FF2B5EF4-FFF2-40B4-BE49-F238E27FC236}">
                  <a16:creationId xmlns:a16="http://schemas.microsoft.com/office/drawing/2014/main" id="{76A75640-260F-42E2-B709-C4D1A28B609A}"/>
                </a:ext>
              </a:extLst>
            </p:cNvPr>
            <p:cNvSpPr/>
            <p:nvPr/>
          </p:nvSpPr>
          <p:spPr>
            <a:xfrm rot="-3600000">
              <a:off x="6117228" y="4467416"/>
              <a:ext cx="1696401" cy="1140703"/>
            </a:xfrm>
            <a:custGeom>
              <a:avLst/>
              <a:gdLst>
                <a:gd name="connsiteX0" fmla="*/ 1696401 w 1696401"/>
                <a:gd name="connsiteY0" fmla="*/ 861057 h 1140703"/>
                <a:gd name="connsiteX1" fmla="*/ 1696401 w 1696401"/>
                <a:gd name="connsiteY1" fmla="*/ 1140703 h 1140703"/>
                <a:gd name="connsiteX2" fmla="*/ 1658359 w 1696401"/>
                <a:gd name="connsiteY2" fmla="*/ 1139853 h 1140703"/>
                <a:gd name="connsiteX3" fmla="*/ 79054 w 1696401"/>
                <a:gd name="connsiteY3" fmla="*/ 262172 h 1140703"/>
                <a:gd name="connsiteX4" fmla="*/ 0 w 1696401"/>
                <a:gd name="connsiteY4" fmla="*/ 139930 h 1140703"/>
                <a:gd name="connsiteX5" fmla="*/ 242367 w 1696401"/>
                <a:gd name="connsiteY5" fmla="*/ 0 h 1140703"/>
                <a:gd name="connsiteX6" fmla="*/ 305862 w 1696401"/>
                <a:gd name="connsiteY6" fmla="*/ 98183 h 1140703"/>
                <a:gd name="connsiteX7" fmla="*/ 1677834 w 1696401"/>
                <a:gd name="connsiteY7" fmla="*/ 860642 h 114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401" h="1140703">
                  <a:moveTo>
                    <a:pt x="1696401" y="861057"/>
                  </a:moveTo>
                  <a:lnTo>
                    <a:pt x="1696401" y="1140703"/>
                  </a:lnTo>
                  <a:lnTo>
                    <a:pt x="1658359" y="1139853"/>
                  </a:lnTo>
                  <a:cubicBezTo>
                    <a:pt x="1043988" y="1096435"/>
                    <a:pt x="458270" y="787990"/>
                    <a:pt x="79054" y="262172"/>
                  </a:cubicBezTo>
                  <a:lnTo>
                    <a:pt x="0" y="139930"/>
                  </a:lnTo>
                  <a:lnTo>
                    <a:pt x="242367" y="0"/>
                  </a:lnTo>
                  <a:lnTo>
                    <a:pt x="305862" y="98183"/>
                  </a:lnTo>
                  <a:cubicBezTo>
                    <a:pt x="635293" y="554971"/>
                    <a:pt x="1144117" y="822923"/>
                    <a:pt x="1677834" y="860642"/>
                  </a:cubicBezTo>
                  <a:close/>
                </a:path>
              </a:pathLst>
            </a:custGeom>
            <a:solidFill>
              <a:srgbClr val="00AA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91" name="Полілінія: фігура 90">
              <a:extLst>
                <a:ext uri="{FF2B5EF4-FFF2-40B4-BE49-F238E27FC236}">
                  <a16:creationId xmlns:a16="http://schemas.microsoft.com/office/drawing/2014/main" id="{5D8B3918-900F-4EF7-A006-1C4BCE462789}"/>
                </a:ext>
              </a:extLst>
            </p:cNvPr>
            <p:cNvSpPr/>
            <p:nvPr/>
          </p:nvSpPr>
          <p:spPr>
            <a:xfrm>
              <a:off x="6168628" y="4586288"/>
              <a:ext cx="5507435" cy="1980006"/>
            </a:xfrm>
            <a:custGeom>
              <a:avLst/>
              <a:gdLst>
                <a:gd name="connsiteX0" fmla="*/ 1650370 w 5507435"/>
                <a:gd name="connsiteY0" fmla="*/ 0 h 1980006"/>
                <a:gd name="connsiteX1" fmla="*/ 5507435 w 5507435"/>
                <a:gd name="connsiteY1" fmla="*/ 0 h 1980006"/>
                <a:gd name="connsiteX2" fmla="*/ 5507435 w 5507435"/>
                <a:gd name="connsiteY2" fmla="*/ 1980006 h 1980006"/>
                <a:gd name="connsiteX3" fmla="*/ 0 w 5507435"/>
                <a:gd name="connsiteY3" fmla="*/ 1980006 h 1980006"/>
                <a:gd name="connsiteX4" fmla="*/ 0 w 5507435"/>
                <a:gd name="connsiteY4" fmla="*/ 914588 h 1980006"/>
                <a:gd name="connsiteX5" fmla="*/ 139585 w 5507435"/>
                <a:gd name="connsiteY5" fmla="*/ 907539 h 1980006"/>
                <a:gd name="connsiteX6" fmla="*/ 1648445 w 5507435"/>
                <a:gd name="connsiteY6" fmla="*/ 3168 h 198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7435" h="1980006">
                  <a:moveTo>
                    <a:pt x="1650370" y="0"/>
                  </a:moveTo>
                  <a:lnTo>
                    <a:pt x="5507435" y="0"/>
                  </a:lnTo>
                  <a:lnTo>
                    <a:pt x="5507435" y="1980006"/>
                  </a:lnTo>
                  <a:lnTo>
                    <a:pt x="0" y="1980006"/>
                  </a:lnTo>
                  <a:lnTo>
                    <a:pt x="0" y="914588"/>
                  </a:lnTo>
                  <a:lnTo>
                    <a:pt x="139585" y="907539"/>
                  </a:lnTo>
                  <a:cubicBezTo>
                    <a:pt x="767548" y="843766"/>
                    <a:pt x="1312754" y="500056"/>
                    <a:pt x="1648445" y="3168"/>
                  </a:cubicBezTo>
                  <a:close/>
                </a:path>
              </a:pathLst>
            </a:custGeom>
            <a:solidFill>
              <a:srgbClr val="00AA9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uk-UA" dirty="0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5D639C7-D51F-4C34-83F4-B3CE948239B9}"/>
                </a:ext>
              </a:extLst>
            </p:cNvPr>
            <p:cNvSpPr txBox="1"/>
            <p:nvPr/>
          </p:nvSpPr>
          <p:spPr>
            <a:xfrm>
              <a:off x="10933372" y="4624089"/>
              <a:ext cx="6014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  <a:latin typeface="Roboto Black" panose="02000000000000000000" pitchFamily="2" charset="0"/>
                  <a:ea typeface="Roboto Black" panose="02000000000000000000" pitchFamily="2" charset="0"/>
                </a:rPr>
                <a:t>06</a:t>
              </a:r>
            </a:p>
          </p:txBody>
        </p:sp>
        <p:sp>
          <p:nvSpPr>
            <p:cNvPr id="110" name="Прямокутник 109">
              <a:extLst>
                <a:ext uri="{FF2B5EF4-FFF2-40B4-BE49-F238E27FC236}">
                  <a16:creationId xmlns:a16="http://schemas.microsoft.com/office/drawing/2014/main" id="{889FB5D4-C656-4F3D-9774-899F037BA6E7}"/>
                </a:ext>
              </a:extLst>
            </p:cNvPr>
            <p:cNvSpPr/>
            <p:nvPr/>
          </p:nvSpPr>
          <p:spPr>
            <a:xfrm>
              <a:off x="6044840" y="5176268"/>
              <a:ext cx="6096000" cy="132343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складається баланс території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й техніко-економічні показники забудови; визначаються типи житлових будинків </a:t>
              </a:r>
            </a:p>
            <a:p>
              <a:pPr algn="ctr"/>
              <a:r>
                <a:rPr lang="uk-UA" sz="2000" dirty="0">
                  <a:solidFill>
                    <a:schemeClr val="bg1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для будівництва. </a:t>
              </a:r>
              <a:endParaRPr lang="uk-UA" sz="2000" dirty="0">
                <a:latin typeface="Roboto Medium" panose="02000000000000000000" pitchFamily="2" charset="0"/>
                <a:ea typeface="Roboto Medium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53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1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85</Words>
  <Application>Microsoft Office PowerPoint</Application>
  <PresentationFormat>Широкий екран</PresentationFormat>
  <Paragraphs>30</Paragraphs>
  <Slides>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 Black</vt:lpstr>
      <vt:lpstr>Roboto Medium</vt:lpstr>
      <vt:lpstr>Тема Office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Евген E350</dc:creator>
  <cp:lastModifiedBy>Евген E350</cp:lastModifiedBy>
  <cp:revision>9</cp:revision>
  <dcterms:created xsi:type="dcterms:W3CDTF">2023-04-21T04:37:42Z</dcterms:created>
  <dcterms:modified xsi:type="dcterms:W3CDTF">2023-04-21T16:09:50Z</dcterms:modified>
</cp:coreProperties>
</file>