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4" r:id="rId6"/>
    <p:sldId id="265" r:id="rId7"/>
    <p:sldId id="272" r:id="rId8"/>
    <p:sldId id="274" r:id="rId9"/>
    <p:sldId id="275" r:id="rId10"/>
    <p:sldId id="277" r:id="rId11"/>
    <p:sldId id="278" r:id="rId12"/>
    <p:sldId id="279" r:id="rId13"/>
    <p:sldId id="280" r:id="rId14"/>
    <p:sldId id="282" r:id="rId15"/>
    <p:sldId id="283" r:id="rId16"/>
    <p:sldId id="284" r:id="rId17"/>
    <p:sldId id="285" r:id="rId18"/>
    <p:sldId id="288" r:id="rId19"/>
    <p:sldId id="290" r:id="rId20"/>
    <p:sldId id="291" r:id="rId21"/>
    <p:sldId id="292" r:id="rId22"/>
    <p:sldId id="295" r:id="rId23"/>
    <p:sldId id="298" r:id="rId24"/>
    <p:sldId id="300" r:id="rId25"/>
    <p:sldId id="301" r:id="rId26"/>
    <p:sldId id="303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49F9-E552-47E7-B96C-BC8E7E45EBF0}" type="datetimeFigureOut">
              <a:rPr lang="uk-UA" smtClean="0"/>
              <a:pPr/>
              <a:t>19.01.2019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EFCE-FF7E-409E-8916-AAF2A473563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49F9-E552-47E7-B96C-BC8E7E45EBF0}" type="datetimeFigureOut">
              <a:rPr lang="uk-UA" smtClean="0"/>
              <a:pPr/>
              <a:t>19.01.2019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EFCE-FF7E-409E-8916-AAF2A473563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49F9-E552-47E7-B96C-BC8E7E45EBF0}" type="datetimeFigureOut">
              <a:rPr lang="uk-UA" smtClean="0"/>
              <a:pPr/>
              <a:t>19.01.2019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EFCE-FF7E-409E-8916-AAF2A473563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49F9-E552-47E7-B96C-BC8E7E45EBF0}" type="datetimeFigureOut">
              <a:rPr lang="uk-UA" smtClean="0"/>
              <a:pPr/>
              <a:t>19.01.2019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EFCE-FF7E-409E-8916-AAF2A473563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49F9-E552-47E7-B96C-BC8E7E45EBF0}" type="datetimeFigureOut">
              <a:rPr lang="uk-UA" smtClean="0"/>
              <a:pPr/>
              <a:t>19.01.2019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EFCE-FF7E-409E-8916-AAF2A473563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49F9-E552-47E7-B96C-BC8E7E45EBF0}" type="datetimeFigureOut">
              <a:rPr lang="uk-UA" smtClean="0"/>
              <a:pPr/>
              <a:t>19.01.2019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EFCE-FF7E-409E-8916-AAF2A473563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49F9-E552-47E7-B96C-BC8E7E45EBF0}" type="datetimeFigureOut">
              <a:rPr lang="uk-UA" smtClean="0"/>
              <a:pPr/>
              <a:t>19.01.2019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EFCE-FF7E-409E-8916-AAF2A473563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49F9-E552-47E7-B96C-BC8E7E45EBF0}" type="datetimeFigureOut">
              <a:rPr lang="uk-UA" smtClean="0"/>
              <a:pPr/>
              <a:t>19.01.2019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EFCE-FF7E-409E-8916-AAF2A473563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49F9-E552-47E7-B96C-BC8E7E45EBF0}" type="datetimeFigureOut">
              <a:rPr lang="uk-UA" smtClean="0"/>
              <a:pPr/>
              <a:t>19.01.2019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EFCE-FF7E-409E-8916-AAF2A473563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49F9-E552-47E7-B96C-BC8E7E45EBF0}" type="datetimeFigureOut">
              <a:rPr lang="uk-UA" smtClean="0"/>
              <a:pPr/>
              <a:t>19.01.2019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EFCE-FF7E-409E-8916-AAF2A473563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49F9-E552-47E7-B96C-BC8E7E45EBF0}" type="datetimeFigureOut">
              <a:rPr lang="uk-UA" smtClean="0"/>
              <a:pPr/>
              <a:t>19.01.2019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F59EFCE-FF7E-409E-8916-AAF2A473563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7749F9-E552-47E7-B96C-BC8E7E45EBF0}" type="datetimeFigureOut">
              <a:rPr lang="uk-UA" smtClean="0"/>
              <a:pPr/>
              <a:t>19.01.2019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59EFCE-FF7E-409E-8916-AAF2A473563C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857364"/>
            <a:ext cx="7851648" cy="3629036"/>
          </a:xfrm>
        </p:spPr>
        <p:txBody>
          <a:bodyPr>
            <a:noAutofit/>
          </a:bodyPr>
          <a:lstStyle/>
          <a:p>
            <a:pPr lvl="0" algn="ctr"/>
            <a:r>
              <a:rPr lang="en-US" sz="60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Корпоративні</a:t>
            </a:r>
            <a:r>
              <a:rPr lang="en-US" sz="6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інформаційні</a:t>
            </a:r>
            <a:r>
              <a:rPr lang="en-US" sz="6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uk-UA" sz="6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6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uk-UA" sz="6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uk-UA" sz="60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Корпоративні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інформаційні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поділити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два 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класи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2350776"/>
          </a:xfrm>
        </p:spPr>
        <p:txBody>
          <a:bodyPr/>
          <a:lstStyle/>
          <a:p>
            <a:pPr lvl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Фінансово-управлінські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включають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підклас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інтегрованих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систем.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призначені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ведення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одному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декількох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напрямах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системами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скористатися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практично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будь-яке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3" name="Picture 1" descr="C:\Users\Владимир\Desktop\Новая папка (2)\Pyramid-sch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9" y="3857628"/>
            <a:ext cx="2786082" cy="2922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2643206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Виробничі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називаються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системами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виробничого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включають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підкласи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середніх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великих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інтегрованих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систем. Вони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призначені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першу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виробничого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C:\Users\Владимир\Desktop\Новая папка (2)\2052bafd-299e-4fe0-bf39-59f69ddaf4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130549"/>
            <a:ext cx="5682090" cy="3727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96548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uk-U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розповсюджених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концепцій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побудови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корпоративних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інформаційних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систем</a:t>
            </a:r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uk-UA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Сутність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корпоративних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інформаційних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систем,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побудованих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концепцій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MRP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MRP II</a:t>
            </a:r>
            <a:r>
              <a:rPr lang="uk-UA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7794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MRP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-система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комп’ютерна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алгоритмом,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регламентованим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MRP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методологією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MRP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-система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синхронну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роботу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виробничого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циклу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доставкою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кінцевого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продукту без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додаткових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затримок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2000264"/>
          </a:xfrm>
        </p:spPr>
        <p:txBody>
          <a:bodyPr/>
          <a:lstStyle/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MRPII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Manufacturin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Resouce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Planning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 — планування ресурсів виробництва, в якій римську цифру «II» використано для ідентифікації нової системи, що має ідентичну абревіатуру з попередньою системою.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3" name="Picture 1" descr="C:\Users\Владимир\Desktop\Новая папка (2)\1368842582_ft_2810799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786058"/>
            <a:ext cx="4934291" cy="3698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278608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 системі класу MRPII можна виокремити три базові блоки:</a:t>
            </a:r>
          </a:p>
          <a:p>
            <a:pPr lvl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основного плану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замовлення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клієнтів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прогнозу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попиту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Система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охоплює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процедури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швидкої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комп’ютерної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49" name="Picture 1" descr="C:\Users\Владимир\Desktop\Новая папка (2)\61225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71876"/>
            <a:ext cx="3929090" cy="2946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857916"/>
          </a:xfrm>
        </p:spPr>
        <p:txBody>
          <a:bodyPr>
            <a:normAutofit lnSpcReduction="10000"/>
          </a:bodyPr>
          <a:lstStyle/>
          <a:p>
            <a:pPr lvl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потреб,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плану-графіка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виготовлення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комплектуючих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одиниць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плану-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графіка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закупівлі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комплектуючих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постачальників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Оперативний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замовлень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складах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ділянках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52226" name="Picture 2" descr="C:\Users\Владимир\Desktop\Новая папка (2)\page_1314878783_programma-buhgalterskogo-ucheta_w670_h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500306"/>
            <a:ext cx="3714776" cy="2788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pPr lvl="2" algn="ctr"/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Сутність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корпоративних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інформаційних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систем,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побудованих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концепцій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ERP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CSRP</a:t>
            </a:r>
            <a:endParaRPr lang="uk-UA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565090"/>
          </a:xfrm>
        </p:spPr>
        <p:txBody>
          <a:bodyPr/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Концепцію ERP (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Enterprise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Resource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Planning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 — планування ресурсів підприємства — запропонувала аналітична фірма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Gartner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на початку 90-х років XX ст. як інструмент подальшого вдосконалення і трансформації системи MRPII у систему нового покоління.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1" name="Picture 1" descr="C:\Users\Владимир\Desktop\Новая папка (2)\3131331_w640_h64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071942"/>
            <a:ext cx="3559036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3786214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3. Характеристика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корпоративних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інформаційних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систем,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>
                <a:latin typeface="Times New Roman" pitchFamily="18" charset="0"/>
                <a:cs typeface="Times New Roman" pitchFamily="18" charset="0"/>
              </a:rPr>
            </a:br>
            <a:endParaRPr lang="uk-UA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бізнесом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фінансами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SKALA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2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600" b="1" dirty="0">
                <a:latin typeface="Times New Roman" pitchFamily="18" charset="0"/>
                <a:cs typeface="Times New Roman" pitchFamily="18" charset="0"/>
              </a:rPr>
            </a:br>
            <a:endParaRPr lang="uk-UA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422214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Корпоративна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інформаційна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Scala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розроблена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Швецькою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компанією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Beslutsmodeller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AB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задоволення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потреб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ефективного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сферами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аспектами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1" name="Picture 1" descr="C:\Users\Владимир\Desktop\Новая папка (2)\foto_penta.65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071942"/>
            <a:ext cx="4264090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14282" y="1857364"/>
            <a:ext cx="849378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eriod"/>
              <a:tabLst>
                <a:tab pos="522288" algn="l"/>
              </a:tabLs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Призначення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склад та структура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корпоративних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інформаційних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систем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Autofit/>
          </a:bodyPr>
          <a:lstStyle/>
          <a:p>
            <a:pPr lvl="2" algn="ctr"/>
            <a:r>
              <a:rPr lang="uk-UA" sz="2600" b="1" dirty="0">
                <a:latin typeface="Times New Roman" pitchFamily="18" charset="0"/>
                <a:cs typeface="Times New Roman" pitchFamily="18" charset="0"/>
              </a:rPr>
              <a:t>Система управління ресурсами підприємства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ORACLE APPLICATION</a:t>
            </a:r>
            <a:r>
              <a:rPr lang="uk-UA" sz="2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600" dirty="0">
                <a:latin typeface="Times New Roman" pitchFamily="18" charset="0"/>
                <a:cs typeface="Times New Roman" pitchFamily="18" charset="0"/>
              </a:rPr>
            </a:br>
            <a:endParaRPr lang="uk-UA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707966"/>
          </a:xfrm>
        </p:spPr>
        <p:txBody>
          <a:bodyPr/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Пакет бізнесу-додатків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Oracle Applications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— це 55 інтегрованих програмних модулів, кожний з яких представляє повністю функціональні рішення в області управління кадрами, фінансами, виробництвом,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матеріально-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технічним постачанням і збутом.</a:t>
            </a:r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7" name="Picture 1" descr="C:\Users\Владимир\Desktop\Новая папка (2)\d3d3LmxpdmVidXNpbmVzcy5ydS9waHB0aHVtYi9jYWNoZS80LzQ4LzQ4Ny80ODdkL3BocFRodW1iX2NhY2hlX3NyYzQ4N2RlMGM1ZDA5Y2ZmMWRlNDE4YTYwZDEwODhiODc2X3BhcjU5NDUzNGJkOThlZjQ0OGNlMzhlMWIwOWM0OWRjM2RkLmpwZWc=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214818"/>
            <a:ext cx="5314988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Інформаційна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ресурсами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BANN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uk-UA" sz="2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600" b="1" dirty="0">
                <a:latin typeface="Times New Roman" pitchFamily="18" charset="0"/>
                <a:cs typeface="Times New Roman" pitchFamily="18" charset="0"/>
              </a:rPr>
            </a:br>
            <a:endParaRPr lang="uk-UA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779404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Ключовою задачею, що вирішується інформаційною  системою управління ресурсами підприємства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Baan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є надання в режимі реального часу оперативної інформації керівним працівникам підприємства для своєчасного прийняття ефективних управлінських рішень.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3" name="Picture 1" descr="C:\Users\Владимир\Desktop\Новая папка (2)\eJ4JotMtl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040194"/>
            <a:ext cx="3757075" cy="2817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278608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Фінансове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Модуль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Фінансове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базовим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модулем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інституту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менеджменту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інформаційної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розробки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актуальності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контролю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бюджетів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1" name="Picture 1" descr="C:\Users\Владимир\Desktop\Новая папка (2)\15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794125"/>
            <a:ext cx="3657600" cy="306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3214710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Програмний модуль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«Облік і управління кадрами»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призначений для: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автоматизації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ведення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особистих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справ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співробітників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штатним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розкладом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резервом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заміщення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посад;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співробітників;для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звітів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кадрової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співробітників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89" name="Picture 1" descr="C:\Users\Владимир\Desktop\Новая папка (2)\pic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646495"/>
            <a:ext cx="5426997" cy="3211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2714644"/>
          </a:xfrm>
        </p:spPr>
        <p:txBody>
          <a:bodyPr/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документообігом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Програмний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модуль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документообігом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призначений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обробки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таоблікових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паперових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електронній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користувачів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рішенні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задач.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1" name="Picture 1" descr="C:\Users\Владимир\Desktop\Новая папка (2)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357562"/>
            <a:ext cx="4267201" cy="3200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Контур оперативного управління</a:t>
            </a:r>
            <a:endParaRPr lang="uk-UA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2493652"/>
          </a:xfrm>
        </p:spPr>
        <p:txBody>
          <a:bodyPr/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закупівлею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матеріально-технічне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постачання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Стандартні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підрозділу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закупівлю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звичайно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передбачають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ведення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картотеки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пропозицій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потенційних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постачальників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спостереження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7" name="Picture 1" descr="C:\Users\Владимир\Desktop\Новая папка (2)\office-avanc_192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286256"/>
            <a:ext cx="3429024" cy="2569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435771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Складський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Програмний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модуль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Складський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тісно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пов’язаний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задачами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закупівлею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продажем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Courier New" pitchFamily="49" charset="0"/>
              <a:buChar char="o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прибуткових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витратних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ордерів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Courier New" pitchFamily="49" charset="0"/>
              <a:buChar char="o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ТМЦ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картки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Courier New" pitchFamily="49" charset="0"/>
              <a:buChar char="o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внутрішнього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переміщення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Courier New" pitchFamily="49" charset="0"/>
              <a:buChar char="o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облік партій товарів, контроль термінів зберігання партій, термінів дії сертифіката (ліцензій).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69" name="Picture 1" descr="C:\Users\Владимир\Desktop\Новая папка (2)\modernizatsya_B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643447"/>
            <a:ext cx="2920983" cy="2214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207170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Корпоративна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інформаційна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інформаційна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підтримує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автоматизацію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корпорації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поставляє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управлінських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849" name="Picture 1" descr="C:\Users\Владимир\Desktop\Новая папка (2)\sistimata-pliroforikis__main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928934"/>
            <a:ext cx="6477000" cy="3638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2786082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Початок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третього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тисячоліття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ознаменував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виток 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четвертий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інформаційних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Характерною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ознакою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глобальна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комп’ютеризація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Інформаційні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охоплюють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бізнесової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невід’ємним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атрибутом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побутової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сфери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753" name="Picture 1" descr="C:\Users\Владимир\Desktop\Новая папка (2)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354393"/>
            <a:ext cx="5143536" cy="3503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3" algn="ctr" rtl="0">
              <a:spcBef>
                <a:spcPct val="0"/>
              </a:spcBef>
            </a:pP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корпоративних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баз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uk-UA" sz="2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600" b="1" dirty="0">
                <a:latin typeface="Times New Roman" pitchFamily="18" charset="0"/>
                <a:cs typeface="Times New Roman" pitchFamily="18" charset="0"/>
              </a:rPr>
            </a:br>
            <a:endParaRPr lang="uk-UA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850710"/>
          </a:xfrm>
        </p:spPr>
        <p:txBody>
          <a:bodyPr/>
          <a:lstStyle/>
          <a:p>
            <a:pPr algn="just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Розподілена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обробка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Сучасні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корпорації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практично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розгалужену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географічну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структуру,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вузли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розташовані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містах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континентах.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5" name="Picture 1" descr="C:\Users\Владимир\Desktop\Новая папка (2)\hos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714752"/>
            <a:ext cx="3857652" cy="2893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357850"/>
          </a:xfrm>
        </p:spPr>
        <p:txBody>
          <a:bodyPr/>
          <a:lstStyle/>
          <a:p>
            <a:pPr algn="just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сховищ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Будь-яка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корпорація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повинна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аналізувати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накопичені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без такого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неможливо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приймати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управлінські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володіння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корпоративних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обробки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останнім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велике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сукупної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володіння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Cost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Ownership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TCO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81" name="Picture 1" descr="C:\Users\Владимир\Desktop\Новая папка (2)\database-e1385435091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214554"/>
            <a:ext cx="2714644" cy="2397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2786082"/>
          </a:xfrm>
        </p:spPr>
        <p:txBody>
          <a:bodyPr>
            <a:normAutofit/>
          </a:bodyPr>
          <a:lstStyle/>
          <a:p>
            <a:pPr marL="274320" lvl="4" indent="-274320" algn="just">
              <a:buClr>
                <a:schemeClr val="accent3"/>
              </a:buClr>
              <a:buSzPct val="95000"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комп'ютер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повинний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підключений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мережі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Користувач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повинний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зв'язок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інформацією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відділень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корпоративною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зовнішньою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управлінською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інформацією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так само як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електронно-підключеними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менеджерів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обговорення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пояснити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3" name="Picture 1" descr="C:\Users\Владимир\Desktop\Новая папка (2)\high-technology-background-thumb4351273-e1333403858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500439"/>
            <a:ext cx="5000660" cy="3190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Класифікація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корпоративних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інформаційних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систем</a:t>
            </a:r>
            <a:r>
              <a:rPr lang="uk-UA" sz="2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600" b="1" dirty="0">
                <a:latin typeface="Times New Roman" pitchFamily="18" charset="0"/>
                <a:cs typeface="Times New Roman" pitchFamily="18" charset="0"/>
              </a:rPr>
            </a:br>
            <a:endParaRPr lang="uk-UA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1857388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об'єктом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локальні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інформаційні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окремими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структурними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підрозділами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видами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підприємства	тощо;	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інтегровані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5" name="Picture 1" descr="C:\Users\Владимир\Desktop\Новая папка (2)\Europejskie-szkolenie-dla-dziennikarz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214686"/>
            <a:ext cx="5231603" cy="3487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389120"/>
          </a:xfrm>
        </p:spPr>
        <p:txBody>
          <a:bodyPr>
            <a:normAutofit/>
          </a:bodyPr>
          <a:lstStyle/>
          <a:p>
            <a:pPr marL="274320" lvl="3" indent="-274320" algn="just">
              <a:buSzPct val="95000"/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2) способом формування – інформаційні системи, </a:t>
            </a:r>
            <a:r>
              <a:rPr lang="uk-UA" sz="2600" b="1" dirty="0" smtClean="0">
                <a:latin typeface="Times New Roman" pitchFamily="18" charset="0"/>
                <a:cs typeface="Times New Roman" pitchFamily="18" charset="0"/>
              </a:rPr>
              <a:t>розроблені працівниками підприємства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uk-UA" sz="2600" b="1" dirty="0" smtClean="0">
                <a:latin typeface="Times New Roman" pitchFamily="18" charset="0"/>
                <a:cs typeface="Times New Roman" pitchFamily="18" charset="0"/>
              </a:rPr>
              <a:t>придбані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інформаційні системи; </a:t>
            </a:r>
            <a:r>
              <a:rPr lang="uk-UA" sz="2600" b="1" dirty="0" smtClean="0">
                <a:latin typeface="Times New Roman" pitchFamily="18" charset="0"/>
                <a:cs typeface="Times New Roman" pitchFamily="18" charset="0"/>
              </a:rPr>
              <a:t>комбіновані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інформаційні системи, складові яких частково розроблені працівниками підприємства, а частково придбані;</a:t>
            </a:r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1" name="Picture 1" descr="C:\Users\Владимир\Desktop\Новая папка (2)\cofluent-blue-banner-720x4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928934"/>
            <a:ext cx="5479103" cy="3576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</TotalTime>
  <Words>664</Words>
  <Application>Microsoft Office PowerPoint</Application>
  <PresentationFormat>Экран (4:3)</PresentationFormat>
  <Paragraphs>54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Корпоративні інформаційні системи   </vt:lpstr>
      <vt:lpstr> Призначення, склад та структура корпоративних інформаційних систем</vt:lpstr>
      <vt:lpstr>Слайд 3</vt:lpstr>
      <vt:lpstr>Слайд 4</vt:lpstr>
      <vt:lpstr>Вимоги до корпоративних баз даних: </vt:lpstr>
      <vt:lpstr>Слайд 6</vt:lpstr>
      <vt:lpstr>Слайд 7</vt:lpstr>
      <vt:lpstr>Класифікація корпоративних інформаційних систем: </vt:lpstr>
      <vt:lpstr>Слайд 9</vt:lpstr>
      <vt:lpstr>Корпоративні інформаційні системи можна також поділити на два  класи:</vt:lpstr>
      <vt:lpstr>Слайд 11</vt:lpstr>
      <vt:lpstr>  2. Характеристика найбільш розповсюджених концепцій побудови корпоративних інформаційних систем </vt:lpstr>
      <vt:lpstr>  Сутність корпоративних інформаційних систем, побудованих на основі концепцій MRP та MRP II </vt:lpstr>
      <vt:lpstr>Слайд 14</vt:lpstr>
      <vt:lpstr>Слайд 15</vt:lpstr>
      <vt:lpstr>Слайд 16</vt:lpstr>
      <vt:lpstr>Сутність корпоративних інформаційних систем, побудованих на основі концепцій ERP та CSRP</vt:lpstr>
      <vt:lpstr>3. Характеристика корпоративних інформаційних систем, які використовуються в Україні </vt:lpstr>
      <vt:lpstr>Система управління бізнесом і фінансами SKALA 5 </vt:lpstr>
      <vt:lpstr>Система управління ресурсами підприємства ORACLE APPLICATION   </vt:lpstr>
      <vt:lpstr>Інформаційна система управління ресурсами підприємства BANN-IV </vt:lpstr>
      <vt:lpstr>Слайд 22</vt:lpstr>
      <vt:lpstr>Слайд 23</vt:lpstr>
      <vt:lpstr>Слайд 24</vt:lpstr>
      <vt:lpstr>Контур оперативного управління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Корпоративні інформаційні системи</dc:title>
  <dc:creator>Владимир</dc:creator>
  <cp:lastModifiedBy>Владимир</cp:lastModifiedBy>
  <cp:revision>15</cp:revision>
  <dcterms:created xsi:type="dcterms:W3CDTF">2015-04-06T17:39:01Z</dcterms:created>
  <dcterms:modified xsi:type="dcterms:W3CDTF">2019-01-19T10:38:14Z</dcterms:modified>
</cp:coreProperties>
</file>