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59" r:id="rId4"/>
    <p:sldId id="266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DCD5A-DF43-43D2-84D3-D6224DF91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436A251-2013-4ED3-AD01-601B35481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447DC3-5E82-48E9-818D-C69A20DC5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1C2B85-E89A-4AAB-B745-CE3C103F9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18D6EC-3C34-487B-84BE-EA02CEC01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832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3873D-F4A1-43F2-A09F-AB52A8C6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8060BF-8DDE-40C9-9D6F-997732782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F98F15-62D7-40A7-831B-8E3081DAE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393B08-1955-4C6A-93F4-77F0D939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99D70E-F646-4A91-999B-60BD796D9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62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56064E-16C2-491C-A360-6974A9F61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E269C8E-E19B-4D00-B945-B83E66FFC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2A99D4-5602-4EDC-937A-3E8626D34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690B3C-3977-4B1A-B77A-BD002B6EB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7AD49A-4AC5-4BD9-9EE4-3188979CF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5579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AD956-140E-4CBA-928A-ACEE9EE8B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4E0736-ED21-4AFE-9731-E094E9BD7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D80B12-B88A-4FBF-B02D-51C159D80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1522ED-5BD1-42A2-B3E4-2CE33A077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D2ECA8-8106-4BBA-8295-493227818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01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E95B1-67D2-4D3C-9D79-DDB371A21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E9465D-75D3-4257-980A-420A7842A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BD242D-946C-478B-87CD-505417937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1B9A80-5C40-4AB5-A4DF-12FE48CF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DC3AF7-352A-4F9E-B2D2-9D9CF533E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97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913F4-6A50-42EC-8FD1-486A603F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6BED50-C8E1-4AB7-8889-3A4DF9521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FCDA43-BDD6-4945-8863-1E977DBABE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E7102D-A6B6-4863-A37C-8BD2CBCF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EF1A5E-696E-47F0-88FB-CBEA8C57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ADD3B3-C7B8-4E5D-AD27-2DA12E3B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724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DEAE6-ADA8-4DC2-9861-D6F9AD505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900C5A-E25A-4E44-9BD4-F16038324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8A382C-F0B0-426D-BE56-74D31F78A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F95C79-6AD3-4F37-8AF1-78F5E2339C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EB9AAD-5043-4865-8A89-96F0DE0DCE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79A0078-5140-4F73-A897-B7AFC9DC3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66CEA-F18E-4328-8EBB-BF1D767BA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1AFCD-C775-49EB-90F4-6EB79D859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19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C2BAD-EE74-4387-B624-AAD5E5536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B5D7D6F-B607-4682-BCDF-262AD9E35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ECABEC2-3BE9-401A-893E-F9D68686F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31FB18-44DC-4D02-B4EF-05E16322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39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1CA562-375F-4DFA-B0F3-7D5676478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C11FA96-C126-4CC1-B809-B880B7CA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E66090-CC11-4767-B152-CCBEA5E5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9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CF5179-ED6E-46DF-902A-DA456C61D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052D61-9288-4299-A354-957A18350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C3DA60-F8DF-4C29-9151-0DC63EE4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1638C8-B5E5-4163-9AE0-C3A7C17E9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B90893-81D2-42B9-AD0A-2ADC3BE3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2BBFDB-3923-4153-8B6D-5FA79DD92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60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D4B96-5F53-4E38-BD32-CDA2CC3F2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5C10BA-566A-450E-B56A-685F48F30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826A36-5C73-4C4A-A0E6-9A5ADD30E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C4F7AC-1092-4F67-80A7-EF438519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A2AB1D-45E7-4501-B787-B2F10A9F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DFD6C0-61A6-401F-8F20-1C4CD3E4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594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ECDF9-D80A-47F3-9380-DD72BC20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88BEAB-EDCC-4DB5-9E35-5DAA12CDB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27409-10FF-4746-A216-F8FB2171C7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1B629-EFA2-4608-B360-33C442B4DE9E}" type="datetimeFigureOut">
              <a:rPr lang="ru-RU" smtClean="0"/>
              <a:t>27.04.2026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017CA9-7DB7-4224-8C94-551212654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1246C7-2594-44DB-BC31-A6AD442F0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72786-B39F-4458-B067-B60EDB07E09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78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C9E21-5B9B-404A-B1AE-2F2487842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505097"/>
            <a:ext cx="10128069" cy="2351314"/>
          </a:xfrm>
        </p:spPr>
        <p:txBody>
          <a:bodyPr>
            <a:normAutofit fontScale="90000"/>
          </a:bodyPr>
          <a:lstStyle/>
          <a:p>
            <a:r>
              <a:rPr lang="uk-UA" sz="6000" b="1" dirty="0"/>
              <a:t>        Аналіз  продажів меблевої </a:t>
            </a:r>
            <a:br>
              <a:rPr lang="uk-UA" sz="6000" b="1" dirty="0"/>
            </a:br>
            <a:r>
              <a:rPr lang="uk-UA" sz="6000" b="1" dirty="0"/>
              <a:t>                       фабрики</a:t>
            </a:r>
            <a:br>
              <a:rPr lang="uk-UA" sz="4800" b="1" dirty="0"/>
            </a:br>
            <a:r>
              <a:rPr lang="uk-UA" sz="4800" b="1" dirty="0"/>
              <a:t>                                2025 рік</a:t>
            </a:r>
            <a:endParaRPr lang="ru-RU" sz="48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D4BA63-2D13-4637-A41F-22FF50B0BD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344091"/>
            <a:ext cx="6336075" cy="2524896"/>
          </a:xfrm>
        </p:spPr>
        <p:txBody>
          <a:bodyPr/>
          <a:lstStyle/>
          <a:p>
            <a:r>
              <a:rPr lang="uk-UA" sz="2000" b="1" dirty="0"/>
              <a:t>Мета</a:t>
            </a:r>
          </a:p>
          <a:p>
            <a:r>
              <a:rPr lang="uk-UA" dirty="0"/>
              <a:t>Дослідити наступні питання: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Динаміка продажів та прибутку по місяцях;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Розподіл заказів по фабриках;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Як відрізняється динаміка продажів між регіонами;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Динаміка по контрагентах;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Яка номенклатура формує основний дохід (</a:t>
            </a:r>
            <a:r>
              <a:rPr lang="en-US" dirty="0"/>
              <a:t>ABC</a:t>
            </a:r>
            <a:r>
              <a:rPr lang="uk-UA" dirty="0"/>
              <a:t>-аналіз)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DF512E-2143-4B6E-ACDC-658F58AAF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r="7779"/>
          <a:stretch>
            <a:fillRect/>
          </a:stretch>
        </p:blipFill>
        <p:spPr>
          <a:xfrm>
            <a:off x="7724503" y="3344091"/>
            <a:ext cx="3630885" cy="2524896"/>
          </a:xfrm>
          <a:prstGeom prst="rect">
            <a:avLst/>
          </a:prstGeom>
        </p:spPr>
      </p:pic>
      <p:pic>
        <p:nvPicPr>
          <p:cNvPr id="6" name="Рисунок 5" descr="Диаграмма с подъемом со сплошной заливкой">
            <a:extLst>
              <a:ext uri="{FF2B5EF4-FFF2-40B4-BE49-F238E27FC236}">
                <a16:creationId xmlns:a16="http://schemas.microsoft.com/office/drawing/2014/main" id="{B3C95003-867B-4AE2-B669-920F12B6F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8827" y="1254034"/>
            <a:ext cx="2105636" cy="16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3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1CBD2A-4888-43D5-B147-246794B6C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79"/>
            <a:ext cx="12192000" cy="683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13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CB2FDE-F508-4EB4-A1D8-71930CCB6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5" y="0"/>
            <a:ext cx="12102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55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931E2F-A3A0-4CEC-A771-8D62529DF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0"/>
            <a:ext cx="11930742" cy="67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5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EB5679-C59B-4D83-9C1B-824B00D4F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78" y="0"/>
            <a:ext cx="11840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41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D6AABA-E1CB-4979-B0AE-51D0B6F71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37"/>
            <a:ext cx="12192000" cy="682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54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68DA2-C965-4302-802C-304DDB13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39480"/>
          </a:xfrm>
        </p:spPr>
        <p:txBody>
          <a:bodyPr>
            <a:normAutofit/>
          </a:bodyPr>
          <a:lstStyle/>
          <a:p>
            <a:r>
              <a:rPr lang="uk-UA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Основні інсайти:</a:t>
            </a:r>
            <a:br>
              <a:rPr lang="uk-UA" sz="28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28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стрімке зростання продажів з вересня місяця, прибуток відповідно;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розподіл заказів по фабриках 83% до 17%, лідирує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ARS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ключовими драйверами продажів є імпорт в Румунію, в межах України: Київ, Дніпро, Одеса;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ТОП контрагентів Центр, ДЛМ,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Ascona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АВС-аналіз показав номенклатуру яка формує основний дохід.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036FEB-62E3-463D-8609-45A814AAE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753395"/>
            <a:ext cx="5257800" cy="2443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Поради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звернути увагу на нерівномірність заказів, спробувати врегулювати навантаження більш рівномірно, також має місце сезонність продажів, рекомендовано провести роботу з пошуку клієнтів в малодосліджених регіонах для підвищення продажів компанії.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Увеличительное стекло, показывающее снижение производительности">
            <a:extLst>
              <a:ext uri="{FF2B5EF4-FFF2-40B4-BE49-F238E27FC236}">
                <a16:creationId xmlns:a16="http://schemas.microsoft.com/office/drawing/2014/main" id="{D177D1EF-172F-42A4-9A76-DB88DE96A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882255"/>
            <a:ext cx="5179422" cy="219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63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147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        Аналіз  продажів меблевої                         фабрики                                 2025 рік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інсайти:  стрімке зростання продажів з вересня місяця, прибуток відповідно; розподіл заказів по фабриках 83% до 17%, лідирує ARS; ключовими драйверами продажів є імпорт в Румунію, в межах України: Київ, Дніпро, Одеса; ТОП контрагентів Центр, ДЛМ, Ascona; АВС-аналіз показав номенклатуру яка формує основний дохід.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Аналіз продажів меблевої фабрики</dc:title>
  <dc:creator>Никита Кесарь</dc:creator>
  <cp:lastModifiedBy>Никита Кесарь</cp:lastModifiedBy>
  <cp:revision>14</cp:revision>
  <dcterms:created xsi:type="dcterms:W3CDTF">2026-04-08T16:31:25Z</dcterms:created>
  <dcterms:modified xsi:type="dcterms:W3CDTF">2026-04-27T18:13:37Z</dcterms:modified>
</cp:coreProperties>
</file>