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7FF"/>
    <a:srgbClr val="4747FF"/>
    <a:srgbClr val="000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один раз на місяць</c:v>
                </c:pt>
                <c:pt idx="1">
                  <c:v>один раз на 3 місяці</c:v>
                </c:pt>
                <c:pt idx="2">
                  <c:v>один раз в тиждень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</c:v>
                </c:pt>
                <c:pt idx="1">
                  <c:v>17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учень</c:v>
                </c:pt>
                <c:pt idx="1">
                  <c:v>студент</c:v>
                </c:pt>
                <c:pt idx="2">
                  <c:v>працюючий</c:v>
                </c:pt>
                <c:pt idx="3">
                  <c:v>безробітний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33</c:v>
                </c:pt>
                <c:pt idx="2">
                  <c:v>22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00206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 3000</c:v>
                </c:pt>
                <c:pt idx="1">
                  <c:v>3000-5000</c:v>
                </c:pt>
                <c:pt idx="2">
                  <c:v>5000-10000</c:v>
                </c:pt>
                <c:pt idx="3">
                  <c:v>быльше 10000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26</c:v>
                </c:pt>
                <c:pt idx="2">
                  <c:v>21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зручність розташування магазину </c:v>
                </c:pt>
                <c:pt idx="1">
                  <c:v>аптека</c:v>
                </c:pt>
                <c:pt idx="2">
                  <c:v>великий асортимент продукції</c:v>
                </c:pt>
                <c:pt idx="3">
                  <c:v>наявність знижок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11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Лист1!$A$2:$A$10</c:f>
              <c:strCache>
                <c:ptCount val="9"/>
                <c:pt idx="0">
                  <c:v>Colgate </c:v>
                </c:pt>
                <c:pt idx="1">
                  <c:v>Sensodyne </c:v>
                </c:pt>
                <c:pt idx="2">
                  <c:v>Biorepair</c:v>
                </c:pt>
                <c:pt idx="3">
                  <c:v>Oral-B  </c:v>
                </c:pt>
                <c:pt idx="4">
                  <c:v>Sanino</c:v>
                </c:pt>
                <c:pt idx="5">
                  <c:v>R.O.C.S  </c:v>
                </c:pt>
                <c:pt idx="6">
                  <c:v>Paradontax</c:v>
                </c:pt>
                <c:pt idx="7">
                  <c:v>Splat</c:v>
                </c:pt>
                <c:pt idx="8">
                  <c:v>Blend-a-Med 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</c:v>
                </c:pt>
                <c:pt idx="1">
                  <c:v>21</c:v>
                </c:pt>
                <c:pt idx="2">
                  <c:v>6</c:v>
                </c:pt>
                <c:pt idx="3">
                  <c:v>8</c:v>
                </c:pt>
                <c:pt idx="4">
                  <c:v>3</c:v>
                </c:pt>
                <c:pt idx="5">
                  <c:v>6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9684608"/>
        <c:axId val="36678464"/>
      </c:barChart>
      <c:catAx>
        <c:axId val="3968460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678464"/>
        <c:crosses val="autoZero"/>
        <c:auto val="1"/>
        <c:lblAlgn val="ctr"/>
        <c:lblOffset val="100"/>
        <c:noMultiLvlLbl val="0"/>
      </c:catAx>
      <c:valAx>
        <c:axId val="3667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9684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лікувальний ефект</c:v>
                </c:pt>
                <c:pt idx="1">
                  <c:v>вид упаковки</c:v>
                </c:pt>
                <c:pt idx="2">
                  <c:v>довіра до компанії-виробника</c:v>
                </c:pt>
                <c:pt idx="3">
                  <c:v>цікавість до нової торгової марки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10</c:v>
                </c:pt>
                <c:pt idx="2">
                  <c:v>23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166592"/>
        <c:axId val="36685504"/>
      </c:barChart>
      <c:catAx>
        <c:axId val="37166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36685504"/>
        <c:crosses val="autoZero"/>
        <c:auto val="1"/>
        <c:lblAlgn val="ctr"/>
        <c:lblOffset val="100"/>
        <c:noMultiLvlLbl val="0"/>
      </c:catAx>
      <c:valAx>
        <c:axId val="3668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7166592"/>
        <c:crosses val="autoZero"/>
        <c:crossBetween val="between"/>
      </c:valAx>
      <c:spPr>
        <a:solidFill>
          <a:schemeClr val="accent1">
            <a:lumMod val="20000"/>
            <a:lumOff val="80000"/>
            <a:alpha val="69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737FF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</c:v>
                </c:pt>
                <c:pt idx="1">
                  <c:v>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9682560"/>
        <c:axId val="36688960"/>
      </c:barChart>
      <c:catAx>
        <c:axId val="39682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688960"/>
        <c:crosses val="autoZero"/>
        <c:auto val="1"/>
        <c:lblAlgn val="ctr"/>
        <c:lblOffset val="100"/>
        <c:noMultiLvlLbl val="0"/>
      </c:catAx>
      <c:valAx>
        <c:axId val="36688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9682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м'ятні</c:v>
                </c:pt>
                <c:pt idx="1">
                  <c:v>фруктові</c:v>
                </c:pt>
                <c:pt idx="2">
                  <c:v>не звертаєте увагу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</c:v>
                </c:pt>
                <c:pt idx="1">
                  <c:v>24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0668800"/>
        <c:axId val="36691264"/>
      </c:barChart>
      <c:catAx>
        <c:axId val="70668800"/>
        <c:scaling>
          <c:orientation val="minMax"/>
        </c:scaling>
        <c:delete val="0"/>
        <c:axPos val="b"/>
        <c:majorTickMark val="none"/>
        <c:minorTickMark val="none"/>
        <c:tickLblPos val="nextTo"/>
        <c:crossAx val="36691264"/>
        <c:crosses val="autoZero"/>
        <c:auto val="1"/>
        <c:lblAlgn val="ctr"/>
        <c:lblOffset val="100"/>
        <c:noMultiLvlLbl val="0"/>
      </c:catAx>
      <c:valAx>
        <c:axId val="3669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0668800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5">
        <a:lumMod val="20000"/>
        <a:lumOff val="80000"/>
        <a:alpha val="50000"/>
      </a:schemeClr>
    </a:solidFill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cat>
            <c:strRef>
              <c:f>Лист1!$A$2:$A$6</c:f>
              <c:strCache>
                <c:ptCount val="5"/>
                <c:pt idx="0">
                  <c:v>50 мл</c:v>
                </c:pt>
                <c:pt idx="1">
                  <c:v>75 мл</c:v>
                </c:pt>
                <c:pt idx="2">
                  <c:v>100 мл</c:v>
                </c:pt>
                <c:pt idx="3">
                  <c:v>125 мл</c:v>
                </c:pt>
                <c:pt idx="4">
                  <c:v>150 мл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9</c:v>
                </c:pt>
                <c:pt idx="2">
                  <c:v>22</c:v>
                </c:pt>
                <c:pt idx="3">
                  <c:v>14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3620352"/>
        <c:axId val="70830912"/>
      </c:barChart>
      <c:catAx>
        <c:axId val="43620352"/>
        <c:scaling>
          <c:orientation val="minMax"/>
        </c:scaling>
        <c:delete val="0"/>
        <c:axPos val="b"/>
        <c:majorTickMark val="none"/>
        <c:minorTickMark val="none"/>
        <c:tickLblPos val="nextTo"/>
        <c:crossAx val="70830912"/>
        <c:crosses val="autoZero"/>
        <c:auto val="1"/>
        <c:lblAlgn val="ctr"/>
        <c:lblOffset val="100"/>
        <c:noMultiLvlLbl val="0"/>
      </c:catAx>
      <c:valAx>
        <c:axId val="70830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4362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жінка</c:v>
                </c:pt>
                <c:pt idx="1">
                  <c:v>чоловік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 18 років</c:v>
                </c:pt>
                <c:pt idx="1">
                  <c:v>18-25</c:v>
                </c:pt>
                <c:pt idx="2">
                  <c:v>26-55</c:v>
                </c:pt>
                <c:pt idx="3">
                  <c:v>56-65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24</c:v>
                </c:pt>
                <c:pt idx="2">
                  <c:v>20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038" y="476672"/>
            <a:ext cx="6552728" cy="1754326"/>
          </a:xfrm>
          <a:prstGeom prst="rect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86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Маркетингове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дослідження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вподобань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споживачів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при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виборі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зубних</a:t>
            </a:r>
            <a:r>
              <a:rPr lang="ru-RU" sz="36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паст</a:t>
            </a:r>
            <a:endParaRPr lang="ru-RU" sz="36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4946917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тудентка групи 31-ФБС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Факультету обліку і аудиту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Вінницького національного аграрного університету</a:t>
            </a:r>
          </a:p>
          <a:p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Осипчук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Юлія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64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9094" y="113768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Фактори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впливу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на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вибір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зубної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пасти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24954409"/>
              </p:ext>
            </p:extLst>
          </p:nvPr>
        </p:nvGraphicFramePr>
        <p:xfrm>
          <a:off x="-16492" y="646386"/>
          <a:ext cx="9396536" cy="624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93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Чи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радяться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споживачі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із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стоматологом при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виборі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зубних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паст?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05550196"/>
              </p:ext>
            </p:extLst>
          </p:nvPr>
        </p:nvGraphicFramePr>
        <p:xfrm>
          <a:off x="771854" y="1628800"/>
          <a:ext cx="7848872" cy="4959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228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Вподобання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смаків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споживачів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при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виборі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зубних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32590270"/>
              </p:ext>
            </p:extLst>
          </p:nvPr>
        </p:nvGraphicFramePr>
        <p:xfrm>
          <a:off x="539552" y="1724024"/>
          <a:ext cx="8208912" cy="4873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64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Вибір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розміру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упаковки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зубної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пасти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81968770"/>
              </p:ext>
            </p:extLst>
          </p:nvPr>
        </p:nvGraphicFramePr>
        <p:xfrm>
          <a:off x="611560" y="1268760"/>
          <a:ext cx="79928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077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Стать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респондентів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15014217"/>
              </p:ext>
            </p:extLst>
          </p:nvPr>
        </p:nvGraphicFramePr>
        <p:xfrm>
          <a:off x="609453" y="1124744"/>
          <a:ext cx="77048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 descr="http://pngimg.com/uploads/student/student_PNG625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77072"/>
            <a:ext cx="1872208" cy="264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8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Вік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респондентів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07469488"/>
              </p:ext>
            </p:extLst>
          </p:nvPr>
        </p:nvGraphicFramePr>
        <p:xfrm>
          <a:off x="683568" y="1340768"/>
          <a:ext cx="799288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615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Соціальний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статус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респондентів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72707998"/>
              </p:ext>
            </p:extLst>
          </p:nvPr>
        </p:nvGraphicFramePr>
        <p:xfrm>
          <a:off x="395536" y="1268760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75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Рівень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доходу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респондентів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62496273"/>
              </p:ext>
            </p:extLst>
          </p:nvPr>
        </p:nvGraphicFramePr>
        <p:xfrm>
          <a:off x="323528" y="1268760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3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1483"/>
            <a:ext cx="853244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ВИСНОВКИ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72816"/>
            <a:ext cx="853244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b="1" dirty="0" err="1" smtClean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Респонденти</a:t>
            </a:r>
            <a:r>
              <a:rPr lang="ru-RU" sz="2500" b="1" dirty="0" smtClean="0">
                <a:solidFill>
                  <a:srgbClr val="00206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пасти один раз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магазинах,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поруч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домом та у аптеках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стоматологом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м’ятні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фруктові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пасти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упаковки.</a:t>
            </a:r>
          </a:p>
        </p:txBody>
      </p:sp>
    </p:spTree>
    <p:extLst>
      <p:ext uri="{BB962C8B-B14F-4D97-AF65-F5344CB8AC3E}">
        <p14:creationId xmlns:p14="http://schemas.microsoft.com/office/powerpoint/2010/main" val="28323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02747"/>
            <a:ext cx="8640960" cy="27853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і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косметичні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зубна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паста повинна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проходити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5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25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стандартам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убезпечити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підробок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неякісних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підбір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зубної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пасти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зубів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як у наш час є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різновидів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далеко не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підійти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тому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споживачеві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ÐÐ°ÑÑÐ¸Ð½ÐºÐ¸ Ð¿Ð¾ Ð·Ð°Ð¿ÑÐ¾ÑÑ png ÑÐµÐ»Ð¾Ð²ÐµÐº Ñ Ð³Ð°Ð»Ð¾ÑÐºÐ¾Ð¹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111" b="94778" l="3778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645024"/>
            <a:ext cx="2952328" cy="300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8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301" y="332656"/>
            <a:ext cx="8784976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Зубна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паста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косметичний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багатокомпонентним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суспензійними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системами,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абразивних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зв’язувальних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зволожувачів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коригентів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смаку, запаху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(БАР)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антисептиків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поверхнево-активних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(ПАР),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комбінаціях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концентраціях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Чи необхідна нам зубна паста - ORGANIC UA Український органік журна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53136"/>
            <a:ext cx="33337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5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07842" y="692696"/>
            <a:ext cx="8784976" cy="5112568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latin typeface="Gabriola" panose="04040605051002020D02" pitchFamily="82" charset="0"/>
              </a:rPr>
              <a:t>Виробникам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слід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враховувати</a:t>
            </a:r>
            <a:r>
              <a:rPr lang="ru-RU" sz="3200" b="1" dirty="0">
                <a:latin typeface="Gabriola" panose="04040605051002020D02" pitchFamily="82" charset="0"/>
              </a:rPr>
              <a:t> факт, </a:t>
            </a:r>
            <a:r>
              <a:rPr lang="ru-RU" sz="3200" b="1" dirty="0" err="1">
                <a:latin typeface="Gabriola" panose="04040605051002020D02" pitchFamily="82" charset="0"/>
              </a:rPr>
              <a:t>що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деякі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покупці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самостійно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обирають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зубну</a:t>
            </a:r>
            <a:r>
              <a:rPr lang="ru-RU" sz="3200" b="1" dirty="0">
                <a:latin typeface="Gabriola" panose="04040605051002020D02" pitchFamily="82" charset="0"/>
              </a:rPr>
              <a:t> пасту, тому вони </a:t>
            </a:r>
            <a:r>
              <a:rPr lang="ru-RU" sz="3200" b="1" dirty="0" err="1">
                <a:latin typeface="Gabriola" panose="04040605051002020D02" pitchFamily="82" charset="0"/>
              </a:rPr>
              <a:t>повинні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обирати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лише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якісні</a:t>
            </a:r>
            <a:r>
              <a:rPr lang="ru-RU" sz="3200" b="1" dirty="0">
                <a:latin typeface="Gabriola" panose="04040605051002020D02" pitchFamily="82" charset="0"/>
              </a:rPr>
              <a:t> та </a:t>
            </a:r>
            <a:r>
              <a:rPr lang="ru-RU" sz="3200" b="1" dirty="0" err="1">
                <a:latin typeface="Gabriola" panose="04040605051002020D02" pitchFamily="82" charset="0"/>
              </a:rPr>
              <a:t>перевірені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інгредієнти</a:t>
            </a:r>
            <a:r>
              <a:rPr lang="ru-RU" sz="3200" b="1" dirty="0">
                <a:latin typeface="Gabriola" panose="04040605051002020D02" pitchFamily="82" charset="0"/>
              </a:rPr>
              <a:t>, </a:t>
            </a:r>
            <a:r>
              <a:rPr lang="ru-RU" sz="3200" b="1" dirty="0" err="1">
                <a:latin typeface="Gabriola" panose="04040605051002020D02" pitchFamily="82" charset="0"/>
              </a:rPr>
              <a:t>які</a:t>
            </a:r>
            <a:r>
              <a:rPr lang="ru-RU" sz="3200" b="1" dirty="0">
                <a:latin typeface="Gabriola" panose="04040605051002020D02" pitchFamily="82" charset="0"/>
              </a:rPr>
              <a:t> не нанесли б </a:t>
            </a:r>
            <a:r>
              <a:rPr lang="ru-RU" sz="3200" b="1" dirty="0" err="1">
                <a:latin typeface="Gabriola" panose="04040605051002020D02" pitchFamily="82" charset="0"/>
              </a:rPr>
              <a:t>шкоди</a:t>
            </a:r>
            <a:r>
              <a:rPr lang="ru-RU" sz="3200" b="1" dirty="0">
                <a:latin typeface="Gabriola" panose="04040605051002020D02" pitchFamily="82" charset="0"/>
              </a:rPr>
              <a:t>. </a:t>
            </a:r>
            <a:r>
              <a:rPr lang="ru-RU" sz="3200" b="1" dirty="0" err="1">
                <a:latin typeface="Gabriola" panose="04040605051002020D02" pitchFamily="82" charset="0"/>
              </a:rPr>
              <a:t>Споживачам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необхідно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радитися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із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лікарем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стосовно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вибору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даного</a:t>
            </a:r>
            <a:r>
              <a:rPr lang="ru-RU" sz="3200" b="1" dirty="0">
                <a:latin typeface="Gabriola" panose="04040605051002020D02" pitchFamily="82" charset="0"/>
              </a:rPr>
              <a:t> товару, </a:t>
            </a:r>
            <a:r>
              <a:rPr lang="ru-RU" sz="3200" b="1" dirty="0" err="1">
                <a:latin typeface="Gabriola" panose="04040605051002020D02" pitchFamily="82" charset="0"/>
              </a:rPr>
              <a:t>оскільки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самостійний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вибір</a:t>
            </a:r>
            <a:r>
              <a:rPr lang="ru-RU" sz="3200" b="1" dirty="0">
                <a:latin typeface="Gabriola" panose="04040605051002020D02" pitchFamily="82" charset="0"/>
              </a:rPr>
              <a:t> </a:t>
            </a:r>
            <a:r>
              <a:rPr lang="ru-RU" sz="3200" b="1" dirty="0" err="1">
                <a:latin typeface="Gabriola" panose="04040605051002020D02" pitchFamily="82" charset="0"/>
              </a:rPr>
              <a:t>може</a:t>
            </a:r>
            <a:r>
              <a:rPr lang="ru-RU" sz="3200" b="1" dirty="0">
                <a:latin typeface="Gabriola" panose="04040605051002020D02" pitchFamily="82" charset="0"/>
              </a:rPr>
              <a:t> нанести шкоду </a:t>
            </a:r>
            <a:r>
              <a:rPr lang="ru-RU" sz="3200" b="1" dirty="0" err="1">
                <a:latin typeface="Gabriola" panose="04040605051002020D02" pitchFamily="82" charset="0"/>
              </a:rPr>
              <a:t>здоров’ю</a:t>
            </a:r>
            <a:r>
              <a:rPr lang="ru-RU" sz="3200" b="1" dirty="0">
                <a:latin typeface="Gabriola" panose="04040605051002020D02" pitchFamily="8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37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13285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rPr>
              <a:t>Дякую за увагу!</a:t>
            </a:r>
            <a:endParaRPr lang="ru-RU" sz="7200" b="1" dirty="0">
              <a:solidFill>
                <a:schemeClr val="tx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38" y="548680"/>
            <a:ext cx="8745941" cy="50937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маркам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паст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доходу,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паст,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користуються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першу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першу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купуючи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зубну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пасту,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радяться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орієнтується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зубів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71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uk-UA" sz="2800" b="1" dirty="0" smtClean="0">
                <a:latin typeface="Comic Sans MS" panose="030F0702030302020204" pitchFamily="66" charset="0"/>
              </a:rPr>
              <a:t>Актуальність</a:t>
            </a:r>
            <a:r>
              <a:rPr lang="uk-UA" sz="2800" dirty="0" smtClean="0">
                <a:latin typeface="Comic Sans MS" panose="030F0702030302020204" pitchFamily="66" charset="0"/>
              </a:rPr>
              <a:t> вивчення ринку зубних паст полягає </a:t>
            </a:r>
            <a:r>
              <a:rPr lang="uk-UA" sz="2800" smtClean="0">
                <a:latin typeface="Comic Sans MS" panose="030F0702030302020204" pitchFamily="66" charset="0"/>
              </a:rPr>
              <a:t>у </a:t>
            </a:r>
            <a:r>
              <a:rPr lang="uk-UA" sz="2800" smtClean="0">
                <a:latin typeface="Comic Sans MS" panose="030F0702030302020204" pitchFamily="66" charset="0"/>
              </a:rPr>
              <a:t>тому, </a:t>
            </a:r>
            <a:r>
              <a:rPr lang="uk-UA" sz="2800" dirty="0" smtClean="0">
                <a:latin typeface="Comic Sans MS" panose="030F0702030302020204" pitchFamily="66" charset="0"/>
              </a:rPr>
              <a:t>що даний товар відіграє важливу роль у здоров’ї людини, а отже попит на нього буде завжди. Тому виробникам слід докладати багато зусиль для того, щоб саме їх асортимент був придбаний споживачем.</a:t>
            </a:r>
            <a:endParaRPr lang="ru-RU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Шачанам на замітку: міфи і реальність про маркування зубної пасти - Район  Шаць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597" y="3447571"/>
            <a:ext cx="4392488" cy="32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0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956" y="1628800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гігієнічні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людей,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пощастило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ікувальні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складу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лікувально-профілактичні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гігієну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956" y="331483"/>
            <a:ext cx="8902352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пасти за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своїм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призначенням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поділяються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на три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категорії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9540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1483"/>
            <a:ext cx="853244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РЕЗУЛЬТАТИ ДОСЛІДЖЕННЯ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098" name="Picture 2" descr="Які бувають зубні паст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071" y="1412776"/>
            <a:ext cx="6480720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443" y="4869160"/>
            <a:ext cx="8737533" cy="156966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оцінки ринку була створена анкета та розміщена на сайті https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://www.survio.com/.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взяли участь 63 респондента, серед яких 38 чоловіків та 25 жінок.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01767556"/>
              </p:ext>
            </p:extLst>
          </p:nvPr>
        </p:nvGraphicFramePr>
        <p:xfrm>
          <a:off x="737265" y="1412776"/>
          <a:ext cx="763284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331483"/>
            <a:ext cx="7305364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Частота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купівлі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зубних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</a:t>
            </a:r>
          </a:p>
        </p:txBody>
      </p:sp>
    </p:spTree>
    <p:extLst>
      <p:ext uri="{BB962C8B-B14F-4D97-AF65-F5344CB8AC3E}">
        <p14:creationId xmlns:p14="http://schemas.microsoft.com/office/powerpoint/2010/main" val="7525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Фактори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впливу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на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вибір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місця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купівлі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товару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485150130"/>
              </p:ext>
            </p:extLst>
          </p:nvPr>
        </p:nvGraphicFramePr>
        <p:xfrm>
          <a:off x="611560" y="1700808"/>
          <a:ext cx="813690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53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1483"/>
            <a:ext cx="7305364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Аналіз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вибору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торгових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марок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зубних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паст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68910297"/>
              </p:ext>
            </p:extLst>
          </p:nvPr>
        </p:nvGraphicFramePr>
        <p:xfrm>
          <a:off x="323528" y="1556792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03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553</Words>
  <Application>Microsoft Office PowerPoint</Application>
  <PresentationFormat>Экран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38</cp:revision>
  <dcterms:created xsi:type="dcterms:W3CDTF">2021-04-15T11:49:35Z</dcterms:created>
  <dcterms:modified xsi:type="dcterms:W3CDTF">2021-05-13T17:50:42Z</dcterms:modified>
</cp:coreProperties>
</file>