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x="18288000" cy="10287000"/>
  <p:notesSz cx="6858000" cy="9144000"/>
  <p:embeddedFontLst>
    <p:embeddedFont>
      <p:font typeface="Play" charset="1" panose="00000500000000000000"/>
      <p:regular r:id="rId37"/>
    </p:embeddedFont>
    <p:embeddedFont>
      <p:font typeface="Mardoto Medium" charset="1" panose="00000600000000000000"/>
      <p:regular r:id="rId38"/>
    </p:embeddedFont>
    <p:embeddedFont>
      <p:font typeface="Play Bold" charset="1" panose="00000800000000000000"/>
      <p:regular r:id="rId39"/>
    </p:embeddedFont>
    <p:embeddedFont>
      <p:font typeface="Mardoto" charset="1" panose="00000500000000000000"/>
      <p:regular r:id="rId40"/>
    </p:embeddedFont>
    <p:embeddedFont>
      <p:font typeface="Open Sans Bold" charset="1" panose="020B0806030504020204"/>
      <p:regular r:id="rId41"/>
    </p:embeddedFont>
    <p:embeddedFont>
      <p:font typeface="Open Sans" charset="1" panose="020B0606030504020204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Relationship Id="rId3" Target="../media/image25.svg" Type="http://schemas.openxmlformats.org/officeDocument/2006/relationships/image"/><Relationship Id="rId4" Target="../media/image26.png" Type="http://schemas.openxmlformats.org/officeDocument/2006/relationships/image"/><Relationship Id="rId5" Target="../media/image27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0.png" Type="http://schemas.openxmlformats.org/officeDocument/2006/relationships/image"/><Relationship Id="rId5" Target="../media/image31.png" Type="http://schemas.openxmlformats.org/officeDocument/2006/relationships/image"/><Relationship Id="rId6" Target="../media/image32.png" Type="http://schemas.openxmlformats.org/officeDocument/2006/relationships/image"/><Relationship Id="rId7" Target="../media/image33.png" Type="http://schemas.openxmlformats.org/officeDocument/2006/relationships/image"/><Relationship Id="rId8" Target="../media/image3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png" Type="http://schemas.openxmlformats.org/officeDocument/2006/relationships/image"/><Relationship Id="rId3" Target="../media/image36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8.png" Type="http://schemas.openxmlformats.org/officeDocument/2006/relationships/image"/><Relationship Id="rId5" Target="../media/image39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0.png" Type="http://schemas.openxmlformats.org/officeDocument/2006/relationships/image"/><Relationship Id="rId5" Target="../media/image41.png" Type="http://schemas.openxmlformats.org/officeDocument/2006/relationships/image"/><Relationship Id="rId6" Target="../media/image42.png" Type="http://schemas.openxmlformats.org/officeDocument/2006/relationships/image"/><Relationship Id="rId7" Target="../media/image43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Relationship Id="rId3" Target="../media/image45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png" Type="http://schemas.openxmlformats.org/officeDocument/2006/relationships/image"/><Relationship Id="rId3" Target="../media/image47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png" Type="http://schemas.openxmlformats.org/officeDocument/2006/relationships/image"/><Relationship Id="rId3" Target="../media/image47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4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1199651">
            <a:off x="8513433" y="7444486"/>
            <a:ext cx="12653414" cy="8985105"/>
          </a:xfrm>
          <a:custGeom>
            <a:avLst/>
            <a:gdLst/>
            <a:ahLst/>
            <a:cxnLst/>
            <a:rect r="r" b="b" t="t" l="l"/>
            <a:pathLst>
              <a:path h="8985105" w="12653414">
                <a:moveTo>
                  <a:pt x="12653414" y="0"/>
                </a:moveTo>
                <a:lnTo>
                  <a:pt x="0" y="0"/>
                </a:lnTo>
                <a:lnTo>
                  <a:pt x="0" y="8985105"/>
                </a:lnTo>
                <a:lnTo>
                  <a:pt x="12653414" y="8985105"/>
                </a:lnTo>
                <a:lnTo>
                  <a:pt x="1265341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4343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4602634"/>
            <a:ext cx="14974473" cy="2678664"/>
            <a:chOff x="0" y="0"/>
            <a:chExt cx="19965964" cy="3571553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47625"/>
              <a:ext cx="4957380" cy="4337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688"/>
                </a:lnSpc>
              </a:pPr>
              <a:r>
                <a:rPr lang="en-US" sz="1920">
                  <a:solidFill>
                    <a:srgbClr val="FFFFFF"/>
                  </a:solidFill>
                  <a:latin typeface="Play"/>
                </a:rPr>
                <a:t>15.05.2024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20684" y="2961858"/>
              <a:ext cx="19945280" cy="6096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763"/>
                </a:lnSpc>
              </a:pP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20684" y="687444"/>
              <a:ext cx="19945280" cy="20670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209"/>
                </a:lnSpc>
              </a:pPr>
              <a:r>
                <a:rPr lang="en-US" sz="5315">
                  <a:solidFill>
                    <a:srgbClr val="FFFFFF"/>
                  </a:solidFill>
                  <a:latin typeface="Play"/>
                </a:rPr>
                <a:t>ՀՀ ՏՆՏԵՍՈՒԹՅԱՆ ՌԴ-ԻՑ ԿԱԽՎԱԾՈՒԹՅԱՆ ՀՆԱՐԱՎՈՐ ՓՈՓՈԽՈՒԹՅՈՒՆՆԵՐԸ</a:t>
              </a:r>
            </a:p>
            <a:p>
              <a:pPr algn="l">
                <a:lnSpc>
                  <a:spcPts val="1706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8486673"/>
            <a:ext cx="3846672" cy="736067"/>
            <a:chOff x="0" y="0"/>
            <a:chExt cx="5128896" cy="981422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38100"/>
              <a:ext cx="5128896" cy="4360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6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FFFFFF"/>
                  </a:solidFill>
                  <a:latin typeface="Play"/>
                </a:rPr>
                <a:t>ՈՒՍԱՆՈՂ՝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507501"/>
              <a:ext cx="5128896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59"/>
                </a:lnSpc>
                <a:spcBef>
                  <a:spcPct val="0"/>
                </a:spcBef>
              </a:pPr>
              <a:r>
                <a:rPr lang="en-US" sz="2199">
                  <a:solidFill>
                    <a:srgbClr val="FFFFFF"/>
                  </a:solidFill>
                  <a:latin typeface="Mardoto Medium"/>
                </a:rPr>
                <a:t>ԴԱՎԻԹ   ԽԱՉԱՏՐՅԱՆ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28700" y="1078597"/>
            <a:ext cx="5730217" cy="771914"/>
            <a:chOff x="0" y="0"/>
            <a:chExt cx="7640289" cy="102921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802500" y="5216"/>
              <a:ext cx="6837789" cy="10240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81"/>
                </a:lnSpc>
              </a:pPr>
              <a:r>
                <a:rPr lang="en-US" sz="2201">
                  <a:solidFill>
                    <a:srgbClr val="FFFFFF"/>
                  </a:solidFill>
                  <a:latin typeface="Play"/>
                </a:rPr>
                <a:t>ԵՐԵՎԱՆԻ ՊԵՏԱԿԱՆ ՀԱՄԱԼՍԱՐԱՆ</a:t>
              </a:r>
            </a:p>
            <a:p>
              <a:pPr algn="l">
                <a:lnSpc>
                  <a:spcPts val="3081"/>
                </a:lnSpc>
                <a:spcBef>
                  <a:spcPct val="0"/>
                </a:spcBef>
              </a:pPr>
            </a:p>
          </p:txBody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53513" cy="464492"/>
            </a:xfrm>
            <a:custGeom>
              <a:avLst/>
              <a:gdLst/>
              <a:ahLst/>
              <a:cxnLst/>
              <a:rect r="r" b="b" t="t" l="l"/>
              <a:pathLst>
                <a:path h="464492" w="453513">
                  <a:moveTo>
                    <a:pt x="0" y="0"/>
                  </a:moveTo>
                  <a:lnTo>
                    <a:pt x="453513" y="0"/>
                  </a:lnTo>
                  <a:lnTo>
                    <a:pt x="453513" y="464492"/>
                  </a:lnTo>
                  <a:lnTo>
                    <a:pt x="0" y="464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208829" y="239723"/>
            <a:ext cx="6193004" cy="9838447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574834" y="0"/>
            <a:ext cx="5007129" cy="1319474"/>
            <a:chOff x="0" y="0"/>
            <a:chExt cx="6676172" cy="1759298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0" y="-28575"/>
              <a:ext cx="6676172" cy="11515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85"/>
                </a:lnSpc>
                <a:spcBef>
                  <a:spcPct val="0"/>
                </a:spcBef>
              </a:pPr>
              <a:r>
                <a:rPr lang="en-US" sz="2681">
                  <a:solidFill>
                    <a:srgbClr val="FFFFFF"/>
                  </a:solidFill>
                  <a:latin typeface="Play Bold"/>
                </a:rPr>
                <a:t>Ռուսաստանից Հայաստան ներմուծման կառուցվածքը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0" y="1235546"/>
              <a:ext cx="6676172" cy="5237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18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2374693" y="39593"/>
            <a:ext cx="5422715" cy="1279881"/>
            <a:chOff x="0" y="0"/>
            <a:chExt cx="7230287" cy="1706508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28575"/>
              <a:ext cx="7230287" cy="11515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483"/>
                </a:lnSpc>
                <a:spcBef>
                  <a:spcPct val="0"/>
                </a:spcBef>
              </a:pPr>
              <a:r>
                <a:rPr lang="en-US" sz="2679">
                  <a:solidFill>
                    <a:srgbClr val="FFFFFF"/>
                  </a:solidFill>
                  <a:latin typeface="Play Bold"/>
                </a:rPr>
                <a:t>Հայաստանից Ռուսաստան արտահանման կառուցվածքը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1232586"/>
              <a:ext cx="7230287" cy="4739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188125" y="9539902"/>
            <a:ext cx="3997185" cy="30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40"/>
              </a:lnSpc>
              <a:spcBef>
                <a:spcPct val="0"/>
              </a:spcBef>
            </a:pPr>
            <a:r>
              <a:rPr lang="en-US" sz="1800" u="sng">
                <a:solidFill>
                  <a:srgbClr val="1E1C1C"/>
                </a:solidFill>
                <a:latin typeface="Mardoto Medium"/>
              </a:rPr>
              <a:t>ՀԵՏ ԴԵՊԻ ԲՈՎԱՆԴԱԿՈՒԹՅՈՒՆ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1886166" y="208829"/>
            <a:ext cx="6193004" cy="98384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100000"/>
              </a:srgbClr>
            </a:gs>
            <a:gs pos="100000">
              <a:srgbClr val="737373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49944" y="1690370"/>
            <a:ext cx="17638056" cy="6849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FFFFFF"/>
                </a:solidFill>
                <a:latin typeface="Mardoto"/>
              </a:rPr>
              <a:t>Հայաստանից Ռուսաստան արտահանման և Ռուսաստանից Հայաստան ներմուծման կառուցվածքները զգալիորեն տարբերվում են։ 2023 թ. Ռուսաստանից Հայաստան ներկրվող ապրանքների մեջ տեսակարար կշռի առումով առաջին տեղը զբաղեցնում է հանքամթերքը։ 2023 թ. առաջին եռամսյակում Գազպրոմ Արմենիա ընկերությունը Ռուսաստանից Հայաստան է ներմուծել 644 մլն. խ/մ գազ։ Երկրորդ տեղում են մեքենաները, սարքավորումները և տրանսպորտային միջոցները (19.05%), երրորդում՝ սպառողական ապրանքներն ու գյուղմթերքը (16.38%), չորրորդում՝ մետաղները և մետաղական իրերը (11.03%), հինգերորդում՝ քիմիական արդյունաբերական արտադրանքը (7.55%)։ Այնուհետև հաջորդում են փայտանյութը և ցելյուլոզային-թղթային իրերը՝ 2.82% ցուցանիշով, տեքստիլը և կոշիկը՝ 0.81% ցուցանիշով և թանկարժեք մետաղներն ու քարերը՝ 0.78% ցուցանիշով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>
                <a:solidFill>
                  <a:srgbClr val="FFFFFF"/>
                </a:solidFill>
                <a:latin typeface="Mardoto"/>
              </a:rPr>
              <a:t>Հայաստանից Ռուսաստան արտահանվող ապրանքների շարքում առաջին տեղը զբաղեցնում են սպառողական ապրանքները և գյուղմթերքը, որոնք կազմում են ընդհանուր արտահանման գրեթե կեսը՝ 49.94%-ը։ Երկրորդ տեղում են տեքստիլը և կոշիկը (20.99%), երրորդում՝ թանկարժեք մետաղներն ու քարերը (15.08%)։ Այնուհետև հաջորդում են մեքենաները, սարքավորումները և տրանսպորտային միջոցները՝ 4.81%, քիմիական արդյունաբերական արտադրանքը՝ 3.04%, հանքամթերքը՝ 1.14%, մետաղները և մետաղե իրերը՝ 0.88%։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1407456" y="-236728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012170" y="8539480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629352" y="1209804"/>
            <a:ext cx="9029295" cy="9077196"/>
          </a:xfrm>
          <a:custGeom>
            <a:avLst/>
            <a:gdLst/>
            <a:ahLst/>
            <a:cxnLst/>
            <a:rect r="r" b="b" t="t" l="l"/>
            <a:pathLst>
              <a:path h="9077196" w="9029295">
                <a:moveTo>
                  <a:pt x="0" y="0"/>
                </a:moveTo>
                <a:lnTo>
                  <a:pt x="9029296" y="0"/>
                </a:lnTo>
                <a:lnTo>
                  <a:pt x="9029296" y="9077196"/>
                </a:lnTo>
                <a:lnTo>
                  <a:pt x="0" y="9077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6941799"/>
            <a:ext cx="2658468" cy="4114800"/>
          </a:xfrm>
          <a:custGeom>
            <a:avLst/>
            <a:gdLst/>
            <a:ahLst/>
            <a:cxnLst/>
            <a:rect r="r" b="b" t="t" l="l"/>
            <a:pathLst>
              <a:path h="4114800" w="2658468">
                <a:moveTo>
                  <a:pt x="0" y="0"/>
                </a:moveTo>
                <a:lnTo>
                  <a:pt x="2658468" y="0"/>
                </a:lnTo>
                <a:lnTo>
                  <a:pt x="26584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132300" y="-146626"/>
            <a:ext cx="2658468" cy="4114800"/>
          </a:xfrm>
          <a:custGeom>
            <a:avLst/>
            <a:gdLst/>
            <a:ahLst/>
            <a:cxnLst/>
            <a:rect r="r" b="b" t="t" l="l"/>
            <a:pathLst>
              <a:path h="4114800" w="2658468">
                <a:moveTo>
                  <a:pt x="0" y="0"/>
                </a:moveTo>
                <a:lnTo>
                  <a:pt x="2658468" y="0"/>
                </a:lnTo>
                <a:lnTo>
                  <a:pt x="26584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339004" y="358689"/>
            <a:ext cx="11695701" cy="754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68"/>
              </a:lnSpc>
            </a:pPr>
            <a:r>
              <a:rPr lang="en-US" sz="2191">
                <a:solidFill>
                  <a:srgbClr val="000000"/>
                </a:solidFill>
                <a:latin typeface="Open Sans Bold"/>
              </a:rPr>
              <a:t>Պատժամիջոցների և նավթային շոկի ազդեցությունը ՌԴ </a:t>
            </a:r>
            <a:r>
              <a:rPr lang="en-US" sz="2191">
                <a:solidFill>
                  <a:srgbClr val="000000"/>
                </a:solidFill>
                <a:latin typeface="Open Sans Bold"/>
              </a:rPr>
              <a:t>տնտեսական աճի վրա</a:t>
            </a:r>
          </a:p>
          <a:p>
            <a:pPr algn="l">
              <a:lnSpc>
                <a:spcPts val="3068"/>
              </a:lnSpc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0901" y="2777369"/>
            <a:ext cx="18197099" cy="533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ardoto"/>
              </a:rPr>
              <a:t>Ռուսաստանի Դաշնության տնտեսությունը աշխարհաքաղաքական լարվածության և պատժամիջոցների հետևանքով տարեկան կորցրել է մոտ 40 մլրդ դոլար (ՀՆԱ-ի մոտ 2%-ը) և 90-100 մլրդ դոլար (ՀՆԱ-ի մոտ 5%-ը)` նավթի գնի 30% անկման հետևանքով : 2019թ․ կատարված մոդելային գնահատականների համաձայն՝ պատժամիջոցները դանդաղեցրել են տնտեսական աճը 2014-2018թթ. տարեկան 0.2  տոկոսային կետով :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ardoto"/>
              </a:rPr>
              <a:t>ՌԴ գիտությունների ազգային ակադեմիայի Տնտեսական կանխատեսումների կենտրոնը գնահատել էր, որ մինչև 2030 թ. ՌԴ տնտեսության կորուստները 2014 թ.-ից հետո սանկցիաներից կամ պատժամիջոցներից կկազմեն ՀՆԱ 8-10%-ը:  պատերազմի ընթացքում Ուկրաինայի կողմից ոչնչացվել են Ռուսաստանի Դաշնության նավթավերամշակող գործարանների գրեթե 50%-ը: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532354" y="-1124652"/>
            <a:ext cx="3763172" cy="4114800"/>
          </a:xfrm>
          <a:custGeom>
            <a:avLst/>
            <a:gdLst/>
            <a:ahLst/>
            <a:cxnLst/>
            <a:rect r="r" b="b" t="t" l="l"/>
            <a:pathLst>
              <a:path h="4114800" w="3763172">
                <a:moveTo>
                  <a:pt x="0" y="0"/>
                </a:moveTo>
                <a:lnTo>
                  <a:pt x="3763171" y="0"/>
                </a:lnTo>
                <a:lnTo>
                  <a:pt x="376317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395352" y="8111369"/>
            <a:ext cx="7315200" cy="3591098"/>
          </a:xfrm>
          <a:custGeom>
            <a:avLst/>
            <a:gdLst/>
            <a:ahLst/>
            <a:cxnLst/>
            <a:rect r="r" b="b" t="t" l="l"/>
            <a:pathLst>
              <a:path h="3591098" w="7315200">
                <a:moveTo>
                  <a:pt x="0" y="0"/>
                </a:moveTo>
                <a:lnTo>
                  <a:pt x="7315200" y="0"/>
                </a:lnTo>
                <a:lnTo>
                  <a:pt x="7315200" y="3591099"/>
                </a:lnTo>
                <a:lnTo>
                  <a:pt x="0" y="35910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100000"/>
              </a:srgbClr>
            </a:gs>
            <a:gs pos="100000">
              <a:srgbClr val="737373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1315085"/>
            <a:ext cx="18242549" cy="7599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96574" indent="-248287" lvl="1">
              <a:lnSpc>
                <a:spcPts val="3220"/>
              </a:lnSpc>
              <a:buFont typeface="Arial"/>
              <a:buChar char="•"/>
            </a:pPr>
            <a:r>
              <a:rPr lang="en-US" sz="2300">
                <a:solidFill>
                  <a:srgbClr val="FFFFFF"/>
                </a:solidFill>
                <a:latin typeface="Mardoto"/>
              </a:rPr>
              <a:t>ՀՀ-ՌԴ տնտեսական կապերը մինչ 44-օրյա պատերազմը և պատերեզմից հետո էականորեն փոխվել են:Այս գլխում փորձեմ ներկայացնել հայ-ռուսական տնտեսական հարաբերությունները մինչև 2020 թվականի Արցախյան 44-օրյա պատերազմը:</a:t>
            </a:r>
          </a:p>
          <a:p>
            <a:pPr algn="l">
              <a:lnSpc>
                <a:spcPts val="3220"/>
              </a:lnSpc>
            </a:pPr>
          </a:p>
          <a:p>
            <a:pPr algn="l" marL="496574" indent="-248287" lvl="1">
              <a:lnSpc>
                <a:spcPts val="3220"/>
              </a:lnSpc>
              <a:buFont typeface="Arial"/>
              <a:buChar char="•"/>
            </a:pPr>
            <a:r>
              <a:rPr lang="en-US" sz="2300">
                <a:solidFill>
                  <a:srgbClr val="FFFFFF"/>
                </a:solidFill>
                <a:latin typeface="Mardoto"/>
              </a:rPr>
              <a:t> ՀՀ տնտեսության ենթակառուցվածքների զարգացման գործում ներգրավված ռուսական խոշոր ընկերություններն են Գազպրոմ Արմենիան, Հարավկովկասյան երկաթուղիները, Viva Cell MTS-ը, Ռոստելեկոմը, ՎիմպելՔոմը և այլն։ Ռուսական կապիտալը ներգրավված է նաև լեռնամետալուրգիական («Գեոփրոմայնինգ», «Գեոփրոմայնինգ Գոլդ», «Նևա-Ռուս» և այլն), բանկային («ВТБ Հայաստան», «Ամերիաբանկ», «Գազպրոմբանկ») և այլ ոլորտներում։</a:t>
            </a:r>
          </a:p>
          <a:p>
            <a:pPr algn="l">
              <a:lnSpc>
                <a:spcPts val="3220"/>
              </a:lnSpc>
            </a:pPr>
          </a:p>
          <a:p>
            <a:pPr algn="l" marL="496574" indent="-248287" lvl="1">
              <a:lnSpc>
                <a:spcPts val="3220"/>
              </a:lnSpc>
              <a:buFont typeface="Arial"/>
              <a:buChar char="•"/>
            </a:pPr>
            <a:r>
              <a:rPr lang="en-US" sz="2300">
                <a:solidFill>
                  <a:srgbClr val="FFFFFF"/>
                </a:solidFill>
                <a:latin typeface="Mardoto"/>
              </a:rPr>
              <a:t> «Գազպրոմ Արմենիան», օրինակ, 2016-2018թթ. ներդրումային ծրագրով նախատեսում էր իրականացնել 46.115 մլդ. դրամի ներդրում։ Ընկերությունը 2019-2021թթ. ներդրումային ծրագրով նախատեսում է իրականացնել ևս 29.5 մլդ. դրամի ներդրում։ Դրա բազմաթիվ արդյունքներից մեկն էլ այն է, որ հանրապետության գազաֆիկացումը հասել է շուրջ 95%-ի։</a:t>
            </a:r>
          </a:p>
          <a:p>
            <a:pPr algn="l">
              <a:lnSpc>
                <a:spcPts val="3220"/>
              </a:lnSpc>
            </a:pPr>
          </a:p>
          <a:p>
            <a:pPr algn="l" marL="496574" indent="-248287" lvl="1">
              <a:lnSpc>
                <a:spcPts val="3220"/>
              </a:lnSpc>
              <a:buFont typeface="Arial"/>
              <a:buChar char="•"/>
            </a:pPr>
            <a:r>
              <a:rPr lang="en-US" sz="2300">
                <a:solidFill>
                  <a:srgbClr val="FFFFFF"/>
                </a:solidFill>
                <a:latin typeface="Mardoto"/>
              </a:rPr>
              <a:t>Հարավկովկասյան երկաթուղիները, որը «Ռուսաստանի երկաթուղիներ» ընկերության դուստր ձեռնարկությունն է և 2008թ. 30 տարով կառավարելու նախագիծ ուներ Հայաստանի երկաթուղային համակարգում, վերջին 10 տարիներին իրականացրել է ավելի քան $230 մլն. ներդրում՝ երկու երրորդը այն ներդրումների, որ նախատեսված էր իրականացնել 30 տարում։ </a:t>
            </a:r>
          </a:p>
          <a:p>
            <a:pPr algn="l">
              <a:lnSpc>
                <a:spcPts val="3220"/>
              </a:lnSpc>
            </a:pPr>
          </a:p>
          <a:p>
            <a:pPr algn="l" marL="496574" indent="-248287" lvl="1">
              <a:lnSpc>
                <a:spcPts val="3220"/>
              </a:lnSpc>
              <a:buFont typeface="Arial"/>
              <a:buChar char="•"/>
            </a:pPr>
            <a:r>
              <a:rPr lang="en-US" sz="2300">
                <a:solidFill>
                  <a:srgbClr val="FFFFFF"/>
                </a:solidFill>
                <a:latin typeface="Mardoto"/>
              </a:rPr>
              <a:t>եթե 1995թ. Հայաստանից Ռուսաստան արտահանումը ընդամենը $90.8 մլն. էր, ապա 2018 թ.՝ $666.5 մլն.։ Ընդ որում, կտրուկ աճ է գրանցվել հատկապես 2016-2018թթ.։ 2019 թ. առաջին եռամսյակում Հայաստանից Ռուսաստան արտահանումը կազմել է շուրջ $137.8 մլն.։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286297" y="0"/>
            <a:ext cx="1946006" cy="1411739"/>
          </a:xfrm>
          <a:custGeom>
            <a:avLst/>
            <a:gdLst/>
            <a:ahLst/>
            <a:cxnLst/>
            <a:rect r="r" b="b" t="t" l="l"/>
            <a:pathLst>
              <a:path h="1411739" w="1946006">
                <a:moveTo>
                  <a:pt x="0" y="0"/>
                </a:moveTo>
                <a:lnTo>
                  <a:pt x="1946006" y="0"/>
                </a:lnTo>
                <a:lnTo>
                  <a:pt x="1946006" y="1411739"/>
                </a:lnTo>
                <a:lnTo>
                  <a:pt x="0" y="14117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9258300"/>
            <a:ext cx="1946006" cy="1411739"/>
          </a:xfrm>
          <a:custGeom>
            <a:avLst/>
            <a:gdLst/>
            <a:ahLst/>
            <a:cxnLst/>
            <a:rect r="r" b="b" t="t" l="l"/>
            <a:pathLst>
              <a:path h="1411739" w="1946006">
                <a:moveTo>
                  <a:pt x="0" y="0"/>
                </a:moveTo>
                <a:lnTo>
                  <a:pt x="1946006" y="0"/>
                </a:lnTo>
                <a:lnTo>
                  <a:pt x="1946006" y="1411739"/>
                </a:lnTo>
                <a:lnTo>
                  <a:pt x="0" y="14117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42977" y="-771525"/>
            <a:ext cx="19727768" cy="3325893"/>
            <a:chOff x="0" y="0"/>
            <a:chExt cx="5195791" cy="8759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95791" cy="875955"/>
            </a:xfrm>
            <a:custGeom>
              <a:avLst/>
              <a:gdLst/>
              <a:ahLst/>
              <a:cxnLst/>
              <a:rect r="r" b="b" t="t" l="l"/>
              <a:pathLst>
                <a:path h="875955" w="5195791">
                  <a:moveTo>
                    <a:pt x="0" y="0"/>
                  </a:moveTo>
                  <a:lnTo>
                    <a:pt x="5195791" y="0"/>
                  </a:lnTo>
                  <a:lnTo>
                    <a:pt x="5195791" y="875955"/>
                  </a:lnTo>
                  <a:lnTo>
                    <a:pt x="0" y="875955"/>
                  </a:lnTo>
                  <a:close/>
                </a:path>
              </a:pathLst>
            </a:custGeom>
            <a:solidFill>
              <a:srgbClr val="1E1C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5195791" cy="9235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936546" y="1019175"/>
            <a:ext cx="8976235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Play"/>
              </a:rPr>
              <a:t>ՀՀ և ՌԴ տնտեսական կապերը</a:t>
            </a:r>
          </a:p>
        </p:txBody>
      </p:sp>
      <p:sp>
        <p:nvSpPr>
          <p:cNvPr name="Freeform 6" id="6"/>
          <p:cNvSpPr/>
          <p:nvPr/>
        </p:nvSpPr>
        <p:spPr>
          <a:xfrm flipH="true" flipV="false" rot="10367285">
            <a:off x="-1082131" y="-6617271"/>
            <a:ext cx="11459834" cy="8137552"/>
          </a:xfrm>
          <a:custGeom>
            <a:avLst/>
            <a:gdLst/>
            <a:ahLst/>
            <a:cxnLst/>
            <a:rect r="r" b="b" t="t" l="l"/>
            <a:pathLst>
              <a:path h="8137552" w="11459834">
                <a:moveTo>
                  <a:pt x="11459834" y="0"/>
                </a:moveTo>
                <a:lnTo>
                  <a:pt x="0" y="0"/>
                </a:lnTo>
                <a:lnTo>
                  <a:pt x="0" y="8137552"/>
                </a:lnTo>
                <a:lnTo>
                  <a:pt x="11459834" y="8137552"/>
                </a:lnTo>
                <a:lnTo>
                  <a:pt x="1145983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43434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-89632" y="6086182"/>
            <a:ext cx="3919085" cy="262747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 rot="0">
            <a:off x="3396517" y="5867300"/>
            <a:ext cx="3919085" cy="284635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tretch>
            <a:fillRect/>
          </a:stretch>
        </p:blipFill>
        <p:spPr>
          <a:xfrm rot="0">
            <a:off x="6791870" y="1981201"/>
            <a:ext cx="4372496" cy="687800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tretch>
            <a:fillRect/>
          </a:stretch>
        </p:blipFill>
        <p:spPr>
          <a:xfrm rot="0">
            <a:off x="10596752" y="5866923"/>
            <a:ext cx="3923600" cy="274608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 rot="0">
            <a:off x="14316147" y="5866923"/>
            <a:ext cx="3923600" cy="274608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34794" y="1559206"/>
            <a:ext cx="17653206" cy="6400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ardoto"/>
              </a:rPr>
              <a:t>ՀՀ-ՌԴ-ից ընդհանուր տնտեսական կախվածությունը տարիների ընթացքում թուլացել է։ Այս միտումների արդյունքում ՌԴ-ից ՀՀ համապարփակ կախվածությունը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ardoto"/>
              </a:rPr>
              <a:t>բացահայտելու համար կարևոր է դրանք դիտարկել որպես մեկ համակարգ։ Այդ նպատակով ՀՀ-ի կողմից ձևավորվել է ՌԴ-ից կախվածության ցուցանիշ, որի տարրերն են դեպի ՌԴ արտահանումը, ՌԴ-ից դրամական փոխանցումների զուտ ներհոսքը, ՌԴ-ից օտարերկրյա ներդրումների զուտ ներհոսքը, ինչպես նաև տուրիզմից գոյացող միջոցները։ Ստացված ցուցանիշից կարելի է ենթադրել, որ 2014-2021թթ. (և հատկապես շոկային տարիներին) ՌԴ-ից կախվածությունը նվազման միտում ունի և, եթե 2014թ. ՀՀ-ն ՌԴ-ից նշված կապուղիներով ստանում էր մոտ 1.9 մլրդ դոլար միջոցներ, ապա 2021թ. այդ ցուցանիշը մոտ 200 մլն դոլարով նվազել է՝ կազմելով 1.7 մլրդ դոլար: Ընդ որում, եթե նախկինում այդ միջոցների առյուծի բաժինը կազմում էին դրամական փոխանցումները, ապա այժմ ՌԴ-ից կախվածությունը դիվերսիֆիկացել է և մեծ դեր է սկսել խաղալ հատկապես արտահանումը։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2509558" y="7634191"/>
            <a:ext cx="7315200" cy="3817204"/>
          </a:xfrm>
          <a:custGeom>
            <a:avLst/>
            <a:gdLst/>
            <a:ahLst/>
            <a:cxnLst/>
            <a:rect r="r" b="b" t="t" l="l"/>
            <a:pathLst>
              <a:path h="3817204" w="7315200">
                <a:moveTo>
                  <a:pt x="0" y="0"/>
                </a:moveTo>
                <a:lnTo>
                  <a:pt x="7315200" y="0"/>
                </a:lnTo>
                <a:lnTo>
                  <a:pt x="7315200" y="3817205"/>
                </a:lnTo>
                <a:lnTo>
                  <a:pt x="0" y="38172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42977" y="-771525"/>
            <a:ext cx="19727768" cy="3325893"/>
            <a:chOff x="0" y="0"/>
            <a:chExt cx="5195791" cy="8759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95791" cy="875955"/>
            </a:xfrm>
            <a:custGeom>
              <a:avLst/>
              <a:gdLst/>
              <a:ahLst/>
              <a:cxnLst/>
              <a:rect r="r" b="b" t="t" l="l"/>
              <a:pathLst>
                <a:path h="875955" w="5195791">
                  <a:moveTo>
                    <a:pt x="0" y="0"/>
                  </a:moveTo>
                  <a:lnTo>
                    <a:pt x="5195791" y="0"/>
                  </a:lnTo>
                  <a:lnTo>
                    <a:pt x="5195791" y="875955"/>
                  </a:lnTo>
                  <a:lnTo>
                    <a:pt x="0" y="875955"/>
                  </a:lnTo>
                  <a:close/>
                </a:path>
              </a:pathLst>
            </a:custGeom>
            <a:solidFill>
              <a:srgbClr val="1E1C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5195791" cy="9235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true" flipV="false" rot="10367285">
            <a:off x="-1082131" y="-6617271"/>
            <a:ext cx="11459834" cy="8137552"/>
          </a:xfrm>
          <a:custGeom>
            <a:avLst/>
            <a:gdLst/>
            <a:ahLst/>
            <a:cxnLst/>
            <a:rect r="r" b="b" t="t" l="l"/>
            <a:pathLst>
              <a:path h="8137552" w="11459834">
                <a:moveTo>
                  <a:pt x="11459834" y="0"/>
                </a:moveTo>
                <a:lnTo>
                  <a:pt x="0" y="0"/>
                </a:lnTo>
                <a:lnTo>
                  <a:pt x="0" y="8137552"/>
                </a:lnTo>
                <a:lnTo>
                  <a:pt x="11459834" y="8137552"/>
                </a:lnTo>
                <a:lnTo>
                  <a:pt x="1145983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4343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2554368"/>
            <a:ext cx="16237302" cy="8044440"/>
          </a:xfrm>
          <a:custGeom>
            <a:avLst/>
            <a:gdLst/>
            <a:ahLst/>
            <a:cxnLst/>
            <a:rect r="r" b="b" t="t" l="l"/>
            <a:pathLst>
              <a:path h="8044440" w="16237302">
                <a:moveTo>
                  <a:pt x="0" y="0"/>
                </a:moveTo>
                <a:lnTo>
                  <a:pt x="16237302" y="0"/>
                </a:lnTo>
                <a:lnTo>
                  <a:pt x="16237302" y="8044441"/>
                </a:lnTo>
                <a:lnTo>
                  <a:pt x="0" y="80444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524952" y="1463077"/>
            <a:ext cx="12611514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Play"/>
              </a:rPr>
              <a:t>ՌԴ-ից ՀՀ տնտեսական կախվածության ցուցանիշ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5389503" y="5604411"/>
            <a:ext cx="7320026" cy="5197902"/>
          </a:xfrm>
          <a:custGeom>
            <a:avLst/>
            <a:gdLst/>
            <a:ahLst/>
            <a:cxnLst/>
            <a:rect r="r" b="b" t="t" l="l"/>
            <a:pathLst>
              <a:path h="5197902" w="7320026">
                <a:moveTo>
                  <a:pt x="0" y="0"/>
                </a:moveTo>
                <a:lnTo>
                  <a:pt x="7320026" y="0"/>
                </a:lnTo>
                <a:lnTo>
                  <a:pt x="7320026" y="5197901"/>
                </a:lnTo>
                <a:lnTo>
                  <a:pt x="0" y="51979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43434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16357455" y="-1902400"/>
            <a:ext cx="7320026" cy="5197902"/>
          </a:xfrm>
          <a:custGeom>
            <a:avLst/>
            <a:gdLst/>
            <a:ahLst/>
            <a:cxnLst/>
            <a:rect r="r" b="b" t="t" l="l"/>
            <a:pathLst>
              <a:path h="5197902" w="7320026">
                <a:moveTo>
                  <a:pt x="7320026" y="0"/>
                </a:moveTo>
                <a:lnTo>
                  <a:pt x="0" y="0"/>
                </a:lnTo>
                <a:lnTo>
                  <a:pt x="0" y="5197902"/>
                </a:lnTo>
                <a:lnTo>
                  <a:pt x="7320026" y="5197902"/>
                </a:lnTo>
                <a:lnTo>
                  <a:pt x="732002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43434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3251424" y="5112028"/>
            <a:ext cx="3086100" cy="1543050"/>
            <a:chOff x="0" y="0"/>
            <a:chExt cx="812800" cy="406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406400"/>
            </a:xfrm>
            <a:custGeom>
              <a:avLst/>
              <a:gdLst/>
              <a:ahLst/>
              <a:cxnLst/>
              <a:rect r="r" b="b" t="t" l="l"/>
              <a:pathLst>
                <a:path h="406400" w="812800">
                  <a:moveTo>
                    <a:pt x="150519" y="0"/>
                  </a:moveTo>
                  <a:lnTo>
                    <a:pt x="662281" y="0"/>
                  </a:lnTo>
                  <a:cubicBezTo>
                    <a:pt x="702201" y="0"/>
                    <a:pt x="740486" y="15858"/>
                    <a:pt x="768714" y="44086"/>
                  </a:cubicBezTo>
                  <a:cubicBezTo>
                    <a:pt x="796942" y="72314"/>
                    <a:pt x="812800" y="110599"/>
                    <a:pt x="812800" y="150519"/>
                  </a:cubicBezTo>
                  <a:lnTo>
                    <a:pt x="812800" y="255881"/>
                  </a:lnTo>
                  <a:cubicBezTo>
                    <a:pt x="812800" y="295801"/>
                    <a:pt x="796942" y="334086"/>
                    <a:pt x="768714" y="362314"/>
                  </a:cubicBezTo>
                  <a:cubicBezTo>
                    <a:pt x="740486" y="390542"/>
                    <a:pt x="702201" y="406400"/>
                    <a:pt x="662281" y="406400"/>
                  </a:cubicBezTo>
                  <a:lnTo>
                    <a:pt x="150519" y="406400"/>
                  </a:lnTo>
                  <a:cubicBezTo>
                    <a:pt x="110599" y="406400"/>
                    <a:pt x="72314" y="390542"/>
                    <a:pt x="44086" y="362314"/>
                  </a:cubicBezTo>
                  <a:cubicBezTo>
                    <a:pt x="15858" y="334086"/>
                    <a:pt x="0" y="295801"/>
                    <a:pt x="0" y="255881"/>
                  </a:cubicBezTo>
                  <a:lnTo>
                    <a:pt x="0" y="150519"/>
                  </a:lnTo>
                  <a:cubicBezTo>
                    <a:pt x="0" y="110599"/>
                    <a:pt x="15858" y="72314"/>
                    <a:pt x="44086" y="44086"/>
                  </a:cubicBezTo>
                  <a:cubicBezTo>
                    <a:pt x="72314" y="15858"/>
                    <a:pt x="110599" y="0"/>
                    <a:pt x="150519" y="0"/>
                  </a:cubicBezTo>
                  <a:close/>
                </a:path>
              </a:pathLst>
            </a:custGeom>
            <a:solidFill>
              <a:srgbClr val="7ED1A7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1E1C1C"/>
                  </a:solidFill>
                  <a:latin typeface="Mardoto"/>
                </a:rPr>
                <a:t>ՌԴ տնտեսության շոկ</a:t>
              </a:r>
            </a:p>
          </p:txBody>
        </p:sp>
      </p:grpSp>
      <p:sp>
        <p:nvSpPr>
          <p:cNvPr name="AutoShape 7" id="7"/>
          <p:cNvSpPr/>
          <p:nvPr/>
        </p:nvSpPr>
        <p:spPr>
          <a:xfrm flipV="true">
            <a:off x="4794474" y="3997889"/>
            <a:ext cx="391340" cy="1114139"/>
          </a:xfrm>
          <a:prstGeom prst="line">
            <a:avLst/>
          </a:prstGeom>
          <a:ln cap="flat" w="19050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len="sm" w="sm"/>
            <a:tailEnd type="arrow" len="sm" w="med"/>
          </a:ln>
        </p:spPr>
      </p:sp>
      <p:sp>
        <p:nvSpPr>
          <p:cNvPr name="AutoShape 8" id="8"/>
          <p:cNvSpPr/>
          <p:nvPr/>
        </p:nvSpPr>
        <p:spPr>
          <a:xfrm>
            <a:off x="4794474" y="6655078"/>
            <a:ext cx="391449" cy="1952982"/>
          </a:xfrm>
          <a:prstGeom prst="line">
            <a:avLst/>
          </a:prstGeom>
          <a:ln cap="flat" w="19050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len="sm" w="sm"/>
            <a:tailEnd type="arrow" len="sm" w="med"/>
          </a:ln>
        </p:spPr>
      </p:sp>
      <p:grpSp>
        <p:nvGrpSpPr>
          <p:cNvPr name="Group 9" id="9"/>
          <p:cNvGrpSpPr/>
          <p:nvPr/>
        </p:nvGrpSpPr>
        <p:grpSpPr>
          <a:xfrm rot="0">
            <a:off x="3938038" y="2794148"/>
            <a:ext cx="2495550" cy="1203740"/>
            <a:chOff x="0" y="0"/>
            <a:chExt cx="657264" cy="31703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7264" cy="317035"/>
            </a:xfrm>
            <a:custGeom>
              <a:avLst/>
              <a:gdLst/>
              <a:ahLst/>
              <a:cxnLst/>
              <a:rect r="r" b="b" t="t" l="l"/>
              <a:pathLst>
                <a:path h="317035" w="657264">
                  <a:moveTo>
                    <a:pt x="0" y="0"/>
                  </a:moveTo>
                  <a:lnTo>
                    <a:pt x="657264" y="0"/>
                  </a:lnTo>
                  <a:lnTo>
                    <a:pt x="657264" y="317035"/>
                  </a:lnTo>
                  <a:lnTo>
                    <a:pt x="0" y="317035"/>
                  </a:lnTo>
                  <a:close/>
                </a:path>
              </a:pathLst>
            </a:custGeom>
            <a:solidFill>
              <a:srgbClr val="12914E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657264" cy="36466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1E1C1C"/>
                  </a:solidFill>
                  <a:latin typeface="Mardoto"/>
                </a:rPr>
                <a:t>Ռուբլի/դրամ փոխարժեքի արժեզրկում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938147" y="8608060"/>
            <a:ext cx="2495550" cy="1203740"/>
            <a:chOff x="0" y="0"/>
            <a:chExt cx="657264" cy="31703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57264" cy="317035"/>
            </a:xfrm>
            <a:custGeom>
              <a:avLst/>
              <a:gdLst/>
              <a:ahLst/>
              <a:cxnLst/>
              <a:rect r="r" b="b" t="t" l="l"/>
              <a:pathLst>
                <a:path h="317035" w="657264">
                  <a:moveTo>
                    <a:pt x="0" y="0"/>
                  </a:moveTo>
                  <a:lnTo>
                    <a:pt x="657264" y="0"/>
                  </a:lnTo>
                  <a:lnTo>
                    <a:pt x="657264" y="317035"/>
                  </a:lnTo>
                  <a:lnTo>
                    <a:pt x="0" y="317035"/>
                  </a:lnTo>
                  <a:close/>
                </a:path>
              </a:pathLst>
            </a:custGeom>
            <a:solidFill>
              <a:srgbClr val="12914E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657264" cy="36466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1E1C1C"/>
                  </a:solidFill>
                  <a:latin typeface="Mardoto"/>
                </a:rPr>
                <a:t>Անորոշություն, բացասական սպասումներ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108516" y="3260873"/>
            <a:ext cx="2495550" cy="2133709"/>
            <a:chOff x="0" y="0"/>
            <a:chExt cx="657264" cy="56196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57264" cy="561965"/>
            </a:xfrm>
            <a:custGeom>
              <a:avLst/>
              <a:gdLst/>
              <a:ahLst/>
              <a:cxnLst/>
              <a:rect r="r" b="b" t="t" l="l"/>
              <a:pathLst>
                <a:path h="561965" w="657264">
                  <a:moveTo>
                    <a:pt x="0" y="0"/>
                  </a:moveTo>
                  <a:lnTo>
                    <a:pt x="657264" y="0"/>
                  </a:lnTo>
                  <a:lnTo>
                    <a:pt x="657264" y="561965"/>
                  </a:lnTo>
                  <a:lnTo>
                    <a:pt x="0" y="561965"/>
                  </a:lnTo>
                  <a:close/>
                </a:path>
              </a:pathLst>
            </a:custGeom>
            <a:solidFill>
              <a:srgbClr val="2CCC70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657264" cy="60959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1E1C1C"/>
                  </a:solidFill>
                  <a:latin typeface="Mardoto"/>
                </a:rPr>
                <a:t>Հարկաբյուջետային քաղաքականություն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1E1C1C"/>
                  </a:solidFill>
                  <a:latin typeface="Mardoto"/>
                </a:rPr>
                <a:t>Պետական պարտքի բեռի ավելացում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8470402" y="4927857"/>
            <a:ext cx="2495550" cy="933450"/>
            <a:chOff x="0" y="0"/>
            <a:chExt cx="657264" cy="245847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57264" cy="245847"/>
            </a:xfrm>
            <a:custGeom>
              <a:avLst/>
              <a:gdLst/>
              <a:ahLst/>
              <a:cxnLst/>
              <a:rect r="r" b="b" t="t" l="l"/>
              <a:pathLst>
                <a:path h="245847" w="657264">
                  <a:moveTo>
                    <a:pt x="0" y="0"/>
                  </a:moveTo>
                  <a:lnTo>
                    <a:pt x="657264" y="0"/>
                  </a:lnTo>
                  <a:lnTo>
                    <a:pt x="657264" y="245847"/>
                  </a:lnTo>
                  <a:lnTo>
                    <a:pt x="0" y="245847"/>
                  </a:lnTo>
                  <a:close/>
                </a:path>
              </a:pathLst>
            </a:custGeom>
            <a:solidFill>
              <a:srgbClr val="16A086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657264" cy="293472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1E1C1C"/>
                  </a:solidFill>
                  <a:latin typeface="Mardoto"/>
                </a:rPr>
                <a:t>Տրանսֆերտներ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8466852" y="2794148"/>
            <a:ext cx="2495550" cy="937040"/>
            <a:chOff x="0" y="0"/>
            <a:chExt cx="657264" cy="246793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57264" cy="246793"/>
            </a:xfrm>
            <a:custGeom>
              <a:avLst/>
              <a:gdLst/>
              <a:ahLst/>
              <a:cxnLst/>
              <a:rect r="r" b="b" t="t" l="l"/>
              <a:pathLst>
                <a:path h="246793" w="657264">
                  <a:moveTo>
                    <a:pt x="0" y="0"/>
                  </a:moveTo>
                  <a:lnTo>
                    <a:pt x="657264" y="0"/>
                  </a:lnTo>
                  <a:lnTo>
                    <a:pt x="657264" y="246793"/>
                  </a:lnTo>
                  <a:lnTo>
                    <a:pt x="0" y="246793"/>
                  </a:lnTo>
                  <a:close/>
                </a:path>
              </a:pathLst>
            </a:custGeom>
            <a:solidFill>
              <a:srgbClr val="16A086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47625"/>
              <a:ext cx="657264" cy="294418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1E1C1C"/>
                  </a:solidFill>
                  <a:latin typeface="Mardoto"/>
                </a:rPr>
                <a:t>Ճնշում դոլար/դրամ փոխարժեքի վրա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8473952" y="8601360"/>
            <a:ext cx="2495550" cy="937040"/>
            <a:chOff x="0" y="0"/>
            <a:chExt cx="657264" cy="246793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57264" cy="246793"/>
            </a:xfrm>
            <a:custGeom>
              <a:avLst/>
              <a:gdLst/>
              <a:ahLst/>
              <a:cxnLst/>
              <a:rect r="r" b="b" t="t" l="l"/>
              <a:pathLst>
                <a:path h="246793" w="657264">
                  <a:moveTo>
                    <a:pt x="0" y="0"/>
                  </a:moveTo>
                  <a:lnTo>
                    <a:pt x="657264" y="0"/>
                  </a:lnTo>
                  <a:lnTo>
                    <a:pt x="657264" y="246793"/>
                  </a:lnTo>
                  <a:lnTo>
                    <a:pt x="0" y="246793"/>
                  </a:lnTo>
                  <a:close/>
                </a:path>
              </a:pathLst>
            </a:custGeom>
            <a:solidFill>
              <a:srgbClr val="16A086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47625"/>
              <a:ext cx="657264" cy="294418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1E1C1C"/>
                  </a:solidFill>
                  <a:latin typeface="Mardoto"/>
                </a:rPr>
                <a:t>Օտարերկյա ներդրումներ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8470402" y="6467651"/>
            <a:ext cx="2495550" cy="933450"/>
            <a:chOff x="0" y="0"/>
            <a:chExt cx="657264" cy="245847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657264" cy="245847"/>
            </a:xfrm>
            <a:custGeom>
              <a:avLst/>
              <a:gdLst/>
              <a:ahLst/>
              <a:cxnLst/>
              <a:rect r="r" b="b" t="t" l="l"/>
              <a:pathLst>
                <a:path h="245847" w="657264">
                  <a:moveTo>
                    <a:pt x="0" y="0"/>
                  </a:moveTo>
                  <a:lnTo>
                    <a:pt x="657264" y="0"/>
                  </a:lnTo>
                  <a:lnTo>
                    <a:pt x="657264" y="245847"/>
                  </a:lnTo>
                  <a:lnTo>
                    <a:pt x="0" y="245847"/>
                  </a:lnTo>
                  <a:close/>
                </a:path>
              </a:pathLst>
            </a:custGeom>
            <a:solidFill>
              <a:srgbClr val="16A086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47625"/>
              <a:ext cx="657264" cy="293472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1E1C1C"/>
                  </a:solidFill>
                  <a:latin typeface="Mardoto"/>
                </a:rPr>
                <a:t>Արտաքին առևտուր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3108516" y="7008647"/>
            <a:ext cx="2495550" cy="2059438"/>
            <a:chOff x="0" y="0"/>
            <a:chExt cx="657264" cy="542403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657264" cy="542403"/>
            </a:xfrm>
            <a:custGeom>
              <a:avLst/>
              <a:gdLst/>
              <a:ahLst/>
              <a:cxnLst/>
              <a:rect r="r" b="b" t="t" l="l"/>
              <a:pathLst>
                <a:path h="542403" w="657264">
                  <a:moveTo>
                    <a:pt x="0" y="0"/>
                  </a:moveTo>
                  <a:lnTo>
                    <a:pt x="657264" y="0"/>
                  </a:lnTo>
                  <a:lnTo>
                    <a:pt x="657264" y="542403"/>
                  </a:lnTo>
                  <a:lnTo>
                    <a:pt x="0" y="542403"/>
                  </a:lnTo>
                  <a:close/>
                </a:path>
              </a:pathLst>
            </a:custGeom>
            <a:solidFill>
              <a:srgbClr val="2CCC70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47625"/>
              <a:ext cx="657264" cy="590028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1E1C1C"/>
                  </a:solidFill>
                  <a:latin typeface="Mardoto"/>
                </a:rPr>
                <a:t>Դրամավարկային քաղաքականություն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>
                  <a:solidFill>
                    <a:srgbClr val="1E1C1C"/>
                  </a:solidFill>
                  <a:latin typeface="Mardoto"/>
                </a:rPr>
                <a:t>Խթանող կամ զսպող արձագանք՝ կախված գնաճի վարքագծից</a:t>
              </a:r>
            </a:p>
          </p:txBody>
        </p:sp>
      </p:grpSp>
      <p:sp>
        <p:nvSpPr>
          <p:cNvPr name="Freeform 33" id="33"/>
          <p:cNvSpPr/>
          <p:nvPr/>
        </p:nvSpPr>
        <p:spPr>
          <a:xfrm flipH="false" flipV="false" rot="0">
            <a:off x="6687443" y="5394582"/>
            <a:ext cx="1525664" cy="545425"/>
          </a:xfrm>
          <a:custGeom>
            <a:avLst/>
            <a:gdLst/>
            <a:ahLst/>
            <a:cxnLst/>
            <a:rect r="r" b="b" t="t" l="l"/>
            <a:pathLst>
              <a:path h="545425" w="1525664">
                <a:moveTo>
                  <a:pt x="0" y="0"/>
                </a:moveTo>
                <a:lnTo>
                  <a:pt x="1525664" y="0"/>
                </a:lnTo>
                <a:lnTo>
                  <a:pt x="1525664" y="545425"/>
                </a:lnTo>
                <a:lnTo>
                  <a:pt x="0" y="5454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4" id="34"/>
          <p:cNvSpPr txBox="true"/>
          <p:nvPr/>
        </p:nvSpPr>
        <p:spPr>
          <a:xfrm rot="0">
            <a:off x="2177379" y="9512935"/>
            <a:ext cx="2148089" cy="30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40"/>
              </a:lnSpc>
              <a:spcBef>
                <a:spcPct val="0"/>
              </a:spcBef>
            </a:pPr>
            <a:r>
              <a:rPr lang="en-US" sz="1800" u="sng">
                <a:solidFill>
                  <a:srgbClr val="FFFFFF"/>
                </a:solidFill>
                <a:latin typeface="Mardoto Medium"/>
              </a:rPr>
              <a:t>Հետ</a:t>
            </a:r>
          </a:p>
        </p:txBody>
      </p:sp>
      <p:sp>
        <p:nvSpPr>
          <p:cNvPr name="Freeform 35" id="35"/>
          <p:cNvSpPr/>
          <p:nvPr/>
        </p:nvSpPr>
        <p:spPr>
          <a:xfrm flipH="false" flipV="false" rot="0">
            <a:off x="11262030" y="4164768"/>
            <a:ext cx="1525664" cy="545425"/>
          </a:xfrm>
          <a:custGeom>
            <a:avLst/>
            <a:gdLst/>
            <a:ahLst/>
            <a:cxnLst/>
            <a:rect r="r" b="b" t="t" l="l"/>
            <a:pathLst>
              <a:path h="545425" w="1525664">
                <a:moveTo>
                  <a:pt x="0" y="0"/>
                </a:moveTo>
                <a:lnTo>
                  <a:pt x="1525663" y="0"/>
                </a:lnTo>
                <a:lnTo>
                  <a:pt x="1525663" y="545425"/>
                </a:lnTo>
                <a:lnTo>
                  <a:pt x="0" y="5454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-10800000">
            <a:off x="11262030" y="7765654"/>
            <a:ext cx="1525664" cy="545425"/>
          </a:xfrm>
          <a:custGeom>
            <a:avLst/>
            <a:gdLst/>
            <a:ahLst/>
            <a:cxnLst/>
            <a:rect r="r" b="b" t="t" l="l"/>
            <a:pathLst>
              <a:path h="545425" w="1525664">
                <a:moveTo>
                  <a:pt x="0" y="0"/>
                </a:moveTo>
                <a:lnTo>
                  <a:pt x="1525663" y="0"/>
                </a:lnTo>
                <a:lnTo>
                  <a:pt x="1525663" y="545425"/>
                </a:lnTo>
                <a:lnTo>
                  <a:pt x="0" y="5454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7" id="37"/>
          <p:cNvSpPr txBox="true"/>
          <p:nvPr/>
        </p:nvSpPr>
        <p:spPr>
          <a:xfrm rot="0">
            <a:off x="3695176" y="1926809"/>
            <a:ext cx="2981275" cy="8740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47"/>
              </a:lnSpc>
            </a:pPr>
            <a:r>
              <a:rPr lang="en-US" sz="1676">
                <a:solidFill>
                  <a:srgbClr val="FFFFFF"/>
                </a:solidFill>
                <a:latin typeface="Open Sans Bold"/>
              </a:rPr>
              <a:t>ՌԴ տնտեսական շոկ </a:t>
            </a:r>
          </a:p>
          <a:p>
            <a:pPr algn="ctr">
              <a:lnSpc>
                <a:spcPts val="2347"/>
              </a:lnSpc>
            </a:pPr>
            <a:r>
              <a:rPr lang="en-US" sz="1676">
                <a:solidFill>
                  <a:srgbClr val="FFFFFF"/>
                </a:solidFill>
                <a:latin typeface="Open Sans Bold"/>
              </a:rPr>
              <a:t>և </a:t>
            </a:r>
          </a:p>
          <a:p>
            <a:pPr algn="ctr">
              <a:lnSpc>
                <a:spcPts val="2347"/>
              </a:lnSpc>
            </a:pPr>
            <a:r>
              <a:rPr lang="en-US" sz="1676">
                <a:solidFill>
                  <a:srgbClr val="FFFFFF"/>
                </a:solidFill>
                <a:latin typeface="Open Sans Bold"/>
              </a:rPr>
              <a:t>առաջնային ազդեցություն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8194705" y="2009031"/>
            <a:ext cx="3039845" cy="700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20"/>
              </a:lnSpc>
            </a:pPr>
            <a:r>
              <a:rPr lang="en-US" sz="2014">
                <a:solidFill>
                  <a:srgbClr val="FFFFFF"/>
                </a:solidFill>
                <a:latin typeface="Open Sans Bold"/>
              </a:rPr>
              <a:t>ՀՀ տնտեսության վրա </a:t>
            </a:r>
          </a:p>
          <a:p>
            <a:pPr algn="ctr">
              <a:lnSpc>
                <a:spcPts val="2820"/>
              </a:lnSpc>
            </a:pPr>
            <a:r>
              <a:rPr lang="en-US" sz="2014">
                <a:solidFill>
                  <a:srgbClr val="FFFFFF"/>
                </a:solidFill>
                <a:latin typeface="Open Sans Bold"/>
              </a:rPr>
              <a:t>ազդեցություններ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108516" y="2679679"/>
            <a:ext cx="2723372" cy="581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47"/>
              </a:lnSpc>
            </a:pPr>
            <a:r>
              <a:rPr lang="en-US" sz="1676">
                <a:solidFill>
                  <a:srgbClr val="FFFFFF"/>
                </a:solidFill>
                <a:latin typeface="Open Sans Bold"/>
              </a:rPr>
              <a:t>Մակրոտնտեսական </a:t>
            </a:r>
          </a:p>
          <a:p>
            <a:pPr algn="ctr">
              <a:lnSpc>
                <a:spcPts val="2347"/>
              </a:lnSpc>
            </a:pPr>
            <a:r>
              <a:rPr lang="en-US" sz="1676">
                <a:solidFill>
                  <a:srgbClr val="FFFFFF"/>
                </a:solidFill>
                <a:latin typeface="Open Sans Bold"/>
              </a:rPr>
              <a:t>քաղաքականություններ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0" y="403942"/>
            <a:ext cx="15385648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Open Sans Bold"/>
              </a:rPr>
              <a:t>ՌԴ-ից ՀՀ տնտեսական շոկի փոխանցման հիմնական ուղիները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01488" y="1905000"/>
            <a:ext cx="17986512" cy="6400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ardoto"/>
              </a:rPr>
              <a:t>Հաշվի առնելով ՌԴ նկատմամբ կիրառվող պատժամիջոցների բնույթը, որի արդյունքում ըստ տարբեր գնահատումների ՌԴ տնտեսությունն կորուստներ է կրելու, սակայն կիրառվող պատժամիջոցների և ժամկետների անորոշությունների պայմաններում ՌԴ տնտեսական զարգացումները կարող են դրսևորվել մի շարք սցենարներով։ Ըստ միջազգային կառույցների և փորձագետների ՌԴ տնտեսական աճի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ardoto"/>
              </a:rPr>
              <a:t>վերաբերյալ տարբեր կանխատեսումները՝ դիտարկվել է ՌԴ տնտեսական աճի հավանական երեք սցենար՝ հիմնական (2022թ.՝ 11% անկում, 2023թ.՝ 3% անկում), լավատեսական (2022թ.՝ 7% անկում, 2023թ.՝ 1% անկում) և վատատեսական (2022թ.՝ 15% անկում, 2023 թ.՝ 5% անկում): ՌԴ տնտեսական աճի համար որպես նախաճգնաժամային կանխատեսումներ ընդունվել են ԱՄՀ 2022 թ. հունվարին հրապարակած ՌԴ տնտեսական աճի կանխատեսումները : Իսկ ՀՀ տնտեսական ցուցանիշների համար որպես նախաճգնաժամային կանխատեսումներ ընդունվել են ԱՄՀ 2021 թ. դեկտեմբերին հրապարակած կանխատեսումները :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230600" y="-2365881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1755912" y="-2365881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42977" y="-771525"/>
            <a:ext cx="19727768" cy="3325893"/>
            <a:chOff x="0" y="0"/>
            <a:chExt cx="5195791" cy="8759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95791" cy="875955"/>
            </a:xfrm>
            <a:custGeom>
              <a:avLst/>
              <a:gdLst/>
              <a:ahLst/>
              <a:cxnLst/>
              <a:rect r="r" b="b" t="t" l="l"/>
              <a:pathLst>
                <a:path h="875955" w="5195791">
                  <a:moveTo>
                    <a:pt x="0" y="0"/>
                  </a:moveTo>
                  <a:lnTo>
                    <a:pt x="5195791" y="0"/>
                  </a:lnTo>
                  <a:lnTo>
                    <a:pt x="5195791" y="875955"/>
                  </a:lnTo>
                  <a:lnTo>
                    <a:pt x="0" y="875955"/>
                  </a:lnTo>
                  <a:close/>
                </a:path>
              </a:pathLst>
            </a:custGeom>
            <a:solidFill>
              <a:srgbClr val="1E1C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5195791" cy="9235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015440" y="712752"/>
            <a:ext cx="7243860" cy="1495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883"/>
              </a:lnSpc>
            </a:pPr>
            <a:r>
              <a:rPr lang="en-US" sz="4903">
                <a:solidFill>
                  <a:srgbClr val="FFFFFF"/>
                </a:solidFill>
                <a:latin typeface="Play"/>
              </a:rPr>
              <a:t> ԲՈՎԱՆԴԱԿՈՒԹՅՈՒՆ</a:t>
            </a:r>
          </a:p>
          <a:p>
            <a:pPr algn="r">
              <a:lnSpc>
                <a:spcPts val="5883"/>
              </a:lnSpc>
            </a:pPr>
          </a:p>
        </p:txBody>
      </p:sp>
      <p:graphicFrame>
        <p:nvGraphicFramePr>
          <p:cNvPr name="Table 6" id="6"/>
          <p:cNvGraphicFramePr>
            <a:graphicFrameLocks noGrp="true"/>
          </p:cNvGraphicFramePr>
          <p:nvPr/>
        </p:nvGraphicFramePr>
        <p:xfrm>
          <a:off x="0" y="2554368"/>
          <a:ext cx="9144000" cy="5247368"/>
        </p:xfrm>
        <a:graphic>
          <a:graphicData uri="http://schemas.openxmlformats.org/drawingml/2006/table">
            <a:tbl>
              <a:tblPr/>
              <a:tblGrid>
                <a:gridCol w="2223636"/>
                <a:gridCol w="6920364"/>
              </a:tblGrid>
              <a:tr h="91679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1E1C1C"/>
                          </a:solidFill>
                          <a:latin typeface="Play Bold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2799"/>
                        </a:lnSpc>
                        <a:defRPr/>
                      </a:pPr>
                      <a:r>
                        <a:rPr lang="en-US" sz="1999" u="sng">
                          <a:solidFill>
                            <a:srgbClr val="1E1C1C"/>
                          </a:solidFill>
                          <a:latin typeface="Play Bold"/>
                        </a:rPr>
                        <a:t>Ներածություն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474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1E1C1C"/>
                          </a:solidFill>
                          <a:latin typeface="Play Bold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 u="sng">
                          <a:solidFill>
                            <a:srgbClr val="1E1C1C"/>
                          </a:solidFill>
                          <a:latin typeface="Play Bold"/>
                        </a:rPr>
                        <a:t>Գլուխ․1   ՀԱՅԱՍՏԱՆԻ  ՀԱՆՐԱՊԵՏՈՒԹՅԱՆ ՏՆՏԵՍԱԿԱՆ ՀԱՄԱԿԱՐԳԻ </a:t>
                      </a:r>
                      <a:r>
                        <a:rPr lang="en-US" sz="1999" u="sng">
                          <a:solidFill>
                            <a:srgbClr val="1E1C1C"/>
                          </a:solidFill>
                          <a:latin typeface="Play Bold"/>
                        </a:rPr>
                        <a:t>ԸՆԴՀԱՆՈՒՐ ԲՆՈՒԹԱԳԻՐԸ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108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1E1C1C"/>
                          </a:solidFill>
                          <a:latin typeface="Play Bold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r>
                        <a:rPr lang="en-US" sz="1999" u="sng">
                          <a:solidFill>
                            <a:srgbClr val="1E1C1C"/>
                          </a:solidFill>
                          <a:latin typeface="Play Bold"/>
                        </a:rPr>
                        <a:t>1.1 ՀՀ  </a:t>
                      </a:r>
                      <a:r>
                        <a:rPr lang="en-US" sz="1999">
                          <a:solidFill>
                            <a:srgbClr val="1E1C1C"/>
                          </a:solidFill>
                          <a:latin typeface="Play"/>
                        </a:rPr>
                        <a:t> </a:t>
                      </a:r>
                      <a:r>
                        <a:rPr lang="en-US" sz="1999" u="sng">
                          <a:solidFill>
                            <a:srgbClr val="1E1C1C"/>
                          </a:solidFill>
                          <a:latin typeface="Play Bold"/>
                        </a:rPr>
                        <a:t>միջազգային   տնտեսական հարաբերությունների   զարգացումը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4742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1E1C1C"/>
                          </a:solidFill>
                          <a:latin typeface="Play Bold"/>
                        </a:rPr>
                        <a:t>4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2799"/>
                        </a:lnSpc>
                        <a:defRPr/>
                      </a:pPr>
                      <a:r>
                        <a:rPr lang="en-US" sz="1999" u="sng">
                          <a:solidFill>
                            <a:srgbClr val="1E1C1C"/>
                          </a:solidFill>
                          <a:latin typeface="Play Bold"/>
                        </a:rPr>
                        <a:t>1.2 ՀՀ տնտեսության դիվերսիֆիկացիայի անհրաժեշտության մասին</a:t>
                      </a:r>
                      <a:endParaRPr lang="en-US" sz="1100"/>
                    </a:p>
                    <a:p>
                      <a:pPr algn="just">
                        <a:lnSpc>
                          <a:spcPts val="2799"/>
                        </a:lnSpc>
                      </a:pP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7" id="7"/>
          <p:cNvSpPr/>
          <p:nvPr/>
        </p:nvSpPr>
        <p:spPr>
          <a:xfrm flipH="true" flipV="false" rot="10367285">
            <a:off x="-1082131" y="-6617271"/>
            <a:ext cx="11459834" cy="8137552"/>
          </a:xfrm>
          <a:custGeom>
            <a:avLst/>
            <a:gdLst/>
            <a:ahLst/>
            <a:cxnLst/>
            <a:rect r="r" b="b" t="t" l="l"/>
            <a:pathLst>
              <a:path h="8137552" w="11459834">
                <a:moveTo>
                  <a:pt x="11459834" y="0"/>
                </a:moveTo>
                <a:lnTo>
                  <a:pt x="0" y="0"/>
                </a:lnTo>
                <a:lnTo>
                  <a:pt x="0" y="8137552"/>
                </a:lnTo>
                <a:lnTo>
                  <a:pt x="11459834" y="8137552"/>
                </a:lnTo>
                <a:lnTo>
                  <a:pt x="1145983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43434"/>
            </a:stretch>
          </a:blipFill>
        </p:spPr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9675195" y="2562987"/>
          <a:ext cx="8612805" cy="5238750"/>
        </p:xfrm>
        <a:graphic>
          <a:graphicData uri="http://schemas.openxmlformats.org/drawingml/2006/table">
            <a:tbl>
              <a:tblPr/>
              <a:tblGrid>
                <a:gridCol w="2094460"/>
                <a:gridCol w="6518345"/>
              </a:tblGrid>
              <a:tr h="147906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1E1C1C"/>
                          </a:solidFill>
                          <a:latin typeface="Play Bold"/>
                        </a:rPr>
                        <a:t>5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2799"/>
                        </a:lnSpc>
                        <a:defRPr/>
                      </a:pPr>
                      <a:r>
                        <a:rPr lang="en-US" sz="1999" u="sng">
                          <a:solidFill>
                            <a:srgbClr val="1E1C1C"/>
                          </a:solidFill>
                          <a:latin typeface="Play Bold"/>
                        </a:rPr>
                        <a:t>Գլուխ 2 ՀԱՅԱՍՏԱՆԻ ՀԱՆՐԱՊԵՏՈՒԹՅԱՆ և ՌՈՒՍԱՍՏԱՆԻ ԴԱՇՆՈՒԹՅԱՆ ՏՆՏԵՍԱԿԱՆ ԿԱՊԵՐԻ ԲՆՈՒԹԱԳԻՐԸ 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860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1E1C1C"/>
                          </a:solidFill>
                          <a:latin typeface="Play Bold"/>
                        </a:rPr>
                        <a:t>6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2799"/>
                        </a:lnSpc>
                        <a:defRPr/>
                      </a:pPr>
                      <a:r>
                        <a:rPr lang="en-US" sz="1999" u="sng">
                          <a:solidFill>
                            <a:srgbClr val="1E1C1C"/>
                          </a:solidFill>
                          <a:latin typeface="Play Bold"/>
                        </a:rPr>
                        <a:t>2.1 ՀՀ-ՌԴ քաղաքական հարաբերությունները և հնարավոր տնտեսական խնդիրները</a:t>
                      </a:r>
                      <a:endParaRPr lang="en-US" sz="1100"/>
                    </a:p>
                    <a:p>
                      <a:pPr algn="just">
                        <a:lnSpc>
                          <a:spcPts val="2799"/>
                        </a:lnSpc>
                      </a:pP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554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1E1C1C"/>
                          </a:solidFill>
                          <a:latin typeface="Play Bold"/>
                        </a:rPr>
                        <a:t>7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2799"/>
                        </a:lnSpc>
                        <a:defRPr/>
                      </a:pPr>
                      <a:r>
                        <a:rPr lang="en-US" sz="1999" u="sng">
                          <a:solidFill>
                            <a:srgbClr val="1E1C1C"/>
                          </a:solidFill>
                          <a:latin typeface="Play Bold"/>
                        </a:rPr>
                        <a:t>2.2 ՀՀ-ՌԴ տնտեսական հարաբերությունները սանկցիաների կիրառման արդյունքում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554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1E1C1C"/>
                          </a:solidFill>
                          <a:latin typeface="Play Bold"/>
                        </a:rPr>
                        <a:t>8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2799"/>
                        </a:lnSpc>
                        <a:defRPr/>
                      </a:pPr>
                      <a:r>
                        <a:rPr lang="en-US" sz="1999" u="sng">
                          <a:solidFill>
                            <a:srgbClr val="1E1C1C"/>
                          </a:solidFill>
                          <a:latin typeface="Play Bold"/>
                        </a:rPr>
                        <a:t>2.3 Մերօրյա ՀՀ-ՌԴ տնտեսական հարաբերություննե</a:t>
                      </a:r>
                      <a:r>
                        <a:rPr lang="en-US" sz="1999" u="sng">
                          <a:solidFill>
                            <a:srgbClr val="1E1C1C"/>
                          </a:solidFill>
                          <a:latin typeface="Play"/>
                        </a:rPr>
                        <a:t>րը 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9" id="9"/>
          <p:cNvGraphicFramePr>
            <a:graphicFrameLocks noGrp="true"/>
          </p:cNvGraphicFramePr>
          <p:nvPr/>
        </p:nvGraphicFramePr>
        <p:xfrm>
          <a:off x="2223636" y="7811262"/>
          <a:ext cx="16064364" cy="2475738"/>
        </p:xfrm>
        <a:graphic>
          <a:graphicData uri="http://schemas.openxmlformats.org/drawingml/2006/table">
            <a:tbl>
              <a:tblPr/>
              <a:tblGrid>
                <a:gridCol w="16064364"/>
              </a:tblGrid>
              <a:tr h="2475738">
                <a:tc>
                  <a:txBody>
                    <a:bodyPr anchor="t" rtlCol="false"/>
                    <a:lstStyle/>
                    <a:p>
                      <a:pPr algn="just">
                        <a:lnSpc>
                          <a:spcPts val="3779"/>
                        </a:lnSpc>
                        <a:defRPr/>
                      </a:pPr>
                      <a:r>
                        <a:rPr lang="en-US" sz="2699" u="sng">
                          <a:solidFill>
                            <a:srgbClr val="1E1C1C"/>
                          </a:solidFill>
                          <a:latin typeface="Play Bold"/>
                        </a:rPr>
                        <a:t>Եզրակացություններ և առաջարկություններ</a:t>
                      </a:r>
                      <a:endParaRPr lang="en-US" sz="1100"/>
                    </a:p>
                    <a:p>
                      <a:pPr algn="just">
                        <a:lnSpc>
                          <a:spcPts val="3779"/>
                        </a:lnSpc>
                      </a:pPr>
                      <a:r>
                        <a:rPr lang="en-US" sz="2699" u="sng">
                          <a:solidFill>
                            <a:srgbClr val="1E1C1C"/>
                          </a:solidFill>
                          <a:latin typeface="Play Bold"/>
                        </a:rPr>
                        <a:t>Օգտագործված գրականության ցան</a:t>
                      </a:r>
                      <a:r>
                        <a:rPr lang="en-US" sz="2699">
                          <a:solidFill>
                            <a:srgbClr val="1E1C1C"/>
                          </a:solidFill>
                          <a:latin typeface="Play Bold"/>
                        </a:rPr>
                        <a:t>կ</a:t>
                      </a:r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0" y="7801737"/>
          <a:ext cx="2223636" cy="2466213"/>
        </p:xfrm>
        <a:graphic>
          <a:graphicData uri="http://schemas.openxmlformats.org/drawingml/2006/table">
            <a:tbl>
              <a:tblPr/>
              <a:tblGrid>
                <a:gridCol w="1071454"/>
              </a:tblGrid>
              <a:tr h="2466213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939"/>
                        </a:lnSpc>
                        <a:defRPr/>
                      </a:pPr>
                      <a:r>
                        <a:rPr lang="en-US" sz="2099">
                          <a:solidFill>
                            <a:srgbClr val="1E1C1C"/>
                          </a:solidFill>
                          <a:latin typeface="Play Bold"/>
                        </a:rPr>
                        <a:t>9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7ED1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42977" y="-771525"/>
            <a:ext cx="19727768" cy="3325893"/>
            <a:chOff x="0" y="0"/>
            <a:chExt cx="5195791" cy="8759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95791" cy="875955"/>
            </a:xfrm>
            <a:custGeom>
              <a:avLst/>
              <a:gdLst/>
              <a:ahLst/>
              <a:cxnLst/>
              <a:rect r="r" b="b" t="t" l="l"/>
              <a:pathLst>
                <a:path h="875955" w="5195791">
                  <a:moveTo>
                    <a:pt x="0" y="0"/>
                  </a:moveTo>
                  <a:lnTo>
                    <a:pt x="5195791" y="0"/>
                  </a:lnTo>
                  <a:lnTo>
                    <a:pt x="5195791" y="875955"/>
                  </a:lnTo>
                  <a:lnTo>
                    <a:pt x="0" y="875955"/>
                  </a:lnTo>
                  <a:close/>
                </a:path>
              </a:pathLst>
            </a:custGeom>
            <a:solidFill>
              <a:srgbClr val="1E1C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5195791" cy="9235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true" flipV="false" rot="-10036375">
            <a:off x="8776288" y="-6622498"/>
            <a:ext cx="11459834" cy="8137552"/>
          </a:xfrm>
          <a:custGeom>
            <a:avLst/>
            <a:gdLst/>
            <a:ahLst/>
            <a:cxnLst/>
            <a:rect r="r" b="b" t="t" l="l"/>
            <a:pathLst>
              <a:path h="8137552" w="11459834">
                <a:moveTo>
                  <a:pt x="11459834" y="0"/>
                </a:moveTo>
                <a:lnTo>
                  <a:pt x="0" y="0"/>
                </a:lnTo>
                <a:lnTo>
                  <a:pt x="0" y="8137552"/>
                </a:lnTo>
                <a:lnTo>
                  <a:pt x="11459834" y="8137552"/>
                </a:lnTo>
                <a:lnTo>
                  <a:pt x="1145983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4343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272803" y="2554368"/>
            <a:ext cx="11028373" cy="4036292"/>
          </a:xfrm>
          <a:custGeom>
            <a:avLst/>
            <a:gdLst/>
            <a:ahLst/>
            <a:cxnLst/>
            <a:rect r="r" b="b" t="t" l="l"/>
            <a:pathLst>
              <a:path h="4036292" w="11028373">
                <a:moveTo>
                  <a:pt x="0" y="0"/>
                </a:moveTo>
                <a:lnTo>
                  <a:pt x="11028372" y="0"/>
                </a:lnTo>
                <a:lnTo>
                  <a:pt x="11028372" y="4036293"/>
                </a:lnTo>
                <a:lnTo>
                  <a:pt x="0" y="40362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492" r="0" b="-3492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627821" y="6448089"/>
            <a:ext cx="10660179" cy="3838911"/>
          </a:xfrm>
          <a:custGeom>
            <a:avLst/>
            <a:gdLst/>
            <a:ahLst/>
            <a:cxnLst/>
            <a:rect r="r" b="b" t="t" l="l"/>
            <a:pathLst>
              <a:path h="3838911" w="10660179">
                <a:moveTo>
                  <a:pt x="0" y="0"/>
                </a:moveTo>
                <a:lnTo>
                  <a:pt x="10660179" y="0"/>
                </a:lnTo>
                <a:lnTo>
                  <a:pt x="10660179" y="3838911"/>
                </a:lnTo>
                <a:lnTo>
                  <a:pt x="0" y="38389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6209" r="0" b="-2116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520666" y="2554368"/>
            <a:ext cx="2767334" cy="3435742"/>
          </a:xfrm>
          <a:custGeom>
            <a:avLst/>
            <a:gdLst/>
            <a:ahLst/>
            <a:cxnLst/>
            <a:rect r="r" b="b" t="t" l="l"/>
            <a:pathLst>
              <a:path h="3435742" w="2767334">
                <a:moveTo>
                  <a:pt x="0" y="0"/>
                </a:moveTo>
                <a:lnTo>
                  <a:pt x="2767334" y="0"/>
                </a:lnTo>
                <a:lnTo>
                  <a:pt x="2767334" y="3435742"/>
                </a:lnTo>
                <a:lnTo>
                  <a:pt x="0" y="34357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35721" y="1191362"/>
            <a:ext cx="14113337" cy="1073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17"/>
              </a:lnSpc>
            </a:pPr>
            <a:r>
              <a:rPr lang="en-US" sz="3514">
                <a:solidFill>
                  <a:srgbClr val="FFFFFF"/>
                </a:solidFill>
                <a:latin typeface="Play"/>
              </a:rPr>
              <a:t>2022 թ. ՌԴ և ՀՀ տնտեսական աճերի և իրական ՀՆԱ-ների</a:t>
            </a:r>
          </a:p>
          <a:p>
            <a:pPr algn="l">
              <a:lnSpc>
                <a:spcPts val="4217"/>
              </a:lnSpc>
            </a:pPr>
            <a:r>
              <a:rPr lang="en-US" sz="3514">
                <a:solidFill>
                  <a:srgbClr val="FFFFFF"/>
                </a:solidFill>
                <a:latin typeface="Play"/>
              </a:rPr>
              <a:t>դինամիկան տարբեր սցենարների ներքո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081168" y="9369821"/>
            <a:ext cx="2148089" cy="30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40"/>
              </a:lnSpc>
              <a:spcBef>
                <a:spcPct val="0"/>
              </a:spcBef>
            </a:pPr>
            <a:r>
              <a:rPr lang="en-US" sz="1800">
                <a:solidFill>
                  <a:srgbClr val="1E1C1C"/>
                </a:solidFill>
                <a:latin typeface="Mardoto"/>
              </a:rPr>
              <a:t>Հետ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-10800000">
            <a:off x="-272803" y="6590661"/>
            <a:ext cx="2767334" cy="3435742"/>
          </a:xfrm>
          <a:custGeom>
            <a:avLst/>
            <a:gdLst/>
            <a:ahLst/>
            <a:cxnLst/>
            <a:rect r="r" b="b" t="t" l="l"/>
            <a:pathLst>
              <a:path h="3435742" w="2767334">
                <a:moveTo>
                  <a:pt x="0" y="0"/>
                </a:moveTo>
                <a:lnTo>
                  <a:pt x="2767333" y="0"/>
                </a:lnTo>
                <a:lnTo>
                  <a:pt x="2767333" y="3435741"/>
                </a:lnTo>
                <a:lnTo>
                  <a:pt x="0" y="34357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6699805"/>
            <a:ext cx="4222276" cy="4114800"/>
          </a:xfrm>
          <a:custGeom>
            <a:avLst/>
            <a:gdLst/>
            <a:ahLst/>
            <a:cxnLst/>
            <a:rect r="r" b="b" t="t" l="l"/>
            <a:pathLst>
              <a:path h="4114800" w="4222276">
                <a:moveTo>
                  <a:pt x="0" y="0"/>
                </a:moveTo>
                <a:lnTo>
                  <a:pt x="4222276" y="0"/>
                </a:lnTo>
                <a:lnTo>
                  <a:pt x="422227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679327" y="3930159"/>
            <a:ext cx="14929345" cy="23695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95"/>
              </a:lnSpc>
              <a:spcBef>
                <a:spcPct val="0"/>
              </a:spcBef>
            </a:pPr>
            <a:r>
              <a:rPr lang="en-US" sz="2711">
                <a:solidFill>
                  <a:srgbClr val="FFFFFF"/>
                </a:solidFill>
                <a:latin typeface="Mardoto"/>
              </a:rPr>
              <a:t>Բացահայտելու համար </a:t>
            </a:r>
            <a:r>
              <a:rPr lang="en-US" sz="2711">
                <a:solidFill>
                  <a:srgbClr val="FFFFFF"/>
                </a:solidFill>
                <a:latin typeface="Mardoto"/>
              </a:rPr>
              <a:t>ՀՀ տնտեսության «դիմադրողականության» </a:t>
            </a:r>
          </a:p>
          <a:p>
            <a:pPr algn="ctr">
              <a:lnSpc>
                <a:spcPts val="3795"/>
              </a:lnSpc>
              <a:spcBef>
                <a:spcPct val="0"/>
              </a:spcBef>
            </a:pPr>
            <a:r>
              <a:rPr lang="en-US" sz="2711">
                <a:solidFill>
                  <a:srgbClr val="FFFFFF"/>
                </a:solidFill>
                <a:latin typeface="Mardoto"/>
              </a:rPr>
              <a:t>և </a:t>
            </a:r>
          </a:p>
          <a:p>
            <a:pPr algn="ctr">
              <a:lnSpc>
                <a:spcPts val="3795"/>
              </a:lnSpc>
              <a:spcBef>
                <a:spcPct val="0"/>
              </a:spcBef>
            </a:pPr>
            <a:r>
              <a:rPr lang="en-US" sz="2711">
                <a:solidFill>
                  <a:srgbClr val="FFFFFF"/>
                </a:solidFill>
                <a:latin typeface="Mardoto"/>
              </a:rPr>
              <a:t>ՌԴ տնտեսությունից կախվածության փոփոխությունները </a:t>
            </a:r>
          </a:p>
          <a:p>
            <a:pPr algn="ctr">
              <a:lnSpc>
                <a:spcPts val="3795"/>
              </a:lnSpc>
              <a:spcBef>
                <a:spcPct val="0"/>
              </a:spcBef>
            </a:pPr>
          </a:p>
          <a:p>
            <a:pPr algn="ctr">
              <a:lnSpc>
                <a:spcPts val="3795"/>
              </a:lnSpc>
              <a:spcBef>
                <a:spcPct val="0"/>
              </a:spcBef>
            </a:pPr>
            <a:r>
              <a:rPr lang="en-US" sz="2711">
                <a:solidFill>
                  <a:srgbClr val="FFFFFF"/>
                </a:solidFill>
                <a:latin typeface="Mardoto"/>
              </a:rPr>
              <a:t> ուսումասիրվել են հետևյալ մոդելները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4183003" y="-548035"/>
            <a:ext cx="4222276" cy="4114800"/>
          </a:xfrm>
          <a:custGeom>
            <a:avLst/>
            <a:gdLst/>
            <a:ahLst/>
            <a:cxnLst/>
            <a:rect r="r" b="b" t="t" l="l"/>
            <a:pathLst>
              <a:path h="4114800" w="4222276">
                <a:moveTo>
                  <a:pt x="0" y="0"/>
                </a:moveTo>
                <a:lnTo>
                  <a:pt x="4222277" y="0"/>
                </a:lnTo>
                <a:lnTo>
                  <a:pt x="42222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543293"/>
            <a:ext cx="5339118" cy="1100464"/>
            <a:chOff x="0" y="0"/>
            <a:chExt cx="1406187" cy="2898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06187" cy="289834"/>
            </a:xfrm>
            <a:custGeom>
              <a:avLst/>
              <a:gdLst/>
              <a:ahLst/>
              <a:cxnLst/>
              <a:rect r="r" b="b" t="t" l="l"/>
              <a:pathLst>
                <a:path h="289834" w="1406187">
                  <a:moveTo>
                    <a:pt x="0" y="0"/>
                  </a:moveTo>
                  <a:lnTo>
                    <a:pt x="1406187" y="0"/>
                  </a:lnTo>
                  <a:lnTo>
                    <a:pt x="1406187" y="289834"/>
                  </a:lnTo>
                  <a:lnTo>
                    <a:pt x="0" y="289834"/>
                  </a:lnTo>
                  <a:close/>
                </a:path>
              </a:pathLst>
            </a:custGeom>
            <a:gradFill rotWithShape="true">
              <a:gsLst>
                <a:gs pos="0">
                  <a:srgbClr val="0CC0DF">
                    <a:alpha val="100000"/>
                  </a:srgbClr>
                </a:gs>
                <a:gs pos="100000">
                  <a:srgbClr val="FFDE59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14300"/>
              <a:ext cx="1406187" cy="4041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7560"/>
                </a:lnSpc>
              </a:pPr>
              <a:r>
                <a:rPr lang="en-US" sz="5400">
                  <a:solidFill>
                    <a:srgbClr val="1E1C1C"/>
                  </a:solidFill>
                  <a:latin typeface="Play"/>
                </a:rPr>
                <a:t>GIMF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42964" y="3120740"/>
            <a:ext cx="6910589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Mardoto"/>
              </a:rPr>
              <a:t>Global Integrated Monetary and Fiscal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5368291" y="3988882"/>
            <a:ext cx="6910589" cy="1615529"/>
            <a:chOff x="0" y="0"/>
            <a:chExt cx="1820073" cy="425489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20073" cy="425489"/>
            </a:xfrm>
            <a:custGeom>
              <a:avLst/>
              <a:gdLst/>
              <a:ahLst/>
              <a:cxnLst/>
              <a:rect r="r" b="b" t="t" l="l"/>
              <a:pathLst>
                <a:path h="425489" w="1820073">
                  <a:moveTo>
                    <a:pt x="0" y="0"/>
                  </a:moveTo>
                  <a:lnTo>
                    <a:pt x="1820073" y="0"/>
                  </a:lnTo>
                  <a:lnTo>
                    <a:pt x="1820073" y="425489"/>
                  </a:lnTo>
                  <a:lnTo>
                    <a:pt x="0" y="425489"/>
                  </a:lnTo>
                  <a:close/>
                </a:path>
              </a:pathLst>
            </a:custGeom>
            <a:gradFill rotWithShape="true">
              <a:gsLst>
                <a:gs pos="0">
                  <a:srgbClr val="0097B2">
                    <a:alpha val="100000"/>
                  </a:srgbClr>
                </a:gs>
                <a:gs pos="100000">
                  <a:srgbClr val="7ED957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8" id="8"/>
            <p:cNvSpPr txBox="true"/>
            <p:nvPr/>
          </p:nvSpPr>
          <p:spPr>
            <a:xfrm>
              <a:off x="0" y="-152400"/>
              <a:ext cx="1820073" cy="5778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0779"/>
                </a:lnSpc>
              </a:pPr>
              <a:r>
                <a:rPr lang="en-US" sz="7699">
                  <a:solidFill>
                    <a:srgbClr val="1E1C1C"/>
                  </a:solidFill>
                  <a:latin typeface="Play Bold"/>
                </a:rPr>
                <a:t>SVAR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5368291" y="5763153"/>
            <a:ext cx="6910589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Mardoto"/>
              </a:rPr>
              <a:t>Structural Vector Autoregression model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1939825" y="6814040"/>
            <a:ext cx="5319475" cy="1200912"/>
            <a:chOff x="0" y="0"/>
            <a:chExt cx="1401014" cy="31629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401014" cy="316290"/>
            </a:xfrm>
            <a:custGeom>
              <a:avLst/>
              <a:gdLst/>
              <a:ahLst/>
              <a:cxnLst/>
              <a:rect r="r" b="b" t="t" l="l"/>
              <a:pathLst>
                <a:path h="316290" w="1401014">
                  <a:moveTo>
                    <a:pt x="0" y="0"/>
                  </a:moveTo>
                  <a:lnTo>
                    <a:pt x="1401014" y="0"/>
                  </a:lnTo>
                  <a:lnTo>
                    <a:pt x="1401014" y="316290"/>
                  </a:lnTo>
                  <a:lnTo>
                    <a:pt x="0" y="316290"/>
                  </a:lnTo>
                  <a:close/>
                </a:path>
              </a:pathLst>
            </a:custGeom>
            <a:gradFill rotWithShape="true">
              <a:gsLst>
                <a:gs pos="0">
                  <a:srgbClr val="0CC0DF">
                    <a:alpha val="100000"/>
                  </a:srgbClr>
                </a:gs>
                <a:gs pos="100000">
                  <a:srgbClr val="FFDE59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123825"/>
              <a:ext cx="1401014" cy="4401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8400"/>
                </a:lnSpc>
              </a:pPr>
              <a:r>
                <a:rPr lang="en-US" sz="6000">
                  <a:solidFill>
                    <a:srgbClr val="1E1C1C"/>
                  </a:solidFill>
                  <a:latin typeface="Play"/>
                </a:rPr>
                <a:t>DSGE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1144268" y="8341835"/>
            <a:ext cx="6910589" cy="36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9"/>
              </a:lnSpc>
              <a:spcBef>
                <a:spcPct val="0"/>
              </a:spcBef>
            </a:pPr>
            <a:r>
              <a:rPr lang="en-US" sz="2199">
                <a:solidFill>
                  <a:srgbClr val="FFFFFF"/>
                </a:solidFill>
                <a:latin typeface="Mardoto"/>
              </a:rPr>
              <a:t>Dynamic Stochastic General Equilibrium 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-5389503" y="5604411"/>
            <a:ext cx="7320026" cy="5197902"/>
          </a:xfrm>
          <a:custGeom>
            <a:avLst/>
            <a:gdLst/>
            <a:ahLst/>
            <a:cxnLst/>
            <a:rect r="r" b="b" t="t" l="l"/>
            <a:pathLst>
              <a:path h="5197902" w="7320026">
                <a:moveTo>
                  <a:pt x="0" y="0"/>
                </a:moveTo>
                <a:lnTo>
                  <a:pt x="7320026" y="0"/>
                </a:lnTo>
                <a:lnTo>
                  <a:pt x="7320026" y="5197901"/>
                </a:lnTo>
                <a:lnTo>
                  <a:pt x="0" y="51979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43434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930523" y="9229725"/>
            <a:ext cx="2148089" cy="30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40"/>
              </a:lnSpc>
              <a:spcBef>
                <a:spcPct val="0"/>
              </a:spcBef>
            </a:pPr>
            <a:r>
              <a:rPr lang="en-US" sz="1800" u="sng">
                <a:solidFill>
                  <a:srgbClr val="FFFFFF"/>
                </a:solidFill>
                <a:latin typeface="Mardoto Medium"/>
              </a:rPr>
              <a:t>Հետ</a:t>
            </a:r>
          </a:p>
        </p:txBody>
      </p:sp>
      <p:sp>
        <p:nvSpPr>
          <p:cNvPr name="Freeform 16" id="16"/>
          <p:cNvSpPr/>
          <p:nvPr/>
        </p:nvSpPr>
        <p:spPr>
          <a:xfrm flipH="true" flipV="false" rot="0">
            <a:off x="16357455" y="-1902400"/>
            <a:ext cx="7320026" cy="5197902"/>
          </a:xfrm>
          <a:custGeom>
            <a:avLst/>
            <a:gdLst/>
            <a:ahLst/>
            <a:cxnLst/>
            <a:rect r="r" b="b" t="t" l="l"/>
            <a:pathLst>
              <a:path h="5197902" w="7320026">
                <a:moveTo>
                  <a:pt x="7320026" y="0"/>
                </a:moveTo>
                <a:lnTo>
                  <a:pt x="0" y="0"/>
                </a:lnTo>
                <a:lnTo>
                  <a:pt x="0" y="5197902"/>
                </a:lnTo>
                <a:lnTo>
                  <a:pt x="7320026" y="5197902"/>
                </a:lnTo>
                <a:lnTo>
                  <a:pt x="732002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43434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216853"/>
            <a:ext cx="15143747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Global Integrated Monetary and Fiscal</a:t>
            </a:r>
          </a:p>
        </p:txBody>
      </p:sp>
      <p:sp>
        <p:nvSpPr>
          <p:cNvPr name="Freeform 3" id="3"/>
          <p:cNvSpPr/>
          <p:nvPr/>
        </p:nvSpPr>
        <p:spPr>
          <a:xfrm flipH="true" flipV="false" rot="8100000">
            <a:off x="11906625" y="6366578"/>
            <a:ext cx="10424185" cy="7402144"/>
          </a:xfrm>
          <a:custGeom>
            <a:avLst/>
            <a:gdLst/>
            <a:ahLst/>
            <a:cxnLst/>
            <a:rect r="r" b="b" t="t" l="l"/>
            <a:pathLst>
              <a:path h="7402144" w="10424185">
                <a:moveTo>
                  <a:pt x="10424185" y="0"/>
                </a:moveTo>
                <a:lnTo>
                  <a:pt x="0" y="0"/>
                </a:lnTo>
                <a:lnTo>
                  <a:pt x="0" y="7402145"/>
                </a:lnTo>
                <a:lnTo>
                  <a:pt x="10424185" y="7402145"/>
                </a:lnTo>
                <a:lnTo>
                  <a:pt x="1042418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43434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32867" y="2470909"/>
            <a:ext cx="17914061" cy="42697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21"/>
              </a:lnSpc>
            </a:pPr>
            <a:r>
              <a:rPr lang="en-US" sz="3015">
                <a:solidFill>
                  <a:srgbClr val="FFFFFF"/>
                </a:solidFill>
                <a:latin typeface="Open Sans Bold"/>
              </a:rPr>
              <a:t>  Տնտեսական շոկերի ազդեցությունների առավել համակողմանի գնահատման</a:t>
            </a:r>
          </a:p>
          <a:p>
            <a:pPr algn="l">
              <a:lnSpc>
                <a:spcPts val="4221"/>
              </a:lnSpc>
            </a:pPr>
            <a:r>
              <a:rPr lang="en-US" sz="3015">
                <a:solidFill>
                  <a:srgbClr val="FFFFFF"/>
                </a:solidFill>
                <a:latin typeface="Open Sans Bold"/>
              </a:rPr>
              <a:t>նպատակով կիրառվել է ընդհանուր հավասարակշռության GIMF մոդելը։</a:t>
            </a:r>
          </a:p>
          <a:p>
            <a:pPr algn="l">
              <a:lnSpc>
                <a:spcPts val="4221"/>
              </a:lnSpc>
            </a:pPr>
            <a:r>
              <a:rPr lang="en-US" sz="3015">
                <a:solidFill>
                  <a:srgbClr val="FFFFFF"/>
                </a:solidFill>
                <a:latin typeface="Open Sans Bold"/>
              </a:rPr>
              <a:t>GIMF մոդելի արդյունքները մեկնաբանվում են որպես շոկերի ազդեցությունների արդյունքում մակրոտնտեսական ցուցանիշների մակարդակների </a:t>
            </a:r>
            <a:r>
              <a:rPr lang="en-US" sz="3015">
                <a:solidFill>
                  <a:srgbClr val="FFFFFF"/>
                </a:solidFill>
                <a:latin typeface="Open Sans Bold"/>
              </a:rPr>
              <a:t>շեղումներ կայուն վիճակից:  Կայուն վիճակն իր հերթին, հանդիսանում է մակրոտնտեսական ցուցանիշների այն շարժընթացը, որը տեղի կունենար շոկերի բացակայության պայմաններում:</a:t>
            </a:r>
          </a:p>
          <a:p>
            <a:pPr algn="l">
              <a:lnSpc>
                <a:spcPts val="4221"/>
              </a:lnSpc>
            </a:pP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0" y="216853"/>
            <a:ext cx="15443200" cy="1028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Dynamic Stochastic General Equilibrium </a:t>
            </a:r>
          </a:p>
        </p:txBody>
      </p:sp>
      <p:sp>
        <p:nvSpPr>
          <p:cNvPr name="Freeform 3" id="3"/>
          <p:cNvSpPr/>
          <p:nvPr/>
        </p:nvSpPr>
        <p:spPr>
          <a:xfrm flipH="true" flipV="false" rot="8100000">
            <a:off x="11906625" y="6366578"/>
            <a:ext cx="10424185" cy="7402144"/>
          </a:xfrm>
          <a:custGeom>
            <a:avLst/>
            <a:gdLst/>
            <a:ahLst/>
            <a:cxnLst/>
            <a:rect r="r" b="b" t="t" l="l"/>
            <a:pathLst>
              <a:path h="7402144" w="10424185">
                <a:moveTo>
                  <a:pt x="10424185" y="0"/>
                </a:moveTo>
                <a:lnTo>
                  <a:pt x="0" y="0"/>
                </a:lnTo>
                <a:lnTo>
                  <a:pt x="0" y="7402145"/>
                </a:lnTo>
                <a:lnTo>
                  <a:pt x="10424185" y="7402145"/>
                </a:lnTo>
                <a:lnTo>
                  <a:pt x="1042418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43434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32867" y="2470909"/>
            <a:ext cx="17914061" cy="3197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21"/>
              </a:lnSpc>
            </a:pPr>
            <a:r>
              <a:rPr lang="en-US" sz="3015">
                <a:solidFill>
                  <a:srgbClr val="FFFFFF"/>
                </a:solidFill>
                <a:latin typeface="Open Sans Bold"/>
              </a:rPr>
              <a:t>Մոդելը մշակվել և կառուցվել է Արժույթի միջազգային հիմնադրամի կողմից և կիրառվում է մակրոտնտեսական քաղաքականության և տնտեսական շոկերի ազդեցությունների գնահատման համար: Դինամիկ ստոխաստիկ ընդհանուր հավասարակշռության մոդելները լայնորեն կիրառվում են մակրոտնտեսական վերլուծության մեջ, մասնավորապես՝ դրամավարկային և հարկաբյուջետային քաղաքականության ազդեցությունը քանակականապես գնահատելու ժամանակ։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520666" y="6851258"/>
            <a:ext cx="2767334" cy="3435742"/>
          </a:xfrm>
          <a:custGeom>
            <a:avLst/>
            <a:gdLst/>
            <a:ahLst/>
            <a:cxnLst/>
            <a:rect r="r" b="b" t="t" l="l"/>
            <a:pathLst>
              <a:path h="3435742" w="2767334">
                <a:moveTo>
                  <a:pt x="0" y="0"/>
                </a:moveTo>
                <a:lnTo>
                  <a:pt x="2767334" y="0"/>
                </a:lnTo>
                <a:lnTo>
                  <a:pt x="2767334" y="3435742"/>
                </a:lnTo>
                <a:lnTo>
                  <a:pt x="0" y="34357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009650"/>
            <a:ext cx="10551081" cy="1924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06"/>
              </a:lnSpc>
            </a:pPr>
            <a:r>
              <a:rPr lang="en-US" sz="6255">
                <a:solidFill>
                  <a:srgbClr val="FFFFFF"/>
                </a:solidFill>
                <a:latin typeface="Play"/>
              </a:rPr>
              <a:t>Structural Vector Autoregression/SVAR/ model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4450624"/>
            <a:ext cx="14150564" cy="32550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E74C3D"/>
                </a:solidFill>
                <a:latin typeface="Mardoto"/>
              </a:rPr>
              <a:t>SVAR</a:t>
            </a:r>
            <a:r>
              <a:rPr lang="en-US" sz="3099">
                <a:solidFill>
                  <a:srgbClr val="FFFFFF"/>
                </a:solidFill>
                <a:latin typeface="Mardoto"/>
              </a:rPr>
              <a:t>  մոդելը հնարավություն է տալիս մեկ համակարգում/միաժամանակ գնահատել տարբեր ցուցանիշների միջև դինամիկ փոխազդեցությունները, ինչպես նաև կառուցվածքային պարամետրերի օգնությամբ՝ գնահատել փոփոխականների միջև նույն ժամանակահատվածում ազդեցությունները, նաև հնարավորություն տալիս հաշվի առնել տնտեսագիտության տեսական դրույթներից բխող կամ այլ անհրաժեշտ/հիմնավոր ենթադրություններ։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09650"/>
            <a:ext cx="10551081" cy="1924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06"/>
              </a:lnSpc>
            </a:pPr>
            <a:r>
              <a:rPr lang="en-US" sz="6255">
                <a:solidFill>
                  <a:srgbClr val="FFFFFF"/>
                </a:solidFill>
                <a:latin typeface="Play"/>
              </a:rPr>
              <a:t>Structural Vector Autoregression/SVAR/ model</a:t>
            </a:r>
          </a:p>
        </p:txBody>
      </p:sp>
      <p:sp>
        <p:nvSpPr>
          <p:cNvPr name="Freeform 3" id="3"/>
          <p:cNvSpPr/>
          <p:nvPr/>
        </p:nvSpPr>
        <p:spPr>
          <a:xfrm flipH="true" flipV="false" rot="-9707041">
            <a:off x="-3156920" y="7011164"/>
            <a:ext cx="13747905" cy="9762296"/>
          </a:xfrm>
          <a:custGeom>
            <a:avLst/>
            <a:gdLst/>
            <a:ahLst/>
            <a:cxnLst/>
            <a:rect r="r" b="b" t="t" l="l"/>
            <a:pathLst>
              <a:path h="9762296" w="13747905">
                <a:moveTo>
                  <a:pt x="13747905" y="0"/>
                </a:moveTo>
                <a:lnTo>
                  <a:pt x="0" y="0"/>
                </a:lnTo>
                <a:lnTo>
                  <a:pt x="0" y="9762296"/>
                </a:lnTo>
                <a:lnTo>
                  <a:pt x="13747905" y="9762296"/>
                </a:lnTo>
                <a:lnTo>
                  <a:pt x="1374790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43434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504530" y="4169563"/>
            <a:ext cx="11278939" cy="1890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86"/>
              </a:lnSpc>
            </a:pPr>
            <a:r>
              <a:rPr lang="en-US" sz="3562">
                <a:solidFill>
                  <a:srgbClr val="FFFFFF"/>
                </a:solidFill>
                <a:latin typeface="Open Sans Bold"/>
              </a:rPr>
              <a:t> Կառուցված SVAR մոդելը ունի հետևյալ տեսքը՝ </a:t>
            </a:r>
          </a:p>
          <a:p>
            <a:pPr algn="ctr">
              <a:lnSpc>
                <a:spcPts val="5266"/>
              </a:lnSpc>
            </a:pPr>
            <a:r>
              <a:rPr lang="en-US" sz="3762">
                <a:solidFill>
                  <a:srgbClr val="FFFFFF"/>
                </a:solidFill>
                <a:latin typeface="Open Sans Bold"/>
              </a:rPr>
              <a:t> A * Y = B +B * Y + ε ,  Y = (Y , Y  )</a:t>
            </a:r>
          </a:p>
          <a:p>
            <a:pPr algn="ctr">
              <a:lnSpc>
                <a:spcPts val="4986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6675954" y="5072630"/>
            <a:ext cx="167005" cy="46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6"/>
              </a:lnSpc>
            </a:pPr>
            <a:r>
              <a:rPr lang="en-US" sz="2768">
                <a:solidFill>
                  <a:srgbClr val="FFFFFF"/>
                </a:solidFill>
                <a:latin typeface="Open Sans"/>
              </a:rPr>
              <a:t>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528759" y="5109142"/>
            <a:ext cx="201064" cy="46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6"/>
              </a:lnSpc>
            </a:pPr>
            <a:r>
              <a:rPr lang="en-US" sz="2768">
                <a:solidFill>
                  <a:srgbClr val="FFFFFF"/>
                </a:solidFill>
                <a:latin typeface="Open Sans"/>
              </a:rPr>
              <a:t>0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291797" y="5109142"/>
            <a:ext cx="201064" cy="46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6"/>
              </a:lnSpc>
            </a:pPr>
            <a:r>
              <a:rPr lang="en-US" sz="2768">
                <a:solidFill>
                  <a:srgbClr val="FFFFFF"/>
                </a:solidFill>
                <a:latin typeface="Open Sans"/>
              </a:rPr>
              <a:t>1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088251" y="5214581"/>
            <a:ext cx="295870" cy="324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16"/>
              </a:lnSpc>
            </a:pPr>
            <a:r>
              <a:rPr lang="en-US" sz="1868">
                <a:solidFill>
                  <a:srgbClr val="FFFFFF"/>
                </a:solidFill>
                <a:latin typeface="Open Sans"/>
              </a:rPr>
              <a:t>t-1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467701" y="4677539"/>
            <a:ext cx="215486" cy="46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6"/>
              </a:lnSpc>
            </a:pPr>
            <a:r>
              <a:rPr lang="en-US" sz="2768">
                <a:solidFill>
                  <a:srgbClr val="FFFFFF"/>
                </a:solidFill>
                <a:latin typeface="Open Sans"/>
              </a:rPr>
              <a:t>d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58876" y="5143606"/>
            <a:ext cx="124226" cy="46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6"/>
              </a:lnSpc>
            </a:pPr>
            <a:r>
              <a:rPr lang="en-US" sz="2768">
                <a:solidFill>
                  <a:srgbClr val="FFFFFF"/>
                </a:solidFill>
                <a:latin typeface="Open Sans"/>
              </a:rPr>
              <a:t>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343476" y="5143606"/>
            <a:ext cx="124226" cy="46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6"/>
              </a:lnSpc>
            </a:pPr>
            <a:r>
              <a:rPr lang="en-US" sz="2768">
                <a:solidFill>
                  <a:srgbClr val="FFFFFF"/>
                </a:solidFill>
                <a:latin typeface="Open Sans"/>
              </a:rPr>
              <a:t>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848850" y="5143606"/>
            <a:ext cx="124226" cy="46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6"/>
              </a:lnSpc>
            </a:pPr>
            <a:r>
              <a:rPr lang="en-US" sz="2768">
                <a:solidFill>
                  <a:srgbClr val="FFFFFF"/>
                </a:solidFill>
                <a:latin typeface="Open Sans"/>
              </a:rPr>
              <a:t>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657531" y="5143606"/>
            <a:ext cx="124226" cy="46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6"/>
              </a:lnSpc>
            </a:pPr>
            <a:r>
              <a:rPr lang="en-US" sz="2768">
                <a:solidFill>
                  <a:srgbClr val="FFFFFF"/>
                </a:solidFill>
                <a:latin typeface="Open Sans"/>
              </a:rPr>
              <a:t>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722128" y="4677539"/>
            <a:ext cx="119257" cy="46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6"/>
              </a:lnSpc>
            </a:pPr>
            <a:r>
              <a:rPr lang="en-US" sz="2768">
                <a:solidFill>
                  <a:srgbClr val="FFFFFF"/>
                </a:solidFill>
                <a:latin typeface="Open Sans"/>
              </a:rPr>
              <a:t>f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908032" y="4690807"/>
            <a:ext cx="194519" cy="465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6"/>
              </a:lnSpc>
            </a:pPr>
            <a:r>
              <a:rPr lang="en-US" sz="2768">
                <a:solidFill>
                  <a:srgbClr val="FFFFFF"/>
                </a:solidFill>
                <a:latin typeface="Open Sans"/>
              </a:rPr>
              <a:t>T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38980" y="3042920"/>
            <a:ext cx="16810039" cy="4257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Mardoto"/>
              </a:rPr>
              <a:t>Որտեղ՝ </a:t>
            </a:r>
            <a:r>
              <a:rPr lang="en-US" sz="3399">
                <a:solidFill>
                  <a:srgbClr val="E74C3D"/>
                </a:solidFill>
                <a:latin typeface="Mardoto"/>
              </a:rPr>
              <a:t>Y</a:t>
            </a:r>
            <a:r>
              <a:rPr lang="en-US" sz="3399">
                <a:solidFill>
                  <a:srgbClr val="FFFFFF"/>
                </a:solidFill>
                <a:latin typeface="Mardoto"/>
              </a:rPr>
              <a:t>   -ն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FFFFFF"/>
                </a:solidFill>
                <a:latin typeface="Mardoto"/>
              </a:rPr>
              <a:t> ՀՀ հիմնական մակրոտնտեսական փոփոխականների վեկտորն է ժամանակի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FFFFFF"/>
                </a:solidFill>
                <a:latin typeface="Mardoto"/>
              </a:rPr>
              <a:t>t պահին (դրամական փոխանցումների դոլարային աճ, ՕՈՒՆ-ի դոլարային աճ,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FFFFFF"/>
                </a:solidFill>
                <a:latin typeface="Mardoto"/>
              </a:rPr>
              <a:t>արտահանման իրական աճ, դոլար/դրամ փոխարժեքի արժեզրկման տեմպ, միջին գնաճ,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FFFFFF"/>
                </a:solidFill>
                <a:latin typeface="Mardoto"/>
              </a:rPr>
              <a:t>տնտեսական աճ, սպառման, ծառայությունների, ներդրումների, շինարարության,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FFFFFF"/>
                </a:solidFill>
                <a:latin typeface="Mardoto"/>
              </a:rPr>
              <a:t>ներմուծման, արդյունաբերության և գյուղատնտեսության իրական աճեր,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FFFFFF"/>
                </a:solidFill>
                <a:latin typeface="Mardoto"/>
              </a:rPr>
              <a:t>ձեռնարկություններին տրված վարկերի, ընդհանուր հարկային եկամուտների, պետական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FFFFFF"/>
                </a:solidFill>
                <a:latin typeface="Mardoto"/>
              </a:rPr>
              <a:t>ընդհանուր ծախսերի և կառավարության պարտքի անվանական աճեր, մեկ տարանուց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FFFFFF"/>
                </a:solidFill>
                <a:latin typeface="Mardoto"/>
              </a:rPr>
              <a:t>պետական պարտատոմսերի եկամտաբերությունը):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4786858" y="6574111"/>
            <a:ext cx="4017541" cy="4114800"/>
          </a:xfrm>
          <a:custGeom>
            <a:avLst/>
            <a:gdLst/>
            <a:ahLst/>
            <a:cxnLst/>
            <a:rect r="r" b="b" t="t" l="l"/>
            <a:pathLst>
              <a:path h="4114800" w="4017541">
                <a:moveTo>
                  <a:pt x="0" y="0"/>
                </a:moveTo>
                <a:lnTo>
                  <a:pt x="4017541" y="0"/>
                </a:lnTo>
                <a:lnTo>
                  <a:pt x="40175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584994" y="2862327"/>
            <a:ext cx="215503" cy="4630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6"/>
              </a:lnSpc>
            </a:pPr>
            <a:r>
              <a:rPr lang="en-US" sz="2768">
                <a:solidFill>
                  <a:srgbClr val="E74C3D"/>
                </a:solidFill>
                <a:latin typeface="Open Sans"/>
              </a:rPr>
              <a:t>d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522942" y="3280662"/>
            <a:ext cx="124123" cy="4630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6"/>
              </a:lnSpc>
            </a:pPr>
            <a:r>
              <a:rPr lang="en-US" sz="2768">
                <a:solidFill>
                  <a:srgbClr val="E74C3D"/>
                </a:solidFill>
                <a:latin typeface="Open Sans"/>
              </a:rPr>
              <a:t>t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5399999">
            <a:off x="14546464" y="-1645618"/>
            <a:ext cx="4017541" cy="4114800"/>
          </a:xfrm>
          <a:custGeom>
            <a:avLst/>
            <a:gdLst/>
            <a:ahLst/>
            <a:cxnLst/>
            <a:rect r="r" b="b" t="t" l="l"/>
            <a:pathLst>
              <a:path h="4114800" w="4017541">
                <a:moveTo>
                  <a:pt x="0" y="0"/>
                </a:moveTo>
                <a:lnTo>
                  <a:pt x="4017541" y="0"/>
                </a:lnTo>
                <a:lnTo>
                  <a:pt x="40175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58030" y="3042920"/>
            <a:ext cx="16810039" cy="3343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Mardoto"/>
              </a:rPr>
              <a:t>Որտեղ՝ </a:t>
            </a:r>
            <a:r>
              <a:rPr lang="en-US" sz="3399">
                <a:solidFill>
                  <a:srgbClr val="E74C3D"/>
                </a:solidFill>
                <a:latin typeface="Mardoto"/>
              </a:rPr>
              <a:t>Y</a:t>
            </a:r>
            <a:r>
              <a:rPr lang="en-US" sz="3399">
                <a:solidFill>
                  <a:srgbClr val="FFFFFF"/>
                </a:solidFill>
                <a:latin typeface="Mardoto"/>
              </a:rPr>
              <a:t>   -ն</a:t>
            </a:r>
          </a:p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FFFFFF"/>
                </a:solidFill>
                <a:latin typeface="Mardoto"/>
              </a:rPr>
              <a:t> ՀՀ համար արտածին (էկզոգեն) փոփոխականների վեկտորն է ժամանակի t պահին. (պղնձի և նավթի միջազգային գների աճեր, եվրոգոտու տնտեսական աճ, ՌԴ տնտեսական աճ, ՌԴ միջին գնաճ): Մոդելավորման ենթադրություններն արվել են այնպես, որ նշված փոփոխականները միմյանց նկատմամբ ունենան որոշակի էնդոգեն (մոդելի կառուցումից հետո ստուգվել են փոփոխականների միջև էնդոգեն կապերի առկայությունը և բացակայության դեպքում դրվել զրոյական ազդեցություն) վարքագծեր և չարձագանքեն ՀՀ փոփոխականներին: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4786858" y="6574111"/>
            <a:ext cx="4017541" cy="4114800"/>
          </a:xfrm>
          <a:custGeom>
            <a:avLst/>
            <a:gdLst/>
            <a:ahLst/>
            <a:cxnLst/>
            <a:rect r="r" b="b" t="t" l="l"/>
            <a:pathLst>
              <a:path h="4114800" w="4017541">
                <a:moveTo>
                  <a:pt x="0" y="0"/>
                </a:moveTo>
                <a:lnTo>
                  <a:pt x="4017541" y="0"/>
                </a:lnTo>
                <a:lnTo>
                  <a:pt x="40175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633140" y="2862327"/>
            <a:ext cx="119211" cy="4630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6"/>
              </a:lnSpc>
            </a:pPr>
            <a:r>
              <a:rPr lang="en-US" sz="2768">
                <a:solidFill>
                  <a:srgbClr val="E74C3D"/>
                </a:solidFill>
                <a:latin typeface="Open Sans"/>
              </a:rPr>
              <a:t>f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546458" y="3280662"/>
            <a:ext cx="77090" cy="4630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76"/>
              </a:lnSpc>
            </a:pPr>
            <a:r>
              <a:rPr lang="en-US" sz="2768">
                <a:solidFill>
                  <a:srgbClr val="E74C3D"/>
                </a:solidFill>
                <a:latin typeface="Open Sans"/>
              </a:rPr>
              <a:t>t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-5399999">
            <a:off x="14546464" y="-1645618"/>
            <a:ext cx="4017541" cy="4114800"/>
          </a:xfrm>
          <a:custGeom>
            <a:avLst/>
            <a:gdLst/>
            <a:ahLst/>
            <a:cxnLst/>
            <a:rect r="r" b="b" t="t" l="l"/>
            <a:pathLst>
              <a:path h="4114800" w="4017541">
                <a:moveTo>
                  <a:pt x="0" y="0"/>
                </a:moveTo>
                <a:lnTo>
                  <a:pt x="4017541" y="0"/>
                </a:lnTo>
                <a:lnTo>
                  <a:pt x="40175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E1C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032512" y="3281362"/>
            <a:ext cx="14222977" cy="3657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E74C3D"/>
                </a:solidFill>
                <a:latin typeface="Mardoto"/>
              </a:rPr>
              <a:t>Α</a:t>
            </a:r>
            <a:r>
              <a:rPr lang="en-US" sz="2999">
                <a:solidFill>
                  <a:srgbClr val="FFFFFF"/>
                </a:solidFill>
                <a:latin typeface="Mardoto"/>
              </a:rPr>
              <a:t>-ն կառուցվածքային պարամետրերի մատրիցն է, 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E74C3D"/>
                </a:solidFill>
                <a:latin typeface="Mardoto"/>
              </a:rPr>
              <a:t>B</a:t>
            </a:r>
            <a:r>
              <a:rPr lang="en-US" sz="2999">
                <a:solidFill>
                  <a:srgbClr val="FFFFFF"/>
                </a:solidFill>
                <a:latin typeface="Mardoto"/>
              </a:rPr>
              <a:t>-ն ազատ անդամ պարամետրերի վեկտորն է,  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E74C3D"/>
                </a:solidFill>
                <a:latin typeface="Mardoto"/>
              </a:rPr>
              <a:t>B</a:t>
            </a:r>
            <a:r>
              <a:rPr lang="en-US" sz="2999">
                <a:solidFill>
                  <a:srgbClr val="FFFFFF"/>
                </a:solidFill>
                <a:latin typeface="Mardoto"/>
              </a:rPr>
              <a:t>-ը լագերից ազդեցության պարամետրերի մատրիցն է: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E74C3D"/>
                </a:solidFill>
                <a:latin typeface="Mardoto"/>
              </a:rPr>
              <a:t>ε</a:t>
            </a:r>
            <a:r>
              <a:rPr lang="en-US" sz="2999">
                <a:solidFill>
                  <a:srgbClr val="FFFFFF"/>
                </a:solidFill>
                <a:latin typeface="Mardoto"/>
              </a:rPr>
              <a:t>  -ն կառուցվածքային սխալների/շոկերի վեկտորն է ժամանակի t պահին: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-2700000">
            <a:off x="15586843" y="8426101"/>
            <a:ext cx="3814347" cy="2163775"/>
          </a:xfrm>
          <a:custGeom>
            <a:avLst/>
            <a:gdLst/>
            <a:ahLst/>
            <a:cxnLst/>
            <a:rect r="r" b="b" t="t" l="l"/>
            <a:pathLst>
              <a:path h="2163775" w="3814347">
                <a:moveTo>
                  <a:pt x="0" y="0"/>
                </a:moveTo>
                <a:lnTo>
                  <a:pt x="3814347" y="0"/>
                </a:lnTo>
                <a:lnTo>
                  <a:pt x="3814347" y="2163775"/>
                </a:lnTo>
                <a:lnTo>
                  <a:pt x="0" y="2163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262492" y="6662738"/>
            <a:ext cx="62359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E74C3D"/>
                </a:solidFill>
                <a:latin typeface="Mardoto"/>
              </a:rPr>
              <a:t>t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8100000">
            <a:off x="-1119477" y="-298645"/>
            <a:ext cx="3814347" cy="2163775"/>
          </a:xfrm>
          <a:custGeom>
            <a:avLst/>
            <a:gdLst/>
            <a:ahLst/>
            <a:cxnLst/>
            <a:rect r="r" b="b" t="t" l="l"/>
            <a:pathLst>
              <a:path h="2163775" w="3814347">
                <a:moveTo>
                  <a:pt x="0" y="0"/>
                </a:moveTo>
                <a:lnTo>
                  <a:pt x="3814347" y="0"/>
                </a:lnTo>
                <a:lnTo>
                  <a:pt x="3814347" y="2163775"/>
                </a:lnTo>
                <a:lnTo>
                  <a:pt x="0" y="21637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240094" y="5652204"/>
            <a:ext cx="107156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E74C3D"/>
                </a:solidFill>
                <a:latin typeface="Mardoto"/>
              </a:rPr>
              <a:t>1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262492" y="4641671"/>
            <a:ext cx="107156" cy="276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>
                <a:solidFill>
                  <a:srgbClr val="E74C3D"/>
                </a:solidFill>
                <a:latin typeface="Mardoto"/>
              </a:rPr>
              <a:t>0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000000">
                <a:alpha val="100000"/>
              </a:srgbClr>
            </a:gs>
            <a:gs pos="100000">
              <a:srgbClr val="737373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18120" y="3590476"/>
            <a:ext cx="16851760" cy="5194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FFFFFF"/>
                </a:solidFill>
                <a:latin typeface="Mardoto"/>
              </a:rPr>
              <a:t>Ավարտական աշխատանքի թեման է՝ ՀՀ տնտեսության ՌԴ-ից կախվածության հնարավոր փոփոխությունները: Թեման բավական արդիական է, քանի որ առնչվում է մեր երկրի տնտեսության ճյուղերի և ոլորտների հնարավոր փոփոխությունների, հատկապես 2020 թվականի 44-օրյա պատերազմից, վերջին տարիներին աշխարհին պատուհասած՝ COVID-19 համավարակից և ՌԴ-Ուկրաինա հակամարտության հետևանքով տնտեսական պատժանիջոցներից հետո:</a:t>
            </a:r>
          </a:p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FFFFFF"/>
                </a:solidFill>
                <a:latin typeface="Mardoto"/>
              </a:rPr>
              <a:t> Աշխատանքի նպատակն է ուսումնասիրել ՀՀ տնտեսության ոլորտները և հնարավոր կախվածությունը Ռուսաստանի Դաշնությունից:</a:t>
            </a:r>
          </a:p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FFFFFF"/>
                </a:solidFill>
                <a:latin typeface="Mardoto"/>
              </a:rPr>
              <a:t> Չնայած Հայաստանի Հանրապետության տնտեսության և ՀՆԱ-ի աննախադեպ աճի դինամիկայի՝ 2023 թվականի ավարտն ի ցույց դրեց մեր երկրի տնտեսության ամենախոցելի կողմը՝ կախվածությունը ռուսական շուկայից և Լարսի անցակետից։ Պրակտիկան ցույցտվեց, որ Ռուսաստանի կողմից չկա հետխորհրդային մի երկիր, որի հետ Ռուսաստանն իր քաղաքական խնդիրները և կոնֆլիկտները  լուծելու ճանապարհին չի կիրառել տնտեսական ու գազային շանտաժի միջոցները (Մերձբալթյան երկրներ, Ուկրաինա, Մոլդովա, Վրաստան)։</a:t>
            </a:r>
          </a:p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FFFFFF"/>
                </a:solidFill>
                <a:latin typeface="Mardoto"/>
              </a:rPr>
              <a:t> Այժմ Հայաստանի Հանրապետությունը և Ռուսաստանի Դաշնությունը գտնվում են նոր քաղաքական իրողությունների կիզակետում: ՀՀ-ն փոխելով իր քաղաքական վեկտորըՙ պետք է նաև դիվերսիֆիկացնի իր տնտեսությունը: </a:t>
            </a:r>
          </a:p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FFFFFF"/>
                </a:solidFill>
                <a:latin typeface="Mardoto"/>
              </a:rPr>
              <a:t>ՀՀ սոցիալ-տնտեսական զարգացման վերջին տասը տարիների ցուցանիշների վերլուծությունը վկայում է այն մասին, որ երկրում գրանցվել են թեև դանդաղ, սակայն որոշակի առումով կայուն աճի տեմպեր: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57250"/>
            <a:ext cx="8568630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FFFFF"/>
                </a:solidFill>
                <a:latin typeface="Open Sans Bold"/>
              </a:rPr>
              <a:t>Ներածություն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100000"/>
              </a:srgbClr>
            </a:gs>
            <a:gs pos="100000">
              <a:srgbClr val="737373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362265" y="2937637"/>
            <a:ext cx="10938361" cy="3440035"/>
          </a:xfrm>
          <a:custGeom>
            <a:avLst/>
            <a:gdLst/>
            <a:ahLst/>
            <a:cxnLst/>
            <a:rect r="r" b="b" t="t" l="l"/>
            <a:pathLst>
              <a:path h="3440035" w="10938361">
                <a:moveTo>
                  <a:pt x="0" y="0"/>
                </a:moveTo>
                <a:lnTo>
                  <a:pt x="10938361" y="0"/>
                </a:lnTo>
                <a:lnTo>
                  <a:pt x="10938361" y="3440035"/>
                </a:lnTo>
                <a:lnTo>
                  <a:pt x="0" y="3440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81075"/>
            <a:ext cx="8299155" cy="1396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69"/>
              </a:lnSpc>
            </a:pPr>
            <a:r>
              <a:rPr lang="en-US" sz="2620">
                <a:solidFill>
                  <a:srgbClr val="CFFFE5"/>
                </a:solidFill>
                <a:latin typeface="Open Sans Bold"/>
              </a:rPr>
              <a:t> Կառուցված SVAR մոդելը ունի հետևյալ տեսքը՝ </a:t>
            </a:r>
          </a:p>
          <a:p>
            <a:pPr algn="ctr">
              <a:lnSpc>
                <a:spcPts val="3875"/>
              </a:lnSpc>
            </a:pPr>
            <a:r>
              <a:rPr lang="en-US" sz="2768">
                <a:solidFill>
                  <a:srgbClr val="CFFFE5"/>
                </a:solidFill>
                <a:latin typeface="Open Sans Bold"/>
              </a:rPr>
              <a:t> A * Y = B +B * Y + ε ,  Y = (Y , Y  )</a:t>
            </a:r>
          </a:p>
          <a:p>
            <a:pPr algn="ctr">
              <a:lnSpc>
                <a:spcPts val="3669"/>
              </a:lnSpc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3362265" y="1638552"/>
            <a:ext cx="122884" cy="35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2"/>
              </a:lnSpc>
            </a:pPr>
            <a:r>
              <a:rPr lang="en-US" sz="2037">
                <a:solidFill>
                  <a:srgbClr val="CFFFE5"/>
                </a:solidFill>
                <a:latin typeface="Open Sans"/>
              </a:rPr>
              <a:t>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989767" y="1665418"/>
            <a:ext cx="147945" cy="35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2"/>
              </a:lnSpc>
            </a:pPr>
            <a:r>
              <a:rPr lang="en-US" sz="2037">
                <a:solidFill>
                  <a:srgbClr val="CFFFE5"/>
                </a:solidFill>
                <a:latin typeface="Open Sans"/>
              </a:rPr>
              <a:t>0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551218" y="1665418"/>
            <a:ext cx="147945" cy="35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2"/>
              </a:lnSpc>
            </a:pPr>
            <a:r>
              <a:rPr lang="en-US" sz="2037">
                <a:solidFill>
                  <a:srgbClr val="CFFFE5"/>
                </a:solidFill>
                <a:latin typeface="Open Sans"/>
              </a:rPr>
              <a:t>1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137257" y="1762051"/>
            <a:ext cx="217704" cy="231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5"/>
              </a:lnSpc>
            </a:pPr>
            <a:r>
              <a:rPr lang="en-US" sz="1375">
                <a:solidFill>
                  <a:srgbClr val="CFFFE5"/>
                </a:solidFill>
                <a:latin typeface="Open Sans"/>
              </a:rPr>
              <a:t>t-1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623890" y="1347841"/>
            <a:ext cx="158557" cy="35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2"/>
              </a:lnSpc>
            </a:pPr>
            <a:r>
              <a:rPr lang="en-US" sz="2037">
                <a:solidFill>
                  <a:srgbClr val="CFFFE5"/>
                </a:solidFill>
                <a:latin typeface="Open Sans"/>
              </a:rPr>
              <a:t>d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292938" y="1690777"/>
            <a:ext cx="91406" cy="35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2"/>
              </a:lnSpc>
            </a:pPr>
            <a:r>
              <a:rPr lang="en-US" sz="2037">
                <a:solidFill>
                  <a:srgbClr val="CFFFE5"/>
                </a:solidFill>
                <a:latin typeface="Open Sans"/>
              </a:rPr>
              <a:t>t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532483" y="1690777"/>
            <a:ext cx="91406" cy="35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2"/>
              </a:lnSpc>
            </a:pPr>
            <a:r>
              <a:rPr lang="en-US" sz="2037">
                <a:solidFill>
                  <a:srgbClr val="CFFFE5"/>
                </a:solidFill>
                <a:latin typeface="Open Sans"/>
              </a:rPr>
              <a:t>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696913" y="1690777"/>
            <a:ext cx="91406" cy="35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2"/>
              </a:lnSpc>
            </a:pPr>
            <a:r>
              <a:rPr lang="en-US" sz="2037">
                <a:solidFill>
                  <a:srgbClr val="CFFFE5"/>
                </a:solidFill>
                <a:latin typeface="Open Sans"/>
              </a:rPr>
              <a:t>t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027758" y="1690777"/>
            <a:ext cx="91406" cy="35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2"/>
              </a:lnSpc>
            </a:pPr>
            <a:r>
              <a:rPr lang="en-US" sz="2037">
                <a:solidFill>
                  <a:srgbClr val="CFFFE5"/>
                </a:solidFill>
                <a:latin typeface="Open Sans"/>
              </a:rPr>
              <a:t>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075289" y="1347841"/>
            <a:ext cx="87750" cy="35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2"/>
              </a:lnSpc>
            </a:pPr>
            <a:r>
              <a:rPr lang="en-US" sz="2037">
                <a:solidFill>
                  <a:srgbClr val="CFFFE5"/>
                </a:solidFill>
                <a:latin typeface="Open Sans"/>
              </a:rPr>
              <a:t>f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947890" y="1357603"/>
            <a:ext cx="143129" cy="355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2"/>
              </a:lnSpc>
            </a:pPr>
            <a:r>
              <a:rPr lang="en-US" sz="2037">
                <a:solidFill>
                  <a:srgbClr val="CFFFE5"/>
                </a:solidFill>
                <a:latin typeface="Open Sans"/>
              </a:rPr>
              <a:t>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1622" y="6592442"/>
            <a:ext cx="18004756" cy="35155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8982" indent="-239491" lvl="1">
              <a:lnSpc>
                <a:spcPts val="3105"/>
              </a:lnSpc>
              <a:buFont typeface="Arial"/>
              <a:buChar char="•"/>
            </a:pPr>
            <a:r>
              <a:rPr lang="en-US" sz="2218">
                <a:solidFill>
                  <a:srgbClr val="FFFFFF"/>
                </a:solidFill>
                <a:latin typeface="Mardoto"/>
              </a:rPr>
              <a:t>Ռուբլու արժեզրկումը, իսկ հետագայում դրամական փոխանցումների և արտահանման ծավալների կրճատումներն առաջացնում են ՀՀ փոխարժեքի շուկայում դրամի թուլացման ճնշումներ, ինչպես նաև փոխարժեքի փոխանցման ուղիով գնաճային ճնշումներ, որոնց արձագանքում է Կենտրոնական բանկը՝ խստացնելով դրամավարկային պայմանները</a:t>
            </a:r>
          </a:p>
          <a:p>
            <a:pPr algn="l" marL="478982" indent="-239491" lvl="1">
              <a:lnSpc>
                <a:spcPts val="3105"/>
              </a:lnSpc>
              <a:buFont typeface="Arial"/>
              <a:buChar char="•"/>
            </a:pPr>
            <a:r>
              <a:rPr lang="en-US" sz="2218">
                <a:solidFill>
                  <a:srgbClr val="FFFFFF"/>
                </a:solidFill>
                <a:latin typeface="Mardoto"/>
              </a:rPr>
              <a:t>Փոխարժեքի արժեզրկման և միջազգային շուկաներում առաջարկի շղթաների խաթարման հետևանքով ՀՀ-ում նկատվում է գնաճի որոշակի արագացում։</a:t>
            </a:r>
          </a:p>
          <a:p>
            <a:pPr algn="l" marL="478982" indent="-239491" lvl="1">
              <a:lnSpc>
                <a:spcPts val="3105"/>
              </a:lnSpc>
              <a:buFont typeface="Arial"/>
              <a:buChar char="•"/>
            </a:pPr>
            <a:r>
              <a:rPr lang="en-US" sz="2218">
                <a:solidFill>
                  <a:srgbClr val="FFFFFF"/>
                </a:solidFill>
                <a:latin typeface="Mardoto"/>
              </a:rPr>
              <a:t>Տնտեսական ակտիվության նվազման և մակրոտնտեսական անկայունության հետևանքով տեղի է ունենում երկրում ռիսկի հավելավճարների բարձրացում, ինչպես նաև ԿԲ կողմից գնաճին արձագանքման նպատակով խստացնող դրամավարկային քաղաքականության իրականացման պայմաններում պետական պարտատոմսերի եկամտաբերությունները կարճաժամկետ որոշակի տատանումներից հետո կայունանում է ավելի բարձր մակարդակում։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100000"/>
              </a:srgbClr>
            </a:gs>
            <a:gs pos="100000">
              <a:srgbClr val="737373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93251" y="-2113049"/>
            <a:ext cx="19727768" cy="3325893"/>
            <a:chOff x="0" y="0"/>
            <a:chExt cx="5195791" cy="8759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195791" cy="875955"/>
            </a:xfrm>
            <a:custGeom>
              <a:avLst/>
              <a:gdLst/>
              <a:ahLst/>
              <a:cxnLst/>
              <a:rect r="r" b="b" t="t" l="l"/>
              <a:pathLst>
                <a:path h="875955" w="5195791">
                  <a:moveTo>
                    <a:pt x="0" y="0"/>
                  </a:moveTo>
                  <a:lnTo>
                    <a:pt x="5195791" y="0"/>
                  </a:lnTo>
                  <a:lnTo>
                    <a:pt x="5195791" y="875955"/>
                  </a:lnTo>
                  <a:lnTo>
                    <a:pt x="0" y="875955"/>
                  </a:lnTo>
                  <a:close/>
                </a:path>
              </a:pathLst>
            </a:custGeom>
            <a:solidFill>
              <a:srgbClr val="1E1C1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5195791" cy="9235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213416" y="669919"/>
            <a:ext cx="10267089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49"/>
              </a:lnSpc>
            </a:pPr>
            <a:r>
              <a:rPr lang="en-US" sz="3540">
                <a:solidFill>
                  <a:srgbClr val="FFFFFF"/>
                </a:solidFill>
                <a:latin typeface="Play"/>
              </a:rPr>
              <a:t>Եզրակացություններ և առաջարկություններ</a:t>
            </a:r>
          </a:p>
          <a:p>
            <a:pPr algn="l">
              <a:lnSpc>
                <a:spcPts val="4249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true" flipV="false" rot="10367285">
            <a:off x="-1289647" y="-8494279"/>
            <a:ext cx="12917154" cy="9172385"/>
          </a:xfrm>
          <a:custGeom>
            <a:avLst/>
            <a:gdLst/>
            <a:ahLst/>
            <a:cxnLst/>
            <a:rect r="r" b="b" t="t" l="l"/>
            <a:pathLst>
              <a:path h="9172385" w="12917154">
                <a:moveTo>
                  <a:pt x="12917154" y="0"/>
                </a:moveTo>
                <a:lnTo>
                  <a:pt x="0" y="0"/>
                </a:lnTo>
                <a:lnTo>
                  <a:pt x="0" y="9172386"/>
                </a:lnTo>
                <a:lnTo>
                  <a:pt x="12917154" y="9172386"/>
                </a:lnTo>
                <a:lnTo>
                  <a:pt x="1291715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43434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882994" y="1878435"/>
            <a:ext cx="14782309" cy="9057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331265" indent="-165632" lvl="1">
              <a:lnSpc>
                <a:spcPts val="2148"/>
              </a:lnSpc>
              <a:buFont typeface="Arial"/>
              <a:buChar char="•"/>
            </a:pPr>
            <a:r>
              <a:rPr lang="en-US" sz="1534">
                <a:solidFill>
                  <a:srgbClr val="FFFFFF"/>
                </a:solidFill>
                <a:latin typeface="Open Sans Bold"/>
              </a:rPr>
              <a:t> Ավարտական աշխատանքի թեմային առընչվելիս եկա այն եզրակացության, որ երկրների քաղաքական կոմպոնենտը կապված է նրա տնսեսական բաղադրիչի հետ: Այսպիսով քաղաքականության և երկրի տնտեսության միջև կա փոխլրացնող փոխհարաբերություն՝ ենթադրելով, որ քաղաքականությունը նպաստում է տնտեսական խնդիրների լուծմանը, և հակառակը՝ տնտեսությունը՝ քաղաքական խնդիրների լուծմանը: ՀՀ և ՌԴ միջև վարած քաղաքականությունը և երկրների տնտեսությունը փոխկապակցված են թե՛ ներքին և թե՛ միջազգային հարաբերություններում: </a:t>
            </a:r>
          </a:p>
          <a:p>
            <a:pPr algn="just">
              <a:lnSpc>
                <a:spcPts val="2148"/>
              </a:lnSpc>
            </a:pPr>
          </a:p>
          <a:p>
            <a:pPr algn="just" marL="331265" indent="-165632" lvl="1">
              <a:lnSpc>
                <a:spcPts val="2148"/>
              </a:lnSpc>
              <a:buFont typeface="Arial"/>
              <a:buChar char="•"/>
            </a:pPr>
            <a:r>
              <a:rPr lang="en-US" sz="1534">
                <a:solidFill>
                  <a:srgbClr val="FFFFFF"/>
                </a:solidFill>
                <a:latin typeface="Open Sans Bold"/>
              </a:rPr>
              <a:t>Սոցիալիստական տնտեսական համակարգի փլուզումը վկայեց, որ հնարավոր չէ ինքնամեկուսացման սկզբունքով զարգանալ: Վերջին տարիների ՀՀ տնտեսության անկայունությունն ու մրցունակության անկումը վկայում է տնտեսական առաջընթացի նախկին մոդելը նորով փոխարինելու ահնրաժեշտության մասին։</a:t>
            </a:r>
          </a:p>
          <a:p>
            <a:pPr algn="just">
              <a:lnSpc>
                <a:spcPts val="2148"/>
              </a:lnSpc>
            </a:pPr>
          </a:p>
          <a:p>
            <a:pPr algn="just" marL="331265" indent="-165632" lvl="1">
              <a:lnSpc>
                <a:spcPts val="2148"/>
              </a:lnSpc>
              <a:buFont typeface="Arial"/>
              <a:buChar char="•"/>
            </a:pPr>
            <a:r>
              <a:rPr lang="en-US" sz="1534">
                <a:solidFill>
                  <a:srgbClr val="FFFFFF"/>
                </a:solidFill>
                <a:latin typeface="Open Sans Bold"/>
              </a:rPr>
              <a:t>ՀՀ-ի համար շատ կարևոր է կայուն տնտեսական հարաբերություններ հաստատել հարևան Վրաստանի և Իրանի Իսլամական Հանրապետության հետ:  ՀՀ հաջոր կարևորագույն ուղղություն է Մերձավոր Արևելքի երկրների հետ տնտեսական հարաբերությունների ընդլայնումը: </a:t>
            </a:r>
          </a:p>
          <a:p>
            <a:pPr algn="just">
              <a:lnSpc>
                <a:spcPts val="2148"/>
              </a:lnSpc>
            </a:pPr>
          </a:p>
          <a:p>
            <a:pPr algn="just" marL="331265" indent="-165632" lvl="1">
              <a:lnSpc>
                <a:spcPts val="2148"/>
              </a:lnSpc>
              <a:buFont typeface="Arial"/>
              <a:buChar char="•"/>
            </a:pPr>
            <a:r>
              <a:rPr lang="en-US" sz="1534">
                <a:solidFill>
                  <a:srgbClr val="FFFFFF"/>
                </a:solidFill>
                <a:latin typeface="Open Sans Bold"/>
              </a:rPr>
              <a:t>Կարևոր է՝</a:t>
            </a:r>
          </a:p>
          <a:p>
            <a:pPr algn="just">
              <a:lnSpc>
                <a:spcPts val="2148"/>
              </a:lnSpc>
            </a:pPr>
            <a:r>
              <a:rPr lang="en-US" sz="1534">
                <a:solidFill>
                  <a:srgbClr val="FFFFFF"/>
                </a:solidFill>
                <a:latin typeface="Open Sans Bold"/>
              </a:rPr>
              <a:t>ա) տնտեսության (նաև արտահանման շուկաների) դիվերսիֆիկացումը</a:t>
            </a:r>
          </a:p>
          <a:p>
            <a:pPr algn="just">
              <a:lnSpc>
                <a:spcPts val="2148"/>
              </a:lnSpc>
            </a:pPr>
            <a:r>
              <a:rPr lang="en-US" sz="1534">
                <a:solidFill>
                  <a:srgbClr val="FFFFFF"/>
                </a:solidFill>
                <a:latin typeface="Open Sans Bold"/>
              </a:rPr>
              <a:t>բ) անվտանգային/պաշտպանական համակարգի ամրապնդումը, այդ թվում՝ նոր գործընկերների հետ հարաբերությունների հաստատումը և համագործակցությունը</a:t>
            </a:r>
          </a:p>
          <a:p>
            <a:pPr algn="just">
              <a:lnSpc>
                <a:spcPts val="2148"/>
              </a:lnSpc>
            </a:pPr>
            <a:r>
              <a:rPr lang="en-US" sz="1534">
                <a:solidFill>
                  <a:srgbClr val="FFFFFF"/>
                </a:solidFill>
                <a:latin typeface="Open Sans Bold"/>
              </a:rPr>
              <a:t>գ) կոռուպցիայի դեմ պայքարը (այդ թվում քաղաքական կոռուպցիայի)</a:t>
            </a:r>
          </a:p>
          <a:p>
            <a:pPr algn="just">
              <a:lnSpc>
                <a:spcPts val="2148"/>
              </a:lnSpc>
            </a:pPr>
            <a:r>
              <a:rPr lang="en-US" sz="1534">
                <a:solidFill>
                  <a:srgbClr val="FFFFFF"/>
                </a:solidFill>
                <a:latin typeface="Open Sans Bold"/>
              </a:rPr>
              <a:t>դ) կառավարման արդյունավետության բարձրացումը, որը ենթադրում է պետական կառավարման ոլորտի ինստիտուտների հիմնարար բարեփոխումներ:</a:t>
            </a:r>
          </a:p>
          <a:p>
            <a:pPr algn="just">
              <a:lnSpc>
                <a:spcPts val="2148"/>
              </a:lnSpc>
            </a:pPr>
          </a:p>
          <a:p>
            <a:pPr algn="just" marL="331265" indent="-165632" lvl="1">
              <a:lnSpc>
                <a:spcPts val="2148"/>
              </a:lnSpc>
              <a:buFont typeface="Arial"/>
              <a:buChar char="•"/>
            </a:pPr>
            <a:r>
              <a:rPr lang="en-US" sz="1534">
                <a:solidFill>
                  <a:srgbClr val="FFFFFF"/>
                </a:solidFill>
                <a:latin typeface="Open Sans Bold"/>
              </a:rPr>
              <a:t> Հայաստանի տնտեսական արտահանման աննախադեպ կախվածությունը ռուսական շուկայից ու Լարսի անցակետից լուրջ մարտահրավեր է տնտեսության կայուն զարգացման համար, իսկ հայ-ռուսական քաղաքական հարաբերությունների ներկայիս պայմաններում քաղաքական զիջումներ կորզելու համար անթաքույց կկիրառի տնտեսական և գազային շանտաժի ավանդական գործիքները, ինչը կարող է պարալիզացնել Հայաստանի ամբողջ տնտեսությունը։</a:t>
            </a:r>
          </a:p>
          <a:p>
            <a:pPr algn="just" marL="331265" indent="-165632" lvl="1">
              <a:lnSpc>
                <a:spcPts val="2148"/>
              </a:lnSpc>
              <a:buFont typeface="Arial"/>
              <a:buChar char="•"/>
            </a:pPr>
            <a:r>
              <a:rPr lang="en-US" sz="1534">
                <a:solidFill>
                  <a:srgbClr val="FFFFFF"/>
                </a:solidFill>
                <a:latin typeface="Open Sans Bold"/>
              </a:rPr>
              <a:t> 2024 թվականը պետք է լինի արտահանման շուկաների դիվերսի-ֆիկացիայի ժամանակաշրջան (Իրան-ԵԱՏՄ ազատ առևտրի համաձայնագիրը կարող է որոշակի անվտանգության բարձիկ ստեղծել հայկական ապրանքների արտահանման համար։ 2024 թվականին Հայաստանը պետք է անցում կատարի տնտեսության և արտահանման շուկաների կտրուկ դիվերսիֆիկացիայի միջոցով։ Այս հարցում հապաղումը Հայաստանը կկանգնեցնի անվտանգային լուրջ սպառնալիքի առաջ։</a:t>
            </a:r>
          </a:p>
          <a:p>
            <a:pPr algn="just">
              <a:lnSpc>
                <a:spcPts val="2148"/>
              </a:lnSpc>
            </a:pPr>
          </a:p>
          <a:p>
            <a:pPr algn="just">
              <a:lnSpc>
                <a:spcPts val="2148"/>
              </a:lnSpc>
            </a:pPr>
          </a:p>
          <a:p>
            <a:pPr algn="just">
              <a:lnSpc>
                <a:spcPts val="2148"/>
              </a:lnSpc>
            </a:pPr>
          </a:p>
          <a:p>
            <a:pPr algn="just">
              <a:lnSpc>
                <a:spcPts val="2148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5780324" y="5089098"/>
            <a:ext cx="7320026" cy="5197902"/>
          </a:xfrm>
          <a:custGeom>
            <a:avLst/>
            <a:gdLst/>
            <a:ahLst/>
            <a:cxnLst/>
            <a:rect r="r" b="b" t="t" l="l"/>
            <a:pathLst>
              <a:path h="5197902" w="7320026">
                <a:moveTo>
                  <a:pt x="0" y="0"/>
                </a:moveTo>
                <a:lnTo>
                  <a:pt x="7320026" y="0"/>
                </a:lnTo>
                <a:lnTo>
                  <a:pt x="7320026" y="5197902"/>
                </a:lnTo>
                <a:lnTo>
                  <a:pt x="0" y="51979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43434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17259300" y="-54402"/>
            <a:ext cx="7320026" cy="5197902"/>
          </a:xfrm>
          <a:custGeom>
            <a:avLst/>
            <a:gdLst/>
            <a:ahLst/>
            <a:cxnLst/>
            <a:rect r="r" b="b" t="t" l="l"/>
            <a:pathLst>
              <a:path h="5197902" w="7320026">
                <a:moveTo>
                  <a:pt x="7320026" y="0"/>
                </a:moveTo>
                <a:lnTo>
                  <a:pt x="0" y="0"/>
                </a:lnTo>
                <a:lnTo>
                  <a:pt x="0" y="5197902"/>
                </a:lnTo>
                <a:lnTo>
                  <a:pt x="7320026" y="5197902"/>
                </a:lnTo>
                <a:lnTo>
                  <a:pt x="732002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43434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39702" y="2712966"/>
            <a:ext cx="15719598" cy="5782889"/>
          </a:xfrm>
          <a:custGeom>
            <a:avLst/>
            <a:gdLst/>
            <a:ahLst/>
            <a:cxnLst/>
            <a:rect r="r" b="b" t="t" l="l"/>
            <a:pathLst>
              <a:path h="5782889" w="15719598">
                <a:moveTo>
                  <a:pt x="0" y="0"/>
                </a:moveTo>
                <a:lnTo>
                  <a:pt x="15719598" y="0"/>
                </a:lnTo>
                <a:lnTo>
                  <a:pt x="15719598" y="5782889"/>
                </a:lnTo>
                <a:lnTo>
                  <a:pt x="0" y="57828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79" t="0" r="-1506" b="-1963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930523" y="9093518"/>
            <a:ext cx="3757949" cy="30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40"/>
              </a:lnSpc>
              <a:spcBef>
                <a:spcPct val="0"/>
              </a:spcBef>
            </a:pPr>
            <a:r>
              <a:rPr lang="en-US" sz="1800" u="sng">
                <a:solidFill>
                  <a:srgbClr val="FFFFFF"/>
                </a:solidFill>
                <a:latin typeface="Mardoto Medium"/>
              </a:rPr>
              <a:t>ՀԵՏ ԴԵՊԻ ԲՈՎԱՆԴԱԿՈՒԹՅՈՒՆ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911555" y="159703"/>
            <a:ext cx="9525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408724" y="1030288"/>
            <a:ext cx="11005662" cy="695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>
                <a:solidFill>
                  <a:srgbClr val="7ED1A7"/>
                </a:solidFill>
                <a:latin typeface="Open Sans Bold"/>
              </a:rPr>
              <a:t> </a:t>
            </a:r>
            <a:r>
              <a:rPr lang="en-US" sz="4100">
                <a:solidFill>
                  <a:srgbClr val="7ED1A7"/>
                </a:solidFill>
                <a:latin typeface="Open Sans Bold"/>
              </a:rPr>
              <a:t>ՀՀ ՀՆԱ-ի կառուցվածքի դինամիկան, %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100000"/>
              </a:srgbClr>
            </a:gs>
            <a:gs pos="100000">
              <a:srgbClr val="737373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033567" y="-778993"/>
            <a:ext cx="3254433" cy="4114800"/>
          </a:xfrm>
          <a:custGeom>
            <a:avLst/>
            <a:gdLst/>
            <a:ahLst/>
            <a:cxnLst/>
            <a:rect r="r" b="b" t="t" l="l"/>
            <a:pathLst>
              <a:path h="4114800" w="3254433">
                <a:moveTo>
                  <a:pt x="0" y="0"/>
                </a:moveTo>
                <a:lnTo>
                  <a:pt x="3254433" y="0"/>
                </a:lnTo>
                <a:lnTo>
                  <a:pt x="325443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3971615"/>
            <a:ext cx="18288000" cy="3200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ardoto"/>
              </a:rPr>
              <a:t>Հայաստանի ՀՆԱ-ն 2022-ին կազմել է շուրջ 8,5 տրլն դրամ, որը դրամի ներկա փոխարժեքով համարժեք է 21 մլրդ $ և երբևէ գրանցված ամենաբարձր ցուցանիշն է: Այսպես, Վիճակագրական կոմիտեի հրապարակած տվյալների համաձայն՝ 2022-ին՝ 2021-ի համեմատ (7 տրլն դրամ) Հայաստանի ՀՆԱ-ն ավելացել է 1,5 տրլն դոլարով կամ 12,6%-ով` կազմելով 8,5 տրլն դրամ:Վերջին 15 տարիների ընթացքում Հայաստանի տնտեսության համար սա ռեկորդային ցուցանիշ է: 2023 թվականի արդյունքներով Հայաստանում արձանագրվել է բարձր տնտեսական աճ և ցածր գնաճ: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-1358518" y="8229600"/>
            <a:ext cx="3254433" cy="4114800"/>
          </a:xfrm>
          <a:custGeom>
            <a:avLst/>
            <a:gdLst/>
            <a:ahLst/>
            <a:cxnLst/>
            <a:rect r="r" b="b" t="t" l="l"/>
            <a:pathLst>
              <a:path h="4114800" w="3254433">
                <a:moveTo>
                  <a:pt x="0" y="0"/>
                </a:moveTo>
                <a:lnTo>
                  <a:pt x="3254433" y="0"/>
                </a:lnTo>
                <a:lnTo>
                  <a:pt x="325443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941355" y="375580"/>
            <a:ext cx="11753663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67"/>
              </a:lnSpc>
            </a:pPr>
            <a:r>
              <a:rPr lang="en-US" sz="4223">
                <a:solidFill>
                  <a:srgbClr val="1E1C1C"/>
                </a:solidFill>
                <a:latin typeface="Play"/>
              </a:rPr>
              <a:t>Հայաստանից Ռուսաստան արտահանման դինամիկան (1995-2018թթ.)</a:t>
            </a:r>
          </a:p>
        </p:txBody>
      </p:sp>
      <p:sp>
        <p:nvSpPr>
          <p:cNvPr name="Freeform 3" id="3"/>
          <p:cNvSpPr/>
          <p:nvPr/>
        </p:nvSpPr>
        <p:spPr>
          <a:xfrm flipH="true" flipV="false" rot="-9707041">
            <a:off x="-3482955" y="6626059"/>
            <a:ext cx="13747905" cy="9762296"/>
          </a:xfrm>
          <a:custGeom>
            <a:avLst/>
            <a:gdLst/>
            <a:ahLst/>
            <a:cxnLst/>
            <a:rect r="r" b="b" t="t" l="l"/>
            <a:pathLst>
              <a:path h="9762296" w="13747905">
                <a:moveTo>
                  <a:pt x="13747905" y="0"/>
                </a:moveTo>
                <a:lnTo>
                  <a:pt x="0" y="0"/>
                </a:lnTo>
                <a:lnTo>
                  <a:pt x="0" y="9762296"/>
                </a:lnTo>
                <a:lnTo>
                  <a:pt x="13747905" y="9762296"/>
                </a:lnTo>
                <a:lnTo>
                  <a:pt x="1374790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43434" r="0" b="0"/>
            </a:stretch>
          </a:blip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6465259" y="1692898"/>
            <a:ext cx="12252880" cy="727932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FDF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486332" y="281309"/>
            <a:ext cx="10405291" cy="1285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67"/>
              </a:lnSpc>
            </a:pPr>
            <a:r>
              <a:rPr lang="en-US" sz="4223">
                <a:solidFill>
                  <a:srgbClr val="1E1C1C"/>
                </a:solidFill>
                <a:latin typeface="Play"/>
              </a:rPr>
              <a:t>Ռուսաստանից Հայաստան ներկրման դինամիկան (1995-2018թթ.)</a:t>
            </a:r>
          </a:p>
        </p:txBody>
      </p:sp>
      <p:sp>
        <p:nvSpPr>
          <p:cNvPr name="Freeform 3" id="3"/>
          <p:cNvSpPr/>
          <p:nvPr/>
        </p:nvSpPr>
        <p:spPr>
          <a:xfrm flipH="true" flipV="false" rot="-9707041">
            <a:off x="-3482955" y="6626059"/>
            <a:ext cx="13747905" cy="9762296"/>
          </a:xfrm>
          <a:custGeom>
            <a:avLst/>
            <a:gdLst/>
            <a:ahLst/>
            <a:cxnLst/>
            <a:rect r="r" b="b" t="t" l="l"/>
            <a:pathLst>
              <a:path h="9762296" w="13747905">
                <a:moveTo>
                  <a:pt x="13747905" y="0"/>
                </a:moveTo>
                <a:lnTo>
                  <a:pt x="0" y="0"/>
                </a:lnTo>
                <a:lnTo>
                  <a:pt x="0" y="9762296"/>
                </a:lnTo>
                <a:lnTo>
                  <a:pt x="13747905" y="9762296"/>
                </a:lnTo>
                <a:lnTo>
                  <a:pt x="1374790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-43434" r="0" b="0"/>
            </a:stretch>
          </a:blip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6465259" y="1692898"/>
            <a:ext cx="12252880" cy="727932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314235" y="2738951"/>
            <a:ext cx="6874796" cy="1982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04"/>
              </a:lnSpc>
              <a:spcBef>
                <a:spcPct val="0"/>
              </a:spcBef>
            </a:pPr>
            <a:r>
              <a:rPr lang="en-US" sz="1431">
                <a:solidFill>
                  <a:srgbClr val="1E1C1C"/>
                </a:solidFill>
                <a:latin typeface="Mardoto"/>
              </a:rPr>
              <a:t>Ռուսաստանից ներմուծումը 1995թ. կազմել է ավելի քան $135 մլն., ապա 2018թ.՝ $1.4 մլդ.։ Ներմուծման պարագայում ևս կտրուկ աճ գրանցվել է 2016-2018թթ.։ 2019թ. առաջին եռամսյակում Ռուսաստանից Հայաստան ներմուծման ծավալը կազմել է մոտ $346 մլն.։</a:t>
            </a:r>
          </a:p>
          <a:p>
            <a:pPr algn="l">
              <a:lnSpc>
                <a:spcPts val="2004"/>
              </a:lnSpc>
              <a:spcBef>
                <a:spcPct val="0"/>
              </a:spcBef>
            </a:pPr>
            <a:r>
              <a:rPr lang="en-US" sz="1431">
                <a:solidFill>
                  <a:srgbClr val="1E1C1C"/>
                </a:solidFill>
                <a:latin typeface="Mardoto"/>
              </a:rPr>
              <a:t>Ինչ վերաբերում է առևտրաշրջանառությանը, ապա 1995թ. այն կազմել է մոտ $226 մլն., իսկ 2018թ.՝ ավելի քան $2 մլդ.։ 2019թ. առաջին եռամսյակում Հայաստան-Ռուսաստան առևտրաշրջանառությունը կազմել է ավելի քան $483.5 մլն.: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100000"/>
              </a:srgbClr>
            </a:gs>
            <a:gs pos="100000">
              <a:srgbClr val="737373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10545" y="613748"/>
            <a:ext cx="17577455" cy="800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ardoto"/>
              </a:rPr>
              <a:t>Հ</a:t>
            </a:r>
            <a:r>
              <a:rPr lang="en-US" sz="3000">
                <a:solidFill>
                  <a:srgbClr val="FFFFFF"/>
                </a:solidFill>
                <a:latin typeface="Mardoto"/>
              </a:rPr>
              <a:t>այ-ռուսական առևտրաշրջանառության դինամիկայի վերլուծությունը՝ կարող ենք ասել.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ardoto"/>
              </a:rPr>
              <a:t>1.    Դիտարկումը ցույց է տալիս, որ առևտրաշրջանառության անկման փուլերը ժամանակագրորեն համընկնում են երկու երկրներում տեղի ունեցած տնտեսական և քաղաքական այնպիսի ցնցումների հետ, ինչպիսիք են 1998 թ. ռուսաստանյան ֆինանսական ճգնաժամը, 1999 թ. չեչենական երկրորդ պատերազմը, 1999 թ. հոկտեմբերի 27-ին ՀՀ ԱԺ-ում տեղի ունեցած ահաբեկչությունը, որին հաջորդեց տնտեսական անկման որոշակի շրջան, «Գույք պարտքի դիմաց» անվանումը ստացած գործարքը, որ կնքվեց 2002 թ․-ի նոյեմբերի 5-ին, 2008 թ. համաշխարհային տնտեսական ճգնաժամը, 2014-2015 թթ. միջազգային լարվածությամբ (ռուս-ուկրաինական ճգնաժամ) պայմանավորված Արևմուտքի (ԱՄՆ, ԵՄ) կողմից Ռուսաստանի նկատմամբ կիրառվող տնտեսական պատժամիջոցները։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ardoto"/>
              </a:rPr>
              <a:t>2. 2015-2018 թթ., առևտրաշրջանառության ծավալների նման աննախադեպ աճը ժամանակագրորեն համընկնում է ԵԱՏՄ-ին Հայաստանի անդամակցության հետ և բացատրվում է առաջին հերթին հենց այդ հանգամանքով։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Mardoto"/>
              </a:rPr>
              <a:t>3.    Հայ-ռուսական առևտրաշրջանառության մեջ ներմուծումը մշտապես գերակշռել և գերակշռում է արտահանմանը։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6602134" y="8827959"/>
            <a:ext cx="1685866" cy="1459041"/>
          </a:xfrm>
          <a:custGeom>
            <a:avLst/>
            <a:gdLst/>
            <a:ahLst/>
            <a:cxnLst/>
            <a:rect r="r" b="b" t="t" l="l"/>
            <a:pathLst>
              <a:path h="1459041" w="1685866">
                <a:moveTo>
                  <a:pt x="0" y="0"/>
                </a:moveTo>
                <a:lnTo>
                  <a:pt x="1685866" y="0"/>
                </a:lnTo>
                <a:lnTo>
                  <a:pt x="1685866" y="1459041"/>
                </a:lnTo>
                <a:lnTo>
                  <a:pt x="0" y="14590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687191" cy="853172"/>
          </a:xfrm>
          <a:custGeom>
            <a:avLst/>
            <a:gdLst/>
            <a:ahLst/>
            <a:cxnLst/>
            <a:rect r="r" b="b" t="t" l="l"/>
            <a:pathLst>
              <a:path h="853172" w="687191">
                <a:moveTo>
                  <a:pt x="0" y="0"/>
                </a:moveTo>
                <a:lnTo>
                  <a:pt x="687191" y="0"/>
                </a:lnTo>
                <a:lnTo>
                  <a:pt x="687191" y="853172"/>
                </a:lnTo>
                <a:lnTo>
                  <a:pt x="0" y="8531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0000">
                <a:alpha val="100000"/>
              </a:srgbClr>
            </a:gs>
            <a:gs pos="100000">
              <a:srgbClr val="737373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5389503" y="5604411"/>
            <a:ext cx="7320026" cy="5197902"/>
          </a:xfrm>
          <a:custGeom>
            <a:avLst/>
            <a:gdLst/>
            <a:ahLst/>
            <a:cxnLst/>
            <a:rect r="r" b="b" t="t" l="l"/>
            <a:pathLst>
              <a:path h="5197902" w="7320026">
                <a:moveTo>
                  <a:pt x="0" y="0"/>
                </a:moveTo>
                <a:lnTo>
                  <a:pt x="7320026" y="0"/>
                </a:lnTo>
                <a:lnTo>
                  <a:pt x="7320026" y="5197901"/>
                </a:lnTo>
                <a:lnTo>
                  <a:pt x="0" y="51979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43434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930523" y="9093517"/>
            <a:ext cx="2148089" cy="300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340"/>
              </a:lnSpc>
              <a:spcBef>
                <a:spcPct val="0"/>
              </a:spcBef>
            </a:pPr>
            <a:r>
              <a:rPr lang="en-US" sz="1800" u="sng">
                <a:solidFill>
                  <a:srgbClr val="FFFFFF"/>
                </a:solidFill>
                <a:latin typeface="Mardoto Medium"/>
              </a:rPr>
              <a:t>Հետո</a:t>
            </a:r>
          </a:p>
        </p:txBody>
      </p:sp>
      <p:sp>
        <p:nvSpPr>
          <p:cNvPr name="Freeform 4" id="4"/>
          <p:cNvSpPr/>
          <p:nvPr/>
        </p:nvSpPr>
        <p:spPr>
          <a:xfrm flipH="true" flipV="false" rot="0">
            <a:off x="16357455" y="-1902400"/>
            <a:ext cx="7320026" cy="5197902"/>
          </a:xfrm>
          <a:custGeom>
            <a:avLst/>
            <a:gdLst/>
            <a:ahLst/>
            <a:cxnLst/>
            <a:rect r="r" b="b" t="t" l="l"/>
            <a:pathLst>
              <a:path h="5197902" w="7320026">
                <a:moveTo>
                  <a:pt x="7320026" y="0"/>
                </a:moveTo>
                <a:lnTo>
                  <a:pt x="0" y="0"/>
                </a:lnTo>
                <a:lnTo>
                  <a:pt x="0" y="5197902"/>
                </a:lnTo>
                <a:lnTo>
                  <a:pt x="7320026" y="5197902"/>
                </a:lnTo>
                <a:lnTo>
                  <a:pt x="732002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43434"/>
            </a:stretch>
          </a:blipFill>
        </p:spPr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 rot="0">
            <a:off x="3017560" y="1945113"/>
            <a:ext cx="12252880" cy="7279322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572462" y="599925"/>
            <a:ext cx="15070664" cy="158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62"/>
              </a:lnSpc>
            </a:pPr>
            <a:r>
              <a:rPr lang="en-US" sz="4544">
                <a:solidFill>
                  <a:srgbClr val="FFFFFF"/>
                </a:solidFill>
                <a:latin typeface="Open Sans Bold"/>
              </a:rPr>
              <a:t>Հայ-ռուսական առևտրաշրջանառության դինամիկան (1995-2018թթ.)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DAGE1KywL0s</dc:identifier>
  <dcterms:modified xsi:type="dcterms:W3CDTF">2011-08-01T06:04:30Z</dcterms:modified>
  <cp:revision>1</cp:revision>
  <dc:title>ՀՀ ՏՆՏԵՍՈՒԹՅԱՆ ՌԴ-ԻՑ ԿԱԽՎԱԾՈՒԹՅԱՆ ՀՆԱՐԱՎՈՐ ՓՈՓՈԽՈՒԹՅՈՒՆՆԵՐԸ</dc:title>
</cp:coreProperties>
</file>