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B"/>
    <a:srgbClr val="00582C"/>
    <a:srgbClr val="008A45"/>
    <a:srgbClr val="00CC66"/>
    <a:srgbClr val="9FFFCF"/>
    <a:srgbClr val="69FFB4"/>
    <a:srgbClr val="9BFF9B"/>
    <a:srgbClr val="3399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4"/>
            <a:ext cx="7200800" cy="1579424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>
                <a:latin typeface="Cambria" panose="02040503050406030204" pitchFamily="18" charset="0"/>
              </a:rPr>
              <a:t>Принципи</a:t>
            </a:r>
            <a:r>
              <a:rPr lang="ru-RU" sz="4000" b="1" dirty="0">
                <a:latin typeface="Cambria" panose="02040503050406030204" pitchFamily="18" charset="0"/>
              </a:rPr>
              <a:t> </a:t>
            </a:r>
            <a:r>
              <a:rPr lang="ru-RU" sz="4000" b="1" dirty="0" err="1">
                <a:latin typeface="Cambria" panose="02040503050406030204" pitchFamily="18" charset="0"/>
              </a:rPr>
              <a:t>продуктивності</a:t>
            </a:r>
            <a:r>
              <a:rPr lang="ru-RU" sz="4000" b="1" dirty="0">
                <a:latin typeface="Cambria" panose="02040503050406030204" pitchFamily="18" charset="0"/>
              </a:rPr>
              <a:t> </a:t>
            </a:r>
            <a:r>
              <a:rPr lang="ru-RU" sz="4000" b="1" dirty="0" err="1">
                <a:latin typeface="Cambria" panose="02040503050406030204" pitchFamily="18" charset="0"/>
              </a:rPr>
              <a:t>Гаррінгтона</a:t>
            </a:r>
            <a:r>
              <a:rPr lang="ru-RU" sz="4000" b="1" dirty="0">
                <a:latin typeface="Cambria" panose="02040503050406030204" pitchFamily="18" charset="0"/>
              </a:rPr>
              <a:t> </a:t>
            </a:r>
            <a:r>
              <a:rPr lang="ru-RU" sz="4000" b="1" smtClean="0">
                <a:latin typeface="Cambria" panose="02040503050406030204" pitchFamily="18" charset="0"/>
              </a:rPr>
              <a:t>Емерсона</a:t>
            </a:r>
            <a:endParaRPr lang="ru-RU" sz="40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83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1" y="188640"/>
            <a:ext cx="8568951" cy="1200329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5.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Справедливе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неупереджене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ставлення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до 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працівників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628800"/>
            <a:ext cx="8568950" cy="500562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Гаррінгтон</a:t>
            </a:r>
            <a:r>
              <a:rPr lang="ru-RU" dirty="0"/>
              <a:t> </a:t>
            </a:r>
            <a:r>
              <a:rPr lang="ru-RU" dirty="0" err="1"/>
              <a:t>Емерсон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аналогічно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принципам </a:t>
            </a:r>
            <a:r>
              <a:rPr lang="ru-RU" dirty="0" err="1"/>
              <a:t>продуктивності</a:t>
            </a:r>
            <a:r>
              <a:rPr lang="ru-RU" dirty="0"/>
              <a:t>, </a:t>
            </a:r>
            <a:r>
              <a:rPr lang="ru-RU" dirty="0" err="1"/>
              <a:t>справедливий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трудящих зобов '</a:t>
            </a:r>
            <a:r>
              <a:rPr lang="ru-RU" dirty="0" err="1"/>
              <a:t>язаний</a:t>
            </a:r>
            <a:r>
              <a:rPr lang="ru-RU" dirty="0"/>
              <a:t> </a:t>
            </a:r>
            <a:r>
              <a:rPr lang="ru-RU" dirty="0" err="1"/>
              <a:t>виходити</a:t>
            </a:r>
            <a:r>
              <a:rPr lang="ru-RU" dirty="0"/>
              <a:t> з правил, </a:t>
            </a:r>
            <a:r>
              <a:rPr lang="ru-RU" dirty="0" err="1"/>
              <a:t>він</a:t>
            </a:r>
            <a:r>
              <a:rPr lang="ru-RU" dirty="0"/>
              <a:t> зобов' </a:t>
            </a:r>
            <a:r>
              <a:rPr lang="ru-RU" dirty="0" err="1"/>
              <a:t>язаний</a:t>
            </a:r>
            <a:r>
              <a:rPr lang="ru-RU" dirty="0"/>
              <a:t> </a:t>
            </a:r>
            <a:r>
              <a:rPr lang="ru-RU" dirty="0" err="1"/>
              <a:t>перебувати</a:t>
            </a:r>
            <a:r>
              <a:rPr lang="ru-RU" dirty="0"/>
              <a:t> разом з </a:t>
            </a:r>
            <a:r>
              <a:rPr lang="ru-RU" dirty="0" err="1"/>
              <a:t>усіма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принципами </a:t>
            </a:r>
            <a:r>
              <a:rPr lang="ru-RU" dirty="0" err="1"/>
              <a:t>трудової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, зобов '</a:t>
            </a:r>
            <a:r>
              <a:rPr lang="ru-RU" dirty="0" err="1"/>
              <a:t>язаний</a:t>
            </a:r>
            <a:r>
              <a:rPr lang="ru-RU" dirty="0"/>
              <a:t>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особливий</a:t>
            </a:r>
            <a:r>
              <a:rPr lang="ru-RU" dirty="0"/>
              <a:t> предмет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висококваліфікованої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. У </a:t>
            </a:r>
            <a:r>
              <a:rPr lang="ru-RU" dirty="0" err="1"/>
              <a:t>подібній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, як і в </a:t>
            </a:r>
            <a:r>
              <a:rPr lang="ru-RU" dirty="0" err="1"/>
              <a:t>іншій</a:t>
            </a:r>
            <a:r>
              <a:rPr lang="ru-RU" dirty="0"/>
              <a:t> будь-</a:t>
            </a:r>
            <a:r>
              <a:rPr lang="ru-RU" dirty="0" err="1"/>
              <a:t>якій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багатствами</a:t>
            </a:r>
            <a:r>
              <a:rPr lang="ru-RU" dirty="0"/>
              <a:t> </a:t>
            </a:r>
            <a:r>
              <a:rPr lang="ru-RU" dirty="0" err="1"/>
              <a:t>відповідальних</a:t>
            </a:r>
            <a:r>
              <a:rPr lang="ru-RU" dirty="0"/>
              <a:t> </a:t>
            </a:r>
            <a:r>
              <a:rPr lang="ru-RU" dirty="0" err="1"/>
              <a:t>моментів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.</a:t>
            </a:r>
          </a:p>
          <a:p>
            <a:r>
              <a:rPr lang="ru-RU" dirty="0"/>
              <a:t>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повинен справедливо </a:t>
            </a:r>
            <a:r>
              <a:rPr lang="ru-RU" dirty="0" err="1"/>
              <a:t>ставитися</a:t>
            </a:r>
            <a:r>
              <a:rPr lang="ru-RU" dirty="0"/>
              <a:t> до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нікого</a:t>
            </a:r>
            <a:r>
              <a:rPr lang="ru-RU" dirty="0"/>
              <a:t> не </a:t>
            </a:r>
            <a:r>
              <a:rPr lang="ru-RU" dirty="0" err="1"/>
              <a:t>виділяти</a:t>
            </a:r>
            <a:r>
              <a:rPr lang="ru-RU" dirty="0"/>
              <a:t>, а й </a:t>
            </a:r>
            <a:r>
              <a:rPr lang="ru-RU" dirty="0" err="1"/>
              <a:t>нікого</a:t>
            </a:r>
            <a:r>
              <a:rPr lang="ru-RU" dirty="0"/>
              <a:t> не </a:t>
            </a:r>
            <a:r>
              <a:rPr lang="ru-RU" dirty="0" err="1"/>
              <a:t>утискати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6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568951" cy="1200329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6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Оперативний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точний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повний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безперервний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облік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37" y="2276872"/>
            <a:ext cx="8712969" cy="337113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і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ru-RU" dirty="0" err="1"/>
              <a:t>необхідною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. </a:t>
            </a:r>
            <a:r>
              <a:rPr lang="ru-RU" dirty="0" err="1"/>
              <a:t>Облік</a:t>
            </a:r>
            <a:r>
              <a:rPr lang="ru-RU" dirty="0"/>
              <a:t> </a:t>
            </a:r>
            <a:r>
              <a:rPr lang="ru-RU" dirty="0" err="1"/>
              <a:t>перемагає</a:t>
            </a:r>
            <a:r>
              <a:rPr lang="ru-RU" dirty="0"/>
              <a:t> </a:t>
            </a:r>
            <a:r>
              <a:rPr lang="ru-RU" dirty="0" err="1"/>
              <a:t>поточний</a:t>
            </a:r>
            <a:r>
              <a:rPr lang="ru-RU" dirty="0"/>
              <a:t> час.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до </a:t>
            </a:r>
            <a:r>
              <a:rPr lang="ru-RU" dirty="0" err="1"/>
              <a:t>минулого</a:t>
            </a:r>
            <a:r>
              <a:rPr lang="ru-RU" dirty="0"/>
              <a:t>,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забігати</a:t>
            </a:r>
            <a:r>
              <a:rPr lang="ru-RU" dirty="0"/>
              <a:t> в </a:t>
            </a:r>
            <a:r>
              <a:rPr lang="ru-RU" dirty="0" err="1"/>
              <a:t>майбутнє</a:t>
            </a:r>
            <a:r>
              <a:rPr lang="ru-RU" dirty="0"/>
              <a:t>. </a:t>
            </a:r>
          </a:p>
          <a:p>
            <a:r>
              <a:rPr lang="ru-RU" dirty="0"/>
              <a:t>Даний принцип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керівнику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всю </a:t>
            </a:r>
            <a:r>
              <a:rPr lang="ru-RU" dirty="0" err="1"/>
              <a:t>необхідну</a:t>
            </a:r>
            <a:r>
              <a:rPr lang="ru-RU" dirty="0"/>
              <a:t> і максимально </a:t>
            </a:r>
            <a:r>
              <a:rPr lang="ru-RU" dirty="0" err="1"/>
              <a:t>повну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1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568951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7.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Диспетчеризація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19" y="1844824"/>
            <a:ext cx="8424934" cy="337113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Диспетчерство</a:t>
            </a:r>
            <a:r>
              <a:rPr lang="ru-RU" dirty="0"/>
              <a:t>, як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є сферою науки </a:t>
            </a:r>
            <a:r>
              <a:rPr lang="ru-RU" dirty="0" err="1"/>
              <a:t>управління</a:t>
            </a:r>
            <a:r>
              <a:rPr lang="ru-RU" dirty="0"/>
              <a:t> персоналом,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; нехай на </a:t>
            </a:r>
            <a:r>
              <a:rPr lang="ru-RU" dirty="0" err="1"/>
              <a:t>погляд</a:t>
            </a:r>
            <a:r>
              <a:rPr lang="ru-RU" dirty="0"/>
              <a:t> </a:t>
            </a:r>
            <a:r>
              <a:rPr lang="ru-RU" dirty="0" err="1"/>
              <a:t>непрофесіонала</a:t>
            </a:r>
            <a:r>
              <a:rPr lang="ru-RU" dirty="0"/>
              <a:t> </a:t>
            </a:r>
            <a:r>
              <a:rPr lang="ru-RU" dirty="0" err="1"/>
              <a:t>побачити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, але </a:t>
            </a:r>
            <a:r>
              <a:rPr lang="ru-RU" dirty="0" err="1"/>
              <a:t>суттєвий</a:t>
            </a:r>
            <a:r>
              <a:rPr lang="ru-RU" dirty="0"/>
              <a:t> результат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принципу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відчувається</a:t>
            </a:r>
            <a:r>
              <a:rPr lang="ru-RU" dirty="0"/>
              <a:t>.</a:t>
            </a:r>
          </a:p>
          <a:p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принципу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здатний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і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управляти</a:t>
            </a:r>
            <a:r>
              <a:rPr lang="ru-RU" dirty="0"/>
              <a:t> і </a:t>
            </a:r>
            <a:r>
              <a:rPr lang="ru-RU" dirty="0" err="1"/>
              <a:t>координувати</a:t>
            </a:r>
            <a:r>
              <a:rPr lang="ru-RU" dirty="0"/>
              <a:t> роботу </a:t>
            </a:r>
            <a:r>
              <a:rPr lang="ru-RU" dirty="0" err="1"/>
              <a:t>всього</a:t>
            </a:r>
            <a:r>
              <a:rPr lang="ru-RU" dirty="0"/>
              <a:t> трудового </a:t>
            </a:r>
            <a:r>
              <a:rPr lang="ru-RU" dirty="0" err="1"/>
              <a:t>колективу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84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568951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8.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Норми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та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графіки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8280920" cy="377975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Обидва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терміни</a:t>
            </a:r>
            <a:r>
              <a:rPr lang="ru-RU" dirty="0"/>
              <a:t> </a:t>
            </a:r>
            <a:r>
              <a:rPr lang="ru-RU" dirty="0" err="1"/>
              <a:t>Гаррінгтон</a:t>
            </a:r>
            <a:r>
              <a:rPr lang="ru-RU" dirty="0"/>
              <a:t> </a:t>
            </a:r>
            <a:r>
              <a:rPr lang="ru-RU" dirty="0" err="1"/>
              <a:t>Емерсон</a:t>
            </a:r>
            <a:r>
              <a:rPr lang="ru-RU" dirty="0"/>
              <a:t> </a:t>
            </a:r>
            <a:r>
              <a:rPr lang="ru-RU" dirty="0" err="1"/>
              <a:t>підрозділює</a:t>
            </a:r>
            <a:r>
              <a:rPr lang="ru-RU" dirty="0"/>
              <a:t> на два </a:t>
            </a:r>
            <a:r>
              <a:rPr lang="ru-RU" dirty="0" err="1"/>
              <a:t>типи</a:t>
            </a:r>
            <a:r>
              <a:rPr lang="ru-RU" dirty="0"/>
              <a:t>: </a:t>
            </a:r>
            <a:r>
              <a:rPr lang="ru-RU" dirty="0" err="1"/>
              <a:t>по-перше</a:t>
            </a:r>
            <a:r>
              <a:rPr lang="ru-RU" dirty="0"/>
              <a:t>,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 smtClean="0"/>
              <a:t>стандарти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і </a:t>
            </a:r>
            <a:r>
              <a:rPr lang="ru-RU" dirty="0" err="1"/>
              <a:t>виділені</a:t>
            </a:r>
            <a:r>
              <a:rPr lang="ru-RU" dirty="0"/>
              <a:t> в </a:t>
            </a:r>
            <a:r>
              <a:rPr lang="ru-RU" dirty="0" err="1"/>
              <a:t>останньому</a:t>
            </a:r>
            <a:r>
              <a:rPr lang="ru-RU" dirty="0"/>
              <a:t> </a:t>
            </a:r>
            <a:r>
              <a:rPr lang="ru-RU" dirty="0" err="1"/>
              <a:t>столітті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математичною</a:t>
            </a:r>
            <a:r>
              <a:rPr lang="ru-RU" dirty="0"/>
              <a:t> </a:t>
            </a:r>
            <a:r>
              <a:rPr lang="ru-RU" dirty="0" err="1"/>
              <a:t>правильністю</a:t>
            </a:r>
            <a:r>
              <a:rPr lang="ru-RU" dirty="0"/>
              <a:t>, </a:t>
            </a:r>
            <a:r>
              <a:rPr lang="ru-RU" dirty="0" err="1"/>
              <a:t>по-друге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базуються</a:t>
            </a:r>
            <a:r>
              <a:rPr lang="ru-RU" dirty="0"/>
              <a:t> на ГОСТах </a:t>
            </a:r>
            <a:r>
              <a:rPr lang="ru-RU" dirty="0" err="1"/>
              <a:t>або</a:t>
            </a:r>
            <a:r>
              <a:rPr lang="ru-RU" dirty="0"/>
              <a:t> нормах,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людству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відомі</a:t>
            </a:r>
            <a:r>
              <a:rPr lang="ru-RU" dirty="0"/>
              <a:t>.</a:t>
            </a:r>
          </a:p>
          <a:p>
            <a:r>
              <a:rPr lang="ru-RU" dirty="0" err="1"/>
              <a:t>Застосовуючи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принцип,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і </a:t>
            </a:r>
            <a:r>
              <a:rPr lang="ru-RU" dirty="0" err="1"/>
              <a:t>звести</a:t>
            </a:r>
            <a:r>
              <a:rPr lang="ru-RU" dirty="0"/>
              <a:t> до </a:t>
            </a:r>
            <a:r>
              <a:rPr lang="ru-RU" dirty="0" err="1"/>
              <a:t>мінімуму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збитки</a:t>
            </a:r>
            <a:r>
              <a:rPr lang="ru-RU" dirty="0"/>
              <a:t>, </a:t>
            </a:r>
            <a:r>
              <a:rPr lang="ru-RU" dirty="0" err="1"/>
              <a:t>завдані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недоліками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1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568951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9.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Налагодження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умов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роботи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2549" y="1035129"/>
            <a:ext cx="8542874" cy="541424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Гаррінгтон</a:t>
            </a:r>
            <a:r>
              <a:rPr lang="ru-RU" dirty="0"/>
              <a:t> </a:t>
            </a:r>
            <a:r>
              <a:rPr lang="ru-RU" dirty="0" err="1"/>
              <a:t>Емерсон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два абсолютно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пристосування</a:t>
            </a:r>
            <a:r>
              <a:rPr lang="ru-RU" dirty="0"/>
              <a:t> до </a:t>
            </a:r>
            <a:r>
              <a:rPr lang="ru-RU" dirty="0" err="1"/>
              <a:t>поточних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: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нормалізувати</a:t>
            </a:r>
            <a:r>
              <a:rPr lang="ru-RU" dirty="0"/>
              <a:t> себе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піднятися</a:t>
            </a:r>
            <a:r>
              <a:rPr lang="ru-RU" dirty="0"/>
              <a:t> </a:t>
            </a:r>
            <a:r>
              <a:rPr lang="ru-RU" dirty="0" err="1"/>
              <a:t>вище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зачіпають</a:t>
            </a:r>
            <a:r>
              <a:rPr lang="ru-RU" dirty="0"/>
              <a:t> людей на </a:t>
            </a:r>
            <a:r>
              <a:rPr lang="ru-RU" dirty="0" err="1"/>
              <a:t>планеті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нормалізувати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фактори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тією</a:t>
            </a:r>
            <a:r>
              <a:rPr lang="ru-RU" dirty="0"/>
              <a:t> </a:t>
            </a:r>
            <a:r>
              <a:rPr lang="ru-RU" dirty="0" err="1"/>
              <a:t>віссю</a:t>
            </a:r>
            <a:r>
              <a:rPr lang="ru-RU" dirty="0"/>
              <a:t>,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переміщуються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оточуючі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Нормалізовані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нам для точного, </a:t>
            </a:r>
            <a:r>
              <a:rPr lang="ru-RU" dirty="0" err="1"/>
              <a:t>швидкого</a:t>
            </a:r>
            <a:r>
              <a:rPr lang="ru-RU" dirty="0"/>
              <a:t>, </a:t>
            </a:r>
            <a:r>
              <a:rPr lang="ru-RU" dirty="0" err="1"/>
              <a:t>повного</a:t>
            </a:r>
            <a:r>
              <a:rPr lang="ru-RU" dirty="0"/>
              <a:t> </a:t>
            </a:r>
            <a:r>
              <a:rPr lang="ru-RU" dirty="0" err="1"/>
              <a:t>обліку</a:t>
            </a:r>
            <a:r>
              <a:rPr lang="ru-RU" dirty="0"/>
              <a:t> і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розкладів</a:t>
            </a:r>
            <a:r>
              <a:rPr lang="ru-RU" dirty="0"/>
              <a:t>. Таким чином,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про </a:t>
            </a:r>
            <a:r>
              <a:rPr lang="ru-RU" dirty="0" err="1"/>
              <a:t>розклади</a:t>
            </a:r>
            <a:r>
              <a:rPr lang="ru-RU" dirty="0"/>
              <a:t>, нам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б </a:t>
            </a:r>
            <a:r>
              <a:rPr lang="ru-RU" dirty="0" err="1"/>
              <a:t>викласти</a:t>
            </a:r>
            <a:r>
              <a:rPr lang="ru-RU" dirty="0"/>
              <a:t> </a:t>
            </a:r>
            <a:r>
              <a:rPr lang="ru-RU" dirty="0" err="1"/>
              <a:t>нормалізацію</a:t>
            </a:r>
            <a:r>
              <a:rPr lang="ru-RU" dirty="0"/>
              <a:t> умов. Але не </a:t>
            </a:r>
            <a:r>
              <a:rPr lang="ru-RU" dirty="0" err="1"/>
              <a:t>склавши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теоретичного </a:t>
            </a:r>
            <a:r>
              <a:rPr lang="ru-RU" dirty="0" err="1"/>
              <a:t>розкладу</a:t>
            </a:r>
            <a:r>
              <a:rPr lang="ru-RU" dirty="0"/>
              <a:t>, ми не </a:t>
            </a:r>
            <a:r>
              <a:rPr lang="ru-RU" dirty="0" err="1"/>
              <a:t>можемо</a:t>
            </a:r>
            <a:r>
              <a:rPr lang="ru-RU" dirty="0"/>
              <a:t> знати,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і до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піддати</a:t>
            </a:r>
            <a:r>
              <a:rPr lang="ru-RU" dirty="0"/>
              <a:t> </a:t>
            </a:r>
            <a:r>
              <a:rPr lang="ru-RU" dirty="0" err="1"/>
              <a:t>нормалізації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7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568951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10.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Нормування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робочих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операцій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518" y="1216720"/>
            <a:ext cx="8568951" cy="459700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принципу </a:t>
            </a:r>
            <a:r>
              <a:rPr lang="ru-RU" dirty="0" err="1"/>
              <a:t>встановлюється</a:t>
            </a:r>
            <a:r>
              <a:rPr lang="ru-RU" dirty="0"/>
              <a:t> </a:t>
            </a:r>
            <a:r>
              <a:rPr lang="ru-RU" dirty="0" err="1" smtClean="0"/>
              <a:t>необхідна</a:t>
            </a:r>
            <a:r>
              <a:rPr lang="ru-RU" dirty="0" smtClean="0"/>
              <a:t> </a:t>
            </a:r>
            <a:r>
              <a:rPr lang="ru-RU" dirty="0" err="1"/>
              <a:t>кількість</a:t>
            </a:r>
            <a:r>
              <a:rPr lang="ru-RU" dirty="0"/>
              <a:t> часу для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</a:t>
            </a:r>
          </a:p>
          <a:p>
            <a:r>
              <a:rPr lang="ru-RU" dirty="0"/>
              <a:t>Де б не </a:t>
            </a:r>
            <a:r>
              <a:rPr lang="ru-RU" dirty="0" err="1"/>
              <a:t>працювали</a:t>
            </a:r>
            <a:r>
              <a:rPr lang="ru-RU" dirty="0"/>
              <a:t> люди, але коли все </a:t>
            </a:r>
            <a:r>
              <a:rPr lang="ru-RU" dirty="0" err="1"/>
              <a:t>піддається</a:t>
            </a:r>
            <a:r>
              <a:rPr lang="ru-RU" dirty="0"/>
              <a:t> </a:t>
            </a:r>
            <a:r>
              <a:rPr lang="ru-RU" dirty="0" err="1"/>
              <a:t>плануванню</a:t>
            </a:r>
            <a:r>
              <a:rPr lang="ru-RU" dirty="0"/>
              <a:t>, яке входить в роботу </a:t>
            </a:r>
            <a:r>
              <a:rPr lang="ru-RU" dirty="0" err="1"/>
              <a:t>стабільним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складнощі</a:t>
            </a:r>
            <a:r>
              <a:rPr lang="ru-RU" dirty="0"/>
              <a:t> неминуче </a:t>
            </a:r>
            <a:r>
              <a:rPr lang="ru-RU" dirty="0" err="1"/>
              <a:t>поступаються</a:t>
            </a:r>
            <a:r>
              <a:rPr lang="ru-RU" dirty="0"/>
              <a:t>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терпінню</a:t>
            </a:r>
            <a:r>
              <a:rPr lang="ru-RU" dirty="0"/>
              <a:t> і </a:t>
            </a:r>
            <a:r>
              <a:rPr lang="ru-RU" dirty="0" err="1"/>
              <a:t>завзятості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Планування</a:t>
            </a:r>
            <a:r>
              <a:rPr lang="ru-RU" dirty="0"/>
              <a:t> </a:t>
            </a:r>
            <a:r>
              <a:rPr lang="ru-RU" dirty="0" err="1"/>
              <a:t>вигідне</a:t>
            </a:r>
            <a:r>
              <a:rPr lang="ru-RU" dirty="0"/>
              <a:t> і </a:t>
            </a:r>
            <a:r>
              <a:rPr lang="ru-RU" dirty="0" err="1"/>
              <a:t>корисне</a:t>
            </a:r>
            <a:r>
              <a:rPr lang="ru-RU" dirty="0"/>
              <a:t>, як </a:t>
            </a:r>
            <a:r>
              <a:rPr lang="ru-RU" dirty="0" err="1"/>
              <a:t>корисне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Але </a:t>
            </a:r>
            <a:r>
              <a:rPr lang="ru-RU" dirty="0" err="1"/>
              <a:t>нормування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на </a:t>
            </a:r>
            <a:r>
              <a:rPr lang="ru-RU" dirty="0" err="1"/>
              <a:t>роботі</a:t>
            </a:r>
            <a:r>
              <a:rPr lang="ru-RU" dirty="0"/>
              <a:t> є той принцип,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сильніше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волає</a:t>
            </a:r>
            <a:r>
              <a:rPr lang="ru-RU" dirty="0"/>
              <a:t> до </a:t>
            </a:r>
            <a:r>
              <a:rPr lang="ru-RU" dirty="0" err="1"/>
              <a:t>персональних</a:t>
            </a:r>
            <a:r>
              <a:rPr lang="ru-RU" dirty="0"/>
              <a:t> </a:t>
            </a:r>
            <a:r>
              <a:rPr lang="ru-RU" dirty="0" err="1"/>
              <a:t>якостей</a:t>
            </a:r>
            <a:r>
              <a:rPr lang="ru-RU" dirty="0"/>
              <a:t> </a:t>
            </a:r>
            <a:r>
              <a:rPr lang="ru-RU" dirty="0" err="1"/>
              <a:t>трудящої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54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568951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11.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Розроблені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інструкції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1" y="1556792"/>
            <a:ext cx="8568951" cy="337113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Робота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і повинна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письмово</a:t>
            </a:r>
            <a:r>
              <a:rPr lang="ru-RU" dirty="0"/>
              <a:t>, об '</a:t>
            </a:r>
            <a:r>
              <a:rPr lang="ru-RU" dirty="0" err="1"/>
              <a:t>єднуватися</a:t>
            </a:r>
            <a:r>
              <a:rPr lang="ru-RU" dirty="0"/>
              <a:t> в </a:t>
            </a:r>
            <a:r>
              <a:rPr lang="ru-RU" dirty="0" err="1"/>
              <a:t>стандартні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 smtClean="0"/>
              <a:t>працівники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відчували</a:t>
            </a:r>
            <a:r>
              <a:rPr lang="ru-RU" dirty="0"/>
              <a:t>  в </a:t>
            </a:r>
            <a:r>
              <a:rPr lang="ru-RU" dirty="0" err="1"/>
              <a:t>цілому</a:t>
            </a:r>
            <a:r>
              <a:rPr lang="ru-RU" dirty="0"/>
              <a:t> і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. </a:t>
            </a:r>
            <a:r>
              <a:rPr lang="ru-RU" dirty="0" err="1"/>
              <a:t>Фірма</a:t>
            </a:r>
            <a:r>
              <a:rPr lang="ru-RU" dirty="0"/>
              <a:t>, яка </a:t>
            </a:r>
            <a:r>
              <a:rPr lang="ru-RU" dirty="0" err="1"/>
              <a:t>працює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без </a:t>
            </a:r>
            <a:r>
              <a:rPr lang="ru-RU" dirty="0" err="1"/>
              <a:t>стандартних</a:t>
            </a:r>
            <a:r>
              <a:rPr lang="ru-RU" dirty="0"/>
              <a:t> </a:t>
            </a:r>
            <a:r>
              <a:rPr lang="ru-RU" dirty="0" err="1"/>
              <a:t>інструкцій</a:t>
            </a:r>
            <a:r>
              <a:rPr lang="ru-RU" dirty="0"/>
              <a:t>,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йти</a:t>
            </a:r>
            <a:r>
              <a:rPr lang="ru-RU" dirty="0"/>
              <a:t> вперед. </a:t>
            </a:r>
            <a:r>
              <a:rPr lang="ru-RU" dirty="0" err="1"/>
              <a:t>Паперові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і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/>
              <a:t>швидше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54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188640"/>
            <a:ext cx="8568951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12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Нагорода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за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продуктивність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1" y="1484784"/>
            <a:ext cx="8712969" cy="337113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/>
              <a:t>Останній</a:t>
            </a:r>
            <a:r>
              <a:rPr lang="ru-RU" dirty="0"/>
              <a:t>, але не </a:t>
            </a:r>
            <a:r>
              <a:rPr lang="ru-RU" dirty="0" err="1"/>
              <a:t>другорядний</a:t>
            </a:r>
            <a:r>
              <a:rPr lang="ru-RU" dirty="0"/>
              <a:t> з </a:t>
            </a:r>
            <a:r>
              <a:rPr lang="ru-RU" dirty="0" err="1"/>
              <a:t>дванадцяти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винагорода</a:t>
            </a:r>
            <a:r>
              <a:rPr lang="ru-RU" dirty="0"/>
              <a:t>.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</a:t>
            </a:r>
            <a:r>
              <a:rPr lang="ru-RU" dirty="0" err="1"/>
              <a:t>законної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за </a:t>
            </a:r>
            <a:r>
              <a:rPr lang="ru-RU" dirty="0" err="1"/>
              <a:t>хорошу</a:t>
            </a:r>
            <a:r>
              <a:rPr lang="ru-RU" dirty="0"/>
              <a:t> роботу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точні</a:t>
            </a:r>
            <a:r>
              <a:rPr lang="ru-RU" dirty="0"/>
              <a:t>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:</a:t>
            </a:r>
          </a:p>
          <a:p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/>
              <a:t>забезпечена</a:t>
            </a:r>
            <a:r>
              <a:rPr lang="ru-RU" dirty="0"/>
              <a:t> </a:t>
            </a:r>
            <a:r>
              <a:rPr lang="ru-RU" dirty="0" err="1"/>
              <a:t>погодинна</a:t>
            </a:r>
            <a:r>
              <a:rPr lang="ru-RU" dirty="0"/>
              <a:t> оплата;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рамки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err="1"/>
              <a:t>прогресивна</a:t>
            </a:r>
            <a:r>
              <a:rPr lang="ru-RU" dirty="0"/>
              <a:t> оплата за </a:t>
            </a:r>
            <a:r>
              <a:rPr lang="ru-RU" dirty="0" err="1"/>
              <a:t>кращі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3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332656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В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даний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час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принципи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підвищення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продуктивності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Г.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Емерсона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дуже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успішно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застосовуються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промислових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виробничих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підприємствах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Ці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принципи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вже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багато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років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використовуються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провідними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керівниками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для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підвищення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ефективності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праці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Garamond" panose="02020404030301010803" pitchFamily="18" charset="0"/>
              </a:rPr>
              <a:t>працівників</a:t>
            </a:r>
            <a:r>
              <a:rPr lang="ru-RU" sz="2800" dirty="0">
                <a:solidFill>
                  <a:schemeClr val="bg1"/>
                </a:solidFill>
                <a:latin typeface="Garamond" panose="02020404030301010803" pitchFamily="18" charset="0"/>
              </a:rPr>
              <a:t>.</a:t>
            </a:r>
          </a:p>
        </p:txBody>
      </p:sp>
      <p:pic>
        <p:nvPicPr>
          <p:cNvPr id="4104" name="Picture 8" descr="Повышение эффективности бизнес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6663"/>
            <a:ext cx="9144000" cy="39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93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«Бути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зайнятим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завжди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означає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реально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працювати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Об'єктом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всієї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роботи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є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або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продукт,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або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якесь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досягнення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, і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всьому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цьому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повинні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передувати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обдумування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системність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планування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дослідження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та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щирий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намір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, а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також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копітка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праця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. Коли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ви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витрачаєте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на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щось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час,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це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не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означає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Segoe Print" panose="02000600000000000000" pitchFamily="2" charset="0"/>
              </a:rPr>
              <a:t>ви</a:t>
            </a:r>
            <a:r>
              <a:rPr lang="ru-RU" sz="3200" dirty="0">
                <a:solidFill>
                  <a:schemeClr val="bg1"/>
                </a:solidFill>
                <a:latin typeface="Segoe Print" panose="02000600000000000000" pitchFamily="2" charset="0"/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  <a:latin typeface="Segoe Print" panose="02000600000000000000" pitchFamily="2" charset="0"/>
              </a:rPr>
              <a:t>працюєте</a:t>
            </a:r>
            <a:r>
              <a:rPr lang="ru-RU" sz="3200" dirty="0" smtClean="0">
                <a:solidFill>
                  <a:schemeClr val="bg1"/>
                </a:solidFill>
                <a:latin typeface="Segoe Print" panose="02000600000000000000" pitchFamily="2" charset="0"/>
              </a:rPr>
              <a:t>» 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Томас </a:t>
            </a:r>
            <a:r>
              <a:rPr lang="ru-RU" sz="3200" b="1" dirty="0" err="1" smtClean="0">
                <a:solidFill>
                  <a:schemeClr val="bg1"/>
                </a:solidFill>
              </a:rPr>
              <a:t>Едісон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4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1844824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Гаррінгтон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Емерсон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(роки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- 1853-1931)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навчався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Мюнхені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за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інженером-механіком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Невеликий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викладачем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Небраска (США), 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Алясці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Сполучених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Штатах Америки.</a:t>
            </a:r>
          </a:p>
        </p:txBody>
      </p:sp>
    </p:spTree>
    <p:extLst>
      <p:ext uri="{BB962C8B-B14F-4D97-AF65-F5344CB8AC3E}">
        <p14:creationId xmlns:p14="http://schemas.microsoft.com/office/powerpoint/2010/main" val="174305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" y="0"/>
            <a:ext cx="5868146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3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озробляючи</a:t>
            </a:r>
            <a:r>
              <a:rPr lang="ru-RU" sz="2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штабний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принцип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приділяв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головну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персоналу,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наполягаючи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необхідності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кадрами.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Передбачаючи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виникнення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майбутньому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професії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менеджера персоналу, Г.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Емерсон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1912 р. в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Дванадцять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писав: "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Вкрай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небагато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спеціалістів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володіють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інтуїцією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спостережливістю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тямущістю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з одного боку, і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багатством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фізіологічних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психологічних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антропологічних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наукових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з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іншого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Лише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спеціаліст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кандидату на роботу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компетентну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пораду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вірно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сказати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для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даної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</p:txBody>
      </p:sp>
      <p:pic>
        <p:nvPicPr>
          <p:cNvPr id="12290" name="Picture 2" descr="Дванадцять принципів продуктивності праці | Mind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8" y="1844824"/>
            <a:ext cx="327724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7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8654" y="620688"/>
            <a:ext cx="9144000" cy="4516636"/>
          </a:xfrm>
          <a:prstGeom prst="snip2Same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Емерсон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вніс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вклад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менеджменту.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правильному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продуктивністю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найвищих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найнижчих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важка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хороших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ненормальних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Емерсон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заявляв,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продуктивність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напруга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зовсім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напружено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докладає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максимально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продуктивно,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докладати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найменші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зусилля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І метою менеджменту є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якраз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мінімізація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максимізація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328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132856"/>
            <a:ext cx="7920880" cy="2308324"/>
          </a:xfrm>
          <a:prstGeom prst="rect">
            <a:avLst/>
          </a:prstGeom>
          <a:solidFill>
            <a:srgbClr val="9FFFC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582C"/>
                </a:solidFill>
                <a:latin typeface="Garamond" panose="02020404030301010803" pitchFamily="18" charset="0"/>
              </a:rPr>
              <a:t>12 </a:t>
            </a:r>
            <a:r>
              <a:rPr lang="ru-RU" sz="4800" b="1" dirty="0" err="1">
                <a:solidFill>
                  <a:srgbClr val="00582C"/>
                </a:solidFill>
                <a:latin typeface="Garamond" panose="02020404030301010803" pitchFamily="18" charset="0"/>
              </a:rPr>
              <a:t>основних</a:t>
            </a:r>
            <a:r>
              <a:rPr lang="ru-RU" sz="4800" b="1" dirty="0">
                <a:solidFill>
                  <a:srgbClr val="00582C"/>
                </a:solidFill>
                <a:latin typeface="Garamond" panose="02020404030301010803" pitchFamily="18" charset="0"/>
              </a:rPr>
              <a:t> </a:t>
            </a:r>
            <a:r>
              <a:rPr lang="ru-RU" sz="4800" b="1" dirty="0" err="1">
                <a:solidFill>
                  <a:srgbClr val="00582C"/>
                </a:solidFill>
                <a:latin typeface="Garamond" panose="02020404030301010803" pitchFamily="18" charset="0"/>
              </a:rPr>
              <a:t>принципів</a:t>
            </a:r>
            <a:r>
              <a:rPr lang="ru-RU" sz="4800" b="1" dirty="0">
                <a:solidFill>
                  <a:srgbClr val="00582C"/>
                </a:solidFill>
                <a:latin typeface="Garamond" panose="02020404030301010803" pitchFamily="18" charset="0"/>
              </a:rPr>
              <a:t> </a:t>
            </a:r>
            <a:r>
              <a:rPr lang="ru-RU" sz="4800" b="1" dirty="0" err="1" smtClean="0">
                <a:solidFill>
                  <a:srgbClr val="00582C"/>
                </a:solidFill>
                <a:latin typeface="Garamond" panose="02020404030301010803" pitchFamily="18" charset="0"/>
              </a:rPr>
              <a:t>продуктивності</a:t>
            </a:r>
            <a:r>
              <a:rPr lang="ru-RU" sz="4800" b="1" dirty="0">
                <a:solidFill>
                  <a:srgbClr val="00582C"/>
                </a:solidFill>
                <a:latin typeface="Garamond" panose="02020404030301010803" pitchFamily="18" charset="0"/>
              </a:rPr>
              <a:t> </a:t>
            </a:r>
            <a:r>
              <a:rPr lang="ru-RU" sz="4800" b="1" dirty="0" err="1" smtClean="0">
                <a:solidFill>
                  <a:srgbClr val="00582C"/>
                </a:solidFill>
                <a:latin typeface="Garamond" panose="02020404030301010803" pitchFamily="18" charset="0"/>
              </a:rPr>
              <a:t>Гаррінгтона</a:t>
            </a:r>
            <a:r>
              <a:rPr lang="ru-RU" sz="4800" b="1" dirty="0" smtClean="0">
                <a:solidFill>
                  <a:srgbClr val="00582C"/>
                </a:solidFill>
                <a:latin typeface="Garamond" panose="02020404030301010803" pitchFamily="18" charset="0"/>
              </a:rPr>
              <a:t> </a:t>
            </a:r>
            <a:r>
              <a:rPr lang="ru-RU" sz="4800" b="1" dirty="0" err="1" smtClean="0">
                <a:solidFill>
                  <a:srgbClr val="00582C"/>
                </a:solidFill>
                <a:latin typeface="Garamond" panose="02020404030301010803" pitchFamily="18" charset="0"/>
              </a:rPr>
              <a:t>Емерсона</a:t>
            </a:r>
            <a:r>
              <a:rPr lang="ru-RU" sz="4800" b="1" dirty="0" smtClean="0">
                <a:solidFill>
                  <a:srgbClr val="00582C"/>
                </a:solidFill>
                <a:latin typeface="Garamond" panose="02020404030301010803" pitchFamily="18" charset="0"/>
              </a:rPr>
              <a:t> </a:t>
            </a:r>
            <a:endParaRPr lang="ru-RU" sz="4800" b="1" dirty="0">
              <a:solidFill>
                <a:srgbClr val="00582C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53" y="360562"/>
            <a:ext cx="7992888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1. 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Вірно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встановлені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цілі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1" y="1772816"/>
            <a:ext cx="8496944" cy="377975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нерішучість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нашим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відображенням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невизначеності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нерішучості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чітко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мучаться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Працюючи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будь-яку роботу,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мала точно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злагодженою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уникнути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збоїв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2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53" y="360562"/>
            <a:ext cx="7992888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2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Здоровий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глузд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99" y="1844824"/>
            <a:ext cx="8626996" cy="377975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err="1" smtClean="0"/>
              <a:t>Побудувати</a:t>
            </a:r>
            <a:r>
              <a:rPr lang="ru-RU" dirty="0" smtClean="0"/>
              <a:t> </a:t>
            </a:r>
            <a:r>
              <a:rPr lang="ru-RU" dirty="0" err="1"/>
              <a:t>творчу</a:t>
            </a:r>
            <a:r>
              <a:rPr lang="ru-RU" dirty="0"/>
              <a:t> </a:t>
            </a:r>
            <a:r>
              <a:rPr lang="ru-RU" dirty="0" smtClean="0"/>
              <a:t>структуру </a:t>
            </a:r>
            <a:r>
              <a:rPr lang="ru-RU" dirty="0" err="1"/>
              <a:t>роботи</a:t>
            </a:r>
            <a:r>
              <a:rPr lang="ru-RU" dirty="0"/>
              <a:t>, детально </a:t>
            </a:r>
            <a:r>
              <a:rPr lang="ru-RU" dirty="0" err="1"/>
              <a:t>виробити</a:t>
            </a:r>
            <a:r>
              <a:rPr lang="ru-RU" dirty="0"/>
              <a:t> </a:t>
            </a:r>
            <a:r>
              <a:rPr lang="ru-RU" dirty="0" err="1"/>
              <a:t>розумні</a:t>
            </a:r>
            <a:r>
              <a:rPr lang="ru-RU" dirty="0"/>
              <a:t> </a:t>
            </a:r>
            <a:r>
              <a:rPr lang="ru-RU" dirty="0" err="1"/>
              <a:t>ідеали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твердо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, </a:t>
            </a:r>
            <a:r>
              <a:rPr lang="ru-RU" dirty="0" err="1"/>
              <a:t>стабільно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не з </a:t>
            </a:r>
            <a:r>
              <a:rPr lang="ru-RU" dirty="0" err="1"/>
              <a:t>мінімальної</a:t>
            </a:r>
            <a:r>
              <a:rPr lang="ru-RU" dirty="0"/>
              <a:t>, а з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творення</a:t>
            </a:r>
            <a:r>
              <a:rPr lang="ru-RU" dirty="0"/>
              <a:t>, </a:t>
            </a:r>
            <a:r>
              <a:rPr lang="ru-RU" dirty="0" err="1"/>
              <a:t>розшукувати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та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всюди</a:t>
            </a:r>
            <a:r>
              <a:rPr lang="ru-RU" dirty="0"/>
              <a:t>, де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 smtClean="0"/>
              <a:t>відшукати</a:t>
            </a:r>
            <a:r>
              <a:rPr lang="ru-RU" dirty="0" smtClean="0"/>
              <a:t>. </a:t>
            </a:r>
            <a:r>
              <a:rPr lang="ru-RU" dirty="0"/>
              <a:t>Але, </a:t>
            </a:r>
            <a:r>
              <a:rPr lang="ru-RU" dirty="0" err="1"/>
              <a:t>швидше</a:t>
            </a:r>
            <a:r>
              <a:rPr lang="ru-RU" dirty="0"/>
              <a:t> за все,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важче</a:t>
            </a:r>
            <a:r>
              <a:rPr lang="ru-RU" dirty="0"/>
              <a:t> буде </a:t>
            </a:r>
            <a:r>
              <a:rPr lang="ru-RU" dirty="0" err="1"/>
              <a:t>керівнику</a:t>
            </a:r>
            <a:r>
              <a:rPr lang="ru-RU" dirty="0"/>
              <a:t> </a:t>
            </a:r>
            <a:r>
              <a:rPr lang="ru-RU" dirty="0" err="1"/>
              <a:t>здолати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жорсткого</a:t>
            </a:r>
            <a:r>
              <a:rPr lang="ru-RU" dirty="0"/>
              <a:t> </a:t>
            </a:r>
            <a:r>
              <a:rPr lang="ru-RU" dirty="0" err="1"/>
              <a:t>слідування</a:t>
            </a:r>
            <a:r>
              <a:rPr lang="ru-RU" dirty="0"/>
              <a:t>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ресурсах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53" y="360562"/>
            <a:ext cx="7992888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3. Компетентна 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порада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і </a:t>
            </a:r>
            <a:r>
              <a:rPr lang="ru-RU" sz="36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консультація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</a:t>
            </a:r>
            <a:endParaRPr lang="ru-RU" sz="36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6853" y="1412776"/>
            <a:ext cx="8280919" cy="418838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Компетентна </a:t>
            </a:r>
            <a:r>
              <a:rPr lang="ru-RU" dirty="0" err="1"/>
              <a:t>консультація</a:t>
            </a:r>
            <a:r>
              <a:rPr lang="ru-RU" dirty="0"/>
              <a:t> повинна бути доступна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підприємству</a:t>
            </a:r>
            <a:r>
              <a:rPr lang="ru-RU" dirty="0"/>
              <a:t>, і коли на </a:t>
            </a:r>
            <a:r>
              <a:rPr lang="ru-RU" dirty="0" err="1"/>
              <a:t>практиці</a:t>
            </a:r>
            <a:r>
              <a:rPr lang="ru-RU" dirty="0"/>
              <a:t> компетентна </a:t>
            </a:r>
            <a:r>
              <a:rPr lang="ru-RU" dirty="0" err="1"/>
              <a:t>рекомендація</a:t>
            </a:r>
            <a:r>
              <a:rPr lang="ru-RU" dirty="0"/>
              <a:t> не </a:t>
            </a:r>
            <a:r>
              <a:rPr lang="ru-RU" dirty="0" err="1"/>
              <a:t>реалізується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, то проблема тут в </a:t>
            </a:r>
            <a:r>
              <a:rPr lang="ru-RU" dirty="0" err="1"/>
              <a:t>слабкості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нестачі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деталі</a:t>
            </a:r>
            <a:r>
              <a:rPr lang="ru-RU" dirty="0"/>
              <a:t>, - </a:t>
            </a:r>
            <a:r>
              <a:rPr lang="ru-RU" dirty="0" err="1"/>
              <a:t>саме</a:t>
            </a:r>
            <a:r>
              <a:rPr lang="ru-RU" dirty="0"/>
              <a:t> так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Гаррінгтон</a:t>
            </a:r>
            <a:r>
              <a:rPr lang="ru-RU" dirty="0"/>
              <a:t> </a:t>
            </a:r>
            <a:r>
              <a:rPr lang="ru-RU" dirty="0" err="1"/>
              <a:t>Емерсон</a:t>
            </a:r>
            <a:r>
              <a:rPr lang="ru-RU" dirty="0"/>
              <a:t>. Менеджмент повинен 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поки</a:t>
            </a:r>
            <a:r>
              <a:rPr lang="ru-RU" dirty="0"/>
              <a:t> не </a:t>
            </a:r>
            <a:r>
              <a:rPr lang="ru-RU" dirty="0" err="1"/>
              <a:t>реалізовану</a:t>
            </a:r>
            <a:r>
              <a:rPr lang="ru-RU" dirty="0"/>
              <a:t> деталь, яка буде </a:t>
            </a:r>
            <a:r>
              <a:rPr lang="ru-RU" dirty="0" err="1"/>
              <a:t>спеціальною</a:t>
            </a:r>
            <a:r>
              <a:rPr lang="ru-RU" dirty="0"/>
              <a:t> структурою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</a:t>
            </a:r>
          </a:p>
          <a:p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слушні</a:t>
            </a:r>
            <a:r>
              <a:rPr lang="ru-RU" dirty="0"/>
              <a:t> і </a:t>
            </a:r>
            <a:r>
              <a:rPr lang="ru-RU" dirty="0" err="1"/>
              <a:t>компетентні</a:t>
            </a:r>
            <a:r>
              <a:rPr lang="ru-RU" dirty="0"/>
              <a:t> </a:t>
            </a:r>
            <a:r>
              <a:rPr lang="ru-RU" dirty="0" err="1"/>
              <a:t>поради</a:t>
            </a:r>
            <a:r>
              <a:rPr lang="ru-RU" dirty="0"/>
              <a:t> по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виниклих</a:t>
            </a:r>
            <a:r>
              <a:rPr lang="ru-RU" dirty="0"/>
              <a:t> </a:t>
            </a:r>
            <a:r>
              <a:rPr lang="ru-RU" dirty="0" err="1" smtClean="0"/>
              <a:t>питаннях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і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34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53" y="360562"/>
            <a:ext cx="7992888" cy="646331"/>
          </a:xfrm>
          <a:prstGeom prst="rect">
            <a:avLst/>
          </a:prstGeom>
          <a:solidFill>
            <a:srgbClr val="00763B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4</a:t>
            </a:r>
            <a:r>
              <a:rPr lang="ru-RU" sz="36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Дисципліна</a:t>
            </a:r>
            <a:r>
              <a:rPr lang="ru-RU" sz="3600" dirty="0">
                <a:solidFill>
                  <a:schemeClr val="bg1"/>
                </a:solidFill>
                <a:latin typeface="Monotype Corsiva" panose="03010101010201010101" pitchFamily="66" charset="0"/>
              </a:rPr>
              <a:t> і порядок.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825" y="1196752"/>
            <a:ext cx="8496944" cy="5414248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indent="457200" algn="just"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При </a:t>
            </a:r>
            <a:r>
              <a:rPr lang="ru-RU" dirty="0" err="1"/>
              <a:t>справді</a:t>
            </a:r>
            <a:r>
              <a:rPr lang="ru-RU" dirty="0"/>
              <a:t> </a:t>
            </a:r>
            <a:r>
              <a:rPr lang="ru-RU" dirty="0" err="1"/>
              <a:t>дієвому</a:t>
            </a:r>
            <a:r>
              <a:rPr lang="ru-RU" dirty="0"/>
              <a:t> </a:t>
            </a:r>
            <a:r>
              <a:rPr lang="ru-RU" dirty="0" err="1"/>
              <a:t>управлінні</a:t>
            </a:r>
            <a:r>
              <a:rPr lang="ru-RU" dirty="0"/>
              <a:t> персоналом </a:t>
            </a:r>
            <a:r>
              <a:rPr lang="ru-RU" dirty="0" err="1"/>
              <a:t>спеціальних</a:t>
            </a:r>
            <a:r>
              <a:rPr lang="ru-RU" dirty="0"/>
              <a:t> норм </a:t>
            </a:r>
            <a:r>
              <a:rPr lang="ru-RU" dirty="0" err="1"/>
              <a:t>дисципліни</a:t>
            </a:r>
            <a:r>
              <a:rPr lang="ru-RU" dirty="0"/>
              <a:t> практично </a:t>
            </a:r>
            <a:r>
              <a:rPr lang="ru-RU" dirty="0" err="1"/>
              <a:t>немає</a:t>
            </a:r>
            <a:r>
              <a:rPr lang="ru-RU" dirty="0"/>
              <a:t>, а </a:t>
            </a:r>
            <a:r>
              <a:rPr lang="ru-RU" dirty="0" err="1"/>
              <a:t>покарань</a:t>
            </a:r>
            <a:r>
              <a:rPr lang="ru-RU" dirty="0"/>
              <a:t> за </a:t>
            </a:r>
            <a:r>
              <a:rPr lang="ru-RU" dirty="0" err="1"/>
              <a:t>зрив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. </a:t>
            </a:r>
            <a:r>
              <a:rPr lang="ru-RU" dirty="0" err="1"/>
              <a:t>Натомість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шаблонні</a:t>
            </a:r>
            <a:r>
              <a:rPr lang="ru-RU" dirty="0"/>
              <a:t> </a:t>
            </a:r>
            <a:r>
              <a:rPr lang="ru-RU" dirty="0" err="1"/>
              <a:t>паперові</a:t>
            </a:r>
            <a:r>
              <a:rPr lang="ru-RU" dirty="0"/>
              <a:t> </a:t>
            </a:r>
            <a:r>
              <a:rPr lang="ru-RU" dirty="0" err="1"/>
              <a:t>інструкції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службовець</a:t>
            </a:r>
            <a:r>
              <a:rPr lang="ru-RU" dirty="0"/>
              <a:t>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аж до </a:t>
            </a:r>
            <a:r>
              <a:rPr lang="ru-RU" dirty="0" err="1"/>
              <a:t>дрібниць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жорстко</a:t>
            </a:r>
            <a:r>
              <a:rPr lang="ru-RU" dirty="0"/>
              <a:t> </a:t>
            </a:r>
            <a:r>
              <a:rPr lang="ru-RU" dirty="0" err="1"/>
              <a:t>окреслені</a:t>
            </a:r>
            <a:r>
              <a:rPr lang="ru-RU" dirty="0"/>
              <a:t> </a:t>
            </a:r>
            <a:r>
              <a:rPr lang="ru-RU" dirty="0" err="1"/>
              <a:t>обов</a:t>
            </a:r>
            <a:r>
              <a:rPr lang="ru-RU" dirty="0"/>
              <a:t> '</a:t>
            </a:r>
            <a:r>
              <a:rPr lang="ru-RU" dirty="0" err="1"/>
              <a:t>язки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є </a:t>
            </a:r>
            <a:r>
              <a:rPr lang="ru-RU" dirty="0" err="1"/>
              <a:t>терміновий</a:t>
            </a:r>
            <a:r>
              <a:rPr lang="ru-RU" dirty="0"/>
              <a:t>, </a:t>
            </a:r>
            <a:r>
              <a:rPr lang="ru-RU" dirty="0" err="1"/>
              <a:t>точний</a:t>
            </a:r>
            <a:r>
              <a:rPr lang="ru-RU" dirty="0"/>
              <a:t> і </a:t>
            </a:r>
            <a:r>
              <a:rPr lang="ru-RU" dirty="0" err="1"/>
              <a:t>досконалий</a:t>
            </a:r>
            <a:r>
              <a:rPr lang="ru-RU" dirty="0"/>
              <a:t> </a:t>
            </a:r>
            <a:r>
              <a:rPr lang="ru-RU" dirty="0" err="1"/>
              <a:t>підрахунок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надходжень</a:t>
            </a:r>
            <a:r>
              <a:rPr lang="ru-RU" dirty="0"/>
              <a:t> і </a:t>
            </a:r>
            <a:r>
              <a:rPr lang="ru-RU" dirty="0" err="1"/>
              <a:t>підсумків</a:t>
            </a:r>
            <a:r>
              <a:rPr lang="ru-RU" dirty="0"/>
              <a:t>, є </a:t>
            </a:r>
            <a:r>
              <a:rPr lang="ru-RU" dirty="0" err="1"/>
              <a:t>нормалізовані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і </a:t>
            </a:r>
            <a:r>
              <a:rPr lang="ru-RU" dirty="0" err="1"/>
              <a:t>нормовані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є, </a:t>
            </a:r>
            <a:r>
              <a:rPr lang="ru-RU" dirty="0" err="1"/>
              <a:t>врешті-решт</a:t>
            </a:r>
            <a:r>
              <a:rPr lang="ru-RU" dirty="0"/>
              <a:t>, структура </a:t>
            </a:r>
            <a:r>
              <a:rPr lang="ru-RU" dirty="0" err="1"/>
              <a:t>преміювання</a:t>
            </a:r>
            <a:r>
              <a:rPr lang="ru-RU" dirty="0"/>
              <a:t> за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.</a:t>
            </a:r>
          </a:p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виробничого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дотримуватися</a:t>
            </a:r>
            <a:r>
              <a:rPr lang="ru-RU" dirty="0"/>
              <a:t> порядку і </a:t>
            </a:r>
            <a:r>
              <a:rPr lang="ru-RU" dirty="0" err="1"/>
              <a:t>дотримуватися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правил.</a:t>
            </a:r>
          </a:p>
        </p:txBody>
      </p:sp>
    </p:spTree>
    <p:extLst>
      <p:ext uri="{BB962C8B-B14F-4D97-AF65-F5344CB8AC3E}">
        <p14:creationId xmlns:p14="http://schemas.microsoft.com/office/powerpoint/2010/main" val="14191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1279</Words>
  <Application>Microsoft Office PowerPoint</Application>
  <PresentationFormat>Экран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DELL</cp:lastModifiedBy>
  <cp:revision>39</cp:revision>
  <dcterms:created xsi:type="dcterms:W3CDTF">2021-12-01T16:47:45Z</dcterms:created>
  <dcterms:modified xsi:type="dcterms:W3CDTF">2022-09-26T14:21:53Z</dcterms:modified>
</cp:coreProperties>
</file>