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Lato" panose="020B0604020202020204" charset="0"/>
      <p:regular r:id="rId22"/>
    </p:embeddedFont>
    <p:embeddedFont>
      <p:font typeface="Lato Bold" panose="020B0604020202020204" charset="0"/>
      <p:regular r:id="rId23"/>
    </p:embeddedFont>
    <p:embeddedFont>
      <p:font typeface="Montserrat Semi-Bold" panose="020B0604020202020204" charset="-52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44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646990" y="4355803"/>
            <a:ext cx="1526842" cy="7634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8554341" y="3429092"/>
            <a:ext cx="18554862" cy="927743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28700" y="1866900"/>
            <a:ext cx="15582899" cy="7143338"/>
            <a:chOff x="-318488" y="705757"/>
            <a:chExt cx="11841941" cy="4582285"/>
          </a:xfrm>
        </p:grpSpPr>
        <p:sp>
          <p:nvSpPr>
            <p:cNvPr id="5" name="TextBox 5"/>
            <p:cNvSpPr txBox="1"/>
            <p:nvPr/>
          </p:nvSpPr>
          <p:spPr>
            <a:xfrm>
              <a:off x="0" y="705757"/>
              <a:ext cx="11159555" cy="2548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uk-UA" sz="6000" dirty="0">
                  <a:solidFill>
                    <a:srgbClr val="EFD1A9"/>
                  </a:solidFill>
                  <a:latin typeface="Lato Bold"/>
                </a:rPr>
                <a:t>Правила пріоритетів під час виконання замовлень на складах (</a:t>
              </a:r>
              <a:r>
                <a:rPr lang="en-US" sz="6000" dirty="0">
                  <a:solidFill>
                    <a:srgbClr val="EFD1A9"/>
                  </a:solidFill>
                  <a:latin typeface="Lato Bold"/>
                </a:rPr>
                <a:t>FIFO, LIFO)</a:t>
              </a:r>
              <a:endParaRPr lang="uk-UA" sz="6000" dirty="0">
                <a:solidFill>
                  <a:srgbClr val="EFD1A9"/>
                </a:solidFill>
                <a:latin typeface="Lato Bold"/>
              </a:endParaRPr>
            </a:p>
            <a:p>
              <a:pPr algn="ctr">
                <a:lnSpc>
                  <a:spcPct val="150000"/>
                </a:lnSpc>
              </a:pPr>
              <a:r>
                <a:rPr lang="uk-UA" sz="6000" dirty="0">
                  <a:solidFill>
                    <a:srgbClr val="EFD1A9"/>
                  </a:solidFill>
                  <a:latin typeface="Lato Bold"/>
                </a:rPr>
                <a:t> 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318488" y="4802895"/>
              <a:ext cx="11841941" cy="4851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106"/>
                </a:lnSpc>
                <a:spcBef>
                  <a:spcPct val="0"/>
                </a:spcBef>
              </a:pPr>
              <a:r>
                <a:rPr lang="uk-UA" sz="2218" spc="122" dirty="0">
                  <a:solidFill>
                    <a:srgbClr val="F1EEEE"/>
                  </a:solidFill>
                  <a:latin typeface="Lato Bold"/>
                </a:rPr>
                <a:t>Виконала: студентка групи РМ-205</a:t>
              </a:r>
            </a:p>
            <a:p>
              <a:pPr>
                <a:lnSpc>
                  <a:spcPts val="3106"/>
                </a:lnSpc>
                <a:spcBef>
                  <a:spcPct val="0"/>
                </a:spcBef>
              </a:pPr>
              <a:r>
                <a:rPr lang="uk-UA" sz="2218" spc="122" dirty="0">
                  <a:solidFill>
                    <a:srgbClr val="F1EEEE"/>
                  </a:solidFill>
                  <a:latin typeface="Lato Bold"/>
                </a:rPr>
                <a:t>Свистун Анастасія</a:t>
              </a:r>
              <a:endParaRPr lang="en-US" sz="2218" spc="122" dirty="0">
                <a:solidFill>
                  <a:srgbClr val="F1EEEE"/>
                </a:solidFill>
                <a:latin typeface="Lato Bold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6800" y="495300"/>
            <a:ext cx="12965286" cy="3627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800"/>
              </a:lnSpc>
              <a:spcBef>
                <a:spcPct val="0"/>
              </a:spcBef>
            </a:pPr>
            <a:r>
              <a:rPr lang="uk-UA" sz="5400" dirty="0">
                <a:solidFill>
                  <a:srgbClr val="305049"/>
                </a:solidFill>
                <a:latin typeface="Montserrat Semi-Bold"/>
              </a:rPr>
              <a:t>Стелажна система </a:t>
            </a:r>
            <a:r>
              <a:rPr lang="uk-UA" sz="5400" dirty="0" err="1">
                <a:solidFill>
                  <a:srgbClr val="305049"/>
                </a:solidFill>
                <a:latin typeface="Montserrat Semi-Bold"/>
              </a:rPr>
              <a:t>Push</a:t>
            </a:r>
            <a:r>
              <a:rPr lang="uk-UA" sz="5400" dirty="0">
                <a:solidFill>
                  <a:srgbClr val="305049"/>
                </a:solidFill>
                <a:latin typeface="Montserrat Semi-Bold"/>
              </a:rPr>
              <a:t> </a:t>
            </a:r>
            <a:r>
              <a:rPr lang="uk-UA" sz="5400" dirty="0" err="1">
                <a:solidFill>
                  <a:srgbClr val="305049"/>
                </a:solidFill>
                <a:latin typeface="Montserrat Semi-Bold"/>
              </a:rPr>
              <a:t>back</a:t>
            </a:r>
            <a:r>
              <a:rPr lang="uk-UA" sz="5400" dirty="0">
                <a:solidFill>
                  <a:srgbClr val="305049"/>
                </a:solidFill>
                <a:latin typeface="Montserrat Semi-Bold"/>
              </a:rPr>
              <a:t> була розроблена для систем поточного зберігання за принципом LIFO.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2065430" y="2391107"/>
            <a:ext cx="11009571" cy="55047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F70D96-D771-499A-9B02-27EF1787D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191" y="4668611"/>
            <a:ext cx="7607041" cy="559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6850" y="641604"/>
            <a:ext cx="15354300" cy="4518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979"/>
              </a:lnSpc>
            </a:pPr>
            <a:r>
              <a:rPr lang="en-US" sz="5400" dirty="0">
                <a:solidFill>
                  <a:srgbClr val="305049"/>
                </a:solidFill>
                <a:latin typeface="Montserrat Semi-Bold"/>
              </a:rPr>
              <a:t>LIFO (Last In, First Out, «</a:t>
            </a:r>
            <a:r>
              <a:rPr lang="uk-UA" sz="5400" dirty="0">
                <a:solidFill>
                  <a:srgbClr val="305049"/>
                </a:solidFill>
                <a:latin typeface="Montserrat Semi-Bold"/>
              </a:rPr>
              <a:t>останнім прийшов - першим пішов») - спосіб організації та маніпулювання вантажами щодо часу та пріоритетів.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17EEC9-D3FB-47D5-B07C-EB0A90C99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5524500"/>
            <a:ext cx="10273430" cy="4518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0" r="68"/>
          <a:stretch>
            <a:fillRect/>
          </a:stretch>
        </p:blipFill>
        <p:spPr>
          <a:xfrm rot="1314107">
            <a:off x="9568034" y="-931454"/>
            <a:ext cx="12724704" cy="640133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90600" y="3467100"/>
            <a:ext cx="11952093" cy="4743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612"/>
              </a:lnSpc>
              <a:spcBef>
                <a:spcPct val="0"/>
              </a:spcBef>
            </a:pPr>
            <a:r>
              <a:rPr lang="uk-UA" sz="4000" dirty="0">
                <a:solidFill>
                  <a:srgbClr val="EFD1A9"/>
                </a:solidFill>
                <a:latin typeface="Montserrat Semi-Bold"/>
              </a:rPr>
              <a:t>Термін відноситься до абстрактних принципів обробки та тимчасового зберігання вантажів, зокрема, коли потрібно мати доступ до обмеженої кількості вантажів у певному порядку.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425805">
            <a:off x="3534023" y="-2154049"/>
            <a:ext cx="18288000" cy="9144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699" y="3000445"/>
            <a:ext cx="12329203" cy="4286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50000"/>
              </a:lnSpc>
              <a:spcBef>
                <a:spcPct val="0"/>
              </a:spcBef>
            </a:pPr>
            <a:r>
              <a:rPr lang="uk-UA" sz="4800" dirty="0">
                <a:solidFill>
                  <a:srgbClr val="305049"/>
                </a:solidFill>
                <a:latin typeface="Lato Bold"/>
              </a:rPr>
              <a:t>Принцип LIFO застосовується у тих випадках, коли останні вантажі, які прийшли на склад, мають бути першими оброблені.</a:t>
            </a:r>
            <a:endParaRPr lang="uk-UA" sz="4800" u="none" dirty="0">
              <a:solidFill>
                <a:srgbClr val="305049"/>
              </a:solidFill>
              <a:latin typeface="Lato Bold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750406" y="8423419"/>
            <a:ext cx="1113174" cy="55658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D8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3192" y="931269"/>
            <a:ext cx="6498008" cy="7946031"/>
            <a:chOff x="0" y="0"/>
            <a:chExt cx="8331199" cy="7841626"/>
          </a:xfrm>
        </p:grpSpPr>
        <p:sp>
          <p:nvSpPr>
            <p:cNvPr id="3" name="TextBox 3"/>
            <p:cNvSpPr txBox="1"/>
            <p:nvPr/>
          </p:nvSpPr>
          <p:spPr>
            <a:xfrm>
              <a:off x="1186117" y="231508"/>
              <a:ext cx="7145082" cy="76101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ct val="0"/>
                </a:spcBef>
              </a:pPr>
              <a:r>
                <a:rPr lang="uk-UA" sz="3600" dirty="0">
                  <a:solidFill>
                    <a:srgbClr val="305049"/>
                  </a:solidFill>
                  <a:latin typeface="Lato"/>
                </a:rPr>
                <a:t>Технічні характеристики:</a:t>
              </a:r>
            </a:p>
            <a:p>
              <a:pPr algn="just">
                <a:lnSpc>
                  <a:spcPct val="150000"/>
                </a:lnSpc>
                <a:spcBef>
                  <a:spcPct val="0"/>
                </a:spcBef>
              </a:pPr>
              <a:r>
                <a:rPr lang="uk-UA" sz="3600" dirty="0">
                  <a:solidFill>
                    <a:srgbClr val="305049"/>
                  </a:solidFill>
                  <a:latin typeface="Lato"/>
                </a:rPr>
                <a:t>•	Вага піддону з вантажем до 1400 кг</a:t>
              </a:r>
            </a:p>
            <a:p>
              <a:pPr algn="just">
                <a:lnSpc>
                  <a:spcPct val="150000"/>
                </a:lnSpc>
                <a:spcBef>
                  <a:spcPct val="0"/>
                </a:spcBef>
              </a:pPr>
              <a:r>
                <a:rPr lang="uk-UA" sz="3600" dirty="0">
                  <a:solidFill>
                    <a:srgbClr val="305049"/>
                  </a:solidFill>
                  <a:latin typeface="Lato"/>
                </a:rPr>
                <a:t>•	Висота бічної рами до 15 000 мм</a:t>
              </a:r>
            </a:p>
            <a:p>
              <a:pPr algn="just">
                <a:lnSpc>
                  <a:spcPct val="150000"/>
                </a:lnSpc>
                <a:spcBef>
                  <a:spcPct val="0"/>
                </a:spcBef>
              </a:pPr>
              <a:r>
                <a:rPr lang="uk-UA" sz="3600" dirty="0">
                  <a:solidFill>
                    <a:srgbClr val="305049"/>
                  </a:solidFill>
                  <a:latin typeface="Lato"/>
                </a:rPr>
                <a:t>•	Глибина стелажів до 6 метрів (5 піддонів)</a:t>
              </a:r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-294998" y="294998"/>
              <a:ext cx="1179992" cy="589996"/>
            </a:xfrm>
            <a:prstGeom prst="rect">
              <a:avLst/>
            </a:prstGeom>
          </p:spPr>
        </p:pic>
      </p:grpSp>
      <p:sp>
        <p:nvSpPr>
          <p:cNvPr id="11" name="AutoShape 11"/>
          <p:cNvSpPr/>
          <p:nvPr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rgbClr val="305049"/>
          </a:solidFill>
        </p:spPr>
      </p:sp>
      <p:sp>
        <p:nvSpPr>
          <p:cNvPr id="12" name="TextBox 12"/>
          <p:cNvSpPr txBox="1"/>
          <p:nvPr/>
        </p:nvSpPr>
        <p:spPr>
          <a:xfrm>
            <a:off x="647700" y="2126972"/>
            <a:ext cx="7848600" cy="5397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202"/>
              </a:lnSpc>
            </a:pPr>
            <a:r>
              <a:rPr lang="uk-UA" sz="2800" dirty="0">
                <a:solidFill>
                  <a:srgbClr val="EFD1A9"/>
                </a:solidFill>
                <a:latin typeface="Montserrat Semi-Bold"/>
              </a:rPr>
              <a:t>Палетні стелажі </a:t>
            </a:r>
            <a:r>
              <a:rPr lang="en-US" sz="2800" dirty="0">
                <a:solidFill>
                  <a:srgbClr val="EFD1A9"/>
                </a:solidFill>
                <a:latin typeface="Montserrat Semi-Bold"/>
              </a:rPr>
              <a:t>Push Back, </a:t>
            </a:r>
            <a:r>
              <a:rPr lang="uk-UA" sz="2800" dirty="0">
                <a:solidFill>
                  <a:srgbClr val="EFD1A9"/>
                </a:solidFill>
                <a:latin typeface="Montserrat Semi-Bold"/>
              </a:rPr>
              <a:t>зважаючи на спосіб обробки вантажів</a:t>
            </a:r>
            <a:r>
              <a:rPr lang="ru-RU" sz="2800" dirty="0">
                <a:solidFill>
                  <a:srgbClr val="EFD1A9"/>
                </a:solidFill>
                <a:latin typeface="Montserrat Semi-Bold"/>
              </a:rPr>
              <a:t> за принципом “</a:t>
            </a:r>
            <a:r>
              <a:rPr lang="en-US" sz="2800" dirty="0">
                <a:solidFill>
                  <a:srgbClr val="EFD1A9"/>
                </a:solidFill>
                <a:latin typeface="Montserrat Semi-Bold"/>
              </a:rPr>
              <a:t>LIFO”, </a:t>
            </a:r>
            <a:r>
              <a:rPr lang="uk-UA" sz="2800" dirty="0">
                <a:solidFill>
                  <a:srgbClr val="EFD1A9"/>
                </a:solidFill>
                <a:latin typeface="Montserrat Semi-Bold"/>
              </a:rPr>
              <a:t>зручні для складування товарів з великим терміном реалізації, а також для підприємств із великооптовим швидким товарообігом.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0" r="68"/>
          <a:stretch>
            <a:fillRect/>
          </a:stretch>
        </p:blipFill>
        <p:spPr>
          <a:xfrm rot="1314107">
            <a:off x="9497697" y="-486645"/>
            <a:ext cx="12724704" cy="640133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14400" y="835141"/>
            <a:ext cx="11952093" cy="8616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12"/>
              </a:lnSpc>
              <a:spcBef>
                <a:spcPct val="0"/>
              </a:spcBef>
            </a:pPr>
            <a:r>
              <a:rPr lang="uk-UA" sz="4000" dirty="0">
                <a:solidFill>
                  <a:srgbClr val="EFD1A9"/>
                </a:solidFill>
                <a:latin typeface="Montserrat Semi-Bold"/>
              </a:rPr>
              <a:t>ВИСНОВОК</a:t>
            </a:r>
          </a:p>
          <a:p>
            <a:pPr indent="457200" algn="just">
              <a:lnSpc>
                <a:spcPts val="7612"/>
              </a:lnSpc>
              <a:spcBef>
                <a:spcPct val="0"/>
              </a:spcBef>
            </a:pPr>
            <a:r>
              <a:rPr lang="uk-UA" sz="2800" dirty="0">
                <a:solidFill>
                  <a:srgbClr val="EFD1A9"/>
                </a:solidFill>
                <a:latin typeface="Montserrat Semi-Bold"/>
              </a:rPr>
              <a:t>Насправді немає правильної чи неправильної відповіді який принцип найкращий. Це залежить від того, які ваші продукти. Для швидкопсувних товарів або продуктів із життєвим циклом або терміном служби завжди має бути </a:t>
            </a:r>
            <a:r>
              <a:rPr lang="en-US" sz="2800" dirty="0">
                <a:solidFill>
                  <a:srgbClr val="EFD1A9"/>
                </a:solidFill>
                <a:latin typeface="Montserrat Semi-Bold"/>
              </a:rPr>
              <a:t>FIFO – </a:t>
            </a:r>
            <a:r>
              <a:rPr lang="uk-UA" sz="2800" dirty="0">
                <a:solidFill>
                  <a:srgbClr val="EFD1A9"/>
                </a:solidFill>
                <a:latin typeface="Montserrat Semi-Bold"/>
              </a:rPr>
              <a:t>інакше ви втратите гроші.</a:t>
            </a:r>
          </a:p>
          <a:p>
            <a:pPr indent="457200" algn="just">
              <a:lnSpc>
                <a:spcPts val="7612"/>
              </a:lnSpc>
              <a:spcBef>
                <a:spcPct val="0"/>
              </a:spcBef>
            </a:pPr>
            <a:r>
              <a:rPr lang="uk-UA" sz="2800" dirty="0">
                <a:solidFill>
                  <a:srgbClr val="EFD1A9"/>
                </a:solidFill>
                <a:latin typeface="Montserrat Semi-Bold"/>
              </a:rPr>
              <a:t>Що стосується інших продуктів, то тут спершу потрібно визначити, чи </a:t>
            </a:r>
            <a:r>
              <a:rPr lang="en-US" sz="2800" dirty="0">
                <a:solidFill>
                  <a:srgbClr val="EFD1A9"/>
                </a:solidFill>
                <a:latin typeface="Montserrat Semi-Bold"/>
              </a:rPr>
              <a:t>LIFO </a:t>
            </a:r>
            <a:r>
              <a:rPr lang="uk-UA" sz="2800" dirty="0">
                <a:solidFill>
                  <a:srgbClr val="EFD1A9"/>
                </a:solidFill>
                <a:latin typeface="Montserrat Semi-Bold"/>
              </a:rPr>
              <a:t>є найкращим способом переміщення та вивезення запасів зі свого складу.</a:t>
            </a:r>
          </a:p>
        </p:txBody>
      </p:sp>
    </p:spTree>
    <p:extLst>
      <p:ext uri="{BB962C8B-B14F-4D97-AF65-F5344CB8AC3E}">
        <p14:creationId xmlns:p14="http://schemas.microsoft.com/office/powerpoint/2010/main" val="3612408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425805">
            <a:off x="3534023" y="-2154049"/>
            <a:ext cx="18288000" cy="9144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979398" y="4662438"/>
            <a:ext cx="12329203" cy="13229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uk-UA" sz="6600" dirty="0">
                <a:solidFill>
                  <a:srgbClr val="305049"/>
                </a:solidFill>
                <a:latin typeface="Lato Bold"/>
              </a:rPr>
              <a:t>Дякую за увагу!</a:t>
            </a:r>
            <a:endParaRPr lang="uk-UA" sz="6600" u="none" dirty="0">
              <a:solidFill>
                <a:srgbClr val="305049"/>
              </a:solidFill>
              <a:latin typeface="Lato Bold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750406" y="8423419"/>
            <a:ext cx="1113174" cy="55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2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09600" y="2110135"/>
            <a:ext cx="6592770" cy="7024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800" dirty="0">
                <a:solidFill>
                  <a:srgbClr val="305049"/>
                </a:solidFill>
                <a:latin typeface="Lato Bold"/>
              </a:rPr>
              <a:t>Складське господарство є одним з найважливіших елементів  логістичної системи, який наявний на будь-якому етапі руху матеріального потоку — від первинного джерела сировини до кінцевого споживача. Адже переміщення потоків у логістичній мережі неможливе без концентрації у визначених місцях необхідних запасів, для зберігання яких і створюють складське господарство. 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799980" y="1381033"/>
            <a:ext cx="914880" cy="4574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789468-CD62-41AE-AC0A-624352889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981" y="1333500"/>
            <a:ext cx="9498305" cy="62926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799980" y="1400048"/>
            <a:ext cx="914880" cy="45744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993522" y="2086208"/>
            <a:ext cx="10300955" cy="5776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725"/>
              </a:lnSpc>
            </a:pPr>
            <a:r>
              <a:rPr lang="uk-UA" sz="3600" dirty="0">
                <a:solidFill>
                  <a:srgbClr val="305049"/>
                </a:solidFill>
                <a:latin typeface="Lato Bold"/>
              </a:rPr>
              <a:t>Сучасний склад — це багатофункціональна технічна споруда, до якої входить безліч найрізноманітніших підсистем і елементів. Вони мають певну структуру, об’єднану для виконання конкретних функцій щодо переробки матеріальних потоків.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05000" y="248814"/>
            <a:ext cx="15354300" cy="4045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uk-UA" sz="3600" dirty="0">
                <a:solidFill>
                  <a:srgbClr val="F1EEEE"/>
                </a:solidFill>
                <a:latin typeface="Lato"/>
              </a:rPr>
              <a:t>Однією із найпоширеніших систем складування </a:t>
            </a:r>
            <a:r>
              <a:rPr lang="ru-RU" sz="3600" dirty="0">
                <a:solidFill>
                  <a:srgbClr val="F1EEEE"/>
                </a:solidFill>
                <a:latin typeface="Lato"/>
              </a:rPr>
              <a:t>є система </a:t>
            </a:r>
            <a:r>
              <a:rPr lang="en-US" sz="3600" dirty="0">
                <a:solidFill>
                  <a:srgbClr val="F1EEEE"/>
                </a:solidFill>
                <a:latin typeface="Lato"/>
              </a:rPr>
              <a:t>FIFO (first in, first out). </a:t>
            </a:r>
            <a:r>
              <a:rPr lang="uk-UA" sz="3600" dirty="0">
                <a:solidFill>
                  <a:srgbClr val="F1EEEE"/>
                </a:solidFill>
                <a:latin typeface="Lato"/>
              </a:rPr>
              <a:t>Ця система означає, що сировина, що перша надійшла на склад, першою виходить у виробництво. Ті матеріали та компоненти, що надійшли на склад пізніше, чекають на свою чергу і передаються у виробництво після обробки першої партії.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7243371" y="6634783"/>
            <a:ext cx="10494067" cy="52470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727752" y="4595357"/>
            <a:ext cx="1203791" cy="60189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F19F586-4359-47DB-8306-467CD81397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3631" y="5992592"/>
            <a:ext cx="12437037" cy="350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524000" y="571500"/>
            <a:ext cx="14882902" cy="2665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uk-UA" sz="4000" dirty="0">
                <a:solidFill>
                  <a:srgbClr val="305049"/>
                </a:solidFill>
                <a:latin typeface="Montserrat Semi-Bold"/>
              </a:rPr>
              <a:t>Вважається, що FIFO найкраще використовувати на тих підприємствах, де сировина має короткий термін придатності.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E22E06-FFD9-40B0-B095-385CBB8CF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706" y="3571194"/>
            <a:ext cx="9278587" cy="6138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232523" y="2539518"/>
            <a:ext cx="10858780" cy="5207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296"/>
              </a:lnSpc>
              <a:spcBef>
                <a:spcPct val="0"/>
              </a:spcBef>
            </a:pPr>
            <a:r>
              <a:rPr lang="en-US" sz="4800" dirty="0">
                <a:solidFill>
                  <a:srgbClr val="305049"/>
                </a:solidFill>
                <a:latin typeface="Montserrat Semi-Bold"/>
              </a:rPr>
              <a:t>FIFO </a:t>
            </a:r>
            <a:r>
              <a:rPr lang="uk-UA" sz="4800" dirty="0">
                <a:solidFill>
                  <a:srgbClr val="305049"/>
                </a:solidFill>
                <a:latin typeface="Montserrat Semi-Bold"/>
              </a:rPr>
              <a:t>передбачає зведення стелажних конструкцій або невисоких "веж" обмеженої висоти зазвичай від 4 до 6 рівнів. 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-3066153" y="2436744"/>
            <a:ext cx="10827025" cy="54135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12752463" y="7167526"/>
            <a:ext cx="1526842" cy="7634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2292062" y="6785816"/>
            <a:ext cx="7064180" cy="35320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657600" y="1974342"/>
            <a:ext cx="14211300" cy="595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uk-UA" sz="4000" dirty="0">
                <a:solidFill>
                  <a:srgbClr val="EFD1A9"/>
                </a:solidFill>
                <a:latin typeface="Lato Bold"/>
              </a:rPr>
              <a:t>Для досягнення цілей концепції підходять такі рішення:</a:t>
            </a:r>
          </a:p>
          <a:p>
            <a:pPr algn="just">
              <a:lnSpc>
                <a:spcPct val="200000"/>
              </a:lnSpc>
            </a:pPr>
            <a:r>
              <a:rPr lang="uk-UA" sz="4000" dirty="0">
                <a:solidFill>
                  <a:srgbClr val="EFD1A9"/>
                </a:solidFill>
                <a:latin typeface="Lato Bold"/>
              </a:rPr>
              <a:t>● Гравітаційні стелажі </a:t>
            </a:r>
          </a:p>
          <a:p>
            <a:pPr algn="just">
              <a:lnSpc>
                <a:spcPct val="200000"/>
              </a:lnSpc>
            </a:pPr>
            <a:r>
              <a:rPr lang="uk-UA" sz="4000" dirty="0">
                <a:solidFill>
                  <a:srgbClr val="EFD1A9"/>
                </a:solidFill>
                <a:latin typeface="Lato Bold"/>
              </a:rPr>
              <a:t>● Набивні стелажі </a:t>
            </a:r>
          </a:p>
          <a:p>
            <a:pPr algn="just">
              <a:lnSpc>
                <a:spcPct val="200000"/>
              </a:lnSpc>
            </a:pPr>
            <a:r>
              <a:rPr lang="en-US" sz="4000" dirty="0">
                <a:solidFill>
                  <a:srgbClr val="EFD1A9"/>
                </a:solidFill>
                <a:latin typeface="Lato Bold"/>
              </a:rPr>
              <a:t>● Push Back </a:t>
            </a:r>
            <a:endParaRPr lang="uk-UA" sz="4000" dirty="0">
              <a:solidFill>
                <a:srgbClr val="EFD1A9"/>
              </a:solidFill>
              <a:latin typeface="Lato Bold"/>
            </a:endParaRPr>
          </a:p>
          <a:p>
            <a:pPr algn="just">
              <a:lnSpc>
                <a:spcPct val="200000"/>
              </a:lnSpc>
            </a:pPr>
            <a:r>
              <a:rPr lang="uk-UA" sz="4000" dirty="0">
                <a:solidFill>
                  <a:srgbClr val="EFD1A9"/>
                </a:solidFill>
                <a:latin typeface="Lato Bold"/>
              </a:rPr>
              <a:t>● </a:t>
            </a:r>
            <a:r>
              <a:rPr lang="uk-UA" sz="4000" dirty="0" err="1">
                <a:solidFill>
                  <a:srgbClr val="EFD1A9"/>
                </a:solidFill>
                <a:latin typeface="Lato Bold"/>
              </a:rPr>
              <a:t>Напольний</a:t>
            </a:r>
            <a:r>
              <a:rPr lang="uk-UA" sz="4000" dirty="0">
                <a:solidFill>
                  <a:srgbClr val="EFD1A9"/>
                </a:solidFill>
                <a:latin typeface="Lato Bold"/>
              </a:rPr>
              <a:t> склад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1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3952294" y="6662447"/>
            <a:ext cx="10383412" cy="519170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33400" y="794809"/>
            <a:ext cx="17221200" cy="43486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457200" algn="just">
              <a:lnSpc>
                <a:spcPct val="150000"/>
              </a:lnSpc>
              <a:spcBef>
                <a:spcPct val="0"/>
              </a:spcBef>
            </a:pPr>
            <a:r>
              <a:rPr lang="uk-UA" sz="3200" dirty="0">
                <a:solidFill>
                  <a:srgbClr val="305049"/>
                </a:solidFill>
                <a:latin typeface="Montserrat Semi-Bold"/>
              </a:rPr>
              <a:t>Гравітаційні стелажі є найоптимальнішими з точки зору економії робочого часу та площі складу, але також найвибагливіші з точки зору безпеки та дотримання правил.</a:t>
            </a:r>
          </a:p>
          <a:p>
            <a:pPr indent="457200" algn="just">
              <a:lnSpc>
                <a:spcPct val="150000"/>
              </a:lnSpc>
              <a:spcBef>
                <a:spcPct val="0"/>
              </a:spcBef>
            </a:pPr>
            <a:r>
              <a:rPr lang="uk-UA" sz="3200" dirty="0">
                <a:solidFill>
                  <a:srgbClr val="305049"/>
                </a:solidFill>
                <a:latin typeface="Montserrat Semi-Bold"/>
              </a:rPr>
              <a:t>Найчастіше такі стелажі застосовуються в автомобільному, фармацевтичному, хімічному та харчовому виробництвах для зберігання як коробок, так і палет та піддонів.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0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391349" y="2095500"/>
            <a:ext cx="9484207" cy="5509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339"/>
              </a:lnSpc>
            </a:pPr>
            <a:r>
              <a:rPr lang="uk-UA" sz="4000" dirty="0">
                <a:solidFill>
                  <a:srgbClr val="EFD1A9"/>
                </a:solidFill>
                <a:latin typeface="Montserrat Semi-Bold"/>
              </a:rPr>
              <a:t>Досить поширеним і одним із найбільш економічних рішень для досягнення максимального обсягу зберігання на сучасному складі є застосування стелажної системи глибинного зберігання. 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369" r="68"/>
          <a:stretch>
            <a:fillRect/>
          </a:stretch>
        </p:blipFill>
        <p:spPr>
          <a:xfrm rot="-5400000">
            <a:off x="-2303377" y="3896126"/>
            <a:ext cx="7059313" cy="24947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369" r="68"/>
          <a:stretch>
            <a:fillRect/>
          </a:stretch>
        </p:blipFill>
        <p:spPr>
          <a:xfrm rot="5400000">
            <a:off x="13510970" y="3896126"/>
            <a:ext cx="7059313" cy="24947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480</Words>
  <Application>Microsoft Office PowerPoint</Application>
  <PresentationFormat>Произвольный</PresentationFormat>
  <Paragraphs>30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Lato Bold</vt:lpstr>
      <vt:lpstr>Arial</vt:lpstr>
      <vt:lpstr>Montserrat Semi-Bold</vt:lpstr>
      <vt:lpstr>Calibri</vt:lpstr>
      <vt:lpstr>Lato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Анастасія Свистун</cp:lastModifiedBy>
  <cp:revision>23</cp:revision>
  <dcterms:created xsi:type="dcterms:W3CDTF">2006-08-16T00:00:00Z</dcterms:created>
  <dcterms:modified xsi:type="dcterms:W3CDTF">2021-11-30T06:54:02Z</dcterms:modified>
  <dc:identifier>DAEwGOTz8aA</dc:identifier>
</cp:coreProperties>
</file>