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8D8"/>
    <a:srgbClr val="C1E0DB"/>
    <a:srgbClr val="E7E785"/>
    <a:srgbClr val="D0D399"/>
    <a:srgbClr val="C3C3C3"/>
    <a:srgbClr val="E8EFE8"/>
    <a:srgbClr val="ECECEC"/>
    <a:srgbClr val="E0EFED"/>
    <a:srgbClr val="2D8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и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98" autoAdjust="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10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84880-0DE6-42FF-9010-8B73C3450543}" type="datetimeFigureOut">
              <a:rPr lang="uk-UA" smtClean="0"/>
              <a:t>22.11.2023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E99B2-38C0-4FC2-A4D9-16CE656AA8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4712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99B2-38C0-4FC2-A4D9-16CE656AA86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677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99B2-38C0-4FC2-A4D9-16CE656AA86E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173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40404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069781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16"/>
                </a:lnTo>
                <a:lnTo>
                  <a:pt x="446591" y="2788216"/>
                </a:lnTo>
                <a:lnTo>
                  <a:pt x="0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131543" y="0"/>
            <a:ext cx="4012565" cy="6858000"/>
          </a:xfrm>
          <a:custGeom>
            <a:avLst/>
            <a:gdLst/>
            <a:ahLst/>
            <a:cxnLst/>
            <a:rect l="l" t="t" r="r" b="b"/>
            <a:pathLst>
              <a:path w="4012565" h="6858000">
                <a:moveTo>
                  <a:pt x="0" y="6857998"/>
                </a:moveTo>
                <a:lnTo>
                  <a:pt x="4012456" y="4182281"/>
                </a:lnTo>
              </a:path>
              <a:path w="4012565" h="6858000">
                <a:moveTo>
                  <a:pt x="1910860" y="0"/>
                </a:moveTo>
                <a:lnTo>
                  <a:pt x="3130060" y="6857999"/>
                </a:lnTo>
              </a:path>
            </a:pathLst>
          </a:custGeom>
          <a:ln w="9144">
            <a:solidFill>
              <a:srgbClr val="5F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91727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3" y="0"/>
                </a:moveTo>
                <a:lnTo>
                  <a:pt x="0" y="6857998"/>
                </a:lnTo>
                <a:lnTo>
                  <a:pt x="2252271" y="6857998"/>
                </a:lnTo>
                <a:lnTo>
                  <a:pt x="2252271" y="8226"/>
                </a:lnTo>
                <a:lnTo>
                  <a:pt x="2023163" y="0"/>
                </a:lnTo>
                <a:close/>
              </a:path>
            </a:pathLst>
          </a:custGeom>
          <a:solidFill>
            <a:srgbClr val="5FCAE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7" y="6857996"/>
                </a:lnTo>
                <a:lnTo>
                  <a:pt x="1936927" y="6857996"/>
                </a:lnTo>
                <a:lnTo>
                  <a:pt x="1936927" y="0"/>
                </a:lnTo>
                <a:close/>
              </a:path>
            </a:pathLst>
          </a:custGeom>
          <a:solidFill>
            <a:srgbClr val="5FCAEE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8545" y="3921067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4" y="0"/>
                </a:moveTo>
                <a:lnTo>
                  <a:pt x="0" y="2936929"/>
                </a:lnTo>
                <a:lnTo>
                  <a:pt x="2505454" y="2936929"/>
                </a:lnTo>
                <a:lnTo>
                  <a:pt x="2505454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012872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7" y="0"/>
                </a:moveTo>
                <a:lnTo>
                  <a:pt x="0" y="0"/>
                </a:lnTo>
                <a:lnTo>
                  <a:pt x="1854140" y="6857996"/>
                </a:lnTo>
                <a:lnTo>
                  <a:pt x="2131127" y="6849802"/>
                </a:lnTo>
                <a:lnTo>
                  <a:pt x="2131127" y="0"/>
                </a:lnTo>
                <a:close/>
              </a:path>
            </a:pathLst>
          </a:custGeom>
          <a:solidFill>
            <a:srgbClr val="17AFE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7" y="0"/>
                </a:moveTo>
                <a:lnTo>
                  <a:pt x="676515" y="0"/>
                </a:lnTo>
                <a:lnTo>
                  <a:pt x="0" y="6857996"/>
                </a:lnTo>
                <a:lnTo>
                  <a:pt x="848867" y="6857996"/>
                </a:lnTo>
                <a:lnTo>
                  <a:pt x="848867" y="0"/>
                </a:lnTo>
                <a:close/>
              </a:path>
            </a:pathLst>
          </a:custGeom>
          <a:solidFill>
            <a:srgbClr val="2D83C3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095213" y="0"/>
            <a:ext cx="1049020" cy="6858000"/>
          </a:xfrm>
          <a:custGeom>
            <a:avLst/>
            <a:gdLst/>
            <a:ahLst/>
            <a:cxnLst/>
            <a:rect l="l" t="t" r="r" b="b"/>
            <a:pathLst>
              <a:path w="1049020" h="6858000">
                <a:moveTo>
                  <a:pt x="1048786" y="0"/>
                </a:moveTo>
                <a:lnTo>
                  <a:pt x="0" y="0"/>
                </a:lnTo>
                <a:lnTo>
                  <a:pt x="937406" y="6857996"/>
                </a:lnTo>
                <a:lnTo>
                  <a:pt x="1048786" y="6857996"/>
                </a:lnTo>
                <a:lnTo>
                  <a:pt x="1048786" y="0"/>
                </a:lnTo>
                <a:close/>
              </a:path>
            </a:pathLst>
          </a:custGeom>
          <a:solidFill>
            <a:srgbClr val="226192">
              <a:alpha val="819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68056" y="4917386"/>
            <a:ext cx="1076325" cy="1941195"/>
          </a:xfrm>
          <a:custGeom>
            <a:avLst/>
            <a:gdLst/>
            <a:ahLst/>
            <a:cxnLst/>
            <a:rect l="l" t="t" r="r" b="b"/>
            <a:pathLst>
              <a:path w="1076325" h="1941195">
                <a:moveTo>
                  <a:pt x="1075943" y="0"/>
                </a:moveTo>
                <a:lnTo>
                  <a:pt x="0" y="1940611"/>
                </a:lnTo>
                <a:lnTo>
                  <a:pt x="1075943" y="1935608"/>
                </a:lnTo>
                <a:lnTo>
                  <a:pt x="1075943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630682"/>
            <a:ext cx="209105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8340" y="1139698"/>
            <a:ext cx="6170930" cy="3129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0404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.png"/><Relationship Id="rId21" Type="http://schemas.openxmlformats.org/officeDocument/2006/relationships/image" Target="../media/image34.png"/><Relationship Id="rId42" Type="http://schemas.openxmlformats.org/officeDocument/2006/relationships/image" Target="../media/image55.png"/><Relationship Id="rId47" Type="http://schemas.openxmlformats.org/officeDocument/2006/relationships/image" Target="../media/image60.png"/><Relationship Id="rId63" Type="http://schemas.openxmlformats.org/officeDocument/2006/relationships/image" Target="../media/image76.png"/><Relationship Id="rId68" Type="http://schemas.openxmlformats.org/officeDocument/2006/relationships/image" Target="../media/image81.png"/><Relationship Id="rId84" Type="http://schemas.openxmlformats.org/officeDocument/2006/relationships/image" Target="../media/image97.png"/><Relationship Id="rId89" Type="http://schemas.openxmlformats.org/officeDocument/2006/relationships/image" Target="../media/image102.png"/><Relationship Id="rId112" Type="http://schemas.openxmlformats.org/officeDocument/2006/relationships/image" Target="../media/image125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9" Type="http://schemas.openxmlformats.org/officeDocument/2006/relationships/image" Target="../media/image42.png"/><Relationship Id="rId107" Type="http://schemas.openxmlformats.org/officeDocument/2006/relationships/image" Target="../media/image120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37" Type="http://schemas.openxmlformats.org/officeDocument/2006/relationships/image" Target="../media/image50.png"/><Relationship Id="rId40" Type="http://schemas.openxmlformats.org/officeDocument/2006/relationships/image" Target="../media/image53.png"/><Relationship Id="rId45" Type="http://schemas.openxmlformats.org/officeDocument/2006/relationships/image" Target="../media/image58.png"/><Relationship Id="rId53" Type="http://schemas.openxmlformats.org/officeDocument/2006/relationships/image" Target="../media/image66.png"/><Relationship Id="rId58" Type="http://schemas.openxmlformats.org/officeDocument/2006/relationships/image" Target="../media/image71.png"/><Relationship Id="rId66" Type="http://schemas.openxmlformats.org/officeDocument/2006/relationships/image" Target="../media/image79.png"/><Relationship Id="rId74" Type="http://schemas.openxmlformats.org/officeDocument/2006/relationships/image" Target="../media/image87.png"/><Relationship Id="rId79" Type="http://schemas.openxmlformats.org/officeDocument/2006/relationships/image" Target="../media/image92.png"/><Relationship Id="rId87" Type="http://schemas.openxmlformats.org/officeDocument/2006/relationships/image" Target="../media/image100.png"/><Relationship Id="rId102" Type="http://schemas.openxmlformats.org/officeDocument/2006/relationships/image" Target="../media/image115.png"/><Relationship Id="rId110" Type="http://schemas.openxmlformats.org/officeDocument/2006/relationships/image" Target="../media/image123.png"/><Relationship Id="rId5" Type="http://schemas.openxmlformats.org/officeDocument/2006/relationships/image" Target="../media/image18.png"/><Relationship Id="rId61" Type="http://schemas.openxmlformats.org/officeDocument/2006/relationships/image" Target="../media/image74.png"/><Relationship Id="rId82" Type="http://schemas.openxmlformats.org/officeDocument/2006/relationships/image" Target="../media/image95.png"/><Relationship Id="rId90" Type="http://schemas.openxmlformats.org/officeDocument/2006/relationships/image" Target="../media/image103.png"/><Relationship Id="rId95" Type="http://schemas.openxmlformats.org/officeDocument/2006/relationships/image" Target="../media/image108.png"/><Relationship Id="rId19" Type="http://schemas.openxmlformats.org/officeDocument/2006/relationships/image" Target="../media/image3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43" Type="http://schemas.openxmlformats.org/officeDocument/2006/relationships/image" Target="../media/image56.png"/><Relationship Id="rId48" Type="http://schemas.openxmlformats.org/officeDocument/2006/relationships/image" Target="../media/image61.png"/><Relationship Id="rId56" Type="http://schemas.openxmlformats.org/officeDocument/2006/relationships/image" Target="../media/image69.png"/><Relationship Id="rId64" Type="http://schemas.openxmlformats.org/officeDocument/2006/relationships/image" Target="../media/image77.png"/><Relationship Id="rId69" Type="http://schemas.openxmlformats.org/officeDocument/2006/relationships/image" Target="../media/image82.png"/><Relationship Id="rId77" Type="http://schemas.openxmlformats.org/officeDocument/2006/relationships/image" Target="../media/image90.png"/><Relationship Id="rId100" Type="http://schemas.openxmlformats.org/officeDocument/2006/relationships/image" Target="../media/image113.png"/><Relationship Id="rId105" Type="http://schemas.openxmlformats.org/officeDocument/2006/relationships/image" Target="../media/image118.png"/><Relationship Id="rId113" Type="http://schemas.openxmlformats.org/officeDocument/2006/relationships/image" Target="../media/image126.png"/><Relationship Id="rId8" Type="http://schemas.openxmlformats.org/officeDocument/2006/relationships/image" Target="../media/image21.png"/><Relationship Id="rId51" Type="http://schemas.openxmlformats.org/officeDocument/2006/relationships/image" Target="../media/image64.png"/><Relationship Id="rId72" Type="http://schemas.openxmlformats.org/officeDocument/2006/relationships/image" Target="../media/image85.png"/><Relationship Id="rId80" Type="http://schemas.openxmlformats.org/officeDocument/2006/relationships/image" Target="../media/image93.png"/><Relationship Id="rId85" Type="http://schemas.openxmlformats.org/officeDocument/2006/relationships/image" Target="../media/image98.png"/><Relationship Id="rId93" Type="http://schemas.openxmlformats.org/officeDocument/2006/relationships/image" Target="../media/image106.png"/><Relationship Id="rId98" Type="http://schemas.openxmlformats.org/officeDocument/2006/relationships/image" Target="../media/image111.png"/><Relationship Id="rId3" Type="http://schemas.openxmlformats.org/officeDocument/2006/relationships/image" Target="../media/image16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38" Type="http://schemas.openxmlformats.org/officeDocument/2006/relationships/image" Target="../media/image51.png"/><Relationship Id="rId46" Type="http://schemas.openxmlformats.org/officeDocument/2006/relationships/image" Target="../media/image59.png"/><Relationship Id="rId59" Type="http://schemas.openxmlformats.org/officeDocument/2006/relationships/image" Target="../media/image72.png"/><Relationship Id="rId67" Type="http://schemas.openxmlformats.org/officeDocument/2006/relationships/image" Target="../media/image80.png"/><Relationship Id="rId103" Type="http://schemas.openxmlformats.org/officeDocument/2006/relationships/image" Target="../media/image116.png"/><Relationship Id="rId108" Type="http://schemas.openxmlformats.org/officeDocument/2006/relationships/image" Target="../media/image121.png"/><Relationship Id="rId20" Type="http://schemas.openxmlformats.org/officeDocument/2006/relationships/image" Target="../media/image33.png"/><Relationship Id="rId41" Type="http://schemas.openxmlformats.org/officeDocument/2006/relationships/image" Target="../media/image54.png"/><Relationship Id="rId54" Type="http://schemas.openxmlformats.org/officeDocument/2006/relationships/image" Target="../media/image67.png"/><Relationship Id="rId62" Type="http://schemas.openxmlformats.org/officeDocument/2006/relationships/image" Target="../media/image75.png"/><Relationship Id="rId70" Type="http://schemas.openxmlformats.org/officeDocument/2006/relationships/image" Target="../media/image83.png"/><Relationship Id="rId75" Type="http://schemas.openxmlformats.org/officeDocument/2006/relationships/image" Target="../media/image88.png"/><Relationship Id="rId83" Type="http://schemas.openxmlformats.org/officeDocument/2006/relationships/image" Target="../media/image96.png"/><Relationship Id="rId88" Type="http://schemas.openxmlformats.org/officeDocument/2006/relationships/image" Target="../media/image101.png"/><Relationship Id="rId91" Type="http://schemas.openxmlformats.org/officeDocument/2006/relationships/image" Target="../media/image104.png"/><Relationship Id="rId96" Type="http://schemas.openxmlformats.org/officeDocument/2006/relationships/image" Target="../media/image109.png"/><Relationship Id="rId111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36" Type="http://schemas.openxmlformats.org/officeDocument/2006/relationships/image" Target="../media/image49.png"/><Relationship Id="rId49" Type="http://schemas.openxmlformats.org/officeDocument/2006/relationships/image" Target="../media/image62.png"/><Relationship Id="rId57" Type="http://schemas.openxmlformats.org/officeDocument/2006/relationships/image" Target="../media/image70.png"/><Relationship Id="rId106" Type="http://schemas.openxmlformats.org/officeDocument/2006/relationships/image" Target="../media/image119.png"/><Relationship Id="rId114" Type="http://schemas.openxmlformats.org/officeDocument/2006/relationships/image" Target="../media/image127.png"/><Relationship Id="rId10" Type="http://schemas.openxmlformats.org/officeDocument/2006/relationships/image" Target="../media/image23.png"/><Relationship Id="rId31" Type="http://schemas.openxmlformats.org/officeDocument/2006/relationships/image" Target="../media/image44.png"/><Relationship Id="rId44" Type="http://schemas.openxmlformats.org/officeDocument/2006/relationships/image" Target="../media/image57.png"/><Relationship Id="rId52" Type="http://schemas.openxmlformats.org/officeDocument/2006/relationships/image" Target="../media/image65.png"/><Relationship Id="rId60" Type="http://schemas.openxmlformats.org/officeDocument/2006/relationships/image" Target="../media/image73.png"/><Relationship Id="rId65" Type="http://schemas.openxmlformats.org/officeDocument/2006/relationships/image" Target="../media/image78.png"/><Relationship Id="rId73" Type="http://schemas.openxmlformats.org/officeDocument/2006/relationships/image" Target="../media/image86.png"/><Relationship Id="rId78" Type="http://schemas.openxmlformats.org/officeDocument/2006/relationships/image" Target="../media/image91.png"/><Relationship Id="rId81" Type="http://schemas.openxmlformats.org/officeDocument/2006/relationships/image" Target="../media/image94.png"/><Relationship Id="rId86" Type="http://schemas.openxmlformats.org/officeDocument/2006/relationships/image" Target="../media/image99.png"/><Relationship Id="rId94" Type="http://schemas.openxmlformats.org/officeDocument/2006/relationships/image" Target="../media/image107.png"/><Relationship Id="rId99" Type="http://schemas.openxmlformats.org/officeDocument/2006/relationships/image" Target="../media/image112.png"/><Relationship Id="rId101" Type="http://schemas.openxmlformats.org/officeDocument/2006/relationships/image" Target="../media/image114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9" Type="http://schemas.openxmlformats.org/officeDocument/2006/relationships/image" Target="../media/image52.png"/><Relationship Id="rId109" Type="http://schemas.openxmlformats.org/officeDocument/2006/relationships/image" Target="../media/image122.png"/><Relationship Id="rId34" Type="http://schemas.openxmlformats.org/officeDocument/2006/relationships/image" Target="../media/image47.png"/><Relationship Id="rId50" Type="http://schemas.openxmlformats.org/officeDocument/2006/relationships/image" Target="../media/image63.png"/><Relationship Id="rId55" Type="http://schemas.openxmlformats.org/officeDocument/2006/relationships/image" Target="../media/image68.png"/><Relationship Id="rId76" Type="http://schemas.openxmlformats.org/officeDocument/2006/relationships/image" Target="../media/image89.png"/><Relationship Id="rId97" Type="http://schemas.openxmlformats.org/officeDocument/2006/relationships/image" Target="../media/image110.png"/><Relationship Id="rId104" Type="http://schemas.openxmlformats.org/officeDocument/2006/relationships/image" Target="../media/image117.png"/><Relationship Id="rId7" Type="http://schemas.openxmlformats.org/officeDocument/2006/relationships/image" Target="../media/image20.png"/><Relationship Id="rId71" Type="http://schemas.openxmlformats.org/officeDocument/2006/relationships/image" Target="../media/image84.png"/><Relationship Id="rId92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26" Type="http://schemas.openxmlformats.org/officeDocument/2006/relationships/image" Target="../media/image152.png"/><Relationship Id="rId39" Type="http://schemas.openxmlformats.org/officeDocument/2006/relationships/image" Target="../media/image165.png"/><Relationship Id="rId3" Type="http://schemas.openxmlformats.org/officeDocument/2006/relationships/image" Target="../media/image129.png"/><Relationship Id="rId21" Type="http://schemas.openxmlformats.org/officeDocument/2006/relationships/image" Target="../media/image147.png"/><Relationship Id="rId34" Type="http://schemas.openxmlformats.org/officeDocument/2006/relationships/image" Target="../media/image160.png"/><Relationship Id="rId42" Type="http://schemas.openxmlformats.org/officeDocument/2006/relationships/image" Target="../media/image168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5" Type="http://schemas.openxmlformats.org/officeDocument/2006/relationships/image" Target="../media/image151.png"/><Relationship Id="rId33" Type="http://schemas.openxmlformats.org/officeDocument/2006/relationships/image" Target="../media/image159.png"/><Relationship Id="rId38" Type="http://schemas.openxmlformats.org/officeDocument/2006/relationships/image" Target="../media/image164.png"/><Relationship Id="rId2" Type="http://schemas.openxmlformats.org/officeDocument/2006/relationships/image" Target="../media/image128.png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29" Type="http://schemas.openxmlformats.org/officeDocument/2006/relationships/image" Target="../media/image155.png"/><Relationship Id="rId41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24" Type="http://schemas.openxmlformats.org/officeDocument/2006/relationships/image" Target="../media/image150.png"/><Relationship Id="rId32" Type="http://schemas.openxmlformats.org/officeDocument/2006/relationships/image" Target="../media/image158.png"/><Relationship Id="rId37" Type="http://schemas.openxmlformats.org/officeDocument/2006/relationships/image" Target="../media/image163.png"/><Relationship Id="rId40" Type="http://schemas.openxmlformats.org/officeDocument/2006/relationships/image" Target="../media/image166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23" Type="http://schemas.openxmlformats.org/officeDocument/2006/relationships/image" Target="../media/image149.png"/><Relationship Id="rId28" Type="http://schemas.openxmlformats.org/officeDocument/2006/relationships/image" Target="../media/image154.png"/><Relationship Id="rId36" Type="http://schemas.openxmlformats.org/officeDocument/2006/relationships/image" Target="../media/image162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31" Type="http://schemas.openxmlformats.org/officeDocument/2006/relationships/image" Target="../media/image157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Relationship Id="rId27" Type="http://schemas.openxmlformats.org/officeDocument/2006/relationships/image" Target="../media/image153.png"/><Relationship Id="rId30" Type="http://schemas.openxmlformats.org/officeDocument/2006/relationships/image" Target="../media/image156.png"/><Relationship Id="rId35" Type="http://schemas.openxmlformats.org/officeDocument/2006/relationships/image" Target="../media/image16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2345219/" TargetMode="External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irect.com/journal/clinical-parkinsonism-and-related-disorders" TargetMode="External"/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07/s00415-018-9076-4" TargetMode="External"/><Relationship Id="rId2" Type="http://schemas.openxmlformats.org/officeDocument/2006/relationships/hyperlink" Target="http://dx.doi.org/10.1038/s41572-019-0074-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844" y="1468882"/>
            <a:ext cx="557530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821180" algn="l"/>
              </a:tabLst>
            </a:pPr>
            <a:r>
              <a:rPr lang="uk-UA" spc="-5" noProof="1" smtClean="0">
                <a:solidFill>
                  <a:srgbClr val="174260"/>
                </a:solidFill>
              </a:rPr>
              <a:t>Клінічні та генетичні основи спадкової атаксії та спастичної атаксії: огляд</a:t>
            </a:r>
            <a:endParaRPr lang="uk-UA" noProof="1">
              <a:solidFill>
                <a:srgbClr val="1742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95800" y="3733800"/>
            <a:ext cx="6705600" cy="1977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09520">
              <a:lnSpc>
                <a:spcPct val="100000"/>
              </a:lnSpc>
              <a:spcBef>
                <a:spcPts val="100"/>
              </a:spcBef>
              <a:tabLst>
                <a:tab pos="5205413" algn="l"/>
              </a:tabLst>
            </a:pPr>
            <a:r>
              <a:rPr lang="uk-UA" sz="1800" spc="-5" dirty="0" smtClean="0">
                <a:solidFill>
                  <a:srgbClr val="174260"/>
                </a:solidFill>
                <a:latin typeface="Trebuchet MS"/>
                <a:cs typeface="Trebuchet MS"/>
              </a:rPr>
              <a:t>Оксана </a:t>
            </a:r>
            <a:r>
              <a:rPr lang="uk-UA" sz="1800" spc="-5" dirty="0" err="1" smtClean="0">
                <a:solidFill>
                  <a:srgbClr val="174260"/>
                </a:solidFill>
                <a:latin typeface="Trebuchet MS"/>
                <a:cs typeface="Trebuchet MS"/>
              </a:rPr>
              <a:t>Суховерська</a:t>
            </a:r>
            <a:endParaRPr lang="uk-UA" sz="1800" spc="-5" dirty="0" smtClean="0">
              <a:solidFill>
                <a:srgbClr val="174260"/>
              </a:solidFill>
              <a:latin typeface="Trebuchet MS"/>
              <a:cs typeface="Trebuchet MS"/>
            </a:endParaRPr>
          </a:p>
          <a:p>
            <a:pPr marL="12700" marR="2509520">
              <a:lnSpc>
                <a:spcPct val="100000"/>
              </a:lnSpc>
              <a:spcBef>
                <a:spcPts val="100"/>
              </a:spcBef>
              <a:tabLst>
                <a:tab pos="5205413" algn="l"/>
              </a:tabLst>
            </a:pPr>
            <a:r>
              <a:rPr lang="ru-RU" spc="-55" dirty="0" err="1" smtClean="0">
                <a:solidFill>
                  <a:srgbClr val="174260"/>
                </a:solidFill>
                <a:latin typeface="Trebuchet MS"/>
                <a:cs typeface="Trebuchet MS"/>
              </a:rPr>
              <a:t>лікарка</a:t>
            </a:r>
            <a:r>
              <a:rPr lang="ru-RU" spc="-55" dirty="0">
                <a:solidFill>
                  <a:srgbClr val="174260"/>
                </a:solidFill>
                <a:latin typeface="Trebuchet MS"/>
                <a:cs typeface="Trebuchet MS"/>
              </a:rPr>
              <a:t>, </a:t>
            </a:r>
            <a:r>
              <a:rPr lang="uk-UA" spc="-55" dirty="0" err="1" smtClean="0">
                <a:solidFill>
                  <a:srgbClr val="174260"/>
                </a:solidFill>
                <a:latin typeface="Trebuchet MS"/>
                <a:cs typeface="Trebuchet MS"/>
              </a:rPr>
              <a:t>членкиня</a:t>
            </a:r>
            <a:r>
              <a:rPr lang="uk-UA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 Королівського коледжу лікарів Канади </a:t>
            </a:r>
            <a:r>
              <a:rPr lang="ru-RU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(</a:t>
            </a:r>
            <a:r>
              <a:rPr lang="en-US" spc="-55" dirty="0">
                <a:solidFill>
                  <a:srgbClr val="174260"/>
                </a:solidFill>
                <a:latin typeface="Trebuchet MS"/>
                <a:cs typeface="Trebuchet MS"/>
              </a:rPr>
              <a:t>FRCPC), </a:t>
            </a:r>
            <a:r>
              <a:rPr lang="uk-UA" spc="-55" dirty="0" err="1" smtClean="0">
                <a:solidFill>
                  <a:srgbClr val="174260"/>
                </a:solidFill>
                <a:latin typeface="Trebuchet MS"/>
                <a:cs typeface="Trebuchet MS"/>
              </a:rPr>
              <a:t>членкиня</a:t>
            </a:r>
            <a:r>
              <a:rPr lang="uk-UA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 Американської </a:t>
            </a:r>
            <a:r>
              <a:rPr lang="uk-UA" spc="-55" noProof="1" smtClean="0">
                <a:solidFill>
                  <a:srgbClr val="174260"/>
                </a:solidFill>
                <a:latin typeface="Trebuchet MS"/>
                <a:cs typeface="Trebuchet MS"/>
              </a:rPr>
              <a:t>академії</a:t>
            </a:r>
            <a:r>
              <a:rPr lang="uk-UA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 неврології </a:t>
            </a:r>
            <a:r>
              <a:rPr lang="ru-RU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(</a:t>
            </a:r>
            <a:r>
              <a:rPr lang="en-US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FAAN)</a:t>
            </a:r>
            <a:endParaRPr lang="uk-UA" spc="-55" dirty="0" smtClean="0">
              <a:solidFill>
                <a:srgbClr val="174260"/>
              </a:solidFill>
              <a:latin typeface="Trebuchet MS"/>
              <a:cs typeface="Trebuchet MS"/>
            </a:endParaRPr>
          </a:p>
          <a:p>
            <a:pPr marL="12700" marR="2509520">
              <a:lnSpc>
                <a:spcPct val="100000"/>
              </a:lnSpc>
              <a:spcBef>
                <a:spcPts val="100"/>
              </a:spcBef>
              <a:tabLst>
                <a:tab pos="5205413" algn="l"/>
              </a:tabLst>
            </a:pPr>
            <a:r>
              <a:rPr lang="uk-UA" spc="-55" dirty="0" smtClean="0">
                <a:solidFill>
                  <a:srgbClr val="174260"/>
                </a:solidFill>
                <a:latin typeface="Trebuchet MS"/>
                <a:cs typeface="Trebuchet MS"/>
              </a:rPr>
              <a:t>професорка неврології, медичної генетики та педіатрії</a:t>
            </a:r>
            <a:endParaRPr lang="uk-UA" sz="18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318661"/>
            <a:ext cx="2514600" cy="69809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" y="324806"/>
            <a:ext cx="3505200" cy="685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3000" y="324806"/>
            <a:ext cx="31242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1143000" y="297662"/>
            <a:ext cx="3048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solidFill>
                  <a:schemeClr val="accent3">
                    <a:lumMod val="50000"/>
                  </a:schemeClr>
                </a:solidFill>
              </a:rPr>
              <a:t>УНІВЕРСИТЕТ АЛЬБЕРТИ</a:t>
            </a:r>
          </a:p>
          <a:p>
            <a:r>
              <a:rPr lang="uk-UA" sz="1100" dirty="0" smtClean="0">
                <a:solidFill>
                  <a:schemeClr val="accent3">
                    <a:lumMod val="50000"/>
                  </a:schemeClr>
                </a:solidFill>
              </a:rPr>
              <a:t>МЕДИЧНИЙ ТА СТОМАТОЛОГІЧНИЙ ФАКУЛЬТЕТ Кафедра медицини</a:t>
            </a:r>
            <a:endParaRPr lang="uk-UA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7000" y="318661"/>
            <a:ext cx="1524000" cy="443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6407063" y="29766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СЛУЖБА ОХОРОНИ </a:t>
            </a:r>
            <a:r>
              <a:rPr lang="uk-UA" sz="1400" b="1" dirty="0" smtClean="0">
                <a:solidFill>
                  <a:schemeClr val="accent3">
                    <a:lumMod val="75000"/>
                  </a:schemeClr>
                </a:solidFill>
              </a:rPr>
              <a:t>ЗДОРОВ</a:t>
            </a:r>
            <a:r>
              <a:rPr lang="en-US" sz="1400" b="1" dirty="0" smtClean="0">
                <a:solidFill>
                  <a:schemeClr val="accent3">
                    <a:lumMod val="75000"/>
                  </a:schemeClr>
                </a:solidFill>
              </a:rPr>
              <a:t>’</a:t>
            </a:r>
            <a:r>
              <a:rPr lang="uk-UA" sz="1400" b="1" dirty="0" smtClean="0">
                <a:solidFill>
                  <a:schemeClr val="accent3">
                    <a:lumMod val="75000"/>
                  </a:schemeClr>
                </a:solidFill>
              </a:rPr>
              <a:t>Я АЛЬБЕРТИ</a:t>
            </a:r>
            <a:endParaRPr lang="uk-UA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15294" y="801105"/>
            <a:ext cx="1357106" cy="17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6415294" y="741844"/>
            <a:ext cx="2438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Едмонтон </a:t>
            </a:r>
            <a:r>
              <a:rPr lang="uk-UA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округ</a:t>
            </a:r>
            <a:endParaRPr lang="uk-UA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044" y="328371"/>
            <a:ext cx="46037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2400" spc="-5" dirty="0">
                <a:solidFill>
                  <a:srgbClr val="174260"/>
                </a:solidFill>
              </a:rPr>
              <a:t>Географічне поширення СЦА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6099428" y="6278067"/>
            <a:ext cx="2471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Klockgether </a:t>
            </a:r>
            <a:r>
              <a:rPr sz="1200" dirty="0">
                <a:latin typeface="Trebuchet MS"/>
                <a:cs typeface="Trebuchet MS"/>
              </a:rPr>
              <a:t>et </a:t>
            </a:r>
            <a:r>
              <a:rPr sz="1200" spc="-5" dirty="0">
                <a:latin typeface="Trebuchet MS"/>
                <a:cs typeface="Trebuchet MS"/>
              </a:rPr>
              <a:t>al. </a:t>
            </a:r>
            <a:r>
              <a:rPr sz="1200" dirty="0">
                <a:latin typeface="Trebuchet MS"/>
                <a:cs typeface="Trebuchet MS"/>
              </a:rPr>
              <a:t>Nat </a:t>
            </a:r>
            <a:r>
              <a:rPr sz="1200" spc="-20" dirty="0">
                <a:latin typeface="Trebuchet MS"/>
                <a:cs typeface="Trebuchet MS"/>
              </a:rPr>
              <a:t>Rev </a:t>
            </a:r>
            <a:r>
              <a:rPr sz="1200" spc="-5" dirty="0">
                <a:latin typeface="Trebuchet MS"/>
                <a:cs typeface="Trebuchet MS"/>
              </a:rPr>
              <a:t>Dis </a:t>
            </a:r>
            <a:r>
              <a:rPr sz="1200" spc="-15" dirty="0">
                <a:latin typeface="Trebuchet MS"/>
                <a:cs typeface="Trebuchet MS"/>
              </a:rPr>
              <a:t>Prim, </a:t>
            </a:r>
            <a:r>
              <a:rPr sz="1200" spc="-35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2019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6" name="Групувати 5"/>
          <p:cNvGrpSpPr/>
          <p:nvPr/>
        </p:nvGrpSpPr>
        <p:grpSpPr>
          <a:xfrm>
            <a:off x="299521" y="720166"/>
            <a:ext cx="8229599" cy="5334000"/>
            <a:chOff x="299521" y="720166"/>
            <a:chExt cx="8229599" cy="5334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521" y="720166"/>
              <a:ext cx="8229599" cy="5334000"/>
            </a:xfrm>
            <a:prstGeom prst="rect">
              <a:avLst/>
            </a:prstGeom>
          </p:spPr>
        </p:pic>
        <p:sp>
          <p:nvSpPr>
            <p:cNvPr id="5" name="Прямокутник 4"/>
            <p:cNvSpPr/>
            <p:nvPr/>
          </p:nvSpPr>
          <p:spPr>
            <a:xfrm>
              <a:off x="533400" y="5029200"/>
              <a:ext cx="1524000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uk-UA" sz="900" dirty="0" smtClean="0"/>
                <a:t>СЦА3/MJD</a:t>
              </a:r>
              <a:br>
                <a:rPr lang="uk-UA" sz="900" dirty="0" smtClean="0"/>
              </a:br>
              <a:r>
                <a:rPr lang="uk-UA" sz="900" dirty="0" err="1" smtClean="0"/>
                <a:t>Поліглутамін</a:t>
              </a:r>
              <a:r>
                <a:rPr lang="uk-UA" sz="900" dirty="0" smtClean="0"/>
                <a:t> СЦА</a:t>
              </a:r>
              <a:br>
                <a:rPr lang="uk-UA" sz="900" dirty="0" smtClean="0"/>
              </a:br>
              <a:r>
                <a:rPr lang="uk-UA" sz="900" dirty="0" err="1" smtClean="0"/>
                <a:t>СЦА</a:t>
              </a:r>
              <a:r>
                <a:rPr lang="uk-UA" sz="900" dirty="0"/>
                <a:t>, викликана </a:t>
              </a:r>
              <a:r>
                <a:rPr lang="uk-UA" sz="900" dirty="0" err="1"/>
                <a:t>некодуючими</a:t>
              </a:r>
              <a:r>
                <a:rPr lang="uk-UA" sz="900" dirty="0"/>
                <a:t> розширеннями або звичайними мутаціями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469" y="5799835"/>
            <a:ext cx="23628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9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СЦА</a:t>
            </a:r>
            <a:r>
              <a:rPr sz="9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3</a:t>
            </a:r>
            <a:r>
              <a:rPr sz="900" spc="-5" dirty="0">
                <a:solidFill>
                  <a:srgbClr val="404040"/>
                </a:solidFill>
                <a:latin typeface="Trebuchet MS"/>
                <a:cs typeface="Trebuchet MS"/>
              </a:rPr>
              <a:t>:</a:t>
            </a:r>
            <a:r>
              <a:rPr sz="9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Trebuchet MS"/>
                <a:cs typeface="Trebuchet MS"/>
              </a:rPr>
              <a:t>large</a:t>
            </a:r>
            <a:r>
              <a:rPr sz="9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Trebuchet MS"/>
                <a:cs typeface="Trebuchet MS"/>
              </a:rPr>
              <a:t>Portuguese </a:t>
            </a:r>
            <a:r>
              <a:rPr sz="900" spc="-10" dirty="0">
                <a:solidFill>
                  <a:srgbClr val="404040"/>
                </a:solidFill>
                <a:latin typeface="Trebuchet MS"/>
                <a:cs typeface="Trebuchet MS"/>
              </a:rPr>
              <a:t>community</a:t>
            </a:r>
            <a:r>
              <a:rPr sz="900" spc="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Trebuchet MS"/>
                <a:cs typeface="Trebuchet MS"/>
              </a:rPr>
              <a:t>in</a:t>
            </a:r>
            <a:r>
              <a:rPr sz="9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Trebuchet MS"/>
                <a:cs typeface="Trebuchet MS"/>
              </a:rPr>
              <a:t>Ontario</a:t>
            </a:r>
            <a:endParaRPr sz="900" dirty="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911" y="0"/>
            <a:ext cx="9086089" cy="5701284"/>
            <a:chOff x="57911" y="0"/>
            <a:chExt cx="9086089" cy="570128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492" y="0"/>
              <a:ext cx="8636508" cy="57012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7911" y="873252"/>
              <a:ext cx="5600700" cy="632460"/>
            </a:xfrm>
            <a:custGeom>
              <a:avLst/>
              <a:gdLst/>
              <a:ahLst/>
              <a:cxnLst/>
              <a:rect l="l" t="t" r="r" b="b"/>
              <a:pathLst>
                <a:path w="5600700" h="632460">
                  <a:moveTo>
                    <a:pt x="5600700" y="0"/>
                  </a:moveTo>
                  <a:lnTo>
                    <a:pt x="0" y="0"/>
                  </a:lnTo>
                  <a:lnTo>
                    <a:pt x="0" y="632460"/>
                  </a:lnTo>
                  <a:lnTo>
                    <a:pt x="5600700" y="632460"/>
                  </a:lnTo>
                  <a:lnTo>
                    <a:pt x="5600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984059" y="5687757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Trebuchet MS"/>
                <a:cs typeface="Trebuchet MS"/>
              </a:rPr>
              <a:t>AlShimemeri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et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al,</a:t>
            </a:r>
            <a:r>
              <a:rPr sz="1100" spc="-15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2023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3792" y="914527"/>
            <a:ext cx="52730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000" b="1" spc="-5" dirty="0">
                <a:solidFill>
                  <a:srgbClr val="000000"/>
                </a:solidFill>
              </a:rPr>
              <a:t>Розподіл СЦА по провінціях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57450" y="2448305"/>
            <a:ext cx="474345" cy="318677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25"/>
              </a:spcBef>
            </a:pPr>
            <a:r>
              <a:rPr lang="uk-UA" sz="900" spc="-50" dirty="0" smtClean="0">
                <a:latin typeface="Trebuchet MS"/>
                <a:cs typeface="Trebuchet MS"/>
              </a:rPr>
              <a:t>СЦА</a:t>
            </a:r>
            <a:r>
              <a:rPr sz="900" spc="-5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2</a:t>
            </a:r>
          </a:p>
          <a:p>
            <a:pPr marL="141605">
              <a:lnSpc>
                <a:spcPct val="100000"/>
              </a:lnSpc>
              <a:spcBef>
                <a:spcPts val="5"/>
              </a:spcBef>
            </a:pPr>
            <a:r>
              <a:rPr sz="900" spc="-5" dirty="0">
                <a:latin typeface="Trebuchet MS"/>
                <a:cs typeface="Trebuchet MS"/>
              </a:rPr>
              <a:t>26%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1808" y="2950464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35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8</a:t>
            </a:r>
          </a:p>
          <a:p>
            <a:pPr marL="142240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13%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56632" y="3736847"/>
            <a:ext cx="474345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5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2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13%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67321" y="3010661"/>
            <a:ext cx="474345" cy="31931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30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2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47%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91655" y="3919728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35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3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17%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87773" y="4392929"/>
            <a:ext cx="474345" cy="31995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34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3</a:t>
            </a:r>
          </a:p>
          <a:p>
            <a:pPr marL="142240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49%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45435" y="3340608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3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20%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78069" y="2811888"/>
            <a:ext cx="558291" cy="3975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 marR="99695" indent="-3175" algn="just">
              <a:lnSpc>
                <a:spcPct val="100000"/>
              </a:lnSpc>
              <a:spcBef>
                <a:spcPts val="340"/>
              </a:spcBef>
            </a:pPr>
            <a:r>
              <a:rPr lang="uk-UA" sz="750" spc="-10" dirty="0" smtClean="0">
                <a:latin typeface="Trebuchet MS"/>
                <a:cs typeface="Trebuchet MS"/>
              </a:rPr>
              <a:t>Інші </a:t>
            </a:r>
            <a:r>
              <a:rPr lang="uk-UA" sz="800" dirty="0" smtClean="0">
                <a:latin typeface="Trebuchet MS"/>
                <a:cs typeface="Trebuchet MS"/>
              </a:rPr>
              <a:t>СЦА* </a:t>
            </a:r>
            <a:r>
              <a:rPr sz="750" dirty="0" smtClean="0">
                <a:latin typeface="Trebuchet MS"/>
                <a:cs typeface="Trebuchet MS"/>
              </a:rPr>
              <a:t>  </a:t>
            </a:r>
            <a:r>
              <a:rPr sz="750" spc="-5" dirty="0">
                <a:latin typeface="Trebuchet MS"/>
                <a:cs typeface="Trebuchet MS"/>
              </a:rPr>
              <a:t>17%</a:t>
            </a:r>
            <a:endParaRPr sz="75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84139" y="3664354"/>
            <a:ext cx="612436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0660" marR="126364" indent="-66040">
              <a:lnSpc>
                <a:spcPct val="100000"/>
              </a:lnSpc>
              <a:spcBef>
                <a:spcPts val="345"/>
              </a:spcBef>
            </a:pPr>
            <a:r>
              <a:rPr lang="uk-UA" sz="900" dirty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 </a:t>
            </a:r>
            <a:r>
              <a:rPr sz="900" dirty="0">
                <a:latin typeface="Trebuchet MS"/>
                <a:cs typeface="Trebuchet MS"/>
              </a:rPr>
              <a:t>6</a:t>
            </a:r>
          </a:p>
          <a:p>
            <a:pPr marL="13652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14%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85458" y="3188206"/>
            <a:ext cx="442613" cy="2693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860" rIns="0" bIns="0" rtlCol="0">
            <a:spAutoFit/>
          </a:bodyPr>
          <a:lstStyle/>
          <a:p>
            <a:pPr marL="20955" algn="ctr">
              <a:lnSpc>
                <a:spcPct val="100000"/>
              </a:lnSpc>
              <a:spcBef>
                <a:spcPts val="180"/>
              </a:spcBef>
            </a:pPr>
            <a:r>
              <a:rPr lang="uk-UA" sz="800" dirty="0" smtClean="0">
                <a:latin typeface="Trebuchet MS"/>
                <a:cs typeface="Trebuchet MS"/>
              </a:rPr>
              <a:t>СЦА</a:t>
            </a:r>
            <a:r>
              <a:rPr sz="800" spc="-15" dirty="0" smtClean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8</a:t>
            </a:r>
          </a:p>
          <a:p>
            <a:pPr marL="22225" algn="ctr">
              <a:lnSpc>
                <a:spcPct val="100000"/>
              </a:lnSpc>
            </a:pPr>
            <a:r>
              <a:rPr sz="800" spc="-5" dirty="0">
                <a:latin typeface="Trebuchet MS"/>
                <a:cs typeface="Trebuchet MS"/>
              </a:rPr>
              <a:t>6%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0" name="object 8"/>
          <p:cNvSpPr txBox="1"/>
          <p:nvPr/>
        </p:nvSpPr>
        <p:spPr>
          <a:xfrm>
            <a:off x="1623208" y="2374161"/>
            <a:ext cx="540816" cy="413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5730" marR="112395" indent="-5080" algn="just">
              <a:lnSpc>
                <a:spcPct val="100000"/>
              </a:lnSpc>
              <a:spcBef>
                <a:spcPts val="345"/>
              </a:spcBef>
            </a:pPr>
            <a:r>
              <a:rPr lang="uk-UA" sz="750" spc="-10" dirty="0" smtClean="0">
                <a:latin typeface="Trebuchet MS"/>
                <a:cs typeface="Trebuchet MS"/>
              </a:rPr>
              <a:t>Інші СЦА</a:t>
            </a:r>
            <a:r>
              <a:rPr sz="750" dirty="0" smtClean="0">
                <a:latin typeface="Trebuchet MS"/>
                <a:cs typeface="Trebuchet MS"/>
              </a:rPr>
              <a:t>*  </a:t>
            </a:r>
            <a:r>
              <a:rPr sz="900" spc="-5" dirty="0">
                <a:latin typeface="Trebuchet MS"/>
                <a:cs typeface="Trebuchet MS"/>
              </a:rPr>
              <a:t>24%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1" name="object 14"/>
          <p:cNvSpPr txBox="1"/>
          <p:nvPr/>
        </p:nvSpPr>
        <p:spPr>
          <a:xfrm>
            <a:off x="1773555" y="3359587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lang="uk-UA" sz="900" dirty="0" smtClean="0">
                <a:latin typeface="Trebuchet MS"/>
                <a:cs typeface="Trebuchet MS"/>
              </a:rPr>
              <a:t>6</a:t>
            </a:r>
            <a:endParaRPr sz="900" dirty="0">
              <a:latin typeface="Trebuchet MS"/>
              <a:cs typeface="Trebuchet MS"/>
            </a:endParaRPr>
          </a:p>
          <a:p>
            <a:pPr marL="142875">
              <a:lnSpc>
                <a:spcPct val="100000"/>
              </a:lnSpc>
            </a:pPr>
            <a:r>
              <a:rPr lang="uk-UA" sz="900" spc="-5" dirty="0" smtClean="0">
                <a:latin typeface="Trebuchet MS"/>
                <a:cs typeface="Trebuchet MS"/>
              </a:rPr>
              <a:t>11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2" name="object 15"/>
          <p:cNvSpPr txBox="1"/>
          <p:nvPr/>
        </p:nvSpPr>
        <p:spPr>
          <a:xfrm>
            <a:off x="2858350" y="2933411"/>
            <a:ext cx="596233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0660" marR="126364" indent="-66040">
              <a:lnSpc>
                <a:spcPct val="100000"/>
              </a:lnSpc>
              <a:spcBef>
                <a:spcPts val="34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 1 </a:t>
            </a:r>
            <a:r>
              <a:rPr sz="900" dirty="0" smtClean="0">
                <a:latin typeface="Trebuchet MS"/>
                <a:cs typeface="Trebuchet MS"/>
              </a:rPr>
              <a:t>6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3" name="object 14"/>
          <p:cNvSpPr txBox="1"/>
          <p:nvPr/>
        </p:nvSpPr>
        <p:spPr>
          <a:xfrm>
            <a:off x="3452039" y="3629095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lang="uk-UA" sz="900" dirty="0" smtClean="0">
                <a:latin typeface="Trebuchet MS"/>
                <a:cs typeface="Trebuchet MS"/>
              </a:rPr>
              <a:t>6</a:t>
            </a:r>
            <a:endParaRPr sz="900" dirty="0">
              <a:latin typeface="Trebuchet MS"/>
              <a:cs typeface="Trebuchet MS"/>
            </a:endParaRPr>
          </a:p>
          <a:p>
            <a:pPr marL="142875">
              <a:lnSpc>
                <a:spcPct val="100000"/>
              </a:lnSpc>
            </a:pPr>
            <a:r>
              <a:rPr lang="uk-UA" sz="900" spc="-5" dirty="0">
                <a:latin typeface="Trebuchet MS"/>
                <a:cs typeface="Trebuchet MS"/>
              </a:rPr>
              <a:t>5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5" name="object 9"/>
          <p:cNvSpPr txBox="1"/>
          <p:nvPr/>
        </p:nvSpPr>
        <p:spPr>
          <a:xfrm>
            <a:off x="3581401" y="3264823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8</a:t>
            </a:r>
          </a:p>
          <a:p>
            <a:pPr marL="142240">
              <a:lnSpc>
                <a:spcPct val="100000"/>
              </a:lnSpc>
            </a:pPr>
            <a:r>
              <a:rPr lang="uk-UA" sz="900" spc="-5" dirty="0">
                <a:latin typeface="Trebuchet MS"/>
                <a:cs typeface="Trebuchet MS"/>
              </a:rPr>
              <a:t>4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6" name="object 8"/>
          <p:cNvSpPr txBox="1"/>
          <p:nvPr/>
        </p:nvSpPr>
        <p:spPr>
          <a:xfrm>
            <a:off x="4215587" y="3295536"/>
            <a:ext cx="485140" cy="413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5730" marR="112395" indent="-5080" algn="just">
              <a:lnSpc>
                <a:spcPct val="100000"/>
              </a:lnSpc>
              <a:spcBef>
                <a:spcPts val="345"/>
              </a:spcBef>
            </a:pPr>
            <a:r>
              <a:rPr lang="uk-UA" sz="750" spc="-10" dirty="0" smtClean="0">
                <a:latin typeface="Trebuchet MS"/>
                <a:cs typeface="Trebuchet MS"/>
              </a:rPr>
              <a:t>Інші СЦА</a:t>
            </a:r>
            <a:r>
              <a:rPr sz="750" dirty="0" smtClean="0">
                <a:latin typeface="Trebuchet MS"/>
                <a:cs typeface="Trebuchet MS"/>
              </a:rPr>
              <a:t>*  </a:t>
            </a:r>
            <a:r>
              <a:rPr lang="uk-UA" sz="900" spc="-5" dirty="0" smtClean="0">
                <a:latin typeface="Trebuchet MS"/>
                <a:cs typeface="Trebuchet MS"/>
              </a:rPr>
              <a:t>15%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7" name="object 15"/>
          <p:cNvSpPr txBox="1"/>
          <p:nvPr/>
        </p:nvSpPr>
        <p:spPr>
          <a:xfrm>
            <a:off x="4742840" y="3254653"/>
            <a:ext cx="596233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0660" marR="126364" indent="-66040">
              <a:lnSpc>
                <a:spcPct val="100000"/>
              </a:lnSpc>
              <a:spcBef>
                <a:spcPts val="34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 1 14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81291" y="609600"/>
            <a:ext cx="1066800" cy="263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7391400" y="55676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Всього=203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34074" y="3931078"/>
            <a:ext cx="2442526" cy="4618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TextBox 28"/>
          <p:cNvSpPr txBox="1"/>
          <p:nvPr/>
        </p:nvSpPr>
        <p:spPr>
          <a:xfrm>
            <a:off x="834074" y="3824975"/>
            <a:ext cx="24425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інші СЦА в Альберті: СЦА 5 (3),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(1),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(1),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 (2),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 (3),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27 (1),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28 (2) 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48001" y="5029200"/>
            <a:ext cx="289389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TextBox 30"/>
          <p:cNvSpPr txBox="1"/>
          <p:nvPr/>
        </p:nvSpPr>
        <p:spPr>
          <a:xfrm>
            <a:off x="3046646" y="4998195"/>
            <a:ext cx="29814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інші СЦА в Онтаріо: СЦА 5(1),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(2),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(1),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(1),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 (2),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(2),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21 (1),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28 (1),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31 (1),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 (2),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 (1) 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095961" y="4394668"/>
            <a:ext cx="2590877" cy="474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TextBox 32"/>
          <p:cNvSpPr txBox="1"/>
          <p:nvPr/>
        </p:nvSpPr>
        <p:spPr>
          <a:xfrm>
            <a:off x="6167627" y="4416486"/>
            <a:ext cx="24475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інші СЦА в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Квебеку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СЦА 17 (1),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34 (1),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 (1),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36 (1)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810604" y="1798983"/>
            <a:ext cx="646845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TextBox 34"/>
          <p:cNvSpPr txBox="1"/>
          <p:nvPr/>
        </p:nvSpPr>
        <p:spPr>
          <a:xfrm>
            <a:off x="1719176" y="1744378"/>
            <a:ext cx="829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Альберта</a:t>
            </a:r>
            <a:endParaRPr lang="uk-UA" sz="11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14800" y="3010660"/>
            <a:ext cx="585927" cy="177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TextBox 36"/>
          <p:cNvSpPr txBox="1"/>
          <p:nvPr/>
        </p:nvSpPr>
        <p:spPr>
          <a:xfrm>
            <a:off x="4066239" y="2934779"/>
            <a:ext cx="1488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Онтаріо</a:t>
            </a:r>
            <a:endParaRPr lang="uk-UA" sz="11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095961" y="2374161"/>
            <a:ext cx="531914" cy="206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TextBox 38"/>
          <p:cNvSpPr txBox="1"/>
          <p:nvPr/>
        </p:nvSpPr>
        <p:spPr>
          <a:xfrm>
            <a:off x="5990357" y="2330391"/>
            <a:ext cx="1487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Квебек</a:t>
            </a:r>
            <a:endParaRPr lang="uk-UA" sz="11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911" y="0"/>
            <a:ext cx="9086215" cy="5701665"/>
            <a:chOff x="57911" y="0"/>
            <a:chExt cx="9086215" cy="5701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492" y="0"/>
              <a:ext cx="8636508" cy="57012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911" y="873252"/>
              <a:ext cx="5600700" cy="632460"/>
            </a:xfrm>
            <a:custGeom>
              <a:avLst/>
              <a:gdLst/>
              <a:ahLst/>
              <a:cxnLst/>
              <a:rect l="l" t="t" r="r" b="b"/>
              <a:pathLst>
                <a:path w="5600700" h="632460">
                  <a:moveTo>
                    <a:pt x="5600700" y="0"/>
                  </a:moveTo>
                  <a:lnTo>
                    <a:pt x="0" y="0"/>
                  </a:lnTo>
                  <a:lnTo>
                    <a:pt x="0" y="632460"/>
                  </a:lnTo>
                  <a:lnTo>
                    <a:pt x="5600700" y="632460"/>
                  </a:lnTo>
                  <a:lnTo>
                    <a:pt x="5600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3792" y="914527"/>
            <a:ext cx="6114032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000" b="1" spc="-5" dirty="0">
                <a:solidFill>
                  <a:srgbClr val="000000"/>
                </a:solidFill>
              </a:rPr>
              <a:t>Поширеність СЦА по </a:t>
            </a:r>
            <a:r>
              <a:rPr lang="uk-UA" sz="3000" b="1" spc="-5" dirty="0" smtClean="0">
                <a:solidFill>
                  <a:srgbClr val="000000"/>
                </a:solidFill>
              </a:rPr>
              <a:t>провінціях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56688" y="2447544"/>
            <a:ext cx="474345" cy="31931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30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spc="-5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2</a:t>
            </a:r>
          </a:p>
          <a:p>
            <a:pPr marL="142875">
              <a:lnSpc>
                <a:spcPct val="100000"/>
              </a:lnSpc>
              <a:spcBef>
                <a:spcPts val="5"/>
              </a:spcBef>
            </a:pPr>
            <a:r>
              <a:rPr sz="900" spc="-5" dirty="0">
                <a:latin typeface="Trebuchet MS"/>
                <a:cs typeface="Trebuchet MS"/>
              </a:rPr>
              <a:t>26%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3208" y="2374161"/>
            <a:ext cx="540816" cy="413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5730" marR="112395" indent="-5080" algn="just">
              <a:lnSpc>
                <a:spcPct val="100000"/>
              </a:lnSpc>
              <a:spcBef>
                <a:spcPts val="345"/>
              </a:spcBef>
            </a:pPr>
            <a:r>
              <a:rPr lang="uk-UA" sz="750" spc="-10" dirty="0" smtClean="0">
                <a:latin typeface="Trebuchet MS"/>
                <a:cs typeface="Trebuchet MS"/>
              </a:rPr>
              <a:t>Інші СЦА</a:t>
            </a:r>
            <a:r>
              <a:rPr sz="750" dirty="0" smtClean="0">
                <a:latin typeface="Trebuchet MS"/>
                <a:cs typeface="Trebuchet MS"/>
              </a:rPr>
              <a:t>*  </a:t>
            </a:r>
            <a:r>
              <a:rPr sz="900" spc="-5" dirty="0">
                <a:latin typeface="Trebuchet MS"/>
                <a:cs typeface="Trebuchet MS"/>
              </a:rPr>
              <a:t>24%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11808" y="2950464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8</a:t>
            </a:r>
          </a:p>
          <a:p>
            <a:pPr marL="142240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13%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56632" y="3736847"/>
            <a:ext cx="474345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2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13%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66559" y="3009900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2</a:t>
            </a:r>
          </a:p>
          <a:p>
            <a:pPr marL="14414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47%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91655" y="3919728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3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17%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86644" y="4431984"/>
            <a:ext cx="474345" cy="32060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0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3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49%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45435" y="3340608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3</a:t>
            </a:r>
          </a:p>
          <a:p>
            <a:pPr marL="142875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20%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12075" y="1928743"/>
            <a:ext cx="267881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latin typeface="Trebuchet MS"/>
                <a:cs typeface="Trebuchet MS"/>
              </a:rPr>
              <a:t>Поширеність</a:t>
            </a:r>
            <a:r>
              <a:rPr lang="ru-RU" sz="1200" b="1" spc="-5" dirty="0">
                <a:latin typeface="Trebuchet MS"/>
                <a:cs typeface="Trebuchet MS"/>
              </a:rPr>
              <a:t> СЦА: 1,3 на 100 </a:t>
            </a:r>
            <a:r>
              <a:rPr lang="ru-RU" sz="1200" b="1" spc="-5" dirty="0" smtClean="0">
                <a:latin typeface="Trebuchet MS"/>
                <a:cs typeface="Trebuchet MS"/>
              </a:rPr>
              <a:t>тис.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06718" y="2173368"/>
            <a:ext cx="266319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latin typeface="Trebuchet MS"/>
                <a:cs typeface="Trebuchet MS"/>
              </a:rPr>
              <a:t>Поширеність</a:t>
            </a:r>
            <a:r>
              <a:rPr lang="ru-RU" sz="1200" b="1" spc="-5" dirty="0">
                <a:latin typeface="Trebuchet MS"/>
                <a:cs typeface="Trebuchet MS"/>
              </a:rPr>
              <a:t> СЦА: 1,29 на 100 </a:t>
            </a:r>
            <a:r>
              <a:rPr lang="ru-RU" sz="1200" b="1" spc="-5" dirty="0" smtClean="0">
                <a:latin typeface="Trebuchet MS"/>
                <a:cs typeface="Trebuchet MS"/>
              </a:rPr>
              <a:t>тис.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208" y="5029200"/>
            <a:ext cx="2571572" cy="4289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350" dirty="0" err="1" smtClean="0">
                <a:latin typeface="Trebuchet MS"/>
                <a:cs typeface="Trebuchet MS"/>
              </a:rPr>
              <a:t>Оцінка</a:t>
            </a:r>
            <a:r>
              <a:rPr lang="ru-RU" sz="1350" dirty="0" smtClean="0">
                <a:latin typeface="Trebuchet MS"/>
                <a:cs typeface="Trebuchet MS"/>
              </a:rPr>
              <a:t> </a:t>
            </a:r>
            <a:r>
              <a:rPr lang="ru-RU" sz="1350" dirty="0">
                <a:latin typeface="Trebuchet MS"/>
                <a:cs typeface="Trebuchet MS"/>
              </a:rPr>
              <a:t>АД СЦА в </a:t>
            </a:r>
            <a:r>
              <a:rPr lang="ru-RU" sz="1350" dirty="0" err="1">
                <a:latin typeface="Trebuchet MS"/>
                <a:cs typeface="Trebuchet MS"/>
              </a:rPr>
              <a:t>трьох</a:t>
            </a:r>
            <a:r>
              <a:rPr lang="ru-RU" sz="1350" dirty="0">
                <a:latin typeface="Trebuchet MS"/>
                <a:cs typeface="Trebuchet MS"/>
              </a:rPr>
              <a:t> </a:t>
            </a:r>
            <a:r>
              <a:rPr lang="ru-RU" sz="1350" dirty="0" err="1">
                <a:latin typeface="Trebuchet MS"/>
                <a:cs typeface="Trebuchet MS"/>
              </a:rPr>
              <a:t>провінціях</a:t>
            </a:r>
            <a:r>
              <a:rPr lang="ru-RU" sz="1350" dirty="0">
                <a:latin typeface="Trebuchet MS"/>
                <a:cs typeface="Trebuchet MS"/>
              </a:rPr>
              <a:t>: 2,25 на 100 </a:t>
            </a:r>
            <a:r>
              <a:rPr lang="ru-RU" sz="1350" dirty="0" smtClean="0">
                <a:latin typeface="Trebuchet MS"/>
                <a:cs typeface="Trebuchet MS"/>
              </a:rPr>
              <a:t>000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21" name="Округлений прямокутник 20"/>
          <p:cNvSpPr/>
          <p:nvPr/>
        </p:nvSpPr>
        <p:spPr>
          <a:xfrm>
            <a:off x="914400" y="1703733"/>
            <a:ext cx="2667000" cy="5051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Округлений прямокутник 21"/>
          <p:cNvSpPr/>
          <p:nvPr/>
        </p:nvSpPr>
        <p:spPr>
          <a:xfrm>
            <a:off x="5433059" y="2090130"/>
            <a:ext cx="2667000" cy="5051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кутник 22"/>
          <p:cNvSpPr/>
          <p:nvPr/>
        </p:nvSpPr>
        <p:spPr>
          <a:xfrm>
            <a:off x="3100867" y="2740499"/>
            <a:ext cx="29996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6050">
              <a:lnSpc>
                <a:spcPct val="100000"/>
              </a:lnSpc>
              <a:spcBef>
                <a:spcPts val="434"/>
              </a:spcBef>
            </a:pPr>
            <a:r>
              <a:rPr lang="ru-RU" sz="1200" b="1" spc="-5" dirty="0" err="1">
                <a:latin typeface="Trebuchet MS"/>
                <a:cs typeface="Trebuchet MS"/>
              </a:rPr>
              <a:t>Поширеність</a:t>
            </a:r>
            <a:r>
              <a:rPr lang="ru-RU" sz="1200" b="1" spc="-5" dirty="0">
                <a:latin typeface="Trebuchet MS"/>
                <a:cs typeface="Trebuchet MS"/>
              </a:rPr>
              <a:t> СЦА:</a:t>
            </a:r>
            <a:r>
              <a:rPr lang="ru-RU" sz="1200" b="1" spc="-10" dirty="0">
                <a:latin typeface="Trebuchet MS"/>
                <a:cs typeface="Trebuchet MS"/>
              </a:rPr>
              <a:t> </a:t>
            </a:r>
            <a:r>
              <a:rPr lang="ru-RU" sz="1200" b="1" dirty="0">
                <a:latin typeface="Trebuchet MS"/>
                <a:cs typeface="Trebuchet MS"/>
              </a:rPr>
              <a:t>4,17</a:t>
            </a:r>
            <a:r>
              <a:rPr lang="ru-RU" sz="1200" b="1" spc="-45" dirty="0">
                <a:latin typeface="Trebuchet MS"/>
                <a:cs typeface="Trebuchet MS"/>
              </a:rPr>
              <a:t> на 100 тис.</a:t>
            </a:r>
            <a:endParaRPr lang="ru-RU" sz="1200" dirty="0">
              <a:latin typeface="Trebuchet MS"/>
              <a:cs typeface="Trebuchet MS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901830" y="2779067"/>
            <a:ext cx="69837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90805" marR="99695" indent="-3175" algn="just">
              <a:lnSpc>
                <a:spcPct val="100000"/>
              </a:lnSpc>
              <a:spcBef>
                <a:spcPts val="600"/>
              </a:spcBef>
            </a:pPr>
            <a:r>
              <a:rPr lang="uk-UA" sz="800" spc="-10" dirty="0" smtClean="0">
                <a:latin typeface="Trebuchet MS"/>
                <a:cs typeface="Trebuchet MS"/>
              </a:rPr>
              <a:t>Інші СЦА</a:t>
            </a:r>
            <a:r>
              <a:rPr lang="en-US" sz="800" dirty="0" smtClean="0">
                <a:latin typeface="Trebuchet MS"/>
                <a:cs typeface="Trebuchet MS"/>
              </a:rPr>
              <a:t>*  </a:t>
            </a:r>
            <a:r>
              <a:rPr lang="en-US" sz="800" spc="-5" dirty="0">
                <a:latin typeface="Trebuchet MS"/>
                <a:cs typeface="Trebuchet MS"/>
              </a:rPr>
              <a:t>17%</a:t>
            </a:r>
            <a:endParaRPr lang="en-US" sz="800" dirty="0">
              <a:latin typeface="Trebuchet MS"/>
              <a:cs typeface="Trebuchet MS"/>
            </a:endParaRPr>
          </a:p>
        </p:txBody>
      </p:sp>
      <p:sp>
        <p:nvSpPr>
          <p:cNvPr id="25" name="Округлений прямокутник 24"/>
          <p:cNvSpPr/>
          <p:nvPr/>
        </p:nvSpPr>
        <p:spPr>
          <a:xfrm>
            <a:off x="3279739" y="2680841"/>
            <a:ext cx="2577577" cy="5051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object 15"/>
          <p:cNvSpPr txBox="1"/>
          <p:nvPr/>
        </p:nvSpPr>
        <p:spPr>
          <a:xfrm>
            <a:off x="2858350" y="2933411"/>
            <a:ext cx="596233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0660" marR="126364" indent="-66040">
              <a:lnSpc>
                <a:spcPct val="100000"/>
              </a:lnSpc>
              <a:spcBef>
                <a:spcPts val="34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 1 </a:t>
            </a:r>
            <a:r>
              <a:rPr sz="900" dirty="0" smtClean="0">
                <a:latin typeface="Trebuchet MS"/>
                <a:cs typeface="Trebuchet MS"/>
              </a:rPr>
              <a:t>6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6" name="object 14"/>
          <p:cNvSpPr txBox="1"/>
          <p:nvPr/>
        </p:nvSpPr>
        <p:spPr>
          <a:xfrm>
            <a:off x="1773555" y="3359587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lang="uk-UA" sz="900" dirty="0" smtClean="0">
                <a:latin typeface="Trebuchet MS"/>
                <a:cs typeface="Trebuchet MS"/>
              </a:rPr>
              <a:t>6</a:t>
            </a:r>
            <a:endParaRPr sz="900" dirty="0">
              <a:latin typeface="Trebuchet MS"/>
              <a:cs typeface="Trebuchet MS"/>
            </a:endParaRPr>
          </a:p>
          <a:p>
            <a:pPr marL="142875">
              <a:lnSpc>
                <a:spcPct val="100000"/>
              </a:lnSpc>
            </a:pPr>
            <a:r>
              <a:rPr lang="uk-UA" sz="900" spc="-5" dirty="0" smtClean="0">
                <a:latin typeface="Trebuchet MS"/>
                <a:cs typeface="Trebuchet MS"/>
              </a:rPr>
              <a:t>11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7" name="object 8"/>
          <p:cNvSpPr txBox="1"/>
          <p:nvPr/>
        </p:nvSpPr>
        <p:spPr>
          <a:xfrm>
            <a:off x="4215587" y="3295536"/>
            <a:ext cx="485140" cy="413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5730" marR="112395" indent="-5080" algn="just">
              <a:lnSpc>
                <a:spcPct val="100000"/>
              </a:lnSpc>
              <a:spcBef>
                <a:spcPts val="345"/>
              </a:spcBef>
            </a:pPr>
            <a:r>
              <a:rPr lang="uk-UA" sz="750" spc="-10" dirty="0" smtClean="0">
                <a:latin typeface="Trebuchet MS"/>
                <a:cs typeface="Trebuchet MS"/>
              </a:rPr>
              <a:t>Інші СЦА</a:t>
            </a:r>
            <a:r>
              <a:rPr sz="750" dirty="0" smtClean="0">
                <a:latin typeface="Trebuchet MS"/>
                <a:cs typeface="Trebuchet MS"/>
              </a:rPr>
              <a:t>*  </a:t>
            </a:r>
            <a:r>
              <a:rPr lang="uk-UA" sz="900" spc="-5" dirty="0" smtClean="0">
                <a:latin typeface="Trebuchet MS"/>
                <a:cs typeface="Trebuchet MS"/>
              </a:rPr>
              <a:t>15%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8" name="object 9"/>
          <p:cNvSpPr txBox="1"/>
          <p:nvPr/>
        </p:nvSpPr>
        <p:spPr>
          <a:xfrm>
            <a:off x="5569221" y="3202639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8</a:t>
            </a:r>
          </a:p>
          <a:p>
            <a:pPr marL="142240">
              <a:lnSpc>
                <a:spcPct val="100000"/>
              </a:lnSpc>
            </a:pPr>
            <a:r>
              <a:rPr lang="uk-UA" sz="900" spc="-5" dirty="0" smtClean="0">
                <a:latin typeface="Trebuchet MS"/>
                <a:cs typeface="Trebuchet MS"/>
              </a:rPr>
              <a:t>6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5753479" y="3668339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lang="uk-UA" sz="900" dirty="0" smtClean="0">
                <a:latin typeface="Trebuchet MS"/>
                <a:cs typeface="Trebuchet MS"/>
              </a:rPr>
              <a:t>6</a:t>
            </a:r>
            <a:endParaRPr sz="900" dirty="0">
              <a:latin typeface="Trebuchet MS"/>
              <a:cs typeface="Trebuchet MS"/>
            </a:endParaRPr>
          </a:p>
          <a:p>
            <a:pPr marL="142875">
              <a:lnSpc>
                <a:spcPct val="100000"/>
              </a:lnSpc>
            </a:pPr>
            <a:r>
              <a:rPr lang="uk-UA" sz="900" spc="-5" dirty="0" smtClean="0">
                <a:latin typeface="Trebuchet MS"/>
                <a:cs typeface="Trebuchet MS"/>
              </a:rPr>
              <a:t>14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4742840" y="3254653"/>
            <a:ext cx="596233" cy="32124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0660" marR="126364" indent="-66040">
              <a:lnSpc>
                <a:spcPct val="100000"/>
              </a:lnSpc>
              <a:spcBef>
                <a:spcPts val="34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 1 14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3452039" y="3629095"/>
            <a:ext cx="474345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lang="uk-UA" sz="900" dirty="0" smtClean="0">
                <a:latin typeface="Trebuchet MS"/>
                <a:cs typeface="Trebuchet MS"/>
              </a:rPr>
              <a:t>6</a:t>
            </a:r>
            <a:endParaRPr sz="900" dirty="0">
              <a:latin typeface="Trebuchet MS"/>
              <a:cs typeface="Trebuchet MS"/>
            </a:endParaRPr>
          </a:p>
          <a:p>
            <a:pPr marL="142875">
              <a:lnSpc>
                <a:spcPct val="100000"/>
              </a:lnSpc>
            </a:pPr>
            <a:r>
              <a:rPr lang="uk-UA" sz="900" spc="-5" dirty="0">
                <a:latin typeface="Trebuchet MS"/>
                <a:cs typeface="Trebuchet MS"/>
              </a:rPr>
              <a:t>5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32" name="object 9"/>
          <p:cNvSpPr txBox="1"/>
          <p:nvPr/>
        </p:nvSpPr>
        <p:spPr>
          <a:xfrm>
            <a:off x="3581401" y="3264823"/>
            <a:ext cx="472440" cy="319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35"/>
              </a:spcBef>
            </a:pPr>
            <a:r>
              <a:rPr lang="uk-UA" sz="900" dirty="0" smtClean="0">
                <a:latin typeface="Trebuchet MS"/>
                <a:cs typeface="Trebuchet MS"/>
              </a:rPr>
              <a:t>СЦА</a:t>
            </a:r>
            <a:r>
              <a:rPr sz="900" dirty="0" smtClean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8</a:t>
            </a:r>
          </a:p>
          <a:p>
            <a:pPr marL="142240">
              <a:lnSpc>
                <a:spcPct val="100000"/>
              </a:lnSpc>
            </a:pPr>
            <a:r>
              <a:rPr lang="uk-UA" sz="900" spc="-5" dirty="0">
                <a:latin typeface="Trebuchet MS"/>
                <a:cs typeface="Trebuchet MS"/>
              </a:rPr>
              <a:t>4</a:t>
            </a:r>
            <a:r>
              <a:rPr sz="900" spc="-5" dirty="0" smtClean="0">
                <a:latin typeface="Trebuchet MS"/>
                <a:cs typeface="Trebuchet MS"/>
              </a:rPr>
              <a:t>%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33" name="object 6"/>
          <p:cNvSpPr txBox="1"/>
          <p:nvPr/>
        </p:nvSpPr>
        <p:spPr>
          <a:xfrm>
            <a:off x="6984059" y="5687757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Trebuchet MS"/>
                <a:cs typeface="Trebuchet MS"/>
              </a:rPr>
              <a:t>AlShimemeri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et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al,</a:t>
            </a:r>
            <a:r>
              <a:rPr sz="1100" spc="-15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2023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67600" y="609600"/>
            <a:ext cx="1295400" cy="263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Всього=203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38200" y="3903612"/>
            <a:ext cx="2441539" cy="5283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/>
          <p:cNvSpPr txBox="1"/>
          <p:nvPr/>
        </p:nvSpPr>
        <p:spPr>
          <a:xfrm>
            <a:off x="838198" y="3895002"/>
            <a:ext cx="24415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інші СЦА в Альберті: СЦА 5 (3),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(1),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(1),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(2),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(3),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(1),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 (2)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019854" y="5029200"/>
            <a:ext cx="2970797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інші СЦА в Онтаріо: СЦА 5(1),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(2),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(1),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(1),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(2),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(2),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 (1),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 (1),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(1),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(2), </a:t>
            </a:r>
            <a:r>
              <a:rPr lang="uk-UA" sz="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(1)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100520" y="4431984"/>
            <a:ext cx="2586280" cy="4448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інші СЦА в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Квебеку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СЦА 17 (1),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 (1),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(1), </a:t>
            </a:r>
            <a:r>
              <a:rPr lang="uk-UA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uk-UA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 (1)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729719" y="1743668"/>
            <a:ext cx="708660" cy="21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1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Альберта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899472" y="2999913"/>
            <a:ext cx="774343" cy="169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11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Онтаріо</a:t>
            </a:r>
            <a:endParaRPr lang="uk-UA" sz="1100" b="1" dirty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901830" y="2374161"/>
            <a:ext cx="726045" cy="206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11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Квебек</a:t>
            </a:r>
            <a:endParaRPr lang="uk-UA" sz="1100" b="1" dirty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60172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6145" algn="l"/>
              </a:tabLst>
            </a:pPr>
            <a:r>
              <a:rPr lang="uk-UA" sz="3600" spc="-5" dirty="0">
                <a:solidFill>
                  <a:srgbClr val="2D83C3"/>
                </a:solidFill>
              </a:rPr>
              <a:t>Генетичне тестування СЦА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1600200"/>
            <a:ext cx="6994525" cy="4087016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до 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70% пацієнтів матимуть патогенний варіант, що веде до конкретного діагнозу, можливості генетичного консультування та потенціалу для конкретних методів лікування</a:t>
            </a: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endParaRPr lang="uk-UA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дві 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основні групи/причини: мутації повторного розширення та точкові мутації без повторів</a:t>
            </a: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endParaRPr lang="uk-UA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АД розлади 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можуть початися в дитинстві, 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АР розлади 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можуть початися в дорослому віці</a:t>
            </a: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endParaRPr lang="uk-UA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один 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ген = кілька фенотипів, однаковий фенотип = кілька генів</a:t>
            </a: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endParaRPr lang="uk-UA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0810" indent="-343535">
              <a:lnSpc>
                <a:spcPct val="90100"/>
              </a:lnSpc>
              <a:spcBef>
                <a:spcPts val="310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немає 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сімейного анамнезу – може бути мутація </a:t>
            </a:r>
            <a:r>
              <a:rPr lang="en-US" spc="-5" dirty="0">
                <a:solidFill>
                  <a:srgbClr val="404040"/>
                </a:solidFill>
                <a:latin typeface="Trebuchet MS"/>
                <a:cs typeface="Trebuchet MS"/>
              </a:rPr>
              <a:t>de </a:t>
            </a:r>
            <a:r>
              <a:rPr lang="en-US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novo</a:t>
            </a:r>
            <a:endParaRPr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0118" y="1600200"/>
            <a:ext cx="6282055" cy="40902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sz="20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3 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варіанти: цільове тестування або панелі або повне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секвенування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екзому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(</a:t>
            </a:r>
            <a:r>
              <a:rPr lang="en-US" sz="2000" spc="-5" dirty="0">
                <a:solidFill>
                  <a:srgbClr val="404040"/>
                </a:solidFill>
                <a:latin typeface="Trebuchet MS"/>
                <a:cs typeface="Trebuchet MS"/>
              </a:rPr>
              <a:t>WES)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endParaRPr lang="en-US" sz="20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uk-UA" sz="20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Секвенування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екзомів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має обмежене застосування для великих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делецій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і дуплікацій, повторних розладів, глибоких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інтронних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варіантів, інших форм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некодуючих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варіантів і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мозаїцизму</a:t>
            </a:r>
            <a:endParaRPr lang="uk-UA" sz="20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endParaRPr lang="uk-UA" sz="20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uk-UA" sz="20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запам’ятати 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порівняльну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геномну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гібридизацію (</a:t>
            </a:r>
            <a:r>
              <a:rPr lang="en-US" sz="2000" spc="-5" dirty="0">
                <a:solidFill>
                  <a:srgbClr val="404040"/>
                </a:solidFill>
                <a:latin typeface="Trebuchet MS"/>
                <a:cs typeface="Trebuchet MS"/>
              </a:rPr>
              <a:t>CGH microarray) 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для 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делецій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та дуплікацій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endParaRPr lang="uk-UA" sz="20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uk-UA" sz="20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VUS </a:t>
            </a:r>
            <a:r>
              <a:rPr lang="en-US" sz="2000" spc="-5" dirty="0">
                <a:solidFill>
                  <a:srgbClr val="404040"/>
                </a:solidFill>
                <a:latin typeface="Trebuchet MS"/>
                <a:cs typeface="Trebuchet MS"/>
              </a:rPr>
              <a:t>– 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це варіант 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невідомого 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значення. Це НЕ діагноз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60172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6145" algn="l"/>
              </a:tabLst>
            </a:pPr>
            <a:r>
              <a:rPr lang="uk-UA" sz="3600" spc="-5" dirty="0">
                <a:solidFill>
                  <a:srgbClr val="2D83C3"/>
                </a:solidFill>
              </a:rPr>
              <a:t>Генетичне тестування СЦА</a:t>
            </a:r>
            <a:endParaRPr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1608" y="254888"/>
            <a:ext cx="4823460" cy="898323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445"/>
              </a:spcBef>
              <a:buFont typeface="Arial MT"/>
              <a:buChar char="•"/>
              <a:tabLst>
                <a:tab pos="185420" algn="l"/>
              </a:tabLst>
            </a:pPr>
            <a:r>
              <a:rPr lang="uk-UA" sz="1200" b="1" spc="-20" dirty="0">
                <a:cs typeface="Calibri"/>
              </a:rPr>
              <a:t>ТАБЛИЦЯ 7-3</a:t>
            </a:r>
          </a:p>
          <a:p>
            <a:pPr marL="184785" indent="-172720">
              <a:lnSpc>
                <a:spcPct val="100000"/>
              </a:lnSpc>
              <a:spcBef>
                <a:spcPts val="445"/>
              </a:spcBef>
              <a:buFont typeface="Arial MT"/>
              <a:buChar char="•"/>
              <a:tabLst>
                <a:tab pos="185420" algn="l"/>
              </a:tabLst>
            </a:pPr>
            <a:r>
              <a:rPr lang="uk-UA" sz="1200" b="1" spc="-20" dirty="0">
                <a:cs typeface="Calibri"/>
              </a:rPr>
              <a:t>Поширені </a:t>
            </a:r>
            <a:r>
              <a:rPr lang="uk-UA" sz="1200" b="1" spc="-20" dirty="0" err="1">
                <a:cs typeface="Calibri"/>
              </a:rPr>
              <a:t>аутосомно</a:t>
            </a:r>
            <a:r>
              <a:rPr lang="uk-UA" sz="1200" b="1" spc="-20" dirty="0">
                <a:cs typeface="Calibri"/>
              </a:rPr>
              <a:t>-домінантні атаксії, пов’язані з повторними розширеннями</a:t>
            </a:r>
          </a:p>
          <a:p>
            <a:pPr marL="184785" indent="-172720">
              <a:lnSpc>
                <a:spcPct val="100000"/>
              </a:lnSpc>
              <a:spcBef>
                <a:spcPts val="445"/>
              </a:spcBef>
              <a:buFont typeface="Arial MT"/>
              <a:buChar char="•"/>
              <a:tabLst>
                <a:tab pos="185420" algn="l"/>
              </a:tabLst>
            </a:pPr>
            <a:r>
              <a:rPr lang="en-US" sz="1200" b="1" spc="-20" dirty="0">
                <a:cs typeface="Calibri"/>
              </a:rPr>
              <a:t>SCA = </a:t>
            </a:r>
            <a:r>
              <a:rPr lang="uk-UA" sz="1200" b="1" spc="-20" dirty="0" smtClean="0">
                <a:cs typeface="Calibri"/>
              </a:rPr>
              <a:t>спинно-</a:t>
            </a:r>
            <a:r>
              <a:rPr lang="uk-UA" sz="1200" b="1" spc="-20" dirty="0" err="1" smtClean="0">
                <a:cs typeface="Calibri"/>
              </a:rPr>
              <a:t>мозочкова</a:t>
            </a:r>
            <a:r>
              <a:rPr lang="uk-UA" sz="1200" b="1" spc="-20" dirty="0" smtClean="0">
                <a:cs typeface="Calibri"/>
              </a:rPr>
              <a:t> </a:t>
            </a:r>
            <a:r>
              <a:rPr lang="uk-UA" sz="1200" b="1" spc="-20" dirty="0">
                <a:cs typeface="Calibri"/>
              </a:rPr>
              <a:t>атаксія.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170246"/>
              </p:ext>
            </p:extLst>
          </p:nvPr>
        </p:nvGraphicFramePr>
        <p:xfrm>
          <a:off x="457200" y="1371600"/>
          <a:ext cx="7543800" cy="41295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7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8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7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 defTabSz="892175">
                        <a:lnSpc>
                          <a:spcPts val="1255"/>
                        </a:lnSpc>
                      </a:pPr>
                      <a:r>
                        <a:rPr lang="uk-UA" sz="1100" b="1" i="1" dirty="0" smtClean="0">
                          <a:latin typeface="Trebuchet MS"/>
                          <a:cs typeface="Trebuchet MS"/>
                        </a:rPr>
                        <a:t>Захворювання</a:t>
                      </a:r>
                      <a:endParaRPr sz="1100" b="1" i="1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1825" indent="0">
                        <a:lnSpc>
                          <a:spcPts val="1255"/>
                        </a:lnSpc>
                      </a:pPr>
                      <a:r>
                        <a:rPr lang="uk-UA" sz="1100" b="1" i="1" spc="-5" dirty="0" smtClean="0">
                          <a:latin typeface="Trebuchet MS"/>
                          <a:cs typeface="Trebuchet MS"/>
                        </a:rPr>
                        <a:t>Генні зміни</a:t>
                      </a:r>
                      <a:endParaRPr sz="1100" b="1" i="1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1255"/>
                        </a:lnSpc>
                        <a:tabLst/>
                      </a:pPr>
                      <a:r>
                        <a:rPr lang="ru-RU" sz="1100" b="1" i="1" spc="-5" dirty="0" err="1" smtClean="0">
                          <a:latin typeface="Trebuchet MS"/>
                          <a:cs typeface="Trebuchet MS"/>
                        </a:rPr>
                        <a:t>Пов’язані</a:t>
                      </a:r>
                      <a:r>
                        <a:rPr lang="ru-RU" sz="11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100" b="1" i="1" spc="-5" dirty="0" err="1" smtClean="0">
                          <a:latin typeface="Trebuchet MS"/>
                          <a:cs typeface="Trebuchet MS"/>
                        </a:rPr>
                        <a:t>клінічні</a:t>
                      </a:r>
                      <a:r>
                        <a:rPr lang="ru-RU" sz="1100" b="1" i="1" spc="-5" dirty="0" smtClean="0">
                          <a:latin typeface="Trebuchet MS"/>
                          <a:cs typeface="Trebuchet MS"/>
                        </a:rPr>
                        <a:t> характеристики та </a:t>
                      </a:r>
                      <a:r>
                        <a:rPr lang="ru-RU" sz="1100" b="1" i="1" spc="-5" dirty="0" err="1" smtClean="0">
                          <a:latin typeface="Trebuchet MS"/>
                          <a:cs typeface="Trebuchet MS"/>
                        </a:rPr>
                        <a:t>примітки</a:t>
                      </a:r>
                      <a:endParaRPr sz="1100" b="1" i="1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239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CAG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</a:t>
                      </a:r>
                      <a:r>
                        <a:rPr lang="en-US" sz="11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dirty="0" smtClean="0">
                          <a:latin typeface="Trebuchet MS"/>
                          <a:cs typeface="Trebuchet MS"/>
                        </a:rPr>
                        <a:t>ATXN1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50"/>
                        </a:spcBef>
                        <a:tabLst/>
                      </a:pPr>
                      <a:r>
                        <a:rPr lang="uk-UA" sz="1100" spc="-5" dirty="0" err="1" smtClean="0">
                          <a:latin typeface="Trebuchet MS"/>
                          <a:cs typeface="Trebuchet MS"/>
                        </a:rPr>
                        <a:t>Дисфагія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, дизартрія, пірамідні ознаки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31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CAG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</a:t>
                      </a:r>
                      <a:r>
                        <a:rPr lang="en-US" sz="11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dirty="0" smtClean="0">
                          <a:latin typeface="Trebuchet MS"/>
                          <a:cs typeface="Trebuchet MS"/>
                        </a:rPr>
                        <a:t>ATXN2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301625" indent="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Повільні </a:t>
                      </a:r>
                      <a:r>
                        <a:rPr lang="uk-UA" sz="1100" spc="-5" dirty="0" err="1" smtClean="0">
                          <a:latin typeface="Trebuchet MS"/>
                          <a:cs typeface="Trebuchet MS"/>
                        </a:rPr>
                        <a:t>саккади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, хитання тулуба, </a:t>
                      </a:r>
                      <a:r>
                        <a:rPr lang="uk-UA" sz="1100" spc="-5" dirty="0" err="1" smtClean="0">
                          <a:latin typeface="Trebuchet MS"/>
                          <a:cs typeface="Trebuchet MS"/>
                        </a:rPr>
                        <a:t>гіпорефлексія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, </a:t>
                      </a:r>
                      <a:r>
                        <a:rPr lang="uk-UA" sz="1100" spc="-5" dirty="0" err="1" smtClean="0">
                          <a:latin typeface="Trebuchet MS"/>
                          <a:cs typeface="Trebuchet MS"/>
                        </a:rPr>
                        <a:t>постуральний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 тремор і тремор спокою, паркінсонізм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9663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CAG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</a:t>
                      </a:r>
                      <a:r>
                        <a:rPr lang="en-US" sz="11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dirty="0" smtClean="0">
                          <a:latin typeface="Trebuchet MS"/>
                          <a:cs typeface="Trebuchet MS"/>
                        </a:rPr>
                        <a:t>ATXN3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381635" indent="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uk-UA" sz="1100" spc="-5" noProof="0" dirty="0" smtClean="0">
                          <a:latin typeface="Trebuchet MS"/>
                          <a:cs typeface="Trebuchet MS"/>
                        </a:rPr>
                        <a:t>Аномальна плавність переслідування, депресія, синдром неспокійних ніг, дистонія, паркінсонізм</a:t>
                      </a:r>
                      <a:endParaRPr lang="uk-UA" sz="1100" noProof="0" dirty="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6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CAG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</a:t>
                      </a:r>
                      <a:r>
                        <a:rPr lang="en-US" sz="11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spc="-5" dirty="0" smtClean="0">
                          <a:latin typeface="Trebuchet MS"/>
                          <a:cs typeface="Trebuchet MS"/>
                        </a:rPr>
                        <a:t>CACNA1A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Чиста </a:t>
                      </a:r>
                      <a:r>
                        <a:rPr lang="uk-UA" sz="1100" spc="-5" dirty="0" err="1" smtClean="0">
                          <a:latin typeface="Trebuchet MS"/>
                          <a:cs typeface="Trebuchet MS"/>
                        </a:rPr>
                        <a:t>мозочкова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 атаксія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709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7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CAG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</a:t>
                      </a:r>
                      <a:r>
                        <a:rPr sz="11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dirty="0">
                          <a:latin typeface="Trebuchet MS"/>
                          <a:cs typeface="Trebuchet MS"/>
                        </a:rPr>
                        <a:t>ATXN7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85190" indent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Втрата зору/пігментна дегенерація сітківки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837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8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CTG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</a:t>
                      </a:r>
                      <a:r>
                        <a:rPr sz="1100" spc="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dirty="0">
                          <a:latin typeface="Trebuchet MS"/>
                          <a:cs typeface="Trebuchet MS"/>
                        </a:rPr>
                        <a:t>ATXN8</a:t>
                      </a:r>
                      <a:r>
                        <a:rPr sz="1100" i="1" spc="-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uk-UA" sz="1100" i="0" spc="-5" dirty="0" smtClean="0">
                          <a:latin typeface="Trebuchet MS"/>
                          <a:cs typeface="Trebuchet MS"/>
                        </a:rPr>
                        <a:t>та</a:t>
                      </a:r>
                      <a:r>
                        <a:rPr sz="11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i="1" dirty="0">
                          <a:latin typeface="Trebuchet MS"/>
                          <a:cs typeface="Trebuchet MS"/>
                        </a:rPr>
                        <a:t>ATXN8OS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spc="-5" dirty="0" err="1" smtClean="0">
                          <a:latin typeface="Trebuchet MS"/>
                          <a:cs typeface="Trebuchet MS"/>
                        </a:rPr>
                        <a:t>Гіперрефлексія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10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ATTCT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 </a:t>
                      </a:r>
                      <a:r>
                        <a:rPr sz="1100" i="1" dirty="0" smtClean="0">
                          <a:latin typeface="Trebuchet MS"/>
                          <a:cs typeface="Trebuchet MS"/>
                        </a:rPr>
                        <a:t>ATXN10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Епілепсія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11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b="1" spc="-5" dirty="0" smtClean="0">
                          <a:latin typeface="Trebuchet MS"/>
                          <a:cs typeface="Trebuchet MS"/>
                        </a:rPr>
                        <a:t>СЦА</a:t>
                      </a:r>
                      <a:r>
                        <a:rPr sz="1100" b="1" spc="-5" dirty="0" smtClean="0">
                          <a:latin typeface="Trebuchet MS"/>
                          <a:cs typeface="Trebuchet MS"/>
                        </a:rPr>
                        <a:t>17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latin typeface="Trebuchet MS"/>
                          <a:cs typeface="Trebuchet MS"/>
                        </a:rPr>
                        <a:t>CAG </a:t>
                      </a: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повторюється в </a:t>
                      </a:r>
                      <a:r>
                        <a:rPr sz="1100" i="1" dirty="0" smtClean="0">
                          <a:latin typeface="Trebuchet MS"/>
                          <a:cs typeface="Trebuchet MS"/>
                        </a:rPr>
                        <a:t>TBP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uk-UA" sz="1100" spc="-5" dirty="0" smtClean="0">
                          <a:latin typeface="Trebuchet MS"/>
                          <a:cs typeface="Trebuchet MS"/>
                        </a:rPr>
                        <a:t>Деменція, хорея, дистонія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261228" y="5925718"/>
            <a:ext cx="2672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174260"/>
                </a:solidFill>
                <a:latin typeface="Calibri"/>
                <a:cs typeface="Calibri"/>
              </a:rPr>
              <a:t>Continuum</a:t>
            </a:r>
            <a:r>
              <a:rPr sz="1200" spc="-40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74260"/>
                </a:solidFill>
                <a:latin typeface="Calibri"/>
                <a:cs typeface="Calibri"/>
              </a:rPr>
              <a:t>(Minneap</a:t>
            </a:r>
            <a:r>
              <a:rPr sz="1200" spc="-35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74260"/>
                </a:solidFill>
                <a:latin typeface="Calibri"/>
                <a:cs typeface="Calibri"/>
              </a:rPr>
              <a:t>Minn).</a:t>
            </a:r>
            <a:r>
              <a:rPr sz="1200" spc="-50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74260"/>
                </a:solidFill>
                <a:latin typeface="Calibri"/>
                <a:cs typeface="Calibri"/>
              </a:rPr>
              <a:t>2019</a:t>
            </a:r>
            <a:r>
              <a:rPr sz="1200" spc="-10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174260"/>
                </a:solidFill>
                <a:latin typeface="Calibri"/>
                <a:cs typeface="Calibri"/>
              </a:rPr>
              <a:t>August</a:t>
            </a:r>
            <a:r>
              <a:rPr sz="1200" spc="-25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74260"/>
                </a:solidFill>
                <a:latin typeface="Calibri"/>
                <a:cs typeface="Calibri"/>
              </a:rPr>
              <a:t>; </a:t>
            </a:r>
            <a:r>
              <a:rPr sz="1200" spc="-254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174260"/>
                </a:solidFill>
                <a:latin typeface="Calibri"/>
                <a:cs typeface="Calibri"/>
              </a:rPr>
              <a:t>25(4):</a:t>
            </a:r>
            <a:r>
              <a:rPr sz="1200" spc="10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74260"/>
                </a:solidFill>
                <a:latin typeface="Calibri"/>
                <a:cs typeface="Calibri"/>
              </a:rPr>
              <a:t>1036–1054. </a:t>
            </a:r>
            <a:r>
              <a:rPr sz="1200" spc="5" dirty="0">
                <a:solidFill>
                  <a:srgbClr val="1742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174260"/>
                </a:solidFill>
                <a:latin typeface="Calibri"/>
                <a:cs typeface="Calibri"/>
              </a:rPr>
              <a:t>doi:10.1212/CON.0000000000000753.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6" name="object 6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86841" y="324358"/>
            <a:ext cx="61245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uk-UA" sz="3600" spc="-30" dirty="0" smtClean="0">
                <a:solidFill>
                  <a:srgbClr val="226192"/>
                </a:solidFill>
              </a:rPr>
              <a:t>Повторні генні експансії</a:t>
            </a:r>
            <a:r>
              <a:rPr lang="ru-RU" sz="3600" spc="-30" dirty="0" smtClean="0">
                <a:solidFill>
                  <a:srgbClr val="226192"/>
                </a:solidFill>
              </a:rPr>
              <a:t>, </a:t>
            </a:r>
            <a:r>
              <a:rPr lang="ru-RU" sz="3600" spc="-30" dirty="0" err="1" smtClean="0">
                <a:solidFill>
                  <a:srgbClr val="226192"/>
                </a:solidFill>
              </a:rPr>
              <a:t>що</a:t>
            </a:r>
            <a:r>
              <a:rPr lang="ru-RU" sz="3600" spc="-30" dirty="0" smtClean="0">
                <a:solidFill>
                  <a:srgbClr val="226192"/>
                </a:solidFill>
              </a:rPr>
              <a:t> </a:t>
            </a:r>
            <a:r>
              <a:rPr lang="uk-UA" sz="3600" spc="-30" dirty="0" smtClean="0">
                <a:solidFill>
                  <a:srgbClr val="226192"/>
                </a:solidFill>
              </a:rPr>
              <a:t>викликають атаксію</a:t>
            </a:r>
            <a:endParaRPr lang="uk-UA" sz="3600" dirty="0"/>
          </a:p>
        </p:txBody>
      </p:sp>
      <p:sp>
        <p:nvSpPr>
          <p:cNvPr id="15" name="object 15"/>
          <p:cNvSpPr txBox="1"/>
          <p:nvPr/>
        </p:nvSpPr>
        <p:spPr>
          <a:xfrm>
            <a:off x="6023228" y="6359753"/>
            <a:ext cx="2471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Klockgether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et</a:t>
            </a:r>
            <a:r>
              <a:rPr sz="1200" spc="-2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al.</a:t>
            </a:r>
            <a:r>
              <a:rPr sz="1200" spc="-2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Nat</a:t>
            </a:r>
            <a:r>
              <a:rPr sz="1200" spc="-20" dirty="0">
                <a:latin typeface="Trebuchet MS"/>
                <a:cs typeface="Trebuchet MS"/>
              </a:rPr>
              <a:t> Rev </a:t>
            </a:r>
            <a:r>
              <a:rPr sz="1200" spc="-5" dirty="0">
                <a:latin typeface="Trebuchet MS"/>
                <a:cs typeface="Trebuchet MS"/>
              </a:rPr>
              <a:t>Dis </a:t>
            </a:r>
            <a:r>
              <a:rPr sz="1200" spc="-15" dirty="0">
                <a:latin typeface="Trebuchet MS"/>
                <a:cs typeface="Trebuchet MS"/>
              </a:rPr>
              <a:t>Prim,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Trebuchet MS"/>
                <a:cs typeface="Trebuchet MS"/>
              </a:rPr>
              <a:t>2019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1748027"/>
            <a:ext cx="8382000" cy="5110480"/>
            <a:chOff x="0" y="1748027"/>
            <a:chExt cx="8382000" cy="5110480"/>
          </a:xfrm>
        </p:grpSpPr>
        <p:sp>
          <p:nvSpPr>
            <p:cNvPr id="3" name="object 3"/>
            <p:cNvSpPr/>
            <p:nvPr/>
          </p:nvSpPr>
          <p:spPr>
            <a:xfrm>
              <a:off x="0" y="4069781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16"/>
                  </a:lnTo>
                  <a:lnTo>
                    <a:pt x="446591" y="2788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AEE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748027"/>
              <a:ext cx="8229600" cy="3662172"/>
            </a:xfrm>
            <a:prstGeom prst="rect">
              <a:avLst/>
            </a:prstGeom>
          </p:spPr>
        </p:pic>
      </p:grpSp>
      <p:sp>
        <p:nvSpPr>
          <p:cNvPr id="16" name="Прямоугольник 15"/>
          <p:cNvSpPr/>
          <p:nvPr/>
        </p:nvSpPr>
        <p:spPr>
          <a:xfrm>
            <a:off x="420536" y="3915122"/>
            <a:ext cx="1224280" cy="259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447040" y="4724400"/>
            <a:ext cx="1000760" cy="1929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375920" y="3653512"/>
            <a:ext cx="1071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домінантний</a:t>
            </a:r>
            <a:endParaRPr lang="uk-UA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040" y="4747591"/>
            <a:ext cx="1752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рецисивний</a:t>
            </a:r>
            <a:endParaRPr lang="uk-UA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4800" y="4174903"/>
            <a:ext cx="607060" cy="397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375920" y="4285295"/>
            <a:ext cx="1372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ДНК</a:t>
            </a:r>
            <a:endParaRPr lang="uk-UA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67000" y="5009201"/>
            <a:ext cx="1752600" cy="172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22"/>
          <p:cNvSpPr txBox="1"/>
          <p:nvPr/>
        </p:nvSpPr>
        <p:spPr>
          <a:xfrm>
            <a:off x="2895600" y="4964595"/>
            <a:ext cx="24721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Атаксія</a:t>
            </a:r>
            <a:r>
              <a:rPr lang="uk-UA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Фрідріха</a:t>
            </a:r>
            <a:endParaRPr lang="uk-UA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38600" y="4285295"/>
            <a:ext cx="1676399" cy="2867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/>
          <p:cNvSpPr txBox="1"/>
          <p:nvPr/>
        </p:nvSpPr>
        <p:spPr>
          <a:xfrm>
            <a:off x="4230757" y="4267907"/>
            <a:ext cx="1484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одуючий</a:t>
            </a:r>
            <a:r>
              <a:rPr lang="uk-UA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екзон</a:t>
            </a:r>
            <a:endParaRPr lang="uk-UA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42164" y="3451948"/>
            <a:ext cx="384810" cy="201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/>
          <p:cNvSpPr txBox="1"/>
          <p:nvPr/>
        </p:nvSpPr>
        <p:spPr>
          <a:xfrm>
            <a:off x="1644816" y="3406536"/>
            <a:ext cx="762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sz="13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19400" y="3014870"/>
            <a:ext cx="549965" cy="2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13382" y="3460864"/>
            <a:ext cx="609600" cy="221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sz="1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406709" y="2262809"/>
            <a:ext cx="559543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TextBox 32"/>
          <p:cNvSpPr txBox="1"/>
          <p:nvPr/>
        </p:nvSpPr>
        <p:spPr>
          <a:xfrm>
            <a:off x="4406709" y="2262809"/>
            <a:ext cx="6855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 </a:t>
            </a:r>
          </a:p>
          <a:p>
            <a:r>
              <a:rPr lang="uk-UA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sz="13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94643" y="2720009"/>
            <a:ext cx="554817" cy="152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267200" y="2872182"/>
            <a:ext cx="705678" cy="430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 </a:t>
            </a:r>
          </a:p>
          <a:p>
            <a:pPr lvl="0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267200" y="3303105"/>
            <a:ext cx="609599" cy="157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715000" y="3051256"/>
            <a:ext cx="655984" cy="215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715000" y="3460864"/>
            <a:ext cx="655984" cy="192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258938" y="3429000"/>
            <a:ext cx="615687" cy="22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/>
          <p:cNvGrpSpPr/>
          <p:nvPr/>
        </p:nvGrpSpPr>
        <p:grpSpPr>
          <a:xfrm>
            <a:off x="381000" y="914400"/>
            <a:ext cx="7696200" cy="5190744"/>
            <a:chOff x="304800" y="685800"/>
            <a:chExt cx="7696200" cy="5190744"/>
          </a:xfrm>
        </p:grpSpPr>
        <p:pic>
          <p:nvPicPr>
            <p:cNvPr id="2" name="object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685800"/>
              <a:ext cx="6858000" cy="519074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04800" y="1676400"/>
              <a:ext cx="1371600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uk-UA" dirty="0" smtClean="0"/>
            </a:p>
            <a:p>
              <a:endParaRPr lang="uk-UA" dirty="0" smtClean="0"/>
            </a:p>
            <a:p>
              <a:endParaRPr lang="uk-UA" dirty="0"/>
            </a:p>
            <a:p>
              <a:r>
                <a:rPr lang="uk-UA" dirty="0" smtClean="0"/>
                <a:t>Вік початку (в роках)</a:t>
              </a:r>
            </a:p>
            <a:p>
              <a:endParaRPr lang="uk-UA" dirty="0" smtClean="0"/>
            </a:p>
            <a:p>
              <a:endParaRPr lang="uk-UA" dirty="0"/>
            </a:p>
            <a:p>
              <a:endParaRPr lang="uk-UA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581400" y="4953000"/>
              <a:ext cx="34290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Кількість </a:t>
              </a:r>
              <a:r>
                <a:rPr lang="en-US" dirty="0" smtClean="0"/>
                <a:t>CAG </a:t>
              </a:r>
              <a:r>
                <a:rPr lang="uk-UA" dirty="0" smtClean="0"/>
                <a:t>повторів</a:t>
              </a:r>
              <a:endParaRPr lang="uk-UA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447800" y="5550932"/>
            <a:ext cx="6553200" cy="554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990600" y="5467888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Малюнок 2.3 Діаграма розсіювання кількості повторів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CAG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вік початку атаксії у пацієнтів із СЦА 1, 2, 3, 6 і 7. Дані були об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єднані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Стеванін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ін. (2000), </a:t>
            </a:r>
            <a:r>
              <a:rPr lang="uk-UA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Гешвінд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ін. (1997) та Пульс та ін. (1996)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8400" y="1066800"/>
            <a:ext cx="609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3581400" y="990600"/>
            <a:ext cx="6477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 2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48200" y="1524000"/>
            <a:ext cx="8382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 </a:t>
            </a: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53200" y="3509772"/>
            <a:ext cx="685800" cy="300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 </a:t>
            </a: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48000" y="3509772"/>
            <a:ext cx="685800" cy="376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СЦА </a:t>
            </a: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2580861" y="9144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 6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30682"/>
            <a:ext cx="604393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dirty="0">
                <a:solidFill>
                  <a:srgbClr val="174260"/>
                </a:solidFill>
              </a:rPr>
              <a:t>Використання </a:t>
            </a:r>
            <a:r>
              <a:rPr lang="ru-RU" dirty="0" err="1">
                <a:solidFill>
                  <a:srgbClr val="174260"/>
                </a:solidFill>
              </a:rPr>
              <a:t>балів</a:t>
            </a:r>
            <a:r>
              <a:rPr lang="ru-RU" dirty="0">
                <a:solidFill>
                  <a:srgbClr val="174260"/>
                </a:solidFill>
              </a:rPr>
              <a:t> SARA для </a:t>
            </a:r>
            <a:r>
              <a:rPr lang="uk-UA" dirty="0" smtClean="0">
                <a:solidFill>
                  <a:srgbClr val="174260"/>
                </a:solidFill>
              </a:rPr>
              <a:t>оцінки прогресування </a:t>
            </a:r>
            <a:r>
              <a:rPr lang="ru-RU" dirty="0" smtClean="0">
                <a:solidFill>
                  <a:srgbClr val="174260"/>
                </a:solidFill>
              </a:rPr>
              <a:t>СЦА</a:t>
            </a:r>
            <a:endParaRPr dirty="0">
              <a:solidFill>
                <a:srgbClr val="174260"/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272283"/>
            <a:ext cx="6896100" cy="344271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51828" y="5897067"/>
            <a:ext cx="2471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Klockgether </a:t>
            </a:r>
            <a:r>
              <a:rPr sz="1200" dirty="0">
                <a:latin typeface="Trebuchet MS"/>
                <a:cs typeface="Trebuchet MS"/>
              </a:rPr>
              <a:t>et </a:t>
            </a:r>
            <a:r>
              <a:rPr sz="1200" spc="-5" dirty="0">
                <a:latin typeface="Trebuchet MS"/>
                <a:cs typeface="Trebuchet MS"/>
              </a:rPr>
              <a:t>al. </a:t>
            </a:r>
            <a:r>
              <a:rPr sz="1200" dirty="0">
                <a:latin typeface="Trebuchet MS"/>
                <a:cs typeface="Trebuchet MS"/>
              </a:rPr>
              <a:t>Nat </a:t>
            </a:r>
            <a:r>
              <a:rPr sz="1200" spc="-20" dirty="0">
                <a:latin typeface="Trebuchet MS"/>
                <a:cs typeface="Trebuchet MS"/>
              </a:rPr>
              <a:t>Rev </a:t>
            </a:r>
            <a:r>
              <a:rPr sz="1200" spc="-5" dirty="0">
                <a:latin typeface="Trebuchet MS"/>
                <a:cs typeface="Trebuchet MS"/>
              </a:rPr>
              <a:t>Dis </a:t>
            </a:r>
            <a:r>
              <a:rPr sz="1200" spc="-15" dirty="0">
                <a:latin typeface="Trebuchet MS"/>
                <a:cs typeface="Trebuchet MS"/>
              </a:rPr>
              <a:t>Prim, </a:t>
            </a:r>
            <a:r>
              <a:rPr sz="1200" spc="-35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2019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51828" y="5486400"/>
            <a:ext cx="606172" cy="228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5867400" y="5462199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Відвідування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9400" y="5486400"/>
            <a:ext cx="762000" cy="252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2796209" y="5474299"/>
            <a:ext cx="1762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9799" y="2819400"/>
            <a:ext cx="510209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2166728" y="2798178"/>
            <a:ext cx="8382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 1</a:t>
            </a:r>
          </a:p>
          <a:p>
            <a:r>
              <a:rPr lang="uk-UA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 2</a:t>
            </a:r>
          </a:p>
          <a:p>
            <a:r>
              <a:rPr lang="uk-UA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 3</a:t>
            </a:r>
          </a:p>
          <a:p>
            <a:r>
              <a:rPr lang="uk-UA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 6</a:t>
            </a:r>
            <a:endParaRPr lang="uk-UA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18428" y="6201867"/>
            <a:ext cx="2834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Klockgether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et</a:t>
            </a:r>
            <a:r>
              <a:rPr sz="1200" spc="-2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al.</a:t>
            </a:r>
            <a:r>
              <a:rPr sz="1200" spc="-1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Nat</a:t>
            </a:r>
            <a:r>
              <a:rPr sz="1200" spc="-20" dirty="0">
                <a:latin typeface="Trebuchet MS"/>
                <a:cs typeface="Trebuchet MS"/>
              </a:rPr>
              <a:t> Rev </a:t>
            </a:r>
            <a:r>
              <a:rPr sz="1200" spc="-5" dirty="0">
                <a:latin typeface="Trebuchet MS"/>
                <a:cs typeface="Trebuchet MS"/>
              </a:rPr>
              <a:t>Dis</a:t>
            </a:r>
            <a:r>
              <a:rPr sz="1200" spc="5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Prim,</a:t>
            </a:r>
            <a:r>
              <a:rPr sz="1200" spc="-2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2019</a:t>
            </a:r>
            <a:endParaRPr sz="1200">
              <a:latin typeface="Trebuchet MS"/>
              <a:cs typeface="Trebuchet MS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527913"/>
              </p:ext>
            </p:extLst>
          </p:nvPr>
        </p:nvGraphicFramePr>
        <p:xfrm>
          <a:off x="152400" y="609600"/>
          <a:ext cx="8839200" cy="54610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20808182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420102152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02083821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4346299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750427719"/>
                    </a:ext>
                  </a:extLst>
                </a:gridCol>
              </a:tblGrid>
              <a:tr h="431800">
                <a:tc gridSpan="5">
                  <a:txBody>
                    <a:bodyPr/>
                    <a:lstStyle/>
                    <a:p>
                      <a:r>
                        <a:rPr lang="uk-UA" dirty="0" smtClean="0"/>
                        <a:t>СЦА внаслідок звичайних мутацій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745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SPTBN2 (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делеція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міссенс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β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ІІІ-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Спектрин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uk-UA" sz="1400" noProof="0" dirty="0" err="1" smtClean="0">
                          <a:solidFill>
                            <a:schemeClr val="tx1"/>
                          </a:solidFill>
                        </a:rPr>
                        <a:t>цитоскелетний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</a:rPr>
                        <a:t> білок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</a:rPr>
                        <a:t>який стабілізує мембранні білки, включаючи рецептори </a:t>
                      </a:r>
                      <a:r>
                        <a:rPr lang="uk-UA" sz="1400" noProof="0" dirty="0" err="1" smtClean="0">
                          <a:solidFill>
                            <a:schemeClr val="tx1"/>
                          </a:solidFill>
                        </a:rPr>
                        <a:t>глутамату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Мозочок</a:t>
                      </a:r>
                      <a:endParaRPr lang="uk-UA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spc="-5" dirty="0" smtClean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Чиста </a:t>
                      </a:r>
                      <a:r>
                        <a:rPr lang="uk-UA" sz="1400" spc="-5" dirty="0" err="1" smtClean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мозочкова</a:t>
                      </a:r>
                      <a:r>
                        <a:rPr lang="uk-UA" sz="1400" spc="-5" dirty="0" smtClean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 атаксія</a:t>
                      </a:r>
                      <a:endParaRPr lang="uk-UA" sz="1400" dirty="0" smtClean="0">
                        <a:solidFill>
                          <a:schemeClr val="tx1"/>
                        </a:solidFill>
                        <a:latin typeface="+mn-lt"/>
                        <a:cs typeface="Trebuchet MS"/>
                      </a:endParaRPr>
                    </a:p>
                    <a:p>
                      <a:endParaRPr lang="uk-UA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625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KCNC3 (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міссенс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Субодиниця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K, 3.3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збудливість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нейронів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Мозочок і стовбур мозку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Атаксія та інтелектуальна недостатність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988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PRKCG (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міссенс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Протеїнкіназа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γ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серин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треонін</a:t>
                      </a:r>
                      <a:endParaRPr lang="uk-UA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кіназа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Мозочок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Атаксія і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міоклонус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140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15/</a:t>
                      </a:r>
                    </a:p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16b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ITPR1 (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велика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делеція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помилка)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Рецептор інозитол-1,4,5-трифосфату типу 1 (внутрішньоклітинний кальцієвий канал, керований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інозитол-трифосфатом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Мозочок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spc="-5" dirty="0" smtClean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Чиста </a:t>
                      </a:r>
                      <a:r>
                        <a:rPr lang="uk-UA" sz="1400" spc="-5" dirty="0" err="1" smtClean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мозочкова</a:t>
                      </a:r>
                      <a:r>
                        <a:rPr lang="uk-UA" sz="1400" spc="-5" dirty="0" smtClean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 атаксія</a:t>
                      </a:r>
                      <a:endParaRPr lang="uk-UA" sz="1400" dirty="0" smtClean="0">
                        <a:solidFill>
                          <a:schemeClr val="tx1"/>
                        </a:solidFill>
                        <a:latin typeface="+mn-lt"/>
                        <a:cs typeface="Trebuchet MS"/>
                      </a:endParaRPr>
                    </a:p>
                    <a:p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852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19/</a:t>
                      </a:r>
                    </a:p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22b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KCND3 (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міссенс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делеція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Субодиниця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1.3' (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збудливість нейронів)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Мозочок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19: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атаксія, когнітивні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порушення та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міоклонус</a:t>
                      </a:r>
                      <a:endParaRPr lang="uk-UA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22: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чиста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мозочкова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 атаксія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22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СЦА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AFG3L2 (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міссенс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AFG3-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подібний білок 2 (частина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протеазних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 комплексів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m-AAA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у внутрішній </a:t>
                      </a:r>
                      <a:r>
                        <a:rPr lang="uk-UA" sz="1400" dirty="0" err="1" smtClean="0">
                          <a:solidFill>
                            <a:schemeClr val="tx1"/>
                          </a:solidFill>
                        </a:rPr>
                        <a:t>мітохондріальній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 мембрані)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tx1"/>
                          </a:solidFill>
                        </a:rPr>
                        <a:t>Мозочок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Атаксія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спастичність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офтальмоплегія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та птоз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3521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2204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dirty="0" smtClean="0"/>
              <a:t>Цілі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2186432"/>
            <a:ext cx="6626860" cy="29604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Розглянути клінічні ознаки спадкової атаксії</a:t>
            </a:r>
            <a:endParaRPr lang="uk-UA" sz="2000" dirty="0" smtClean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 dirty="0" smtClean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20"/>
              </a:spcBef>
              <a:tabLst>
                <a:tab pos="355600" algn="l"/>
              </a:tabLst>
            </a:pPr>
            <a:r>
              <a:rPr sz="16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Окреслити план діагностичного обстеження</a:t>
            </a:r>
            <a:endParaRPr sz="2000" dirty="0" smtClean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 dirty="0" smtClean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  <a:tabLst>
                <a:tab pos="355600" algn="l"/>
              </a:tabLst>
            </a:pPr>
            <a:r>
              <a:rPr sz="16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Обговорити генетичне дослідження</a:t>
            </a:r>
            <a:endParaRPr sz="2000" dirty="0" smtClean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 dirty="0" smtClean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  <a:tabLst>
                <a:tab pos="355600" algn="l"/>
              </a:tabLst>
            </a:pPr>
            <a:r>
              <a:rPr sz="16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Описати конкретні клінічні оцінки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64702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uk-UA" sz="3600" dirty="0" smtClean="0">
                <a:solidFill>
                  <a:srgbClr val="174260"/>
                </a:solidFill>
              </a:rPr>
              <a:t>Загальні механізми захворювання, що лежать в основі СЦА</a:t>
            </a:r>
            <a:endParaRPr lang="uk-UA"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321" y="1499704"/>
            <a:ext cx="7359396" cy="48387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2221" y="6470827"/>
            <a:ext cx="3310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Klockgether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et al.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Nat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Rev</a:t>
            </a:r>
            <a:r>
              <a:rPr sz="1400" spc="-5" dirty="0">
                <a:latin typeface="Trebuchet MS"/>
                <a:cs typeface="Trebuchet MS"/>
              </a:rPr>
              <a:t> Dis </a:t>
            </a:r>
            <a:r>
              <a:rPr sz="1400" spc="-20" dirty="0">
                <a:latin typeface="Trebuchet MS"/>
                <a:cs typeface="Trebuchet MS"/>
              </a:rPr>
              <a:t>Prim,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2019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7000" y="2249557"/>
            <a:ext cx="762000" cy="304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3962400" y="2249557"/>
            <a:ext cx="762000" cy="304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4879975" y="2249557"/>
            <a:ext cx="987425" cy="152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2590800" y="2201902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Змінена конформація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6139" y="2201902"/>
            <a:ext cx="83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Змінені</a:t>
            </a:r>
          </a:p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взаємодії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3410" y="2202646"/>
            <a:ext cx="1295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Олігомеризація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05600" y="1981200"/>
            <a:ext cx="762000" cy="26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6558611" y="1925647"/>
            <a:ext cx="123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</a:p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розширення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69634" y="1828800"/>
            <a:ext cx="752061" cy="24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3866321" y="1814455"/>
            <a:ext cx="1219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52600" y="2694044"/>
            <a:ext cx="1219200" cy="125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1706217" y="2625081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Нормальна довжина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57600" y="2632789"/>
            <a:ext cx="58806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3542472" y="2578629"/>
            <a:ext cx="818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Розширений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94047" y="2625082"/>
            <a:ext cx="519183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TextBox 21"/>
          <p:cNvSpPr txBox="1"/>
          <p:nvPr/>
        </p:nvSpPr>
        <p:spPr>
          <a:xfrm>
            <a:off x="4245664" y="2577427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Білкові</a:t>
            </a:r>
          </a:p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партнери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67400" y="2825903"/>
            <a:ext cx="838200" cy="314739"/>
          </a:xfrm>
          <a:prstGeom prst="rect">
            <a:avLst/>
          </a:prstGeom>
          <a:solidFill>
            <a:srgbClr val="C1E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>
            <a:off x="3200400" y="4225787"/>
            <a:ext cx="762000" cy="279952"/>
          </a:xfrm>
          <a:prstGeom prst="rect">
            <a:avLst/>
          </a:prstGeom>
          <a:solidFill>
            <a:srgbClr val="C1E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>
            <a:off x="4498490" y="4225787"/>
            <a:ext cx="781879" cy="279952"/>
          </a:xfrm>
          <a:prstGeom prst="rect">
            <a:avLst/>
          </a:prstGeom>
          <a:solidFill>
            <a:srgbClr val="C1E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>
            <a:off x="4498490" y="5105400"/>
            <a:ext cx="781879" cy="152400"/>
          </a:xfrm>
          <a:prstGeom prst="rect">
            <a:avLst/>
          </a:prstGeom>
          <a:solidFill>
            <a:srgbClr val="C1E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/>
          <p:cNvSpPr txBox="1"/>
          <p:nvPr/>
        </p:nvSpPr>
        <p:spPr>
          <a:xfrm>
            <a:off x="5867400" y="280562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біоенергетики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00400" y="4159382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 ядерні взаємодії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75921" y="4134930"/>
            <a:ext cx="87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</a:p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регуляції </a:t>
            </a:r>
          </a:p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транскрипції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60792" y="5094189"/>
            <a:ext cx="1295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Пошкоджння</a:t>
            </a:r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ДНК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00400" y="5418483"/>
            <a:ext cx="94007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TextBox 31"/>
          <p:cNvSpPr txBox="1"/>
          <p:nvPr/>
        </p:nvSpPr>
        <p:spPr>
          <a:xfrm>
            <a:off x="3200400" y="5431639"/>
            <a:ext cx="15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РНК токсичність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962400" y="5791200"/>
            <a:ext cx="591238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33"/>
          <p:cNvSpPr txBox="1"/>
          <p:nvPr/>
        </p:nvSpPr>
        <p:spPr>
          <a:xfrm>
            <a:off x="3935067" y="5744289"/>
            <a:ext cx="1186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81400" y="4648200"/>
            <a:ext cx="91709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TextBox 35"/>
          <p:cNvSpPr txBox="1"/>
          <p:nvPr/>
        </p:nvSpPr>
        <p:spPr>
          <a:xfrm>
            <a:off x="3567008" y="4614446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Внутрішньоядерні включення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819400" y="5105400"/>
            <a:ext cx="914400" cy="313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TextBox 37"/>
          <p:cNvSpPr txBox="1"/>
          <p:nvPr/>
        </p:nvSpPr>
        <p:spPr>
          <a:xfrm>
            <a:off x="2763078" y="5088523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РНК-зв</a:t>
            </a:r>
            <a:r>
              <a:rPr lang="en-U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язувальний</a:t>
            </a:r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білок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105360" y="4119878"/>
            <a:ext cx="987866" cy="15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TextBox 39"/>
          <p:cNvSpPr txBox="1"/>
          <p:nvPr/>
        </p:nvSpPr>
        <p:spPr>
          <a:xfrm>
            <a:off x="6009208" y="4088230"/>
            <a:ext cx="1905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протеотоксичність</a:t>
            </a:r>
            <a:endParaRPr lang="uk-UA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705600" y="4254632"/>
            <a:ext cx="609600" cy="111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TextBox 41"/>
          <p:cNvSpPr txBox="1"/>
          <p:nvPr/>
        </p:nvSpPr>
        <p:spPr>
          <a:xfrm>
            <a:off x="6669157" y="4195952"/>
            <a:ext cx="990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Рибосома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493354" y="4727834"/>
            <a:ext cx="521363" cy="474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TextBox 43"/>
          <p:cNvSpPr txBox="1"/>
          <p:nvPr/>
        </p:nvSpPr>
        <p:spPr>
          <a:xfrm>
            <a:off x="6400800" y="4740246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</a:p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білкового </a:t>
            </a:r>
          </a:p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48000" y="3429000"/>
            <a:ext cx="1066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TextBox 45"/>
          <p:cNvSpPr txBox="1"/>
          <p:nvPr/>
        </p:nvSpPr>
        <p:spPr>
          <a:xfrm>
            <a:off x="2715039" y="3440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Нуклеоцитоплазматичний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305574" y="3434532"/>
            <a:ext cx="1167710" cy="37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TextBox 47"/>
          <p:cNvSpPr txBox="1"/>
          <p:nvPr/>
        </p:nvSpPr>
        <p:spPr>
          <a:xfrm>
            <a:off x="4315239" y="34191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ядерної цілісності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981200" y="2990286"/>
            <a:ext cx="457200" cy="18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TextBox 49"/>
          <p:cNvSpPr txBox="1"/>
          <p:nvPr/>
        </p:nvSpPr>
        <p:spPr>
          <a:xfrm>
            <a:off x="2035583" y="2929882"/>
            <a:ext cx="11104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Білок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143000" y="4365763"/>
            <a:ext cx="609600" cy="177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рямоугольник 51"/>
          <p:cNvSpPr/>
          <p:nvPr/>
        </p:nvSpPr>
        <p:spPr>
          <a:xfrm>
            <a:off x="1066800" y="3655584"/>
            <a:ext cx="563217" cy="18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рямоугольник 52"/>
          <p:cNvSpPr/>
          <p:nvPr/>
        </p:nvSpPr>
        <p:spPr>
          <a:xfrm>
            <a:off x="2029239" y="3702907"/>
            <a:ext cx="733839" cy="171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рямоугольник 53"/>
          <p:cNvSpPr/>
          <p:nvPr/>
        </p:nvSpPr>
        <p:spPr>
          <a:xfrm>
            <a:off x="1331842" y="3352800"/>
            <a:ext cx="762000" cy="30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TextBox 54"/>
          <p:cNvSpPr txBox="1"/>
          <p:nvPr/>
        </p:nvSpPr>
        <p:spPr>
          <a:xfrm>
            <a:off x="1331842" y="3300253"/>
            <a:ext cx="791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РНК трансляція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905000" y="3644388"/>
            <a:ext cx="114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Поліпептиди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43000" y="4326955"/>
            <a:ext cx="14152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рибосома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44217" y="365558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Петля РНК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828800" y="4657732"/>
            <a:ext cx="762000" cy="348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TextBox 59"/>
          <p:cNvSpPr txBox="1"/>
          <p:nvPr/>
        </p:nvSpPr>
        <p:spPr>
          <a:xfrm>
            <a:off x="1704278" y="4677444"/>
            <a:ext cx="105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Дисфункція</a:t>
            </a:r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довгого каналу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57886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spc="-5" dirty="0"/>
              <a:t>Незвичайні презентації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625854"/>
            <a:ext cx="6078220" cy="34374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1221105" algn="l"/>
              </a:tabLst>
            </a:pP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СЦА</a:t>
            </a:r>
            <a:r>
              <a:rPr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2: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ru-RU" sz="20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леводопа-чутлива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ru-RU" sz="2000" spc="-5" dirty="0">
                <a:solidFill>
                  <a:srgbClr val="404040"/>
                </a:solidFill>
                <a:latin typeface="Trebuchet MS"/>
                <a:cs typeface="Trebuchet MS"/>
              </a:rPr>
              <a:t>хвороба </a:t>
            </a:r>
            <a:r>
              <a:rPr lang="ru-RU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Паркінсона</a:t>
            </a:r>
            <a:r>
              <a:rPr lang="ru-RU" sz="2000" spc="-5" dirty="0">
                <a:solidFill>
                  <a:srgbClr val="404040"/>
                </a:solidFill>
                <a:latin typeface="Trebuchet MS"/>
                <a:cs typeface="Trebuchet MS"/>
              </a:rPr>
              <a:t> та/</a:t>
            </a:r>
            <a:r>
              <a:rPr lang="ru-RU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або</a:t>
            </a:r>
            <a:r>
              <a:rPr lang="ru-RU" sz="2000" spc="-5" dirty="0">
                <a:solidFill>
                  <a:srgbClr val="404040"/>
                </a:solidFill>
                <a:latin typeface="Trebuchet MS"/>
                <a:cs typeface="Trebuchet MS"/>
              </a:rPr>
              <a:t> БАС</a:t>
            </a:r>
            <a:endParaRPr sz="2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20"/>
              </a:spcBef>
              <a:tabLst>
                <a:tab pos="355600" algn="l"/>
              </a:tabLst>
            </a:pP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СЦА</a:t>
            </a:r>
            <a:r>
              <a:rPr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12</a:t>
            </a:r>
            <a:r>
              <a:rPr sz="2000" dirty="0">
                <a:solidFill>
                  <a:srgbClr val="404040"/>
                </a:solidFill>
                <a:latin typeface="Trebuchet MS"/>
                <a:cs typeface="Trebuchet MS"/>
              </a:rPr>
              <a:t>:</a:t>
            </a:r>
            <a:r>
              <a:rPr sz="20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проявляється «</a:t>
            </a:r>
            <a:r>
              <a:rPr lang="uk-UA" sz="2000" spc="-5" dirty="0" err="1">
                <a:solidFill>
                  <a:srgbClr val="404040"/>
                </a:solidFill>
                <a:latin typeface="Trebuchet MS"/>
                <a:cs typeface="Trebuchet MS"/>
              </a:rPr>
              <a:t>есенціальним</a:t>
            </a:r>
            <a:r>
              <a:rPr lang="uk-UA" sz="2000" spc="-5" dirty="0">
                <a:solidFill>
                  <a:srgbClr val="404040"/>
                </a:solidFill>
                <a:latin typeface="Trebuchet MS"/>
                <a:cs typeface="Trebuchet MS"/>
              </a:rPr>
              <a:t> тремором»</a:t>
            </a:r>
            <a:endParaRPr sz="2300" dirty="0">
              <a:latin typeface="Trebuchet MS"/>
              <a:cs typeface="Trebuchet MS"/>
            </a:endParaRPr>
          </a:p>
          <a:p>
            <a:pPr marL="355600" marR="361315" indent="-343535">
              <a:lnSpc>
                <a:spcPct val="100000"/>
              </a:lnSpc>
              <a:spcBef>
                <a:spcPts val="1735"/>
              </a:spcBef>
              <a:tabLst>
                <a:tab pos="355600" algn="l"/>
                <a:tab pos="1323975" algn="l"/>
                <a:tab pos="4590415" algn="l"/>
              </a:tabLst>
            </a:pPr>
            <a:r>
              <a:rPr sz="16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DRPLA: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у населення Японії проявляється 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синдромами, </a:t>
            </a:r>
            <a:r>
              <a:rPr lang="ru-RU" sz="20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що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ru-RU" sz="20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схожі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на хворобу </a:t>
            </a:r>
            <a:r>
              <a:rPr lang="ru-RU" sz="20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Гантінгтона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(</a:t>
            </a:r>
            <a:r>
              <a:rPr lang="en-US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Huntington</a:t>
            </a:r>
            <a:r>
              <a:rPr lang="uk-UA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’</a:t>
            </a:r>
            <a:r>
              <a:rPr lang="en-US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s </a:t>
            </a:r>
            <a:r>
              <a:rPr lang="en-US" sz="2000" spc="-5" dirty="0">
                <a:solidFill>
                  <a:srgbClr val="404040"/>
                </a:solidFill>
                <a:latin typeface="Trebuchet MS"/>
                <a:cs typeface="Trebuchet MS"/>
              </a:rPr>
              <a:t>disease-like syndrome</a:t>
            </a:r>
            <a:r>
              <a:rPr lang="ru-RU" sz="20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endParaRPr sz="2300" dirty="0" smtClean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  <a:tabLst>
                <a:tab pos="355600" algn="l"/>
              </a:tabLst>
            </a:pPr>
            <a:r>
              <a:rPr sz="16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симптоми та ознаки можуть залежати від віку початку захворювання</a:t>
            </a:r>
            <a:endParaRPr lang="uk-UA"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2200" y="3352800"/>
            <a:ext cx="6629400" cy="3428999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52400"/>
            <a:ext cx="3596640" cy="36012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0395" y="1066800"/>
            <a:ext cx="5435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z="1400" b="1" dirty="0" smtClean="0">
                <a:solidFill>
                  <a:srgbClr val="202C31"/>
                </a:solidFill>
                <a:latin typeface="Arial"/>
                <a:cs typeface="Arial"/>
              </a:rPr>
              <a:t>СЦА</a:t>
            </a:r>
            <a:r>
              <a:rPr sz="1400" b="1" spc="-50" dirty="0" smtClean="0">
                <a:solidFill>
                  <a:srgbClr val="202C31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02C31"/>
                </a:solidFill>
                <a:latin typeface="Arial"/>
                <a:cs typeface="Arial"/>
              </a:rPr>
              <a:t>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2527687"/>
            <a:ext cx="48577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z="1400" b="1" spc="-10" dirty="0" smtClean="0">
                <a:solidFill>
                  <a:srgbClr val="202C31"/>
                </a:solidFill>
                <a:latin typeface="Arial"/>
                <a:cs typeface="Arial"/>
              </a:rPr>
              <a:t>СГМ/</a:t>
            </a:r>
            <a:r>
              <a:rPr sz="1400" b="1" spc="-10" dirty="0" smtClean="0">
                <a:solidFill>
                  <a:srgbClr val="202C31"/>
                </a:solidFill>
                <a:latin typeface="Arial"/>
                <a:cs typeface="Arial"/>
              </a:rPr>
              <a:t>FHM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2200" y="2590288"/>
            <a:ext cx="4686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202C31"/>
                </a:solidFill>
                <a:latin typeface="Arial"/>
                <a:cs typeface="Arial"/>
              </a:rPr>
              <a:t>EA</a:t>
            </a:r>
            <a:r>
              <a:rPr sz="1600" b="1" spc="-60" dirty="0">
                <a:solidFill>
                  <a:srgbClr val="202C3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202C31"/>
                </a:solidFill>
                <a:latin typeface="Arial"/>
                <a:cs typeface="Arial"/>
              </a:rPr>
              <a:t>2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4600" y="5943600"/>
            <a:ext cx="6324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841513" y="5989167"/>
            <a:ext cx="7997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МАЛЮНОК 8.1 Передбачувана топологія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субодиниці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Cav2.1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чотирма внутрішніми гомологічними доменами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I-IV.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з 6 трансмембранними сегментами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S1-S6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петлею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p,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з'єднує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Канал складається з цієї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субодиниці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із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внутрішньоцитоплазматичною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В-субодиницею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трансмембранною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у-субодиницею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переважно позаклітинною 26-субодиницею. Заштрихована коробка - розширення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поліглутаміну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спричиняє 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СЦА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29600" y="3934239"/>
            <a:ext cx="609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8305800" y="4800600"/>
            <a:ext cx="457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153400" y="3882460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Ззовні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15300" y="4745995"/>
            <a:ext cx="838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6948" y="1074481"/>
            <a:ext cx="7713345" cy="4200525"/>
            <a:chOff x="726948" y="1074481"/>
            <a:chExt cx="7713345" cy="4200525"/>
          </a:xfrm>
        </p:grpSpPr>
        <p:sp>
          <p:nvSpPr>
            <p:cNvPr id="3" name="object 3"/>
            <p:cNvSpPr/>
            <p:nvPr/>
          </p:nvSpPr>
          <p:spPr>
            <a:xfrm>
              <a:off x="726948" y="1074481"/>
              <a:ext cx="7713345" cy="4200525"/>
            </a:xfrm>
            <a:custGeom>
              <a:avLst/>
              <a:gdLst/>
              <a:ahLst/>
              <a:cxnLst/>
              <a:rect l="l" t="t" r="r" b="b"/>
              <a:pathLst>
                <a:path w="7713345" h="4200525">
                  <a:moveTo>
                    <a:pt x="7712955" y="0"/>
                  </a:moveTo>
                  <a:lnTo>
                    <a:pt x="0" y="0"/>
                  </a:lnTo>
                  <a:lnTo>
                    <a:pt x="0" y="4200082"/>
                  </a:lnTo>
                  <a:lnTo>
                    <a:pt x="7712955" y="4200081"/>
                  </a:lnTo>
                  <a:lnTo>
                    <a:pt x="7712955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61405" y="3377217"/>
              <a:ext cx="190827" cy="19129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10886" y="3469092"/>
              <a:ext cx="367030" cy="8890"/>
            </a:xfrm>
            <a:custGeom>
              <a:avLst/>
              <a:gdLst/>
              <a:ahLst/>
              <a:cxnLst/>
              <a:rect l="l" t="t" r="r" b="b"/>
              <a:pathLst>
                <a:path w="367030" h="8889">
                  <a:moveTo>
                    <a:pt x="366590" y="0"/>
                  </a:moveTo>
                  <a:lnTo>
                    <a:pt x="0" y="0"/>
                  </a:lnTo>
                  <a:lnTo>
                    <a:pt x="0" y="8885"/>
                  </a:lnTo>
                  <a:lnTo>
                    <a:pt x="366590" y="8885"/>
                  </a:lnTo>
                  <a:lnTo>
                    <a:pt x="3665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37302" y="3377217"/>
              <a:ext cx="190827" cy="19129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16203" y="3469093"/>
              <a:ext cx="3257550" cy="1518285"/>
            </a:xfrm>
            <a:custGeom>
              <a:avLst/>
              <a:gdLst/>
              <a:ahLst/>
              <a:cxnLst/>
              <a:rect l="l" t="t" r="r" b="b"/>
              <a:pathLst>
                <a:path w="3257550" h="1518285">
                  <a:moveTo>
                    <a:pt x="130581" y="1392402"/>
                  </a:moveTo>
                  <a:lnTo>
                    <a:pt x="123050" y="1392402"/>
                  </a:lnTo>
                  <a:lnTo>
                    <a:pt x="123050" y="1400035"/>
                  </a:lnTo>
                  <a:lnTo>
                    <a:pt x="123050" y="1510601"/>
                  </a:lnTo>
                  <a:lnTo>
                    <a:pt x="12547" y="1510601"/>
                  </a:lnTo>
                  <a:lnTo>
                    <a:pt x="12547" y="1514309"/>
                  </a:lnTo>
                  <a:lnTo>
                    <a:pt x="8775" y="1514424"/>
                  </a:lnTo>
                  <a:lnTo>
                    <a:pt x="12547" y="1514309"/>
                  </a:lnTo>
                  <a:lnTo>
                    <a:pt x="12547" y="1510601"/>
                  </a:lnTo>
                  <a:lnTo>
                    <a:pt x="12547" y="1400035"/>
                  </a:lnTo>
                  <a:lnTo>
                    <a:pt x="123050" y="1400035"/>
                  </a:lnTo>
                  <a:lnTo>
                    <a:pt x="123050" y="1392402"/>
                  </a:lnTo>
                  <a:lnTo>
                    <a:pt x="71551" y="1392402"/>
                  </a:lnTo>
                  <a:lnTo>
                    <a:pt x="71551" y="1308049"/>
                  </a:lnTo>
                  <a:lnTo>
                    <a:pt x="64020" y="1308049"/>
                  </a:lnTo>
                  <a:lnTo>
                    <a:pt x="64020" y="1392402"/>
                  </a:lnTo>
                  <a:lnTo>
                    <a:pt x="3759" y="1392402"/>
                  </a:lnTo>
                  <a:lnTo>
                    <a:pt x="3759" y="1400035"/>
                  </a:lnTo>
                  <a:lnTo>
                    <a:pt x="3759" y="1510601"/>
                  </a:lnTo>
                  <a:lnTo>
                    <a:pt x="3759" y="1514424"/>
                  </a:lnTo>
                  <a:lnTo>
                    <a:pt x="3759" y="1518234"/>
                  </a:lnTo>
                  <a:lnTo>
                    <a:pt x="130581" y="1518234"/>
                  </a:lnTo>
                  <a:lnTo>
                    <a:pt x="130581" y="1514424"/>
                  </a:lnTo>
                  <a:lnTo>
                    <a:pt x="130581" y="1510601"/>
                  </a:lnTo>
                  <a:lnTo>
                    <a:pt x="130581" y="1400035"/>
                  </a:lnTo>
                  <a:lnTo>
                    <a:pt x="130581" y="1392402"/>
                  </a:lnTo>
                  <a:close/>
                </a:path>
                <a:path w="3257550" h="1518285">
                  <a:moveTo>
                    <a:pt x="408076" y="1392402"/>
                  </a:moveTo>
                  <a:lnTo>
                    <a:pt x="400545" y="1392402"/>
                  </a:lnTo>
                  <a:lnTo>
                    <a:pt x="400545" y="1400035"/>
                  </a:lnTo>
                  <a:lnTo>
                    <a:pt x="400545" y="1510601"/>
                  </a:lnTo>
                  <a:lnTo>
                    <a:pt x="290055" y="1510601"/>
                  </a:lnTo>
                  <a:lnTo>
                    <a:pt x="290055" y="1514309"/>
                  </a:lnTo>
                  <a:lnTo>
                    <a:pt x="286283" y="1514424"/>
                  </a:lnTo>
                  <a:lnTo>
                    <a:pt x="290055" y="1514309"/>
                  </a:lnTo>
                  <a:lnTo>
                    <a:pt x="290055" y="1510601"/>
                  </a:lnTo>
                  <a:lnTo>
                    <a:pt x="290055" y="1400035"/>
                  </a:lnTo>
                  <a:lnTo>
                    <a:pt x="400545" y="1400035"/>
                  </a:lnTo>
                  <a:lnTo>
                    <a:pt x="400545" y="1392402"/>
                  </a:lnTo>
                  <a:lnTo>
                    <a:pt x="349059" y="1392402"/>
                  </a:lnTo>
                  <a:lnTo>
                    <a:pt x="349059" y="1308049"/>
                  </a:lnTo>
                  <a:lnTo>
                    <a:pt x="341528" y="1308049"/>
                  </a:lnTo>
                  <a:lnTo>
                    <a:pt x="341528" y="1392402"/>
                  </a:lnTo>
                  <a:lnTo>
                    <a:pt x="281266" y="1392402"/>
                  </a:lnTo>
                  <a:lnTo>
                    <a:pt x="281266" y="1400035"/>
                  </a:lnTo>
                  <a:lnTo>
                    <a:pt x="281266" y="1510601"/>
                  </a:lnTo>
                  <a:lnTo>
                    <a:pt x="281266" y="1514424"/>
                  </a:lnTo>
                  <a:lnTo>
                    <a:pt x="281266" y="1518234"/>
                  </a:lnTo>
                  <a:lnTo>
                    <a:pt x="408076" y="1518234"/>
                  </a:lnTo>
                  <a:lnTo>
                    <a:pt x="408076" y="1514424"/>
                  </a:lnTo>
                  <a:lnTo>
                    <a:pt x="408076" y="1510601"/>
                  </a:lnTo>
                  <a:lnTo>
                    <a:pt x="408076" y="1400035"/>
                  </a:lnTo>
                  <a:lnTo>
                    <a:pt x="408076" y="1392402"/>
                  </a:lnTo>
                  <a:close/>
                </a:path>
                <a:path w="3257550" h="1518285">
                  <a:moveTo>
                    <a:pt x="684314" y="1392402"/>
                  </a:moveTo>
                  <a:lnTo>
                    <a:pt x="675525" y="1392402"/>
                  </a:lnTo>
                  <a:lnTo>
                    <a:pt x="675525" y="1400035"/>
                  </a:lnTo>
                  <a:lnTo>
                    <a:pt x="675525" y="1509331"/>
                  </a:lnTo>
                  <a:lnTo>
                    <a:pt x="566280" y="1509331"/>
                  </a:lnTo>
                  <a:lnTo>
                    <a:pt x="566280" y="1514309"/>
                  </a:lnTo>
                  <a:lnTo>
                    <a:pt x="561263" y="1514424"/>
                  </a:lnTo>
                  <a:lnTo>
                    <a:pt x="566280" y="1514309"/>
                  </a:lnTo>
                  <a:lnTo>
                    <a:pt x="566280" y="1509331"/>
                  </a:lnTo>
                  <a:lnTo>
                    <a:pt x="566280" y="1400035"/>
                  </a:lnTo>
                  <a:lnTo>
                    <a:pt x="675525" y="1400035"/>
                  </a:lnTo>
                  <a:lnTo>
                    <a:pt x="675525" y="1392402"/>
                  </a:lnTo>
                  <a:lnTo>
                    <a:pt x="626567" y="1392402"/>
                  </a:lnTo>
                  <a:lnTo>
                    <a:pt x="626567" y="1316850"/>
                  </a:lnTo>
                  <a:lnTo>
                    <a:pt x="626567" y="1308049"/>
                  </a:lnTo>
                  <a:lnTo>
                    <a:pt x="626567" y="379844"/>
                  </a:lnTo>
                  <a:lnTo>
                    <a:pt x="619023" y="379844"/>
                  </a:lnTo>
                  <a:lnTo>
                    <a:pt x="619023" y="1308049"/>
                  </a:lnTo>
                  <a:lnTo>
                    <a:pt x="619023" y="1316850"/>
                  </a:lnTo>
                  <a:lnTo>
                    <a:pt x="619023" y="1392402"/>
                  </a:lnTo>
                  <a:lnTo>
                    <a:pt x="557491" y="1392402"/>
                  </a:lnTo>
                  <a:lnTo>
                    <a:pt x="557491" y="1400035"/>
                  </a:lnTo>
                  <a:lnTo>
                    <a:pt x="557491" y="1509331"/>
                  </a:lnTo>
                  <a:lnTo>
                    <a:pt x="557491" y="1514424"/>
                  </a:lnTo>
                  <a:lnTo>
                    <a:pt x="557491" y="1518234"/>
                  </a:lnTo>
                  <a:lnTo>
                    <a:pt x="684314" y="1518234"/>
                  </a:lnTo>
                  <a:lnTo>
                    <a:pt x="684314" y="1514424"/>
                  </a:lnTo>
                  <a:lnTo>
                    <a:pt x="684314" y="1509331"/>
                  </a:lnTo>
                  <a:lnTo>
                    <a:pt x="684314" y="1400035"/>
                  </a:lnTo>
                  <a:lnTo>
                    <a:pt x="684314" y="1392402"/>
                  </a:lnTo>
                  <a:close/>
                </a:path>
                <a:path w="3257550" h="1518285">
                  <a:moveTo>
                    <a:pt x="892746" y="859028"/>
                  </a:moveTo>
                  <a:lnTo>
                    <a:pt x="837514" y="859028"/>
                  </a:lnTo>
                  <a:lnTo>
                    <a:pt x="837514" y="772248"/>
                  </a:lnTo>
                  <a:lnTo>
                    <a:pt x="828725" y="772248"/>
                  </a:lnTo>
                  <a:lnTo>
                    <a:pt x="828725" y="859028"/>
                  </a:lnTo>
                  <a:lnTo>
                    <a:pt x="774725" y="859028"/>
                  </a:lnTo>
                  <a:lnTo>
                    <a:pt x="774725" y="977265"/>
                  </a:lnTo>
                  <a:lnTo>
                    <a:pt x="892746" y="977265"/>
                  </a:lnTo>
                  <a:lnTo>
                    <a:pt x="892746" y="859028"/>
                  </a:lnTo>
                  <a:close/>
                </a:path>
                <a:path w="3257550" h="1518285">
                  <a:moveTo>
                    <a:pt x="954278" y="1392402"/>
                  </a:moveTo>
                  <a:lnTo>
                    <a:pt x="945489" y="1392402"/>
                  </a:lnTo>
                  <a:lnTo>
                    <a:pt x="945489" y="1400035"/>
                  </a:lnTo>
                  <a:lnTo>
                    <a:pt x="945489" y="1510601"/>
                  </a:lnTo>
                  <a:lnTo>
                    <a:pt x="834999" y="1510601"/>
                  </a:lnTo>
                  <a:lnTo>
                    <a:pt x="834999" y="1514309"/>
                  </a:lnTo>
                  <a:lnTo>
                    <a:pt x="831227" y="1514424"/>
                  </a:lnTo>
                  <a:lnTo>
                    <a:pt x="834999" y="1514309"/>
                  </a:lnTo>
                  <a:lnTo>
                    <a:pt x="834999" y="1510601"/>
                  </a:lnTo>
                  <a:lnTo>
                    <a:pt x="834999" y="1400035"/>
                  </a:lnTo>
                  <a:lnTo>
                    <a:pt x="945489" y="1400035"/>
                  </a:lnTo>
                  <a:lnTo>
                    <a:pt x="945489" y="1392402"/>
                  </a:lnTo>
                  <a:lnTo>
                    <a:pt x="895261" y="1392402"/>
                  </a:lnTo>
                  <a:lnTo>
                    <a:pt x="895261" y="1308049"/>
                  </a:lnTo>
                  <a:lnTo>
                    <a:pt x="886472" y="1308049"/>
                  </a:lnTo>
                  <a:lnTo>
                    <a:pt x="886472" y="1392402"/>
                  </a:lnTo>
                  <a:lnTo>
                    <a:pt x="827468" y="1392402"/>
                  </a:lnTo>
                  <a:lnTo>
                    <a:pt x="827468" y="1400035"/>
                  </a:lnTo>
                  <a:lnTo>
                    <a:pt x="827468" y="1510601"/>
                  </a:lnTo>
                  <a:lnTo>
                    <a:pt x="827468" y="1514424"/>
                  </a:lnTo>
                  <a:lnTo>
                    <a:pt x="827468" y="1518234"/>
                  </a:lnTo>
                  <a:lnTo>
                    <a:pt x="954278" y="1518234"/>
                  </a:lnTo>
                  <a:lnTo>
                    <a:pt x="954278" y="1514424"/>
                  </a:lnTo>
                  <a:lnTo>
                    <a:pt x="954278" y="1510601"/>
                  </a:lnTo>
                  <a:lnTo>
                    <a:pt x="954278" y="1400035"/>
                  </a:lnTo>
                  <a:lnTo>
                    <a:pt x="954278" y="1392402"/>
                  </a:lnTo>
                  <a:close/>
                </a:path>
                <a:path w="3257550" h="1518285">
                  <a:moveTo>
                    <a:pt x="1174013" y="848423"/>
                  </a:moveTo>
                  <a:lnTo>
                    <a:pt x="1165237" y="848423"/>
                  </a:lnTo>
                  <a:lnTo>
                    <a:pt x="1165237" y="857313"/>
                  </a:lnTo>
                  <a:lnTo>
                    <a:pt x="1165237" y="966622"/>
                  </a:lnTo>
                  <a:lnTo>
                    <a:pt x="1055992" y="966622"/>
                  </a:lnTo>
                  <a:lnTo>
                    <a:pt x="1055992" y="967206"/>
                  </a:lnTo>
                  <a:lnTo>
                    <a:pt x="1050963" y="967206"/>
                  </a:lnTo>
                  <a:lnTo>
                    <a:pt x="1050963" y="966622"/>
                  </a:lnTo>
                  <a:lnTo>
                    <a:pt x="1055992" y="966622"/>
                  </a:lnTo>
                  <a:lnTo>
                    <a:pt x="1055992" y="857313"/>
                  </a:lnTo>
                  <a:lnTo>
                    <a:pt x="1106220" y="857313"/>
                  </a:lnTo>
                  <a:lnTo>
                    <a:pt x="1106220" y="857770"/>
                  </a:lnTo>
                  <a:lnTo>
                    <a:pt x="1115009" y="857770"/>
                  </a:lnTo>
                  <a:lnTo>
                    <a:pt x="1115009" y="857313"/>
                  </a:lnTo>
                  <a:lnTo>
                    <a:pt x="1165237" y="857313"/>
                  </a:lnTo>
                  <a:lnTo>
                    <a:pt x="1165237" y="848423"/>
                  </a:lnTo>
                  <a:lnTo>
                    <a:pt x="1115009" y="848423"/>
                  </a:lnTo>
                  <a:lnTo>
                    <a:pt x="1115009" y="764705"/>
                  </a:lnTo>
                  <a:lnTo>
                    <a:pt x="1106220" y="764705"/>
                  </a:lnTo>
                  <a:lnTo>
                    <a:pt x="1106220" y="848423"/>
                  </a:lnTo>
                  <a:lnTo>
                    <a:pt x="1047203" y="848423"/>
                  </a:lnTo>
                  <a:lnTo>
                    <a:pt x="1047203" y="857313"/>
                  </a:lnTo>
                  <a:lnTo>
                    <a:pt x="1047203" y="966622"/>
                  </a:lnTo>
                  <a:lnTo>
                    <a:pt x="1047203" y="971702"/>
                  </a:lnTo>
                  <a:lnTo>
                    <a:pt x="1047203" y="975512"/>
                  </a:lnTo>
                  <a:lnTo>
                    <a:pt x="1174013" y="975512"/>
                  </a:lnTo>
                  <a:lnTo>
                    <a:pt x="1174013" y="971702"/>
                  </a:lnTo>
                  <a:lnTo>
                    <a:pt x="1174013" y="966622"/>
                  </a:lnTo>
                  <a:lnTo>
                    <a:pt x="1174013" y="857313"/>
                  </a:lnTo>
                  <a:lnTo>
                    <a:pt x="1174013" y="848423"/>
                  </a:lnTo>
                  <a:close/>
                </a:path>
                <a:path w="3257550" h="1518285">
                  <a:moveTo>
                    <a:pt x="1221740" y="1392402"/>
                  </a:moveTo>
                  <a:lnTo>
                    <a:pt x="1162723" y="1392402"/>
                  </a:lnTo>
                  <a:lnTo>
                    <a:pt x="1162723" y="1308049"/>
                  </a:lnTo>
                  <a:lnTo>
                    <a:pt x="1153934" y="1308049"/>
                  </a:lnTo>
                  <a:lnTo>
                    <a:pt x="1153934" y="1392402"/>
                  </a:lnTo>
                  <a:lnTo>
                    <a:pt x="1103718" y="1392402"/>
                  </a:lnTo>
                  <a:lnTo>
                    <a:pt x="1103718" y="1514309"/>
                  </a:lnTo>
                  <a:lnTo>
                    <a:pt x="1098677" y="1514424"/>
                  </a:lnTo>
                  <a:lnTo>
                    <a:pt x="1103718" y="1514309"/>
                  </a:lnTo>
                  <a:lnTo>
                    <a:pt x="1103718" y="1392402"/>
                  </a:lnTo>
                  <a:lnTo>
                    <a:pt x="1094905" y="1392402"/>
                  </a:lnTo>
                  <a:lnTo>
                    <a:pt x="1094905" y="1400035"/>
                  </a:lnTo>
                  <a:lnTo>
                    <a:pt x="1094905" y="1510601"/>
                  </a:lnTo>
                  <a:lnTo>
                    <a:pt x="1094905" y="1514424"/>
                  </a:lnTo>
                  <a:lnTo>
                    <a:pt x="1094905" y="1518234"/>
                  </a:lnTo>
                  <a:lnTo>
                    <a:pt x="1221740" y="1518234"/>
                  </a:lnTo>
                  <a:lnTo>
                    <a:pt x="1221740" y="1514424"/>
                  </a:lnTo>
                  <a:lnTo>
                    <a:pt x="1221740" y="1510601"/>
                  </a:lnTo>
                  <a:lnTo>
                    <a:pt x="1221740" y="1400035"/>
                  </a:lnTo>
                  <a:lnTo>
                    <a:pt x="1221740" y="1392402"/>
                  </a:lnTo>
                  <a:close/>
                </a:path>
                <a:path w="3257550" h="1518285">
                  <a:moveTo>
                    <a:pt x="1451559" y="911860"/>
                  </a:moveTo>
                  <a:lnTo>
                    <a:pt x="1446479" y="887171"/>
                  </a:lnTo>
                  <a:lnTo>
                    <a:pt x="1442681" y="881684"/>
                  </a:lnTo>
                  <a:lnTo>
                    <a:pt x="1442681" y="911860"/>
                  </a:lnTo>
                  <a:lnTo>
                    <a:pt x="1441564" y="922896"/>
                  </a:lnTo>
                  <a:lnTo>
                    <a:pt x="1418234" y="957643"/>
                  </a:lnTo>
                  <a:lnTo>
                    <a:pt x="1387449" y="967206"/>
                  </a:lnTo>
                  <a:lnTo>
                    <a:pt x="1366316" y="962977"/>
                  </a:lnTo>
                  <a:lnTo>
                    <a:pt x="1349197" y="951318"/>
                  </a:lnTo>
                  <a:lnTo>
                    <a:pt x="1337729" y="933767"/>
                  </a:lnTo>
                  <a:lnTo>
                    <a:pt x="1333550" y="911860"/>
                  </a:lnTo>
                  <a:lnTo>
                    <a:pt x="1337729" y="890676"/>
                  </a:lnTo>
                  <a:lnTo>
                    <a:pt x="1349197" y="873493"/>
                  </a:lnTo>
                  <a:lnTo>
                    <a:pt x="1366316" y="861974"/>
                  </a:lnTo>
                  <a:lnTo>
                    <a:pt x="1387449" y="857770"/>
                  </a:lnTo>
                  <a:lnTo>
                    <a:pt x="1408785" y="861974"/>
                  </a:lnTo>
                  <a:lnTo>
                    <a:pt x="1426362" y="873493"/>
                  </a:lnTo>
                  <a:lnTo>
                    <a:pt x="1438287" y="890676"/>
                  </a:lnTo>
                  <a:lnTo>
                    <a:pt x="1442681" y="911860"/>
                  </a:lnTo>
                  <a:lnTo>
                    <a:pt x="1442681" y="881684"/>
                  </a:lnTo>
                  <a:lnTo>
                    <a:pt x="1432687" y="867206"/>
                  </a:lnTo>
                  <a:lnTo>
                    <a:pt x="1418285" y="857770"/>
                  </a:lnTo>
                  <a:lnTo>
                    <a:pt x="1412290" y="853846"/>
                  </a:lnTo>
                  <a:lnTo>
                    <a:pt x="1392466" y="849960"/>
                  </a:lnTo>
                  <a:lnTo>
                    <a:pt x="1392466" y="764705"/>
                  </a:lnTo>
                  <a:lnTo>
                    <a:pt x="1383766" y="764705"/>
                  </a:lnTo>
                  <a:lnTo>
                    <a:pt x="1383766" y="849363"/>
                  </a:lnTo>
                  <a:lnTo>
                    <a:pt x="1374736" y="850328"/>
                  </a:lnTo>
                  <a:lnTo>
                    <a:pt x="1334770" y="877011"/>
                  </a:lnTo>
                  <a:lnTo>
                    <a:pt x="1324673" y="911860"/>
                  </a:lnTo>
                  <a:lnTo>
                    <a:pt x="1329537" y="936739"/>
                  </a:lnTo>
                  <a:lnTo>
                    <a:pt x="1342872" y="957135"/>
                  </a:lnTo>
                  <a:lnTo>
                    <a:pt x="1362811" y="970927"/>
                  </a:lnTo>
                  <a:lnTo>
                    <a:pt x="1387449" y="976007"/>
                  </a:lnTo>
                  <a:lnTo>
                    <a:pt x="1412290" y="970927"/>
                  </a:lnTo>
                  <a:lnTo>
                    <a:pt x="1417802" y="967206"/>
                  </a:lnTo>
                  <a:lnTo>
                    <a:pt x="1432687" y="957135"/>
                  </a:lnTo>
                  <a:lnTo>
                    <a:pt x="1446479" y="936739"/>
                  </a:lnTo>
                  <a:lnTo>
                    <a:pt x="1451559" y="911860"/>
                  </a:lnTo>
                  <a:close/>
                </a:path>
                <a:path w="3257550" h="1518285">
                  <a:moveTo>
                    <a:pt x="1669999" y="764705"/>
                  </a:moveTo>
                  <a:lnTo>
                    <a:pt x="1661134" y="764705"/>
                  </a:lnTo>
                  <a:lnTo>
                    <a:pt x="1661134" y="857770"/>
                  </a:lnTo>
                  <a:lnTo>
                    <a:pt x="1669999" y="857770"/>
                  </a:lnTo>
                  <a:lnTo>
                    <a:pt x="1669999" y="764705"/>
                  </a:lnTo>
                  <a:close/>
                </a:path>
                <a:path w="3257550" h="1518285">
                  <a:moveTo>
                    <a:pt x="2006460" y="911860"/>
                  </a:moveTo>
                  <a:lnTo>
                    <a:pt x="2001418" y="887171"/>
                  </a:lnTo>
                  <a:lnTo>
                    <a:pt x="1997760" y="881862"/>
                  </a:lnTo>
                  <a:lnTo>
                    <a:pt x="1997760" y="911860"/>
                  </a:lnTo>
                  <a:lnTo>
                    <a:pt x="1996605" y="922896"/>
                  </a:lnTo>
                  <a:lnTo>
                    <a:pt x="1973173" y="957643"/>
                  </a:lnTo>
                  <a:lnTo>
                    <a:pt x="1942515" y="967206"/>
                  </a:lnTo>
                  <a:lnTo>
                    <a:pt x="1921357" y="962977"/>
                  </a:lnTo>
                  <a:lnTo>
                    <a:pt x="1904187" y="951318"/>
                  </a:lnTo>
                  <a:lnTo>
                    <a:pt x="1892668" y="933767"/>
                  </a:lnTo>
                  <a:lnTo>
                    <a:pt x="1888451" y="911860"/>
                  </a:lnTo>
                  <a:lnTo>
                    <a:pt x="1892668" y="890676"/>
                  </a:lnTo>
                  <a:lnTo>
                    <a:pt x="1904187" y="873493"/>
                  </a:lnTo>
                  <a:lnTo>
                    <a:pt x="1921357" y="861974"/>
                  </a:lnTo>
                  <a:lnTo>
                    <a:pt x="1942515" y="857770"/>
                  </a:lnTo>
                  <a:lnTo>
                    <a:pt x="1963864" y="861974"/>
                  </a:lnTo>
                  <a:lnTo>
                    <a:pt x="1981441" y="873493"/>
                  </a:lnTo>
                  <a:lnTo>
                    <a:pt x="1993366" y="890676"/>
                  </a:lnTo>
                  <a:lnTo>
                    <a:pt x="1997760" y="911860"/>
                  </a:lnTo>
                  <a:lnTo>
                    <a:pt x="1997760" y="881862"/>
                  </a:lnTo>
                  <a:lnTo>
                    <a:pt x="1987677" y="867206"/>
                  </a:lnTo>
                  <a:lnTo>
                    <a:pt x="1973326" y="857770"/>
                  </a:lnTo>
                  <a:lnTo>
                    <a:pt x="1967344" y="853846"/>
                  </a:lnTo>
                  <a:lnTo>
                    <a:pt x="1947545" y="849960"/>
                  </a:lnTo>
                  <a:lnTo>
                    <a:pt x="1947545" y="764705"/>
                  </a:lnTo>
                  <a:lnTo>
                    <a:pt x="1938667" y="764705"/>
                  </a:lnTo>
                  <a:lnTo>
                    <a:pt x="1938667" y="849388"/>
                  </a:lnTo>
                  <a:lnTo>
                    <a:pt x="1929828" y="850328"/>
                  </a:lnTo>
                  <a:lnTo>
                    <a:pt x="1890268" y="877011"/>
                  </a:lnTo>
                  <a:lnTo>
                    <a:pt x="1879752" y="911860"/>
                  </a:lnTo>
                  <a:lnTo>
                    <a:pt x="1884616" y="936739"/>
                  </a:lnTo>
                  <a:lnTo>
                    <a:pt x="1897951" y="957135"/>
                  </a:lnTo>
                  <a:lnTo>
                    <a:pt x="1917877" y="970927"/>
                  </a:lnTo>
                  <a:lnTo>
                    <a:pt x="1942515" y="976007"/>
                  </a:lnTo>
                  <a:lnTo>
                    <a:pt x="1967344" y="970927"/>
                  </a:lnTo>
                  <a:lnTo>
                    <a:pt x="1972843" y="967206"/>
                  </a:lnTo>
                  <a:lnTo>
                    <a:pt x="1987677" y="957135"/>
                  </a:lnTo>
                  <a:lnTo>
                    <a:pt x="2001418" y="936739"/>
                  </a:lnTo>
                  <a:lnTo>
                    <a:pt x="2006460" y="911860"/>
                  </a:lnTo>
                  <a:close/>
                </a:path>
                <a:path w="3257550" h="1518285">
                  <a:moveTo>
                    <a:pt x="2284006" y="911860"/>
                  </a:moveTo>
                  <a:lnTo>
                    <a:pt x="2278951" y="887171"/>
                  </a:lnTo>
                  <a:lnTo>
                    <a:pt x="2275294" y="881862"/>
                  </a:lnTo>
                  <a:lnTo>
                    <a:pt x="2275294" y="911860"/>
                  </a:lnTo>
                  <a:lnTo>
                    <a:pt x="2274151" y="922896"/>
                  </a:lnTo>
                  <a:lnTo>
                    <a:pt x="2250706" y="957643"/>
                  </a:lnTo>
                  <a:lnTo>
                    <a:pt x="2220061" y="967206"/>
                  </a:lnTo>
                  <a:lnTo>
                    <a:pt x="2198903" y="962977"/>
                  </a:lnTo>
                  <a:lnTo>
                    <a:pt x="2181720" y="951318"/>
                  </a:lnTo>
                  <a:lnTo>
                    <a:pt x="2170201" y="933767"/>
                  </a:lnTo>
                  <a:lnTo>
                    <a:pt x="2165985" y="911860"/>
                  </a:lnTo>
                  <a:lnTo>
                    <a:pt x="2170201" y="890676"/>
                  </a:lnTo>
                  <a:lnTo>
                    <a:pt x="2181720" y="873493"/>
                  </a:lnTo>
                  <a:lnTo>
                    <a:pt x="2198903" y="861974"/>
                  </a:lnTo>
                  <a:lnTo>
                    <a:pt x="2220061" y="857770"/>
                  </a:lnTo>
                  <a:lnTo>
                    <a:pt x="2241893" y="861974"/>
                  </a:lnTo>
                  <a:lnTo>
                    <a:pt x="2259419" y="873493"/>
                  </a:lnTo>
                  <a:lnTo>
                    <a:pt x="2271064" y="890676"/>
                  </a:lnTo>
                  <a:lnTo>
                    <a:pt x="2275294" y="911860"/>
                  </a:lnTo>
                  <a:lnTo>
                    <a:pt x="2275294" y="881862"/>
                  </a:lnTo>
                  <a:lnTo>
                    <a:pt x="2265210" y="867206"/>
                  </a:lnTo>
                  <a:lnTo>
                    <a:pt x="2250859" y="857770"/>
                  </a:lnTo>
                  <a:lnTo>
                    <a:pt x="2244877" y="853846"/>
                  </a:lnTo>
                  <a:lnTo>
                    <a:pt x="2225078" y="849960"/>
                  </a:lnTo>
                  <a:lnTo>
                    <a:pt x="2225078" y="764705"/>
                  </a:lnTo>
                  <a:lnTo>
                    <a:pt x="2216200" y="764705"/>
                  </a:lnTo>
                  <a:lnTo>
                    <a:pt x="2216200" y="849388"/>
                  </a:lnTo>
                  <a:lnTo>
                    <a:pt x="2207361" y="850328"/>
                  </a:lnTo>
                  <a:lnTo>
                    <a:pt x="2168271" y="877011"/>
                  </a:lnTo>
                  <a:lnTo>
                    <a:pt x="2157120" y="911860"/>
                  </a:lnTo>
                  <a:lnTo>
                    <a:pt x="2162010" y="936739"/>
                  </a:lnTo>
                  <a:lnTo>
                    <a:pt x="2175408" y="957135"/>
                  </a:lnTo>
                  <a:lnTo>
                    <a:pt x="2195398" y="970927"/>
                  </a:lnTo>
                  <a:lnTo>
                    <a:pt x="2220061" y="976007"/>
                  </a:lnTo>
                  <a:lnTo>
                    <a:pt x="2244877" y="970927"/>
                  </a:lnTo>
                  <a:lnTo>
                    <a:pt x="2250376" y="967206"/>
                  </a:lnTo>
                  <a:lnTo>
                    <a:pt x="2265210" y="957135"/>
                  </a:lnTo>
                  <a:lnTo>
                    <a:pt x="2278951" y="936739"/>
                  </a:lnTo>
                  <a:lnTo>
                    <a:pt x="2284006" y="911860"/>
                  </a:lnTo>
                  <a:close/>
                </a:path>
                <a:path w="3257550" h="1518285">
                  <a:moveTo>
                    <a:pt x="2572753" y="848423"/>
                  </a:moveTo>
                  <a:lnTo>
                    <a:pt x="2564053" y="848423"/>
                  </a:lnTo>
                  <a:lnTo>
                    <a:pt x="2564053" y="857313"/>
                  </a:lnTo>
                  <a:lnTo>
                    <a:pt x="2564053" y="966622"/>
                  </a:lnTo>
                  <a:lnTo>
                    <a:pt x="2453563" y="966622"/>
                  </a:lnTo>
                  <a:lnTo>
                    <a:pt x="2453563" y="967206"/>
                  </a:lnTo>
                  <a:lnTo>
                    <a:pt x="2449715" y="967206"/>
                  </a:lnTo>
                  <a:lnTo>
                    <a:pt x="2449715" y="966622"/>
                  </a:lnTo>
                  <a:lnTo>
                    <a:pt x="2453563" y="966622"/>
                  </a:lnTo>
                  <a:lnTo>
                    <a:pt x="2453563" y="857313"/>
                  </a:lnTo>
                  <a:lnTo>
                    <a:pt x="2504960" y="857313"/>
                  </a:lnTo>
                  <a:lnTo>
                    <a:pt x="2504960" y="857770"/>
                  </a:lnTo>
                  <a:lnTo>
                    <a:pt x="2512491" y="857770"/>
                  </a:lnTo>
                  <a:lnTo>
                    <a:pt x="2512491" y="857313"/>
                  </a:lnTo>
                  <a:lnTo>
                    <a:pt x="2564053" y="857313"/>
                  </a:lnTo>
                  <a:lnTo>
                    <a:pt x="2564053" y="848423"/>
                  </a:lnTo>
                  <a:lnTo>
                    <a:pt x="2512491" y="848423"/>
                  </a:lnTo>
                  <a:lnTo>
                    <a:pt x="2512491" y="764705"/>
                  </a:lnTo>
                  <a:lnTo>
                    <a:pt x="2504960" y="764705"/>
                  </a:lnTo>
                  <a:lnTo>
                    <a:pt x="2504960" y="848423"/>
                  </a:lnTo>
                  <a:lnTo>
                    <a:pt x="2446032" y="848423"/>
                  </a:lnTo>
                  <a:lnTo>
                    <a:pt x="2446032" y="857313"/>
                  </a:lnTo>
                  <a:lnTo>
                    <a:pt x="2446032" y="966622"/>
                  </a:lnTo>
                  <a:lnTo>
                    <a:pt x="2446032" y="971702"/>
                  </a:lnTo>
                  <a:lnTo>
                    <a:pt x="2446032" y="975512"/>
                  </a:lnTo>
                  <a:lnTo>
                    <a:pt x="2572753" y="975512"/>
                  </a:lnTo>
                  <a:lnTo>
                    <a:pt x="2572753" y="971702"/>
                  </a:lnTo>
                  <a:lnTo>
                    <a:pt x="2572753" y="966622"/>
                  </a:lnTo>
                  <a:lnTo>
                    <a:pt x="2572753" y="857313"/>
                  </a:lnTo>
                  <a:lnTo>
                    <a:pt x="2572753" y="848423"/>
                  </a:lnTo>
                  <a:close/>
                </a:path>
                <a:path w="3257550" h="1518285">
                  <a:moveTo>
                    <a:pt x="3257219" y="212572"/>
                  </a:moveTo>
                  <a:lnTo>
                    <a:pt x="1782991" y="212572"/>
                  </a:lnTo>
                  <a:lnTo>
                    <a:pt x="1782991" y="0"/>
                  </a:lnTo>
                  <a:lnTo>
                    <a:pt x="1774291" y="0"/>
                  </a:lnTo>
                  <a:lnTo>
                    <a:pt x="1774291" y="212572"/>
                  </a:lnTo>
                  <a:lnTo>
                    <a:pt x="67792" y="212572"/>
                  </a:lnTo>
                  <a:lnTo>
                    <a:pt x="59004" y="212572"/>
                  </a:lnTo>
                  <a:lnTo>
                    <a:pt x="59004" y="221373"/>
                  </a:lnTo>
                  <a:lnTo>
                    <a:pt x="59004" y="321132"/>
                  </a:lnTo>
                  <a:lnTo>
                    <a:pt x="50076" y="322084"/>
                  </a:lnTo>
                  <a:lnTo>
                    <a:pt x="11112" y="348780"/>
                  </a:lnTo>
                  <a:lnTo>
                    <a:pt x="0" y="383616"/>
                  </a:lnTo>
                  <a:lnTo>
                    <a:pt x="4864" y="408495"/>
                  </a:lnTo>
                  <a:lnTo>
                    <a:pt x="18199" y="428891"/>
                  </a:lnTo>
                  <a:lnTo>
                    <a:pt x="38125" y="442696"/>
                  </a:lnTo>
                  <a:lnTo>
                    <a:pt x="62763" y="447763"/>
                  </a:lnTo>
                  <a:lnTo>
                    <a:pt x="87604" y="442696"/>
                  </a:lnTo>
                  <a:lnTo>
                    <a:pt x="93116" y="438962"/>
                  </a:lnTo>
                  <a:lnTo>
                    <a:pt x="107975" y="428891"/>
                  </a:lnTo>
                  <a:lnTo>
                    <a:pt x="121754" y="408495"/>
                  </a:lnTo>
                  <a:lnTo>
                    <a:pt x="126809" y="383616"/>
                  </a:lnTo>
                  <a:lnTo>
                    <a:pt x="121754" y="358940"/>
                  </a:lnTo>
                  <a:lnTo>
                    <a:pt x="118021" y="353529"/>
                  </a:lnTo>
                  <a:lnTo>
                    <a:pt x="118021" y="383616"/>
                  </a:lnTo>
                  <a:lnTo>
                    <a:pt x="116890" y="394665"/>
                  </a:lnTo>
                  <a:lnTo>
                    <a:pt x="93497" y="429412"/>
                  </a:lnTo>
                  <a:lnTo>
                    <a:pt x="62763" y="438962"/>
                  </a:lnTo>
                  <a:lnTo>
                    <a:pt x="41617" y="434555"/>
                  </a:lnTo>
                  <a:lnTo>
                    <a:pt x="24472" y="422605"/>
                  </a:lnTo>
                  <a:lnTo>
                    <a:pt x="12979" y="405003"/>
                  </a:lnTo>
                  <a:lnTo>
                    <a:pt x="8775" y="383616"/>
                  </a:lnTo>
                  <a:lnTo>
                    <a:pt x="12979" y="362432"/>
                  </a:lnTo>
                  <a:lnTo>
                    <a:pt x="24472" y="345262"/>
                  </a:lnTo>
                  <a:lnTo>
                    <a:pt x="41617" y="333756"/>
                  </a:lnTo>
                  <a:lnTo>
                    <a:pt x="62763" y="329552"/>
                  </a:lnTo>
                  <a:lnTo>
                    <a:pt x="84112" y="333756"/>
                  </a:lnTo>
                  <a:lnTo>
                    <a:pt x="101701" y="345262"/>
                  </a:lnTo>
                  <a:lnTo>
                    <a:pt x="113626" y="362432"/>
                  </a:lnTo>
                  <a:lnTo>
                    <a:pt x="118021" y="383616"/>
                  </a:lnTo>
                  <a:lnTo>
                    <a:pt x="118021" y="353529"/>
                  </a:lnTo>
                  <a:lnTo>
                    <a:pt x="107975" y="338963"/>
                  </a:lnTo>
                  <a:lnTo>
                    <a:pt x="93624" y="329552"/>
                  </a:lnTo>
                  <a:lnTo>
                    <a:pt x="87604" y="325602"/>
                  </a:lnTo>
                  <a:lnTo>
                    <a:pt x="67792" y="321716"/>
                  </a:lnTo>
                  <a:lnTo>
                    <a:pt x="67792" y="221373"/>
                  </a:lnTo>
                  <a:lnTo>
                    <a:pt x="1774291" y="221373"/>
                  </a:lnTo>
                  <a:lnTo>
                    <a:pt x="1782991" y="221373"/>
                  </a:lnTo>
                  <a:lnTo>
                    <a:pt x="3257219" y="221373"/>
                  </a:lnTo>
                  <a:lnTo>
                    <a:pt x="3257219" y="212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85899" y="3848938"/>
              <a:ext cx="1943100" cy="937260"/>
            </a:xfrm>
            <a:custGeom>
              <a:avLst/>
              <a:gdLst/>
              <a:ahLst/>
              <a:cxnLst/>
              <a:rect l="l" t="t" r="r" b="b"/>
              <a:pathLst>
                <a:path w="1943100" h="937260">
                  <a:moveTo>
                    <a:pt x="126822" y="474929"/>
                  </a:moveTo>
                  <a:lnTo>
                    <a:pt x="0" y="474929"/>
                  </a:lnTo>
                  <a:lnTo>
                    <a:pt x="0" y="482561"/>
                  </a:lnTo>
                  <a:lnTo>
                    <a:pt x="0" y="593128"/>
                  </a:lnTo>
                  <a:lnTo>
                    <a:pt x="0" y="596950"/>
                  </a:lnTo>
                  <a:lnTo>
                    <a:pt x="0" y="602030"/>
                  </a:lnTo>
                  <a:lnTo>
                    <a:pt x="126822" y="602030"/>
                  </a:lnTo>
                  <a:lnTo>
                    <a:pt x="126822" y="596950"/>
                  </a:lnTo>
                  <a:lnTo>
                    <a:pt x="126822" y="593128"/>
                  </a:lnTo>
                  <a:lnTo>
                    <a:pt x="126822" y="482561"/>
                  </a:lnTo>
                  <a:lnTo>
                    <a:pt x="126822" y="474929"/>
                  </a:lnTo>
                  <a:close/>
                </a:path>
                <a:path w="1943100" h="937260">
                  <a:moveTo>
                    <a:pt x="900303" y="0"/>
                  </a:moveTo>
                  <a:lnTo>
                    <a:pt x="891438" y="0"/>
                  </a:lnTo>
                  <a:lnTo>
                    <a:pt x="891438" y="389890"/>
                  </a:lnTo>
                  <a:lnTo>
                    <a:pt x="900303" y="389890"/>
                  </a:lnTo>
                  <a:lnTo>
                    <a:pt x="900303" y="0"/>
                  </a:lnTo>
                  <a:close/>
                </a:path>
                <a:path w="1943100" h="937260">
                  <a:moveTo>
                    <a:pt x="1942490" y="0"/>
                  </a:moveTo>
                  <a:lnTo>
                    <a:pt x="1933790" y="0"/>
                  </a:lnTo>
                  <a:lnTo>
                    <a:pt x="1933790" y="937006"/>
                  </a:lnTo>
                  <a:lnTo>
                    <a:pt x="1942490" y="937006"/>
                  </a:lnTo>
                  <a:lnTo>
                    <a:pt x="19424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6261" y="3758379"/>
              <a:ext cx="189589" cy="1911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46887" y="3848930"/>
              <a:ext cx="374650" cy="8890"/>
            </a:xfrm>
            <a:custGeom>
              <a:avLst/>
              <a:gdLst/>
              <a:ahLst/>
              <a:cxnLst/>
              <a:rect l="l" t="t" r="r" b="b"/>
              <a:pathLst>
                <a:path w="374650" h="8889">
                  <a:moveTo>
                    <a:pt x="374189" y="0"/>
                  </a:moveTo>
                  <a:lnTo>
                    <a:pt x="0" y="0"/>
                  </a:lnTo>
                  <a:lnTo>
                    <a:pt x="0" y="8801"/>
                  </a:lnTo>
                  <a:lnTo>
                    <a:pt x="374189" y="8801"/>
                  </a:lnTo>
                  <a:lnTo>
                    <a:pt x="3741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2142" y="3758379"/>
              <a:ext cx="189605" cy="1911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80223" y="3681666"/>
              <a:ext cx="1099185" cy="1104900"/>
            </a:xfrm>
            <a:custGeom>
              <a:avLst/>
              <a:gdLst/>
              <a:ahLst/>
              <a:cxnLst/>
              <a:rect l="l" t="t" r="r" b="b"/>
              <a:pathLst>
                <a:path w="1099185" h="1104900">
                  <a:moveTo>
                    <a:pt x="325234" y="0"/>
                  </a:moveTo>
                  <a:lnTo>
                    <a:pt x="316420" y="0"/>
                  </a:lnTo>
                  <a:lnTo>
                    <a:pt x="316420" y="116979"/>
                  </a:lnTo>
                  <a:lnTo>
                    <a:pt x="325234" y="116979"/>
                  </a:lnTo>
                  <a:lnTo>
                    <a:pt x="325234" y="0"/>
                  </a:lnTo>
                  <a:close/>
                </a:path>
                <a:path w="1099185" h="1104900">
                  <a:moveTo>
                    <a:pt x="740841" y="167271"/>
                  </a:moveTo>
                  <a:lnTo>
                    <a:pt x="366661" y="167271"/>
                  </a:lnTo>
                  <a:lnTo>
                    <a:pt x="366661" y="176072"/>
                  </a:lnTo>
                  <a:lnTo>
                    <a:pt x="740841" y="176072"/>
                  </a:lnTo>
                  <a:lnTo>
                    <a:pt x="740841" y="167271"/>
                  </a:lnTo>
                  <a:close/>
                </a:path>
                <a:path w="1099185" h="1104900">
                  <a:moveTo>
                    <a:pt x="1098702" y="1095476"/>
                  </a:moveTo>
                  <a:lnTo>
                    <a:pt x="0" y="1095476"/>
                  </a:lnTo>
                  <a:lnTo>
                    <a:pt x="0" y="1104277"/>
                  </a:lnTo>
                  <a:lnTo>
                    <a:pt x="1098702" y="1104277"/>
                  </a:lnTo>
                  <a:lnTo>
                    <a:pt x="1098702" y="10954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7243" y="3758379"/>
              <a:ext cx="190827" cy="191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587853" y="3848930"/>
              <a:ext cx="375920" cy="8890"/>
            </a:xfrm>
            <a:custGeom>
              <a:avLst/>
              <a:gdLst/>
              <a:ahLst/>
              <a:cxnLst/>
              <a:rect l="l" t="t" r="r" b="b"/>
              <a:pathLst>
                <a:path w="375919" h="8889">
                  <a:moveTo>
                    <a:pt x="375461" y="0"/>
                  </a:moveTo>
                  <a:lnTo>
                    <a:pt x="0" y="0"/>
                  </a:lnTo>
                  <a:lnTo>
                    <a:pt x="0" y="8801"/>
                  </a:lnTo>
                  <a:lnTo>
                    <a:pt x="375461" y="8801"/>
                  </a:lnTo>
                  <a:lnTo>
                    <a:pt x="3754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3140" y="3758379"/>
              <a:ext cx="190827" cy="19117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44928" y="3681666"/>
              <a:ext cx="1678939" cy="763270"/>
            </a:xfrm>
            <a:custGeom>
              <a:avLst/>
              <a:gdLst/>
              <a:ahLst/>
              <a:cxnLst/>
              <a:rect l="l" t="t" r="r" b="b"/>
              <a:pathLst>
                <a:path w="1678939" h="763270">
                  <a:moveTo>
                    <a:pt x="602742" y="0"/>
                  </a:moveTo>
                  <a:lnTo>
                    <a:pt x="593877" y="0"/>
                  </a:lnTo>
                  <a:lnTo>
                    <a:pt x="593877" y="116979"/>
                  </a:lnTo>
                  <a:lnTo>
                    <a:pt x="602742" y="116979"/>
                  </a:lnTo>
                  <a:lnTo>
                    <a:pt x="602742" y="0"/>
                  </a:lnTo>
                  <a:close/>
                </a:path>
                <a:path w="1678939" h="763270">
                  <a:moveTo>
                    <a:pt x="902881" y="635850"/>
                  </a:moveTo>
                  <a:lnTo>
                    <a:pt x="894003" y="635850"/>
                  </a:lnTo>
                  <a:lnTo>
                    <a:pt x="894003" y="644740"/>
                  </a:lnTo>
                  <a:lnTo>
                    <a:pt x="894003" y="754049"/>
                  </a:lnTo>
                  <a:lnTo>
                    <a:pt x="784694" y="754049"/>
                  </a:lnTo>
                  <a:lnTo>
                    <a:pt x="784694" y="754634"/>
                  </a:lnTo>
                  <a:lnTo>
                    <a:pt x="779678" y="754634"/>
                  </a:lnTo>
                  <a:lnTo>
                    <a:pt x="779678" y="754049"/>
                  </a:lnTo>
                  <a:lnTo>
                    <a:pt x="784694" y="754049"/>
                  </a:lnTo>
                  <a:lnTo>
                    <a:pt x="784694" y="644740"/>
                  </a:lnTo>
                  <a:lnTo>
                    <a:pt x="894003" y="644740"/>
                  </a:lnTo>
                  <a:lnTo>
                    <a:pt x="894003" y="635850"/>
                  </a:lnTo>
                  <a:lnTo>
                    <a:pt x="775995" y="635850"/>
                  </a:lnTo>
                  <a:lnTo>
                    <a:pt x="775995" y="644740"/>
                  </a:lnTo>
                  <a:lnTo>
                    <a:pt x="775995" y="754049"/>
                  </a:lnTo>
                  <a:lnTo>
                    <a:pt x="775995" y="759129"/>
                  </a:lnTo>
                  <a:lnTo>
                    <a:pt x="775995" y="762939"/>
                  </a:lnTo>
                  <a:lnTo>
                    <a:pt x="902881" y="762939"/>
                  </a:lnTo>
                  <a:lnTo>
                    <a:pt x="902881" y="759129"/>
                  </a:lnTo>
                  <a:lnTo>
                    <a:pt x="902881" y="754049"/>
                  </a:lnTo>
                  <a:lnTo>
                    <a:pt x="902881" y="644740"/>
                  </a:lnTo>
                  <a:lnTo>
                    <a:pt x="902881" y="635850"/>
                  </a:lnTo>
                  <a:close/>
                </a:path>
                <a:path w="1678939" h="763270">
                  <a:moveTo>
                    <a:pt x="1018374" y="167271"/>
                  </a:moveTo>
                  <a:lnTo>
                    <a:pt x="642912" y="167271"/>
                  </a:lnTo>
                  <a:lnTo>
                    <a:pt x="642912" y="176072"/>
                  </a:lnTo>
                  <a:lnTo>
                    <a:pt x="1018374" y="176072"/>
                  </a:lnTo>
                  <a:lnTo>
                    <a:pt x="1018374" y="167271"/>
                  </a:lnTo>
                  <a:close/>
                </a:path>
                <a:path w="1678939" h="763270">
                  <a:moveTo>
                    <a:pt x="1678749" y="552132"/>
                  </a:moveTo>
                  <a:lnTo>
                    <a:pt x="0" y="552132"/>
                  </a:lnTo>
                  <a:lnTo>
                    <a:pt x="0" y="559676"/>
                  </a:lnTo>
                  <a:lnTo>
                    <a:pt x="1678749" y="559676"/>
                  </a:lnTo>
                  <a:lnTo>
                    <a:pt x="1678749" y="552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81897" y="3758379"/>
              <a:ext cx="189488" cy="19117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621168" y="3848930"/>
              <a:ext cx="375920" cy="8890"/>
            </a:xfrm>
            <a:custGeom>
              <a:avLst/>
              <a:gdLst/>
              <a:ahLst/>
              <a:cxnLst/>
              <a:rect l="l" t="t" r="r" b="b"/>
              <a:pathLst>
                <a:path w="375920" h="8889">
                  <a:moveTo>
                    <a:pt x="375461" y="0"/>
                  </a:moveTo>
                  <a:lnTo>
                    <a:pt x="0" y="0"/>
                  </a:lnTo>
                  <a:lnTo>
                    <a:pt x="0" y="8801"/>
                  </a:lnTo>
                  <a:lnTo>
                    <a:pt x="375461" y="8801"/>
                  </a:lnTo>
                  <a:lnTo>
                    <a:pt x="3754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57795" y="3758379"/>
              <a:ext cx="189488" cy="19117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061233" y="3681666"/>
              <a:ext cx="1525905" cy="1312545"/>
            </a:xfrm>
            <a:custGeom>
              <a:avLst/>
              <a:gdLst/>
              <a:ahLst/>
              <a:cxnLst/>
              <a:rect l="l" t="t" r="r" b="b"/>
              <a:pathLst>
                <a:path w="1525904" h="1312545">
                  <a:moveTo>
                    <a:pt x="519760" y="0"/>
                  </a:moveTo>
                  <a:lnTo>
                    <a:pt x="511048" y="0"/>
                  </a:lnTo>
                  <a:lnTo>
                    <a:pt x="511048" y="116979"/>
                  </a:lnTo>
                  <a:lnTo>
                    <a:pt x="519760" y="116979"/>
                  </a:lnTo>
                  <a:lnTo>
                    <a:pt x="519760" y="0"/>
                  </a:lnTo>
                  <a:close/>
                </a:path>
                <a:path w="1525904" h="1312545">
                  <a:moveTo>
                    <a:pt x="935393" y="167271"/>
                  </a:moveTo>
                  <a:lnTo>
                    <a:pt x="559930" y="167271"/>
                  </a:lnTo>
                  <a:lnTo>
                    <a:pt x="559930" y="176072"/>
                  </a:lnTo>
                  <a:lnTo>
                    <a:pt x="935393" y="176072"/>
                  </a:lnTo>
                  <a:lnTo>
                    <a:pt x="935393" y="167271"/>
                  </a:lnTo>
                  <a:close/>
                </a:path>
                <a:path w="1525904" h="1312545">
                  <a:moveTo>
                    <a:pt x="1525612" y="1184910"/>
                  </a:moveTo>
                  <a:lnTo>
                    <a:pt x="1466532" y="1184910"/>
                  </a:lnTo>
                  <a:lnTo>
                    <a:pt x="1466532" y="1104277"/>
                  </a:lnTo>
                  <a:lnTo>
                    <a:pt x="1466532" y="1100505"/>
                  </a:lnTo>
                  <a:lnTo>
                    <a:pt x="1466532" y="1095476"/>
                  </a:lnTo>
                  <a:lnTo>
                    <a:pt x="58928" y="1095476"/>
                  </a:lnTo>
                  <a:lnTo>
                    <a:pt x="58928" y="1100505"/>
                  </a:lnTo>
                  <a:lnTo>
                    <a:pt x="58928" y="1104277"/>
                  </a:lnTo>
                  <a:lnTo>
                    <a:pt x="58928" y="1185125"/>
                  </a:lnTo>
                  <a:lnTo>
                    <a:pt x="50076" y="1185938"/>
                  </a:lnTo>
                  <a:lnTo>
                    <a:pt x="38442" y="1189482"/>
                  </a:lnTo>
                  <a:lnTo>
                    <a:pt x="5168" y="1223276"/>
                  </a:lnTo>
                  <a:lnTo>
                    <a:pt x="0" y="1247648"/>
                  </a:lnTo>
                  <a:lnTo>
                    <a:pt x="4864" y="1272527"/>
                  </a:lnTo>
                  <a:lnTo>
                    <a:pt x="18199" y="1292923"/>
                  </a:lnTo>
                  <a:lnTo>
                    <a:pt x="38138" y="1306728"/>
                  </a:lnTo>
                  <a:lnTo>
                    <a:pt x="62776" y="1311795"/>
                  </a:lnTo>
                  <a:lnTo>
                    <a:pt x="87591" y="1306728"/>
                  </a:lnTo>
                  <a:lnTo>
                    <a:pt x="93091" y="1302994"/>
                  </a:lnTo>
                  <a:lnTo>
                    <a:pt x="107924" y="1292923"/>
                  </a:lnTo>
                  <a:lnTo>
                    <a:pt x="121666" y="1272527"/>
                  </a:lnTo>
                  <a:lnTo>
                    <a:pt x="126720" y="1247648"/>
                  </a:lnTo>
                  <a:lnTo>
                    <a:pt x="121666" y="1222971"/>
                  </a:lnTo>
                  <a:lnTo>
                    <a:pt x="118008" y="1217663"/>
                  </a:lnTo>
                  <a:lnTo>
                    <a:pt x="118008" y="1247648"/>
                  </a:lnTo>
                  <a:lnTo>
                    <a:pt x="116865" y="1258697"/>
                  </a:lnTo>
                  <a:lnTo>
                    <a:pt x="93421" y="1293431"/>
                  </a:lnTo>
                  <a:lnTo>
                    <a:pt x="62776" y="1302994"/>
                  </a:lnTo>
                  <a:lnTo>
                    <a:pt x="41605" y="1298587"/>
                  </a:lnTo>
                  <a:lnTo>
                    <a:pt x="24434" y="1286637"/>
                  </a:lnTo>
                  <a:lnTo>
                    <a:pt x="12915" y="1269034"/>
                  </a:lnTo>
                  <a:lnTo>
                    <a:pt x="8699" y="1247648"/>
                  </a:lnTo>
                  <a:lnTo>
                    <a:pt x="12915" y="1226464"/>
                  </a:lnTo>
                  <a:lnTo>
                    <a:pt x="24434" y="1209281"/>
                  </a:lnTo>
                  <a:lnTo>
                    <a:pt x="41617" y="1197775"/>
                  </a:lnTo>
                  <a:lnTo>
                    <a:pt x="62776" y="1193571"/>
                  </a:lnTo>
                  <a:lnTo>
                    <a:pt x="84112" y="1197775"/>
                  </a:lnTo>
                  <a:lnTo>
                    <a:pt x="101688" y="1209281"/>
                  </a:lnTo>
                  <a:lnTo>
                    <a:pt x="113614" y="1226464"/>
                  </a:lnTo>
                  <a:lnTo>
                    <a:pt x="118008" y="1247648"/>
                  </a:lnTo>
                  <a:lnTo>
                    <a:pt x="118008" y="1217663"/>
                  </a:lnTo>
                  <a:lnTo>
                    <a:pt x="107924" y="1202994"/>
                  </a:lnTo>
                  <a:lnTo>
                    <a:pt x="93573" y="1193571"/>
                  </a:lnTo>
                  <a:lnTo>
                    <a:pt x="87591" y="1189634"/>
                  </a:lnTo>
                  <a:lnTo>
                    <a:pt x="67792" y="1185760"/>
                  </a:lnTo>
                  <a:lnTo>
                    <a:pt x="67792" y="1104277"/>
                  </a:lnTo>
                  <a:lnTo>
                    <a:pt x="336461" y="1104277"/>
                  </a:lnTo>
                  <a:lnTo>
                    <a:pt x="336461" y="1185125"/>
                  </a:lnTo>
                  <a:lnTo>
                    <a:pt x="327621" y="1185938"/>
                  </a:lnTo>
                  <a:lnTo>
                    <a:pt x="315976" y="1189482"/>
                  </a:lnTo>
                  <a:lnTo>
                    <a:pt x="282702" y="1223276"/>
                  </a:lnTo>
                  <a:lnTo>
                    <a:pt x="277533" y="1247648"/>
                  </a:lnTo>
                  <a:lnTo>
                    <a:pt x="282397" y="1272527"/>
                  </a:lnTo>
                  <a:lnTo>
                    <a:pt x="295744" y="1292923"/>
                  </a:lnTo>
                  <a:lnTo>
                    <a:pt x="315671" y="1306728"/>
                  </a:lnTo>
                  <a:lnTo>
                    <a:pt x="340309" y="1311795"/>
                  </a:lnTo>
                  <a:lnTo>
                    <a:pt x="365125" y="1306728"/>
                  </a:lnTo>
                  <a:lnTo>
                    <a:pt x="370624" y="1302994"/>
                  </a:lnTo>
                  <a:lnTo>
                    <a:pt x="385457" y="1292923"/>
                  </a:lnTo>
                  <a:lnTo>
                    <a:pt x="399211" y="1272527"/>
                  </a:lnTo>
                  <a:lnTo>
                    <a:pt x="404253" y="1247648"/>
                  </a:lnTo>
                  <a:lnTo>
                    <a:pt x="399211" y="1222971"/>
                  </a:lnTo>
                  <a:lnTo>
                    <a:pt x="395554" y="1217663"/>
                  </a:lnTo>
                  <a:lnTo>
                    <a:pt x="395554" y="1247648"/>
                  </a:lnTo>
                  <a:lnTo>
                    <a:pt x="394398" y="1258697"/>
                  </a:lnTo>
                  <a:lnTo>
                    <a:pt x="370954" y="1293431"/>
                  </a:lnTo>
                  <a:lnTo>
                    <a:pt x="340309" y="1302994"/>
                  </a:lnTo>
                  <a:lnTo>
                    <a:pt x="319138" y="1298587"/>
                  </a:lnTo>
                  <a:lnTo>
                    <a:pt x="301967" y="1286637"/>
                  </a:lnTo>
                  <a:lnTo>
                    <a:pt x="290449" y="1269034"/>
                  </a:lnTo>
                  <a:lnTo>
                    <a:pt x="286245" y="1247648"/>
                  </a:lnTo>
                  <a:lnTo>
                    <a:pt x="290449" y="1226464"/>
                  </a:lnTo>
                  <a:lnTo>
                    <a:pt x="301980" y="1209281"/>
                  </a:lnTo>
                  <a:lnTo>
                    <a:pt x="319151" y="1197775"/>
                  </a:lnTo>
                  <a:lnTo>
                    <a:pt x="340309" y="1193571"/>
                  </a:lnTo>
                  <a:lnTo>
                    <a:pt x="361657" y="1197775"/>
                  </a:lnTo>
                  <a:lnTo>
                    <a:pt x="379234" y="1209281"/>
                  </a:lnTo>
                  <a:lnTo>
                    <a:pt x="391160" y="1226464"/>
                  </a:lnTo>
                  <a:lnTo>
                    <a:pt x="395554" y="1247648"/>
                  </a:lnTo>
                  <a:lnTo>
                    <a:pt x="395554" y="1217663"/>
                  </a:lnTo>
                  <a:lnTo>
                    <a:pt x="385457" y="1202994"/>
                  </a:lnTo>
                  <a:lnTo>
                    <a:pt x="371106" y="1193571"/>
                  </a:lnTo>
                  <a:lnTo>
                    <a:pt x="365125" y="1189634"/>
                  </a:lnTo>
                  <a:lnTo>
                    <a:pt x="345325" y="1185760"/>
                  </a:lnTo>
                  <a:lnTo>
                    <a:pt x="345325" y="1104277"/>
                  </a:lnTo>
                  <a:lnTo>
                    <a:pt x="613994" y="1104277"/>
                  </a:lnTo>
                  <a:lnTo>
                    <a:pt x="613994" y="1184910"/>
                  </a:lnTo>
                  <a:lnTo>
                    <a:pt x="554901" y="1184910"/>
                  </a:lnTo>
                  <a:lnTo>
                    <a:pt x="554901" y="1193812"/>
                  </a:lnTo>
                  <a:lnTo>
                    <a:pt x="554901" y="1303121"/>
                  </a:lnTo>
                  <a:lnTo>
                    <a:pt x="554901" y="1306931"/>
                  </a:lnTo>
                  <a:lnTo>
                    <a:pt x="554901" y="1312011"/>
                  </a:lnTo>
                  <a:lnTo>
                    <a:pt x="681786" y="1312011"/>
                  </a:lnTo>
                  <a:lnTo>
                    <a:pt x="681786" y="1306931"/>
                  </a:lnTo>
                  <a:lnTo>
                    <a:pt x="681786" y="1303121"/>
                  </a:lnTo>
                  <a:lnTo>
                    <a:pt x="681786" y="1193812"/>
                  </a:lnTo>
                  <a:lnTo>
                    <a:pt x="681786" y="1184910"/>
                  </a:lnTo>
                  <a:lnTo>
                    <a:pt x="672922" y="1184910"/>
                  </a:lnTo>
                  <a:lnTo>
                    <a:pt x="672922" y="1193812"/>
                  </a:lnTo>
                  <a:lnTo>
                    <a:pt x="672922" y="1303121"/>
                  </a:lnTo>
                  <a:lnTo>
                    <a:pt x="563778" y="1303121"/>
                  </a:lnTo>
                  <a:lnTo>
                    <a:pt x="563778" y="1306766"/>
                  </a:lnTo>
                  <a:lnTo>
                    <a:pt x="563778" y="1306931"/>
                  </a:lnTo>
                  <a:lnTo>
                    <a:pt x="559930" y="1306931"/>
                  </a:lnTo>
                  <a:lnTo>
                    <a:pt x="559930" y="1306766"/>
                  </a:lnTo>
                  <a:lnTo>
                    <a:pt x="563778" y="1306766"/>
                  </a:lnTo>
                  <a:lnTo>
                    <a:pt x="563778" y="1303121"/>
                  </a:lnTo>
                  <a:lnTo>
                    <a:pt x="563778" y="1302994"/>
                  </a:lnTo>
                  <a:lnTo>
                    <a:pt x="563778" y="1193812"/>
                  </a:lnTo>
                  <a:lnTo>
                    <a:pt x="672922" y="1193812"/>
                  </a:lnTo>
                  <a:lnTo>
                    <a:pt x="672922" y="1184910"/>
                  </a:lnTo>
                  <a:lnTo>
                    <a:pt x="622706" y="1184910"/>
                  </a:lnTo>
                  <a:lnTo>
                    <a:pt x="622706" y="1104277"/>
                  </a:lnTo>
                  <a:lnTo>
                    <a:pt x="891540" y="1104277"/>
                  </a:lnTo>
                  <a:lnTo>
                    <a:pt x="891540" y="1184910"/>
                  </a:lnTo>
                  <a:lnTo>
                    <a:pt x="832446" y="1184910"/>
                  </a:lnTo>
                  <a:lnTo>
                    <a:pt x="832446" y="1193812"/>
                  </a:lnTo>
                  <a:lnTo>
                    <a:pt x="832446" y="1303121"/>
                  </a:lnTo>
                  <a:lnTo>
                    <a:pt x="832446" y="1306931"/>
                  </a:lnTo>
                  <a:lnTo>
                    <a:pt x="832446" y="1312011"/>
                  </a:lnTo>
                  <a:lnTo>
                    <a:pt x="959332" y="1312011"/>
                  </a:lnTo>
                  <a:lnTo>
                    <a:pt x="959332" y="1306931"/>
                  </a:lnTo>
                  <a:lnTo>
                    <a:pt x="959332" y="1303121"/>
                  </a:lnTo>
                  <a:lnTo>
                    <a:pt x="959332" y="1193812"/>
                  </a:lnTo>
                  <a:lnTo>
                    <a:pt x="959332" y="1184910"/>
                  </a:lnTo>
                  <a:lnTo>
                    <a:pt x="951801" y="1184910"/>
                  </a:lnTo>
                  <a:lnTo>
                    <a:pt x="951801" y="1193812"/>
                  </a:lnTo>
                  <a:lnTo>
                    <a:pt x="951801" y="1303121"/>
                  </a:lnTo>
                  <a:lnTo>
                    <a:pt x="841311" y="1303121"/>
                  </a:lnTo>
                  <a:lnTo>
                    <a:pt x="841311" y="1306766"/>
                  </a:lnTo>
                  <a:lnTo>
                    <a:pt x="841311" y="1306931"/>
                  </a:lnTo>
                  <a:lnTo>
                    <a:pt x="837463" y="1306931"/>
                  </a:lnTo>
                  <a:lnTo>
                    <a:pt x="837463" y="1306766"/>
                  </a:lnTo>
                  <a:lnTo>
                    <a:pt x="841311" y="1306766"/>
                  </a:lnTo>
                  <a:lnTo>
                    <a:pt x="841311" y="1303121"/>
                  </a:lnTo>
                  <a:lnTo>
                    <a:pt x="841311" y="1302994"/>
                  </a:lnTo>
                  <a:lnTo>
                    <a:pt x="841311" y="1193812"/>
                  </a:lnTo>
                  <a:lnTo>
                    <a:pt x="951801" y="1193812"/>
                  </a:lnTo>
                  <a:lnTo>
                    <a:pt x="951801" y="1184910"/>
                  </a:lnTo>
                  <a:lnTo>
                    <a:pt x="900239" y="1184910"/>
                  </a:lnTo>
                  <a:lnTo>
                    <a:pt x="900239" y="1104277"/>
                  </a:lnTo>
                  <a:lnTo>
                    <a:pt x="1168908" y="1104277"/>
                  </a:lnTo>
                  <a:lnTo>
                    <a:pt x="1168908" y="1184910"/>
                  </a:lnTo>
                  <a:lnTo>
                    <a:pt x="1109980" y="1184910"/>
                  </a:lnTo>
                  <a:lnTo>
                    <a:pt x="1109980" y="1192542"/>
                  </a:lnTo>
                  <a:lnTo>
                    <a:pt x="1109980" y="1303121"/>
                  </a:lnTo>
                  <a:lnTo>
                    <a:pt x="1109980" y="1306931"/>
                  </a:lnTo>
                  <a:lnTo>
                    <a:pt x="1109980" y="1310741"/>
                  </a:lnTo>
                  <a:lnTo>
                    <a:pt x="1236700" y="1310741"/>
                  </a:lnTo>
                  <a:lnTo>
                    <a:pt x="1236700" y="1306931"/>
                  </a:lnTo>
                  <a:lnTo>
                    <a:pt x="1236700" y="1303121"/>
                  </a:lnTo>
                  <a:lnTo>
                    <a:pt x="1236700" y="1192542"/>
                  </a:lnTo>
                  <a:lnTo>
                    <a:pt x="1236700" y="1184910"/>
                  </a:lnTo>
                  <a:lnTo>
                    <a:pt x="1229169" y="1184910"/>
                  </a:lnTo>
                  <a:lnTo>
                    <a:pt x="1229169" y="1192542"/>
                  </a:lnTo>
                  <a:lnTo>
                    <a:pt x="1229169" y="1303121"/>
                  </a:lnTo>
                  <a:lnTo>
                    <a:pt x="1118679" y="1303121"/>
                  </a:lnTo>
                  <a:lnTo>
                    <a:pt x="1118679" y="1306766"/>
                  </a:lnTo>
                  <a:lnTo>
                    <a:pt x="1118679" y="1306931"/>
                  </a:lnTo>
                  <a:lnTo>
                    <a:pt x="1115009" y="1306931"/>
                  </a:lnTo>
                  <a:lnTo>
                    <a:pt x="1115009" y="1306766"/>
                  </a:lnTo>
                  <a:lnTo>
                    <a:pt x="1118679" y="1306766"/>
                  </a:lnTo>
                  <a:lnTo>
                    <a:pt x="1118679" y="1303121"/>
                  </a:lnTo>
                  <a:lnTo>
                    <a:pt x="1118679" y="1302994"/>
                  </a:lnTo>
                  <a:lnTo>
                    <a:pt x="1118679" y="1192542"/>
                  </a:lnTo>
                  <a:lnTo>
                    <a:pt x="1229169" y="1192542"/>
                  </a:lnTo>
                  <a:lnTo>
                    <a:pt x="1229169" y="1184910"/>
                  </a:lnTo>
                  <a:lnTo>
                    <a:pt x="1177772" y="1184910"/>
                  </a:lnTo>
                  <a:lnTo>
                    <a:pt x="1177772" y="1104277"/>
                  </a:lnTo>
                  <a:lnTo>
                    <a:pt x="1457820" y="1104277"/>
                  </a:lnTo>
                  <a:lnTo>
                    <a:pt x="1457820" y="1184910"/>
                  </a:lnTo>
                  <a:lnTo>
                    <a:pt x="1406271" y="1184910"/>
                  </a:lnTo>
                  <a:lnTo>
                    <a:pt x="1406271" y="1306766"/>
                  </a:lnTo>
                  <a:lnTo>
                    <a:pt x="1406271" y="1306931"/>
                  </a:lnTo>
                  <a:lnTo>
                    <a:pt x="1402588" y="1306931"/>
                  </a:lnTo>
                  <a:lnTo>
                    <a:pt x="1402588" y="1306766"/>
                  </a:lnTo>
                  <a:lnTo>
                    <a:pt x="1406271" y="1306766"/>
                  </a:lnTo>
                  <a:lnTo>
                    <a:pt x="1406271" y="1184910"/>
                  </a:lnTo>
                  <a:lnTo>
                    <a:pt x="1398739" y="1184910"/>
                  </a:lnTo>
                  <a:lnTo>
                    <a:pt x="1398739" y="1192542"/>
                  </a:lnTo>
                  <a:lnTo>
                    <a:pt x="1398739" y="1303121"/>
                  </a:lnTo>
                  <a:lnTo>
                    <a:pt x="1398739" y="1306931"/>
                  </a:lnTo>
                  <a:lnTo>
                    <a:pt x="1398739" y="1310741"/>
                  </a:lnTo>
                  <a:lnTo>
                    <a:pt x="1525612" y="1310741"/>
                  </a:lnTo>
                  <a:lnTo>
                    <a:pt x="1525612" y="1306931"/>
                  </a:lnTo>
                  <a:lnTo>
                    <a:pt x="1525612" y="1303121"/>
                  </a:lnTo>
                  <a:lnTo>
                    <a:pt x="1525612" y="1192542"/>
                  </a:lnTo>
                  <a:lnTo>
                    <a:pt x="1525612" y="1184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74167" y="3686690"/>
              <a:ext cx="190827" cy="26663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72828" y="1236604"/>
              <a:ext cx="192166" cy="19129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423649" y="1328478"/>
              <a:ext cx="369570" cy="7620"/>
            </a:xfrm>
            <a:custGeom>
              <a:avLst/>
              <a:gdLst/>
              <a:ahLst/>
              <a:cxnLst/>
              <a:rect l="l" t="t" r="r" b="b"/>
              <a:pathLst>
                <a:path w="369570" h="7619">
                  <a:moveTo>
                    <a:pt x="369101" y="0"/>
                  </a:moveTo>
                  <a:lnTo>
                    <a:pt x="0" y="0"/>
                  </a:lnTo>
                  <a:lnTo>
                    <a:pt x="0" y="7544"/>
                  </a:lnTo>
                  <a:lnTo>
                    <a:pt x="369101" y="7544"/>
                  </a:lnTo>
                  <a:lnTo>
                    <a:pt x="3691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52576" y="1236604"/>
              <a:ext cx="190827" cy="1912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12702" y="1619024"/>
              <a:ext cx="190827" cy="1911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45429" y="1619024"/>
              <a:ext cx="192116" cy="19112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4640" y="1619024"/>
              <a:ext cx="192116" cy="19112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66519" y="1650974"/>
              <a:ext cx="4789170" cy="127635"/>
            </a:xfrm>
            <a:custGeom>
              <a:avLst/>
              <a:gdLst/>
              <a:ahLst/>
              <a:cxnLst/>
              <a:rect l="l" t="t" r="r" b="b"/>
              <a:pathLst>
                <a:path w="4789170" h="127635">
                  <a:moveTo>
                    <a:pt x="377952" y="58585"/>
                  </a:moveTo>
                  <a:lnTo>
                    <a:pt x="0" y="58585"/>
                  </a:lnTo>
                  <a:lnTo>
                    <a:pt x="0" y="67475"/>
                  </a:lnTo>
                  <a:lnTo>
                    <a:pt x="377952" y="67475"/>
                  </a:lnTo>
                  <a:lnTo>
                    <a:pt x="377952" y="58585"/>
                  </a:lnTo>
                  <a:close/>
                </a:path>
                <a:path w="4789170" h="127635">
                  <a:moveTo>
                    <a:pt x="4789068" y="58585"/>
                  </a:moveTo>
                  <a:lnTo>
                    <a:pt x="4428668" y="58585"/>
                  </a:lnTo>
                  <a:lnTo>
                    <a:pt x="4428668" y="8890"/>
                  </a:lnTo>
                  <a:lnTo>
                    <a:pt x="4428668" y="0"/>
                  </a:lnTo>
                  <a:lnTo>
                    <a:pt x="4309326" y="0"/>
                  </a:lnTo>
                  <a:lnTo>
                    <a:pt x="4309326" y="122796"/>
                  </a:lnTo>
                  <a:lnTo>
                    <a:pt x="4309326" y="123278"/>
                  </a:lnTo>
                  <a:lnTo>
                    <a:pt x="4305643" y="123278"/>
                  </a:lnTo>
                  <a:lnTo>
                    <a:pt x="4305643" y="122796"/>
                  </a:lnTo>
                  <a:lnTo>
                    <a:pt x="4309326" y="122796"/>
                  </a:lnTo>
                  <a:lnTo>
                    <a:pt x="4309326" y="0"/>
                  </a:lnTo>
                  <a:lnTo>
                    <a:pt x="4300613" y="0"/>
                  </a:lnTo>
                  <a:lnTo>
                    <a:pt x="4300613" y="8890"/>
                  </a:lnTo>
                  <a:lnTo>
                    <a:pt x="4300613" y="118198"/>
                  </a:lnTo>
                  <a:lnTo>
                    <a:pt x="4300613" y="123278"/>
                  </a:lnTo>
                  <a:lnTo>
                    <a:pt x="4300613" y="127101"/>
                  </a:lnTo>
                  <a:lnTo>
                    <a:pt x="4428668" y="127101"/>
                  </a:lnTo>
                  <a:lnTo>
                    <a:pt x="4428668" y="123278"/>
                  </a:lnTo>
                  <a:lnTo>
                    <a:pt x="4428668" y="118198"/>
                  </a:lnTo>
                  <a:lnTo>
                    <a:pt x="4428668" y="67475"/>
                  </a:lnTo>
                  <a:lnTo>
                    <a:pt x="4789068" y="67475"/>
                  </a:lnTo>
                  <a:lnTo>
                    <a:pt x="4789068" y="585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82498" y="1619024"/>
              <a:ext cx="192166" cy="19112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224447" y="1709557"/>
              <a:ext cx="378460" cy="8890"/>
            </a:xfrm>
            <a:custGeom>
              <a:avLst/>
              <a:gdLst/>
              <a:ahLst/>
              <a:cxnLst/>
              <a:rect l="l" t="t" r="r" b="b"/>
              <a:pathLst>
                <a:path w="378460" h="8889">
                  <a:moveTo>
                    <a:pt x="377972" y="0"/>
                  </a:moveTo>
                  <a:lnTo>
                    <a:pt x="0" y="0"/>
                  </a:lnTo>
                  <a:lnTo>
                    <a:pt x="0" y="8885"/>
                  </a:lnTo>
                  <a:lnTo>
                    <a:pt x="377972" y="8885"/>
                  </a:lnTo>
                  <a:lnTo>
                    <a:pt x="3779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23089" y="1619024"/>
              <a:ext cx="191999" cy="19112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33049" y="1619024"/>
              <a:ext cx="190827" cy="1911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30611" y="1619024"/>
              <a:ext cx="191999" cy="19112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79127" y="1617682"/>
              <a:ext cx="192166" cy="19129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023752" y="1707044"/>
              <a:ext cx="2319655" cy="11430"/>
            </a:xfrm>
            <a:custGeom>
              <a:avLst/>
              <a:gdLst/>
              <a:ahLst/>
              <a:cxnLst/>
              <a:rect l="l" t="t" r="r" b="b"/>
              <a:pathLst>
                <a:path w="2319654" h="11430">
                  <a:moveTo>
                    <a:pt x="409435" y="2514"/>
                  </a:moveTo>
                  <a:lnTo>
                    <a:pt x="0" y="2514"/>
                  </a:lnTo>
                  <a:lnTo>
                    <a:pt x="0" y="11404"/>
                  </a:lnTo>
                  <a:lnTo>
                    <a:pt x="409435" y="11404"/>
                  </a:lnTo>
                  <a:lnTo>
                    <a:pt x="409435" y="2514"/>
                  </a:lnTo>
                  <a:close/>
                </a:path>
                <a:path w="2319654" h="11430">
                  <a:moveTo>
                    <a:pt x="2319223" y="0"/>
                  </a:moveTo>
                  <a:lnTo>
                    <a:pt x="1951291" y="0"/>
                  </a:lnTo>
                  <a:lnTo>
                    <a:pt x="1951291" y="8890"/>
                  </a:lnTo>
                  <a:lnTo>
                    <a:pt x="2319223" y="8890"/>
                  </a:lnTo>
                  <a:lnTo>
                    <a:pt x="23192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04287" y="1619024"/>
              <a:ext cx="190861" cy="19112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466522" y="1709557"/>
              <a:ext cx="378460" cy="8890"/>
            </a:xfrm>
            <a:custGeom>
              <a:avLst/>
              <a:gdLst/>
              <a:ahLst/>
              <a:cxnLst/>
              <a:rect l="l" t="t" r="r" b="b"/>
              <a:pathLst>
                <a:path w="378460" h="8889">
                  <a:moveTo>
                    <a:pt x="377956" y="0"/>
                  </a:moveTo>
                  <a:lnTo>
                    <a:pt x="0" y="0"/>
                  </a:lnTo>
                  <a:lnTo>
                    <a:pt x="0" y="8885"/>
                  </a:lnTo>
                  <a:lnTo>
                    <a:pt x="377956" y="8885"/>
                  </a:lnTo>
                  <a:lnTo>
                    <a:pt x="3779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65267" y="2201288"/>
              <a:ext cx="128072" cy="12708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36493" y="2201288"/>
              <a:ext cx="126816" cy="12708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20274" y="2201288"/>
              <a:ext cx="128072" cy="1270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94345" y="1619024"/>
              <a:ext cx="190861" cy="19112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976807" y="1709559"/>
              <a:ext cx="1696720" cy="1174750"/>
            </a:xfrm>
            <a:custGeom>
              <a:avLst/>
              <a:gdLst/>
              <a:ahLst/>
              <a:cxnLst/>
              <a:rect l="l" t="t" r="r" b="b"/>
              <a:pathLst>
                <a:path w="1696720" h="1174750">
                  <a:moveTo>
                    <a:pt x="128092" y="1047178"/>
                  </a:moveTo>
                  <a:lnTo>
                    <a:pt x="0" y="1047178"/>
                  </a:lnTo>
                  <a:lnTo>
                    <a:pt x="0" y="1054798"/>
                  </a:lnTo>
                  <a:lnTo>
                    <a:pt x="0" y="1165377"/>
                  </a:lnTo>
                  <a:lnTo>
                    <a:pt x="0" y="1169187"/>
                  </a:lnTo>
                  <a:lnTo>
                    <a:pt x="0" y="1174280"/>
                  </a:lnTo>
                  <a:lnTo>
                    <a:pt x="128092" y="1174280"/>
                  </a:lnTo>
                  <a:lnTo>
                    <a:pt x="128092" y="1169187"/>
                  </a:lnTo>
                  <a:lnTo>
                    <a:pt x="128092" y="1165377"/>
                  </a:lnTo>
                  <a:lnTo>
                    <a:pt x="128092" y="1054798"/>
                  </a:lnTo>
                  <a:lnTo>
                    <a:pt x="128092" y="1047178"/>
                  </a:lnTo>
                  <a:close/>
                </a:path>
                <a:path w="1696720" h="1174750">
                  <a:moveTo>
                    <a:pt x="1526844" y="1047178"/>
                  </a:moveTo>
                  <a:lnTo>
                    <a:pt x="1518132" y="1047178"/>
                  </a:lnTo>
                  <a:lnTo>
                    <a:pt x="1518132" y="1054798"/>
                  </a:lnTo>
                  <a:lnTo>
                    <a:pt x="1518132" y="1165377"/>
                  </a:lnTo>
                  <a:lnTo>
                    <a:pt x="1407591" y="1165377"/>
                  </a:lnTo>
                  <a:lnTo>
                    <a:pt x="1407591" y="1165872"/>
                  </a:lnTo>
                  <a:lnTo>
                    <a:pt x="1402562" y="1165872"/>
                  </a:lnTo>
                  <a:lnTo>
                    <a:pt x="1402562" y="1165377"/>
                  </a:lnTo>
                  <a:lnTo>
                    <a:pt x="1407591" y="1165377"/>
                  </a:lnTo>
                  <a:lnTo>
                    <a:pt x="1407591" y="1054798"/>
                  </a:lnTo>
                  <a:lnTo>
                    <a:pt x="1518132" y="1054798"/>
                  </a:lnTo>
                  <a:lnTo>
                    <a:pt x="1518132" y="1047178"/>
                  </a:lnTo>
                  <a:lnTo>
                    <a:pt x="1398803" y="1047178"/>
                  </a:lnTo>
                  <a:lnTo>
                    <a:pt x="1398803" y="1054798"/>
                  </a:lnTo>
                  <a:lnTo>
                    <a:pt x="1398803" y="1165377"/>
                  </a:lnTo>
                  <a:lnTo>
                    <a:pt x="1398803" y="1169187"/>
                  </a:lnTo>
                  <a:lnTo>
                    <a:pt x="1398803" y="1174280"/>
                  </a:lnTo>
                  <a:lnTo>
                    <a:pt x="1526844" y="1174280"/>
                  </a:lnTo>
                  <a:lnTo>
                    <a:pt x="1526844" y="1169187"/>
                  </a:lnTo>
                  <a:lnTo>
                    <a:pt x="1526844" y="1165377"/>
                  </a:lnTo>
                  <a:lnTo>
                    <a:pt x="1526844" y="1054798"/>
                  </a:lnTo>
                  <a:lnTo>
                    <a:pt x="1526844" y="1047178"/>
                  </a:lnTo>
                  <a:close/>
                </a:path>
                <a:path w="1696720" h="1174750">
                  <a:moveTo>
                    <a:pt x="1696415" y="0"/>
                  </a:moveTo>
                  <a:lnTo>
                    <a:pt x="1268222" y="0"/>
                  </a:lnTo>
                  <a:lnTo>
                    <a:pt x="1268222" y="8890"/>
                  </a:lnTo>
                  <a:lnTo>
                    <a:pt x="1696415" y="8890"/>
                  </a:lnTo>
                  <a:lnTo>
                    <a:pt x="16964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33257" y="2757230"/>
              <a:ext cx="128055" cy="12708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075510" y="2756738"/>
              <a:ext cx="2106295" cy="127635"/>
            </a:xfrm>
            <a:custGeom>
              <a:avLst/>
              <a:gdLst/>
              <a:ahLst/>
              <a:cxnLst/>
              <a:rect l="l" t="t" r="r" b="b"/>
              <a:pathLst>
                <a:path w="2106295" h="127635">
                  <a:moveTo>
                    <a:pt x="128066" y="0"/>
                  </a:moveTo>
                  <a:lnTo>
                    <a:pt x="119278" y="0"/>
                  </a:lnTo>
                  <a:lnTo>
                    <a:pt x="119278" y="7620"/>
                  </a:lnTo>
                  <a:lnTo>
                    <a:pt x="119278" y="118198"/>
                  </a:lnTo>
                  <a:lnTo>
                    <a:pt x="8788" y="118198"/>
                  </a:lnTo>
                  <a:lnTo>
                    <a:pt x="8788" y="118694"/>
                  </a:lnTo>
                  <a:lnTo>
                    <a:pt x="5016" y="118694"/>
                  </a:lnTo>
                  <a:lnTo>
                    <a:pt x="5016" y="118198"/>
                  </a:lnTo>
                  <a:lnTo>
                    <a:pt x="8788" y="118198"/>
                  </a:lnTo>
                  <a:lnTo>
                    <a:pt x="8788" y="7620"/>
                  </a:lnTo>
                  <a:lnTo>
                    <a:pt x="119278" y="7620"/>
                  </a:lnTo>
                  <a:lnTo>
                    <a:pt x="119278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18198"/>
                  </a:lnTo>
                  <a:lnTo>
                    <a:pt x="0" y="122008"/>
                  </a:lnTo>
                  <a:lnTo>
                    <a:pt x="0" y="127101"/>
                  </a:lnTo>
                  <a:lnTo>
                    <a:pt x="128066" y="127101"/>
                  </a:lnTo>
                  <a:lnTo>
                    <a:pt x="128066" y="122008"/>
                  </a:lnTo>
                  <a:lnTo>
                    <a:pt x="128066" y="118198"/>
                  </a:lnTo>
                  <a:lnTo>
                    <a:pt x="128066" y="7620"/>
                  </a:lnTo>
                  <a:lnTo>
                    <a:pt x="128066" y="0"/>
                  </a:lnTo>
                  <a:close/>
                </a:path>
                <a:path w="2106295" h="127635">
                  <a:moveTo>
                    <a:pt x="706843" y="0"/>
                  </a:moveTo>
                  <a:lnTo>
                    <a:pt x="580136" y="0"/>
                  </a:lnTo>
                  <a:lnTo>
                    <a:pt x="580136" y="7620"/>
                  </a:lnTo>
                  <a:lnTo>
                    <a:pt x="580136" y="118198"/>
                  </a:lnTo>
                  <a:lnTo>
                    <a:pt x="580136" y="122008"/>
                  </a:lnTo>
                  <a:lnTo>
                    <a:pt x="580136" y="127101"/>
                  </a:lnTo>
                  <a:lnTo>
                    <a:pt x="706843" y="127101"/>
                  </a:lnTo>
                  <a:lnTo>
                    <a:pt x="706843" y="122008"/>
                  </a:lnTo>
                  <a:lnTo>
                    <a:pt x="706843" y="118198"/>
                  </a:lnTo>
                  <a:lnTo>
                    <a:pt x="706843" y="7620"/>
                  </a:lnTo>
                  <a:lnTo>
                    <a:pt x="706843" y="0"/>
                  </a:lnTo>
                  <a:close/>
                </a:path>
                <a:path w="2106295" h="127635">
                  <a:moveTo>
                    <a:pt x="1266939" y="0"/>
                  </a:moveTo>
                  <a:lnTo>
                    <a:pt x="1258239" y="0"/>
                  </a:lnTo>
                  <a:lnTo>
                    <a:pt x="1258239" y="7620"/>
                  </a:lnTo>
                  <a:lnTo>
                    <a:pt x="1258239" y="118198"/>
                  </a:lnTo>
                  <a:lnTo>
                    <a:pt x="1147597" y="118198"/>
                  </a:lnTo>
                  <a:lnTo>
                    <a:pt x="1147597" y="118694"/>
                  </a:lnTo>
                  <a:lnTo>
                    <a:pt x="1142568" y="118694"/>
                  </a:lnTo>
                  <a:lnTo>
                    <a:pt x="1142568" y="118198"/>
                  </a:lnTo>
                  <a:lnTo>
                    <a:pt x="1147597" y="118198"/>
                  </a:lnTo>
                  <a:lnTo>
                    <a:pt x="1147597" y="7620"/>
                  </a:lnTo>
                  <a:lnTo>
                    <a:pt x="1258239" y="7620"/>
                  </a:lnTo>
                  <a:lnTo>
                    <a:pt x="1258239" y="0"/>
                  </a:lnTo>
                  <a:lnTo>
                    <a:pt x="1138885" y="0"/>
                  </a:lnTo>
                  <a:lnTo>
                    <a:pt x="1138885" y="7620"/>
                  </a:lnTo>
                  <a:lnTo>
                    <a:pt x="1138885" y="118198"/>
                  </a:lnTo>
                  <a:lnTo>
                    <a:pt x="1138885" y="122008"/>
                  </a:lnTo>
                  <a:lnTo>
                    <a:pt x="1138885" y="127101"/>
                  </a:lnTo>
                  <a:lnTo>
                    <a:pt x="1266939" y="127101"/>
                  </a:lnTo>
                  <a:lnTo>
                    <a:pt x="1266939" y="122008"/>
                  </a:lnTo>
                  <a:lnTo>
                    <a:pt x="1266939" y="118198"/>
                  </a:lnTo>
                  <a:lnTo>
                    <a:pt x="1266939" y="7620"/>
                  </a:lnTo>
                  <a:lnTo>
                    <a:pt x="1266939" y="0"/>
                  </a:lnTo>
                  <a:close/>
                </a:path>
                <a:path w="2106295" h="127635">
                  <a:moveTo>
                    <a:pt x="1545653" y="0"/>
                  </a:moveTo>
                  <a:lnTo>
                    <a:pt x="1538122" y="0"/>
                  </a:lnTo>
                  <a:lnTo>
                    <a:pt x="1538122" y="7620"/>
                  </a:lnTo>
                  <a:lnTo>
                    <a:pt x="1538122" y="118198"/>
                  </a:lnTo>
                  <a:lnTo>
                    <a:pt x="1426464" y="118198"/>
                  </a:lnTo>
                  <a:lnTo>
                    <a:pt x="1426464" y="118694"/>
                  </a:lnTo>
                  <a:lnTo>
                    <a:pt x="1422615" y="118694"/>
                  </a:lnTo>
                  <a:lnTo>
                    <a:pt x="1422615" y="118198"/>
                  </a:lnTo>
                  <a:lnTo>
                    <a:pt x="1426464" y="118198"/>
                  </a:lnTo>
                  <a:lnTo>
                    <a:pt x="1426464" y="7620"/>
                  </a:lnTo>
                  <a:lnTo>
                    <a:pt x="1538122" y="7620"/>
                  </a:lnTo>
                  <a:lnTo>
                    <a:pt x="1538122" y="0"/>
                  </a:lnTo>
                  <a:lnTo>
                    <a:pt x="1418932" y="0"/>
                  </a:lnTo>
                  <a:lnTo>
                    <a:pt x="1418932" y="7620"/>
                  </a:lnTo>
                  <a:lnTo>
                    <a:pt x="1418932" y="118198"/>
                  </a:lnTo>
                  <a:lnTo>
                    <a:pt x="1418932" y="122008"/>
                  </a:lnTo>
                  <a:lnTo>
                    <a:pt x="1418932" y="127101"/>
                  </a:lnTo>
                  <a:lnTo>
                    <a:pt x="1545653" y="127101"/>
                  </a:lnTo>
                  <a:lnTo>
                    <a:pt x="1545653" y="122008"/>
                  </a:lnTo>
                  <a:lnTo>
                    <a:pt x="1545653" y="118198"/>
                  </a:lnTo>
                  <a:lnTo>
                    <a:pt x="1545653" y="7620"/>
                  </a:lnTo>
                  <a:lnTo>
                    <a:pt x="1545653" y="0"/>
                  </a:lnTo>
                  <a:close/>
                </a:path>
                <a:path w="2106295" h="127635">
                  <a:moveTo>
                    <a:pt x="2105749" y="0"/>
                  </a:moveTo>
                  <a:lnTo>
                    <a:pt x="1977694" y="0"/>
                  </a:lnTo>
                  <a:lnTo>
                    <a:pt x="1977694" y="7620"/>
                  </a:lnTo>
                  <a:lnTo>
                    <a:pt x="1977694" y="118198"/>
                  </a:lnTo>
                  <a:lnTo>
                    <a:pt x="1977694" y="122008"/>
                  </a:lnTo>
                  <a:lnTo>
                    <a:pt x="1977694" y="127101"/>
                  </a:lnTo>
                  <a:lnTo>
                    <a:pt x="2105749" y="127101"/>
                  </a:lnTo>
                  <a:lnTo>
                    <a:pt x="2105749" y="122008"/>
                  </a:lnTo>
                  <a:lnTo>
                    <a:pt x="2105749" y="118198"/>
                  </a:lnTo>
                  <a:lnTo>
                    <a:pt x="2105749" y="7620"/>
                  </a:lnTo>
                  <a:lnTo>
                    <a:pt x="21057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56829" y="2757231"/>
              <a:ext cx="128072" cy="12708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16757" y="2757231"/>
              <a:ext cx="126816" cy="12708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95499" y="2757231"/>
              <a:ext cx="128088" cy="12708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34356" y="2757230"/>
              <a:ext cx="128055" cy="12708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773161" y="2757230"/>
              <a:ext cx="128055" cy="12708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62246" y="1619024"/>
              <a:ext cx="190827" cy="19112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665679" y="1709559"/>
              <a:ext cx="1510665" cy="619125"/>
            </a:xfrm>
            <a:custGeom>
              <a:avLst/>
              <a:gdLst/>
              <a:ahLst/>
              <a:cxnLst/>
              <a:rect l="l" t="t" r="r" b="b"/>
              <a:pathLst>
                <a:path w="1510664" h="619125">
                  <a:moveTo>
                    <a:pt x="126885" y="491756"/>
                  </a:moveTo>
                  <a:lnTo>
                    <a:pt x="119189" y="491756"/>
                  </a:lnTo>
                  <a:lnTo>
                    <a:pt x="119189" y="500646"/>
                  </a:lnTo>
                  <a:lnTo>
                    <a:pt x="119189" y="609955"/>
                  </a:lnTo>
                  <a:lnTo>
                    <a:pt x="7543" y="609955"/>
                  </a:lnTo>
                  <a:lnTo>
                    <a:pt x="7543" y="614959"/>
                  </a:lnTo>
                  <a:lnTo>
                    <a:pt x="3683" y="615035"/>
                  </a:lnTo>
                  <a:lnTo>
                    <a:pt x="7543" y="614959"/>
                  </a:lnTo>
                  <a:lnTo>
                    <a:pt x="7543" y="609955"/>
                  </a:lnTo>
                  <a:lnTo>
                    <a:pt x="7543" y="500646"/>
                  </a:lnTo>
                  <a:lnTo>
                    <a:pt x="119189" y="500646"/>
                  </a:lnTo>
                  <a:lnTo>
                    <a:pt x="119189" y="491756"/>
                  </a:lnTo>
                  <a:lnTo>
                    <a:pt x="0" y="491756"/>
                  </a:lnTo>
                  <a:lnTo>
                    <a:pt x="0" y="500646"/>
                  </a:lnTo>
                  <a:lnTo>
                    <a:pt x="0" y="609955"/>
                  </a:lnTo>
                  <a:lnTo>
                    <a:pt x="0" y="615035"/>
                  </a:lnTo>
                  <a:lnTo>
                    <a:pt x="0" y="618845"/>
                  </a:lnTo>
                  <a:lnTo>
                    <a:pt x="126885" y="618845"/>
                  </a:lnTo>
                  <a:lnTo>
                    <a:pt x="126885" y="615035"/>
                  </a:lnTo>
                  <a:lnTo>
                    <a:pt x="126885" y="609955"/>
                  </a:lnTo>
                  <a:lnTo>
                    <a:pt x="126885" y="500646"/>
                  </a:lnTo>
                  <a:lnTo>
                    <a:pt x="126885" y="491756"/>
                  </a:lnTo>
                  <a:close/>
                </a:path>
                <a:path w="1510664" h="619125">
                  <a:moveTo>
                    <a:pt x="406768" y="491756"/>
                  </a:moveTo>
                  <a:lnTo>
                    <a:pt x="398068" y="491756"/>
                  </a:lnTo>
                  <a:lnTo>
                    <a:pt x="398068" y="500646"/>
                  </a:lnTo>
                  <a:lnTo>
                    <a:pt x="398068" y="609955"/>
                  </a:lnTo>
                  <a:lnTo>
                    <a:pt x="287591" y="609955"/>
                  </a:lnTo>
                  <a:lnTo>
                    <a:pt x="287591" y="614959"/>
                  </a:lnTo>
                  <a:lnTo>
                    <a:pt x="283730" y="615035"/>
                  </a:lnTo>
                  <a:lnTo>
                    <a:pt x="287591" y="614959"/>
                  </a:lnTo>
                  <a:lnTo>
                    <a:pt x="287591" y="609955"/>
                  </a:lnTo>
                  <a:lnTo>
                    <a:pt x="287591" y="500646"/>
                  </a:lnTo>
                  <a:lnTo>
                    <a:pt x="398068" y="500646"/>
                  </a:lnTo>
                  <a:lnTo>
                    <a:pt x="398068" y="491756"/>
                  </a:lnTo>
                  <a:lnTo>
                    <a:pt x="278714" y="491756"/>
                  </a:lnTo>
                  <a:lnTo>
                    <a:pt x="278714" y="500646"/>
                  </a:lnTo>
                  <a:lnTo>
                    <a:pt x="278714" y="609955"/>
                  </a:lnTo>
                  <a:lnTo>
                    <a:pt x="278714" y="615035"/>
                  </a:lnTo>
                  <a:lnTo>
                    <a:pt x="278714" y="618845"/>
                  </a:lnTo>
                  <a:lnTo>
                    <a:pt x="406768" y="618845"/>
                  </a:lnTo>
                  <a:lnTo>
                    <a:pt x="406768" y="615035"/>
                  </a:lnTo>
                  <a:lnTo>
                    <a:pt x="406768" y="609955"/>
                  </a:lnTo>
                  <a:lnTo>
                    <a:pt x="406768" y="500646"/>
                  </a:lnTo>
                  <a:lnTo>
                    <a:pt x="406768" y="491756"/>
                  </a:lnTo>
                  <a:close/>
                </a:path>
                <a:path w="1510664" h="619125">
                  <a:moveTo>
                    <a:pt x="676770" y="491756"/>
                  </a:moveTo>
                  <a:lnTo>
                    <a:pt x="668070" y="491756"/>
                  </a:lnTo>
                  <a:lnTo>
                    <a:pt x="668070" y="500646"/>
                  </a:lnTo>
                  <a:lnTo>
                    <a:pt x="668070" y="611225"/>
                  </a:lnTo>
                  <a:lnTo>
                    <a:pt x="557428" y="611225"/>
                  </a:lnTo>
                  <a:lnTo>
                    <a:pt x="557428" y="614959"/>
                  </a:lnTo>
                  <a:lnTo>
                    <a:pt x="553745" y="615035"/>
                  </a:lnTo>
                  <a:lnTo>
                    <a:pt x="557428" y="614959"/>
                  </a:lnTo>
                  <a:lnTo>
                    <a:pt x="557428" y="611276"/>
                  </a:lnTo>
                  <a:lnTo>
                    <a:pt x="553745" y="611276"/>
                  </a:lnTo>
                  <a:lnTo>
                    <a:pt x="557428" y="611225"/>
                  </a:lnTo>
                  <a:lnTo>
                    <a:pt x="557428" y="500646"/>
                  </a:lnTo>
                  <a:lnTo>
                    <a:pt x="668070" y="500646"/>
                  </a:lnTo>
                  <a:lnTo>
                    <a:pt x="668070" y="491756"/>
                  </a:lnTo>
                  <a:lnTo>
                    <a:pt x="548716" y="491756"/>
                  </a:lnTo>
                  <a:lnTo>
                    <a:pt x="548716" y="500646"/>
                  </a:lnTo>
                  <a:lnTo>
                    <a:pt x="548716" y="611225"/>
                  </a:lnTo>
                  <a:lnTo>
                    <a:pt x="548716" y="615035"/>
                  </a:lnTo>
                  <a:lnTo>
                    <a:pt x="548716" y="618845"/>
                  </a:lnTo>
                  <a:lnTo>
                    <a:pt x="676770" y="618845"/>
                  </a:lnTo>
                  <a:lnTo>
                    <a:pt x="676770" y="615035"/>
                  </a:lnTo>
                  <a:lnTo>
                    <a:pt x="676770" y="611225"/>
                  </a:lnTo>
                  <a:lnTo>
                    <a:pt x="676770" y="500646"/>
                  </a:lnTo>
                  <a:lnTo>
                    <a:pt x="676770" y="491756"/>
                  </a:lnTo>
                  <a:close/>
                </a:path>
                <a:path w="1510664" h="619125">
                  <a:moveTo>
                    <a:pt x="936739" y="0"/>
                  </a:moveTo>
                  <a:lnTo>
                    <a:pt x="558761" y="0"/>
                  </a:lnTo>
                  <a:lnTo>
                    <a:pt x="558761" y="8890"/>
                  </a:lnTo>
                  <a:lnTo>
                    <a:pt x="936739" y="8890"/>
                  </a:lnTo>
                  <a:lnTo>
                    <a:pt x="936739" y="0"/>
                  </a:lnTo>
                  <a:close/>
                </a:path>
                <a:path w="1510664" h="619125">
                  <a:moveTo>
                    <a:pt x="966863" y="491756"/>
                  </a:moveTo>
                  <a:lnTo>
                    <a:pt x="957999" y="491756"/>
                  </a:lnTo>
                  <a:lnTo>
                    <a:pt x="957999" y="500646"/>
                  </a:lnTo>
                  <a:lnTo>
                    <a:pt x="957999" y="609955"/>
                  </a:lnTo>
                  <a:lnTo>
                    <a:pt x="847509" y="609955"/>
                  </a:lnTo>
                  <a:lnTo>
                    <a:pt x="847509" y="614959"/>
                  </a:lnTo>
                  <a:lnTo>
                    <a:pt x="842492" y="615035"/>
                  </a:lnTo>
                  <a:lnTo>
                    <a:pt x="847509" y="614959"/>
                  </a:lnTo>
                  <a:lnTo>
                    <a:pt x="847509" y="609955"/>
                  </a:lnTo>
                  <a:lnTo>
                    <a:pt x="847509" y="500646"/>
                  </a:lnTo>
                  <a:lnTo>
                    <a:pt x="957999" y="500646"/>
                  </a:lnTo>
                  <a:lnTo>
                    <a:pt x="957999" y="491756"/>
                  </a:lnTo>
                  <a:lnTo>
                    <a:pt x="838809" y="491756"/>
                  </a:lnTo>
                  <a:lnTo>
                    <a:pt x="838809" y="500646"/>
                  </a:lnTo>
                  <a:lnTo>
                    <a:pt x="838809" y="609955"/>
                  </a:lnTo>
                  <a:lnTo>
                    <a:pt x="838809" y="615035"/>
                  </a:lnTo>
                  <a:lnTo>
                    <a:pt x="838809" y="618845"/>
                  </a:lnTo>
                  <a:lnTo>
                    <a:pt x="966863" y="618845"/>
                  </a:lnTo>
                  <a:lnTo>
                    <a:pt x="966863" y="615035"/>
                  </a:lnTo>
                  <a:lnTo>
                    <a:pt x="966863" y="609955"/>
                  </a:lnTo>
                  <a:lnTo>
                    <a:pt x="966863" y="500646"/>
                  </a:lnTo>
                  <a:lnTo>
                    <a:pt x="966863" y="491756"/>
                  </a:lnTo>
                  <a:close/>
                </a:path>
                <a:path w="1510664" h="619125">
                  <a:moveTo>
                    <a:pt x="1235532" y="491756"/>
                  </a:moveTo>
                  <a:lnTo>
                    <a:pt x="1228001" y="491756"/>
                  </a:lnTo>
                  <a:lnTo>
                    <a:pt x="1228001" y="500646"/>
                  </a:lnTo>
                  <a:lnTo>
                    <a:pt x="1228001" y="609955"/>
                  </a:lnTo>
                  <a:lnTo>
                    <a:pt x="1116177" y="609955"/>
                  </a:lnTo>
                  <a:lnTo>
                    <a:pt x="1116177" y="614959"/>
                  </a:lnTo>
                  <a:lnTo>
                    <a:pt x="1112494" y="615035"/>
                  </a:lnTo>
                  <a:lnTo>
                    <a:pt x="1116177" y="614959"/>
                  </a:lnTo>
                  <a:lnTo>
                    <a:pt x="1116177" y="609955"/>
                  </a:lnTo>
                  <a:lnTo>
                    <a:pt x="1116177" y="500646"/>
                  </a:lnTo>
                  <a:lnTo>
                    <a:pt x="1228001" y="500646"/>
                  </a:lnTo>
                  <a:lnTo>
                    <a:pt x="1228001" y="491756"/>
                  </a:lnTo>
                  <a:lnTo>
                    <a:pt x="1108646" y="491756"/>
                  </a:lnTo>
                  <a:lnTo>
                    <a:pt x="1108646" y="500646"/>
                  </a:lnTo>
                  <a:lnTo>
                    <a:pt x="1108646" y="609955"/>
                  </a:lnTo>
                  <a:lnTo>
                    <a:pt x="1108646" y="615035"/>
                  </a:lnTo>
                  <a:lnTo>
                    <a:pt x="1108646" y="618845"/>
                  </a:lnTo>
                  <a:lnTo>
                    <a:pt x="1235532" y="618845"/>
                  </a:lnTo>
                  <a:lnTo>
                    <a:pt x="1235532" y="615035"/>
                  </a:lnTo>
                  <a:lnTo>
                    <a:pt x="1235532" y="609955"/>
                  </a:lnTo>
                  <a:lnTo>
                    <a:pt x="1235532" y="500646"/>
                  </a:lnTo>
                  <a:lnTo>
                    <a:pt x="1235532" y="491756"/>
                  </a:lnTo>
                  <a:close/>
                </a:path>
                <a:path w="1510664" h="619125">
                  <a:moveTo>
                    <a:pt x="1510563" y="491756"/>
                  </a:moveTo>
                  <a:lnTo>
                    <a:pt x="1501686" y="491756"/>
                  </a:lnTo>
                  <a:lnTo>
                    <a:pt x="1501686" y="500646"/>
                  </a:lnTo>
                  <a:lnTo>
                    <a:pt x="1501686" y="609955"/>
                  </a:lnTo>
                  <a:lnTo>
                    <a:pt x="1391208" y="609955"/>
                  </a:lnTo>
                  <a:lnTo>
                    <a:pt x="1391208" y="614959"/>
                  </a:lnTo>
                  <a:lnTo>
                    <a:pt x="1387525" y="615035"/>
                  </a:lnTo>
                  <a:lnTo>
                    <a:pt x="1391208" y="614959"/>
                  </a:lnTo>
                  <a:lnTo>
                    <a:pt x="1391208" y="609955"/>
                  </a:lnTo>
                  <a:lnTo>
                    <a:pt x="1391208" y="500646"/>
                  </a:lnTo>
                  <a:lnTo>
                    <a:pt x="1501686" y="500646"/>
                  </a:lnTo>
                  <a:lnTo>
                    <a:pt x="1501686" y="491756"/>
                  </a:lnTo>
                  <a:lnTo>
                    <a:pt x="1382496" y="491756"/>
                  </a:lnTo>
                  <a:lnTo>
                    <a:pt x="1382496" y="500646"/>
                  </a:lnTo>
                  <a:lnTo>
                    <a:pt x="1382496" y="609955"/>
                  </a:lnTo>
                  <a:lnTo>
                    <a:pt x="1382496" y="615035"/>
                  </a:lnTo>
                  <a:lnTo>
                    <a:pt x="1382496" y="618845"/>
                  </a:lnTo>
                  <a:lnTo>
                    <a:pt x="1510563" y="618845"/>
                  </a:lnTo>
                  <a:lnTo>
                    <a:pt x="1510563" y="615035"/>
                  </a:lnTo>
                  <a:lnTo>
                    <a:pt x="1510563" y="609955"/>
                  </a:lnTo>
                  <a:lnTo>
                    <a:pt x="1510563" y="500646"/>
                  </a:lnTo>
                  <a:lnTo>
                    <a:pt x="1510563" y="4917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70588" y="1617682"/>
              <a:ext cx="192166" cy="19129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4932185" y="2756738"/>
              <a:ext cx="967105" cy="127635"/>
            </a:xfrm>
            <a:custGeom>
              <a:avLst/>
              <a:gdLst/>
              <a:ahLst/>
              <a:cxnLst/>
              <a:rect l="l" t="t" r="r" b="b"/>
              <a:pathLst>
                <a:path w="967104" h="127635">
                  <a:moveTo>
                    <a:pt x="12805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0" y="118198"/>
                  </a:lnTo>
                  <a:lnTo>
                    <a:pt x="0" y="122008"/>
                  </a:lnTo>
                  <a:lnTo>
                    <a:pt x="0" y="127101"/>
                  </a:lnTo>
                  <a:lnTo>
                    <a:pt x="128054" y="127101"/>
                  </a:lnTo>
                  <a:lnTo>
                    <a:pt x="128054" y="122008"/>
                  </a:lnTo>
                  <a:lnTo>
                    <a:pt x="128054" y="118198"/>
                  </a:lnTo>
                  <a:lnTo>
                    <a:pt x="128054" y="7620"/>
                  </a:lnTo>
                  <a:lnTo>
                    <a:pt x="128054" y="0"/>
                  </a:lnTo>
                  <a:close/>
                </a:path>
                <a:path w="967104" h="127635">
                  <a:moveTo>
                    <a:pt x="966863" y="0"/>
                  </a:moveTo>
                  <a:lnTo>
                    <a:pt x="838631" y="0"/>
                  </a:lnTo>
                  <a:lnTo>
                    <a:pt x="838631" y="7620"/>
                  </a:lnTo>
                  <a:lnTo>
                    <a:pt x="838631" y="118198"/>
                  </a:lnTo>
                  <a:lnTo>
                    <a:pt x="838631" y="122008"/>
                  </a:lnTo>
                  <a:lnTo>
                    <a:pt x="838631" y="127101"/>
                  </a:lnTo>
                  <a:lnTo>
                    <a:pt x="966863" y="127101"/>
                  </a:lnTo>
                  <a:lnTo>
                    <a:pt x="966863" y="122008"/>
                  </a:lnTo>
                  <a:lnTo>
                    <a:pt x="966863" y="118198"/>
                  </a:lnTo>
                  <a:lnTo>
                    <a:pt x="966863" y="7620"/>
                  </a:lnTo>
                  <a:lnTo>
                    <a:pt x="9668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212069" y="2757230"/>
              <a:ext cx="128055" cy="12708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652140" y="2757230"/>
              <a:ext cx="128055" cy="12708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59475" y="2724538"/>
              <a:ext cx="192166" cy="19112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050874" y="2757230"/>
              <a:ext cx="128055" cy="12708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40966" y="2757230"/>
              <a:ext cx="128055" cy="12708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246723" y="1650375"/>
              <a:ext cx="128055" cy="12708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738177" y="1709559"/>
              <a:ext cx="517525" cy="617855"/>
            </a:xfrm>
            <a:custGeom>
              <a:avLst/>
              <a:gdLst/>
              <a:ahLst/>
              <a:cxnLst/>
              <a:rect l="l" t="t" r="r" b="b"/>
              <a:pathLst>
                <a:path w="517525" h="617855">
                  <a:moveTo>
                    <a:pt x="126885" y="490474"/>
                  </a:moveTo>
                  <a:lnTo>
                    <a:pt x="118008" y="490474"/>
                  </a:lnTo>
                  <a:lnTo>
                    <a:pt x="118008" y="499376"/>
                  </a:lnTo>
                  <a:lnTo>
                    <a:pt x="118008" y="609955"/>
                  </a:lnTo>
                  <a:lnTo>
                    <a:pt x="7531" y="609955"/>
                  </a:lnTo>
                  <a:lnTo>
                    <a:pt x="7531" y="499376"/>
                  </a:lnTo>
                  <a:lnTo>
                    <a:pt x="118008" y="499376"/>
                  </a:lnTo>
                  <a:lnTo>
                    <a:pt x="118008" y="490474"/>
                  </a:lnTo>
                  <a:lnTo>
                    <a:pt x="0" y="490474"/>
                  </a:lnTo>
                  <a:lnTo>
                    <a:pt x="0" y="499376"/>
                  </a:lnTo>
                  <a:lnTo>
                    <a:pt x="0" y="609955"/>
                  </a:lnTo>
                  <a:lnTo>
                    <a:pt x="0" y="613765"/>
                  </a:lnTo>
                  <a:lnTo>
                    <a:pt x="0" y="617575"/>
                  </a:lnTo>
                  <a:lnTo>
                    <a:pt x="126885" y="617575"/>
                  </a:lnTo>
                  <a:lnTo>
                    <a:pt x="126885" y="613765"/>
                  </a:lnTo>
                  <a:lnTo>
                    <a:pt x="126885" y="609955"/>
                  </a:lnTo>
                  <a:lnTo>
                    <a:pt x="126885" y="499376"/>
                  </a:lnTo>
                  <a:lnTo>
                    <a:pt x="126885" y="490474"/>
                  </a:lnTo>
                  <a:close/>
                </a:path>
                <a:path w="517525" h="617855">
                  <a:moveTo>
                    <a:pt x="517410" y="0"/>
                  </a:moveTo>
                  <a:lnTo>
                    <a:pt x="139433" y="0"/>
                  </a:lnTo>
                  <a:lnTo>
                    <a:pt x="139433" y="8890"/>
                  </a:lnTo>
                  <a:lnTo>
                    <a:pt x="517410" y="8890"/>
                  </a:lnTo>
                  <a:lnTo>
                    <a:pt x="5174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008189" y="2205144"/>
              <a:ext cx="126883" cy="12691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276854" y="2200114"/>
              <a:ext cx="128222" cy="126914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855689" y="1648434"/>
              <a:ext cx="127000" cy="127635"/>
            </a:xfrm>
            <a:custGeom>
              <a:avLst/>
              <a:gdLst/>
              <a:ahLst/>
              <a:cxnLst/>
              <a:rect l="l" t="t" r="r" b="b"/>
              <a:pathLst>
                <a:path w="127000" h="127635">
                  <a:moveTo>
                    <a:pt x="126885" y="0"/>
                  </a:moveTo>
                  <a:lnTo>
                    <a:pt x="119354" y="0"/>
                  </a:lnTo>
                  <a:lnTo>
                    <a:pt x="119354" y="7620"/>
                  </a:lnTo>
                  <a:lnTo>
                    <a:pt x="119354" y="118198"/>
                  </a:lnTo>
                  <a:lnTo>
                    <a:pt x="7531" y="118198"/>
                  </a:lnTo>
                  <a:lnTo>
                    <a:pt x="7531" y="122821"/>
                  </a:lnTo>
                  <a:lnTo>
                    <a:pt x="7531" y="123278"/>
                  </a:lnTo>
                  <a:lnTo>
                    <a:pt x="3848" y="123278"/>
                  </a:lnTo>
                  <a:lnTo>
                    <a:pt x="3848" y="122821"/>
                  </a:lnTo>
                  <a:lnTo>
                    <a:pt x="7531" y="122821"/>
                  </a:lnTo>
                  <a:lnTo>
                    <a:pt x="7531" y="118198"/>
                  </a:lnTo>
                  <a:lnTo>
                    <a:pt x="7531" y="117792"/>
                  </a:lnTo>
                  <a:lnTo>
                    <a:pt x="7531" y="7620"/>
                  </a:lnTo>
                  <a:lnTo>
                    <a:pt x="119354" y="7620"/>
                  </a:lnTo>
                  <a:lnTo>
                    <a:pt x="119354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18198"/>
                  </a:lnTo>
                  <a:lnTo>
                    <a:pt x="0" y="123278"/>
                  </a:lnTo>
                  <a:lnTo>
                    <a:pt x="0" y="127088"/>
                  </a:lnTo>
                  <a:lnTo>
                    <a:pt x="126885" y="127088"/>
                  </a:lnTo>
                  <a:lnTo>
                    <a:pt x="126885" y="123278"/>
                  </a:lnTo>
                  <a:lnTo>
                    <a:pt x="126885" y="118198"/>
                  </a:lnTo>
                  <a:lnTo>
                    <a:pt x="126885" y="7620"/>
                  </a:lnTo>
                  <a:lnTo>
                    <a:pt x="1268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632229" y="2725879"/>
              <a:ext cx="192166" cy="18978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6943737" y="2756738"/>
              <a:ext cx="685800" cy="127635"/>
            </a:xfrm>
            <a:custGeom>
              <a:avLst/>
              <a:gdLst/>
              <a:ahLst/>
              <a:cxnLst/>
              <a:rect l="l" t="t" r="r" b="b"/>
              <a:pathLst>
                <a:path w="685800" h="127635">
                  <a:moveTo>
                    <a:pt x="128054" y="0"/>
                  </a:moveTo>
                  <a:lnTo>
                    <a:pt x="119189" y="0"/>
                  </a:lnTo>
                  <a:lnTo>
                    <a:pt x="119189" y="8890"/>
                  </a:lnTo>
                  <a:lnTo>
                    <a:pt x="119189" y="118198"/>
                  </a:lnTo>
                  <a:lnTo>
                    <a:pt x="8712" y="118198"/>
                  </a:lnTo>
                  <a:lnTo>
                    <a:pt x="8712" y="118694"/>
                  </a:lnTo>
                  <a:lnTo>
                    <a:pt x="3683" y="118694"/>
                  </a:lnTo>
                  <a:lnTo>
                    <a:pt x="3683" y="118198"/>
                  </a:lnTo>
                  <a:lnTo>
                    <a:pt x="8712" y="118198"/>
                  </a:lnTo>
                  <a:lnTo>
                    <a:pt x="8712" y="8890"/>
                  </a:lnTo>
                  <a:lnTo>
                    <a:pt x="119189" y="8890"/>
                  </a:lnTo>
                  <a:lnTo>
                    <a:pt x="119189" y="0"/>
                  </a:lnTo>
                  <a:lnTo>
                    <a:pt x="0" y="0"/>
                  </a:lnTo>
                  <a:lnTo>
                    <a:pt x="0" y="8890"/>
                  </a:lnTo>
                  <a:lnTo>
                    <a:pt x="0" y="118198"/>
                  </a:lnTo>
                  <a:lnTo>
                    <a:pt x="0" y="123278"/>
                  </a:lnTo>
                  <a:lnTo>
                    <a:pt x="0" y="127088"/>
                  </a:lnTo>
                  <a:lnTo>
                    <a:pt x="128054" y="127088"/>
                  </a:lnTo>
                  <a:lnTo>
                    <a:pt x="128054" y="123278"/>
                  </a:lnTo>
                  <a:lnTo>
                    <a:pt x="128054" y="118198"/>
                  </a:lnTo>
                  <a:lnTo>
                    <a:pt x="128054" y="8890"/>
                  </a:lnTo>
                  <a:lnTo>
                    <a:pt x="128054" y="0"/>
                  </a:lnTo>
                  <a:close/>
                </a:path>
                <a:path w="685800" h="127635">
                  <a:moveTo>
                    <a:pt x="685482" y="0"/>
                  </a:moveTo>
                  <a:lnTo>
                    <a:pt x="676770" y="0"/>
                  </a:lnTo>
                  <a:lnTo>
                    <a:pt x="676770" y="8890"/>
                  </a:lnTo>
                  <a:lnTo>
                    <a:pt x="676770" y="118198"/>
                  </a:lnTo>
                  <a:lnTo>
                    <a:pt x="566293" y="118198"/>
                  </a:lnTo>
                  <a:lnTo>
                    <a:pt x="566293" y="118694"/>
                  </a:lnTo>
                  <a:lnTo>
                    <a:pt x="561276" y="118694"/>
                  </a:lnTo>
                  <a:lnTo>
                    <a:pt x="561276" y="118198"/>
                  </a:lnTo>
                  <a:lnTo>
                    <a:pt x="566293" y="118198"/>
                  </a:lnTo>
                  <a:lnTo>
                    <a:pt x="566293" y="8890"/>
                  </a:lnTo>
                  <a:lnTo>
                    <a:pt x="676770" y="8890"/>
                  </a:lnTo>
                  <a:lnTo>
                    <a:pt x="676770" y="0"/>
                  </a:lnTo>
                  <a:lnTo>
                    <a:pt x="557415" y="0"/>
                  </a:lnTo>
                  <a:lnTo>
                    <a:pt x="557415" y="8890"/>
                  </a:lnTo>
                  <a:lnTo>
                    <a:pt x="557415" y="118198"/>
                  </a:lnTo>
                  <a:lnTo>
                    <a:pt x="557415" y="122008"/>
                  </a:lnTo>
                  <a:lnTo>
                    <a:pt x="557415" y="127088"/>
                  </a:lnTo>
                  <a:lnTo>
                    <a:pt x="685482" y="127088"/>
                  </a:lnTo>
                  <a:lnTo>
                    <a:pt x="685482" y="122008"/>
                  </a:lnTo>
                  <a:lnTo>
                    <a:pt x="685482" y="118198"/>
                  </a:lnTo>
                  <a:lnTo>
                    <a:pt x="685482" y="8890"/>
                  </a:lnTo>
                  <a:lnTo>
                    <a:pt x="6854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043685" y="2757230"/>
              <a:ext cx="126716" cy="12708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773680" y="2757230"/>
              <a:ext cx="126716" cy="12708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585363" y="1620197"/>
              <a:ext cx="191999" cy="191293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7223620" y="2198763"/>
              <a:ext cx="928369" cy="685165"/>
            </a:xfrm>
            <a:custGeom>
              <a:avLst/>
              <a:gdLst/>
              <a:ahLst/>
              <a:cxnLst/>
              <a:rect l="l" t="t" r="r" b="b"/>
              <a:pathLst>
                <a:path w="928370" h="685164">
                  <a:moveTo>
                    <a:pt x="128054" y="557974"/>
                  </a:moveTo>
                  <a:lnTo>
                    <a:pt x="119354" y="557974"/>
                  </a:lnTo>
                  <a:lnTo>
                    <a:pt x="119354" y="566864"/>
                  </a:lnTo>
                  <a:lnTo>
                    <a:pt x="119354" y="676173"/>
                  </a:lnTo>
                  <a:lnTo>
                    <a:pt x="8877" y="676173"/>
                  </a:lnTo>
                  <a:lnTo>
                    <a:pt x="8877" y="676668"/>
                  </a:lnTo>
                  <a:lnTo>
                    <a:pt x="3848" y="676668"/>
                  </a:lnTo>
                  <a:lnTo>
                    <a:pt x="3848" y="676173"/>
                  </a:lnTo>
                  <a:lnTo>
                    <a:pt x="8877" y="676173"/>
                  </a:lnTo>
                  <a:lnTo>
                    <a:pt x="8877" y="566864"/>
                  </a:lnTo>
                  <a:lnTo>
                    <a:pt x="119354" y="566864"/>
                  </a:lnTo>
                  <a:lnTo>
                    <a:pt x="119354" y="557974"/>
                  </a:lnTo>
                  <a:lnTo>
                    <a:pt x="0" y="557974"/>
                  </a:lnTo>
                  <a:lnTo>
                    <a:pt x="0" y="566864"/>
                  </a:lnTo>
                  <a:lnTo>
                    <a:pt x="0" y="676173"/>
                  </a:lnTo>
                  <a:lnTo>
                    <a:pt x="0" y="681253"/>
                  </a:lnTo>
                  <a:lnTo>
                    <a:pt x="0" y="685063"/>
                  </a:lnTo>
                  <a:lnTo>
                    <a:pt x="128054" y="685063"/>
                  </a:lnTo>
                  <a:lnTo>
                    <a:pt x="128054" y="681253"/>
                  </a:lnTo>
                  <a:lnTo>
                    <a:pt x="128054" y="676173"/>
                  </a:lnTo>
                  <a:lnTo>
                    <a:pt x="128054" y="566864"/>
                  </a:lnTo>
                  <a:lnTo>
                    <a:pt x="128054" y="557974"/>
                  </a:lnTo>
                  <a:close/>
                </a:path>
                <a:path w="928370" h="685164">
                  <a:moveTo>
                    <a:pt x="637933" y="0"/>
                  </a:moveTo>
                  <a:lnTo>
                    <a:pt x="630402" y="0"/>
                  </a:lnTo>
                  <a:lnTo>
                    <a:pt x="630402" y="8902"/>
                  </a:lnTo>
                  <a:lnTo>
                    <a:pt x="630402" y="118211"/>
                  </a:lnTo>
                  <a:lnTo>
                    <a:pt x="518579" y="118211"/>
                  </a:lnTo>
                  <a:lnTo>
                    <a:pt x="518579" y="123240"/>
                  </a:lnTo>
                  <a:lnTo>
                    <a:pt x="514896" y="123291"/>
                  </a:lnTo>
                  <a:lnTo>
                    <a:pt x="518579" y="123240"/>
                  </a:lnTo>
                  <a:lnTo>
                    <a:pt x="518579" y="118211"/>
                  </a:lnTo>
                  <a:lnTo>
                    <a:pt x="518579" y="8902"/>
                  </a:lnTo>
                  <a:lnTo>
                    <a:pt x="630402" y="8902"/>
                  </a:lnTo>
                  <a:lnTo>
                    <a:pt x="630402" y="0"/>
                  </a:lnTo>
                  <a:lnTo>
                    <a:pt x="511048" y="0"/>
                  </a:lnTo>
                  <a:lnTo>
                    <a:pt x="511048" y="8902"/>
                  </a:lnTo>
                  <a:lnTo>
                    <a:pt x="511048" y="118211"/>
                  </a:lnTo>
                  <a:lnTo>
                    <a:pt x="511048" y="123291"/>
                  </a:lnTo>
                  <a:lnTo>
                    <a:pt x="511048" y="127101"/>
                  </a:lnTo>
                  <a:lnTo>
                    <a:pt x="637933" y="127101"/>
                  </a:lnTo>
                  <a:lnTo>
                    <a:pt x="637933" y="123291"/>
                  </a:lnTo>
                  <a:lnTo>
                    <a:pt x="637933" y="118211"/>
                  </a:lnTo>
                  <a:lnTo>
                    <a:pt x="637933" y="8902"/>
                  </a:lnTo>
                  <a:lnTo>
                    <a:pt x="637933" y="0"/>
                  </a:lnTo>
                  <a:close/>
                </a:path>
                <a:path w="928370" h="685164">
                  <a:moveTo>
                    <a:pt x="928027" y="0"/>
                  </a:moveTo>
                  <a:lnTo>
                    <a:pt x="919149" y="0"/>
                  </a:lnTo>
                  <a:lnTo>
                    <a:pt x="919149" y="7632"/>
                  </a:lnTo>
                  <a:lnTo>
                    <a:pt x="919149" y="118211"/>
                  </a:lnTo>
                  <a:lnTo>
                    <a:pt x="808672" y="118211"/>
                  </a:lnTo>
                  <a:lnTo>
                    <a:pt x="808672" y="7632"/>
                  </a:lnTo>
                  <a:lnTo>
                    <a:pt x="919149" y="7632"/>
                  </a:lnTo>
                  <a:lnTo>
                    <a:pt x="919149" y="0"/>
                  </a:lnTo>
                  <a:lnTo>
                    <a:pt x="799973" y="0"/>
                  </a:lnTo>
                  <a:lnTo>
                    <a:pt x="799973" y="7632"/>
                  </a:lnTo>
                  <a:lnTo>
                    <a:pt x="799973" y="118211"/>
                  </a:lnTo>
                  <a:lnTo>
                    <a:pt x="799973" y="122021"/>
                  </a:lnTo>
                  <a:lnTo>
                    <a:pt x="799973" y="127101"/>
                  </a:lnTo>
                  <a:lnTo>
                    <a:pt x="928027" y="127101"/>
                  </a:lnTo>
                  <a:lnTo>
                    <a:pt x="928027" y="122021"/>
                  </a:lnTo>
                  <a:lnTo>
                    <a:pt x="928027" y="118211"/>
                  </a:lnTo>
                  <a:lnTo>
                    <a:pt x="928027" y="7632"/>
                  </a:lnTo>
                  <a:lnTo>
                    <a:pt x="9280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163910" y="2174966"/>
              <a:ext cx="192116" cy="191126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037082" y="1327314"/>
              <a:ext cx="7142480" cy="1438910"/>
            </a:xfrm>
            <a:custGeom>
              <a:avLst/>
              <a:gdLst/>
              <a:ahLst/>
              <a:cxnLst/>
              <a:rect l="l" t="t" r="r" b="b"/>
              <a:pathLst>
                <a:path w="7142480" h="1438910">
                  <a:moveTo>
                    <a:pt x="1050975" y="764667"/>
                  </a:moveTo>
                  <a:lnTo>
                    <a:pt x="1050975" y="764667"/>
                  </a:lnTo>
                  <a:lnTo>
                    <a:pt x="218490" y="764667"/>
                  </a:lnTo>
                  <a:lnTo>
                    <a:pt x="218490" y="770877"/>
                  </a:lnTo>
                  <a:lnTo>
                    <a:pt x="218490" y="773391"/>
                  </a:lnTo>
                  <a:lnTo>
                    <a:pt x="218490" y="887895"/>
                  </a:lnTo>
                  <a:lnTo>
                    <a:pt x="227279" y="887895"/>
                  </a:lnTo>
                  <a:lnTo>
                    <a:pt x="227279" y="773391"/>
                  </a:lnTo>
                  <a:lnTo>
                    <a:pt x="488454" y="773391"/>
                  </a:lnTo>
                  <a:lnTo>
                    <a:pt x="488454" y="882865"/>
                  </a:lnTo>
                  <a:lnTo>
                    <a:pt x="495985" y="882865"/>
                  </a:lnTo>
                  <a:lnTo>
                    <a:pt x="495985" y="773391"/>
                  </a:lnTo>
                  <a:lnTo>
                    <a:pt x="758405" y="773391"/>
                  </a:lnTo>
                  <a:lnTo>
                    <a:pt x="758405" y="882865"/>
                  </a:lnTo>
                  <a:lnTo>
                    <a:pt x="767194" y="882865"/>
                  </a:lnTo>
                  <a:lnTo>
                    <a:pt x="767194" y="773391"/>
                  </a:lnTo>
                  <a:lnTo>
                    <a:pt x="1043444" y="773391"/>
                  </a:lnTo>
                  <a:lnTo>
                    <a:pt x="1043444" y="882865"/>
                  </a:lnTo>
                  <a:lnTo>
                    <a:pt x="1050975" y="882865"/>
                  </a:lnTo>
                  <a:lnTo>
                    <a:pt x="1050975" y="773391"/>
                  </a:lnTo>
                  <a:lnTo>
                    <a:pt x="1050975" y="764667"/>
                  </a:lnTo>
                  <a:close/>
                </a:path>
                <a:path w="7142480" h="1438910">
                  <a:moveTo>
                    <a:pt x="3078899" y="764667"/>
                  </a:moveTo>
                  <a:lnTo>
                    <a:pt x="3078899" y="764667"/>
                  </a:lnTo>
                  <a:lnTo>
                    <a:pt x="2385720" y="764667"/>
                  </a:lnTo>
                  <a:lnTo>
                    <a:pt x="2385720" y="387273"/>
                  </a:lnTo>
                  <a:lnTo>
                    <a:pt x="2377021" y="387273"/>
                  </a:lnTo>
                  <a:lnTo>
                    <a:pt x="2377021" y="764667"/>
                  </a:lnTo>
                  <a:lnTo>
                    <a:pt x="1976450" y="764667"/>
                  </a:lnTo>
                  <a:lnTo>
                    <a:pt x="1967572" y="764667"/>
                  </a:lnTo>
                  <a:lnTo>
                    <a:pt x="1696402" y="764667"/>
                  </a:lnTo>
                  <a:lnTo>
                    <a:pt x="1687525" y="764667"/>
                  </a:lnTo>
                  <a:lnTo>
                    <a:pt x="1687525" y="773391"/>
                  </a:lnTo>
                  <a:lnTo>
                    <a:pt x="1687525" y="882865"/>
                  </a:lnTo>
                  <a:lnTo>
                    <a:pt x="1696402" y="882865"/>
                  </a:lnTo>
                  <a:lnTo>
                    <a:pt x="1696402" y="773391"/>
                  </a:lnTo>
                  <a:lnTo>
                    <a:pt x="1967572" y="773391"/>
                  </a:lnTo>
                  <a:lnTo>
                    <a:pt x="1967572" y="882865"/>
                  </a:lnTo>
                  <a:lnTo>
                    <a:pt x="1976450" y="882865"/>
                  </a:lnTo>
                  <a:lnTo>
                    <a:pt x="1976450" y="773391"/>
                  </a:lnTo>
                  <a:lnTo>
                    <a:pt x="2237575" y="773391"/>
                  </a:lnTo>
                  <a:lnTo>
                    <a:pt x="2237575" y="882865"/>
                  </a:lnTo>
                  <a:lnTo>
                    <a:pt x="2245106" y="882865"/>
                  </a:lnTo>
                  <a:lnTo>
                    <a:pt x="2245106" y="773391"/>
                  </a:lnTo>
                  <a:lnTo>
                    <a:pt x="2377021" y="773391"/>
                  </a:lnTo>
                  <a:lnTo>
                    <a:pt x="2385720" y="773391"/>
                  </a:lnTo>
                  <a:lnTo>
                    <a:pt x="2526334" y="773391"/>
                  </a:lnTo>
                  <a:lnTo>
                    <a:pt x="2526334" y="882865"/>
                  </a:lnTo>
                  <a:lnTo>
                    <a:pt x="2535199" y="882865"/>
                  </a:lnTo>
                  <a:lnTo>
                    <a:pt x="2535199" y="773391"/>
                  </a:lnTo>
                  <a:lnTo>
                    <a:pt x="2796336" y="773391"/>
                  </a:lnTo>
                  <a:lnTo>
                    <a:pt x="2796336" y="882865"/>
                  </a:lnTo>
                  <a:lnTo>
                    <a:pt x="2805201" y="882865"/>
                  </a:lnTo>
                  <a:lnTo>
                    <a:pt x="2805201" y="773391"/>
                  </a:lnTo>
                  <a:lnTo>
                    <a:pt x="3071355" y="773391"/>
                  </a:lnTo>
                  <a:lnTo>
                    <a:pt x="3071355" y="882865"/>
                  </a:lnTo>
                  <a:lnTo>
                    <a:pt x="3078899" y="882865"/>
                  </a:lnTo>
                  <a:lnTo>
                    <a:pt x="3078899" y="773391"/>
                  </a:lnTo>
                  <a:lnTo>
                    <a:pt x="3078899" y="764667"/>
                  </a:lnTo>
                  <a:close/>
                </a:path>
                <a:path w="7142480" h="1438910">
                  <a:moveTo>
                    <a:pt x="3363963" y="1320444"/>
                  </a:moveTo>
                  <a:lnTo>
                    <a:pt x="3363963" y="1320444"/>
                  </a:lnTo>
                  <a:lnTo>
                    <a:pt x="1406309" y="1320444"/>
                  </a:lnTo>
                  <a:lnTo>
                    <a:pt x="1406309" y="384759"/>
                  </a:lnTo>
                  <a:lnTo>
                    <a:pt x="1398778" y="384759"/>
                  </a:lnTo>
                  <a:lnTo>
                    <a:pt x="1398778" y="1320444"/>
                  </a:lnTo>
                  <a:lnTo>
                    <a:pt x="1107490" y="1320444"/>
                  </a:lnTo>
                  <a:lnTo>
                    <a:pt x="0" y="1320444"/>
                  </a:lnTo>
                  <a:lnTo>
                    <a:pt x="0" y="1329334"/>
                  </a:lnTo>
                  <a:lnTo>
                    <a:pt x="0" y="1437462"/>
                  </a:lnTo>
                  <a:lnTo>
                    <a:pt x="8788" y="1437462"/>
                  </a:lnTo>
                  <a:lnTo>
                    <a:pt x="8788" y="1329334"/>
                  </a:lnTo>
                  <a:lnTo>
                    <a:pt x="280022" y="1329334"/>
                  </a:lnTo>
                  <a:lnTo>
                    <a:pt x="280022" y="1437462"/>
                  </a:lnTo>
                  <a:lnTo>
                    <a:pt x="287553" y="1437462"/>
                  </a:lnTo>
                  <a:lnTo>
                    <a:pt x="287553" y="1329334"/>
                  </a:lnTo>
                  <a:lnTo>
                    <a:pt x="538670" y="1329334"/>
                  </a:lnTo>
                  <a:lnTo>
                    <a:pt x="538670" y="1437462"/>
                  </a:lnTo>
                  <a:lnTo>
                    <a:pt x="547458" y="1437462"/>
                  </a:lnTo>
                  <a:lnTo>
                    <a:pt x="547458" y="1329334"/>
                  </a:lnTo>
                  <a:lnTo>
                    <a:pt x="818692" y="1329334"/>
                  </a:lnTo>
                  <a:lnTo>
                    <a:pt x="818692" y="1437462"/>
                  </a:lnTo>
                  <a:lnTo>
                    <a:pt x="827481" y="1437462"/>
                  </a:lnTo>
                  <a:lnTo>
                    <a:pt x="827481" y="1329334"/>
                  </a:lnTo>
                  <a:lnTo>
                    <a:pt x="1098702" y="1329334"/>
                  </a:lnTo>
                  <a:lnTo>
                    <a:pt x="1098702" y="1437462"/>
                  </a:lnTo>
                  <a:lnTo>
                    <a:pt x="1107490" y="1437462"/>
                  </a:lnTo>
                  <a:lnTo>
                    <a:pt x="1107490" y="1329334"/>
                  </a:lnTo>
                  <a:lnTo>
                    <a:pt x="1398778" y="1329334"/>
                  </a:lnTo>
                  <a:lnTo>
                    <a:pt x="1398778" y="1437462"/>
                  </a:lnTo>
                  <a:lnTo>
                    <a:pt x="1406309" y="1437462"/>
                  </a:lnTo>
                  <a:lnTo>
                    <a:pt x="1406309" y="1329334"/>
                  </a:lnTo>
                  <a:lnTo>
                    <a:pt x="1677479" y="1329334"/>
                  </a:lnTo>
                  <a:lnTo>
                    <a:pt x="1677479" y="1437462"/>
                  </a:lnTo>
                  <a:lnTo>
                    <a:pt x="1686356" y="1437462"/>
                  </a:lnTo>
                  <a:lnTo>
                    <a:pt x="1686356" y="1329334"/>
                  </a:lnTo>
                  <a:lnTo>
                    <a:pt x="1957527" y="1329334"/>
                  </a:lnTo>
                  <a:lnTo>
                    <a:pt x="1957527" y="1437462"/>
                  </a:lnTo>
                  <a:lnTo>
                    <a:pt x="1966404" y="1437462"/>
                  </a:lnTo>
                  <a:lnTo>
                    <a:pt x="1966404" y="1329334"/>
                  </a:lnTo>
                  <a:lnTo>
                    <a:pt x="2237575" y="1329334"/>
                  </a:lnTo>
                  <a:lnTo>
                    <a:pt x="2237575" y="1437462"/>
                  </a:lnTo>
                  <a:lnTo>
                    <a:pt x="2245106" y="1437462"/>
                  </a:lnTo>
                  <a:lnTo>
                    <a:pt x="2245106" y="1329334"/>
                  </a:lnTo>
                  <a:lnTo>
                    <a:pt x="2516289" y="1329334"/>
                  </a:lnTo>
                  <a:lnTo>
                    <a:pt x="2516289" y="1437462"/>
                  </a:lnTo>
                  <a:lnTo>
                    <a:pt x="2525153" y="1437462"/>
                  </a:lnTo>
                  <a:lnTo>
                    <a:pt x="2525153" y="1329334"/>
                  </a:lnTo>
                  <a:lnTo>
                    <a:pt x="2796336" y="1329334"/>
                  </a:lnTo>
                  <a:lnTo>
                    <a:pt x="2796336" y="1437462"/>
                  </a:lnTo>
                  <a:lnTo>
                    <a:pt x="2805201" y="1437462"/>
                  </a:lnTo>
                  <a:lnTo>
                    <a:pt x="2805201" y="1329334"/>
                  </a:lnTo>
                  <a:lnTo>
                    <a:pt x="3076384" y="1329334"/>
                  </a:lnTo>
                  <a:lnTo>
                    <a:pt x="3076384" y="1437462"/>
                  </a:lnTo>
                  <a:lnTo>
                    <a:pt x="3085084" y="1437462"/>
                  </a:lnTo>
                  <a:lnTo>
                    <a:pt x="3085084" y="1329334"/>
                  </a:lnTo>
                  <a:lnTo>
                    <a:pt x="3356432" y="1329334"/>
                  </a:lnTo>
                  <a:lnTo>
                    <a:pt x="3356432" y="1437462"/>
                  </a:lnTo>
                  <a:lnTo>
                    <a:pt x="3363963" y="1437462"/>
                  </a:lnTo>
                  <a:lnTo>
                    <a:pt x="3363963" y="1329334"/>
                  </a:lnTo>
                  <a:lnTo>
                    <a:pt x="3363963" y="1320444"/>
                  </a:lnTo>
                  <a:close/>
                </a:path>
                <a:path w="7142480" h="1438910">
                  <a:moveTo>
                    <a:pt x="4442472" y="223812"/>
                  </a:moveTo>
                  <a:lnTo>
                    <a:pt x="4434941" y="223812"/>
                  </a:lnTo>
                  <a:lnTo>
                    <a:pt x="4434941" y="340842"/>
                  </a:lnTo>
                  <a:lnTo>
                    <a:pt x="4442472" y="340842"/>
                  </a:lnTo>
                  <a:lnTo>
                    <a:pt x="4442472" y="223812"/>
                  </a:lnTo>
                  <a:close/>
                </a:path>
                <a:path w="7142480" h="1438910">
                  <a:moveTo>
                    <a:pt x="4889576" y="297916"/>
                  </a:moveTo>
                  <a:lnTo>
                    <a:pt x="4884559" y="291719"/>
                  </a:lnTo>
                  <a:lnTo>
                    <a:pt x="4698581" y="476643"/>
                  </a:lnTo>
                  <a:lnTo>
                    <a:pt x="4703610" y="482841"/>
                  </a:lnTo>
                  <a:lnTo>
                    <a:pt x="4889576" y="297916"/>
                  </a:lnTo>
                  <a:close/>
                </a:path>
                <a:path w="7142480" h="1438910">
                  <a:moveTo>
                    <a:pt x="5307558" y="796023"/>
                  </a:moveTo>
                  <a:lnTo>
                    <a:pt x="5300027" y="796023"/>
                  </a:lnTo>
                  <a:lnTo>
                    <a:pt x="5037721" y="796023"/>
                  </a:lnTo>
                  <a:lnTo>
                    <a:pt x="5037721" y="384759"/>
                  </a:lnTo>
                  <a:lnTo>
                    <a:pt x="5030190" y="384759"/>
                  </a:lnTo>
                  <a:lnTo>
                    <a:pt x="5030190" y="796023"/>
                  </a:lnTo>
                  <a:lnTo>
                    <a:pt x="4768888" y="796023"/>
                  </a:lnTo>
                  <a:lnTo>
                    <a:pt x="4765205" y="796023"/>
                  </a:lnTo>
                  <a:lnTo>
                    <a:pt x="4760188" y="796023"/>
                  </a:lnTo>
                  <a:lnTo>
                    <a:pt x="4760188" y="803567"/>
                  </a:lnTo>
                  <a:lnTo>
                    <a:pt x="4760188" y="881519"/>
                  </a:lnTo>
                  <a:lnTo>
                    <a:pt x="4768888" y="881519"/>
                  </a:lnTo>
                  <a:lnTo>
                    <a:pt x="4768888" y="803567"/>
                  </a:lnTo>
                  <a:lnTo>
                    <a:pt x="5030190" y="803567"/>
                  </a:lnTo>
                  <a:lnTo>
                    <a:pt x="5030190" y="808596"/>
                  </a:lnTo>
                  <a:lnTo>
                    <a:pt x="5030190" y="885380"/>
                  </a:lnTo>
                  <a:lnTo>
                    <a:pt x="5038890" y="885380"/>
                  </a:lnTo>
                  <a:lnTo>
                    <a:pt x="5038890" y="804900"/>
                  </a:lnTo>
                  <a:lnTo>
                    <a:pt x="5038890" y="803567"/>
                  </a:lnTo>
                  <a:lnTo>
                    <a:pt x="5300027" y="803567"/>
                  </a:lnTo>
                  <a:lnTo>
                    <a:pt x="5300027" y="881519"/>
                  </a:lnTo>
                  <a:lnTo>
                    <a:pt x="5307558" y="881519"/>
                  </a:lnTo>
                  <a:lnTo>
                    <a:pt x="5307558" y="803567"/>
                  </a:lnTo>
                  <a:lnTo>
                    <a:pt x="5307558" y="796023"/>
                  </a:lnTo>
                  <a:close/>
                </a:path>
                <a:path w="7142480" h="1438910">
                  <a:moveTo>
                    <a:pt x="5369166" y="297916"/>
                  </a:moveTo>
                  <a:lnTo>
                    <a:pt x="5364137" y="291719"/>
                  </a:lnTo>
                  <a:lnTo>
                    <a:pt x="5178336" y="476643"/>
                  </a:lnTo>
                  <a:lnTo>
                    <a:pt x="5183352" y="481672"/>
                  </a:lnTo>
                  <a:lnTo>
                    <a:pt x="5369166" y="297916"/>
                  </a:lnTo>
                  <a:close/>
                </a:path>
                <a:path w="7142480" h="1438910">
                  <a:moveTo>
                    <a:pt x="5373014" y="1344422"/>
                  </a:moveTo>
                  <a:lnTo>
                    <a:pt x="5373014" y="1344422"/>
                  </a:lnTo>
                  <a:lnTo>
                    <a:pt x="4182516" y="1344422"/>
                  </a:lnTo>
                  <a:lnTo>
                    <a:pt x="4182516" y="382244"/>
                  </a:lnTo>
                  <a:lnTo>
                    <a:pt x="4174985" y="382244"/>
                  </a:lnTo>
                  <a:lnTo>
                    <a:pt x="4174985" y="1344422"/>
                  </a:lnTo>
                  <a:lnTo>
                    <a:pt x="3964063" y="1344422"/>
                  </a:lnTo>
                  <a:lnTo>
                    <a:pt x="3955364" y="1344422"/>
                  </a:lnTo>
                  <a:lnTo>
                    <a:pt x="3684016" y="1344422"/>
                  </a:lnTo>
                  <a:lnTo>
                    <a:pt x="3675316" y="1344422"/>
                  </a:lnTo>
                  <a:lnTo>
                    <a:pt x="3675316" y="1353134"/>
                  </a:lnTo>
                  <a:lnTo>
                    <a:pt x="3675316" y="1437462"/>
                  </a:lnTo>
                  <a:lnTo>
                    <a:pt x="3684016" y="1437462"/>
                  </a:lnTo>
                  <a:lnTo>
                    <a:pt x="3684016" y="1353134"/>
                  </a:lnTo>
                  <a:lnTo>
                    <a:pt x="3955364" y="1353134"/>
                  </a:lnTo>
                  <a:lnTo>
                    <a:pt x="3955364" y="1437462"/>
                  </a:lnTo>
                  <a:lnTo>
                    <a:pt x="3964063" y="1437462"/>
                  </a:lnTo>
                  <a:lnTo>
                    <a:pt x="3964063" y="1353134"/>
                  </a:lnTo>
                  <a:lnTo>
                    <a:pt x="4235247" y="1353134"/>
                  </a:lnTo>
                  <a:lnTo>
                    <a:pt x="4235247" y="1437462"/>
                  </a:lnTo>
                  <a:lnTo>
                    <a:pt x="4242778" y="1437462"/>
                  </a:lnTo>
                  <a:lnTo>
                    <a:pt x="4242778" y="1353134"/>
                  </a:lnTo>
                  <a:lnTo>
                    <a:pt x="4514113" y="1353134"/>
                  </a:lnTo>
                  <a:lnTo>
                    <a:pt x="4514113" y="1437462"/>
                  </a:lnTo>
                  <a:lnTo>
                    <a:pt x="4522825" y="1437462"/>
                  </a:lnTo>
                  <a:lnTo>
                    <a:pt x="4522825" y="1353134"/>
                  </a:lnTo>
                  <a:lnTo>
                    <a:pt x="4793996" y="1353134"/>
                  </a:lnTo>
                  <a:lnTo>
                    <a:pt x="4793996" y="1437462"/>
                  </a:lnTo>
                  <a:lnTo>
                    <a:pt x="4802873" y="1437462"/>
                  </a:lnTo>
                  <a:lnTo>
                    <a:pt x="4802873" y="1353134"/>
                  </a:lnTo>
                  <a:lnTo>
                    <a:pt x="5074043" y="1353134"/>
                  </a:lnTo>
                  <a:lnTo>
                    <a:pt x="5074043" y="1437462"/>
                  </a:lnTo>
                  <a:lnTo>
                    <a:pt x="5081575" y="1437462"/>
                  </a:lnTo>
                  <a:lnTo>
                    <a:pt x="5081575" y="1353134"/>
                  </a:lnTo>
                  <a:lnTo>
                    <a:pt x="5364137" y="1353134"/>
                  </a:lnTo>
                  <a:lnTo>
                    <a:pt x="5364137" y="1438808"/>
                  </a:lnTo>
                  <a:lnTo>
                    <a:pt x="5373014" y="1438808"/>
                  </a:lnTo>
                  <a:lnTo>
                    <a:pt x="5373014" y="1353134"/>
                  </a:lnTo>
                  <a:lnTo>
                    <a:pt x="5373014" y="1344422"/>
                  </a:lnTo>
                  <a:close/>
                </a:path>
                <a:path w="7142480" h="1438910">
                  <a:moveTo>
                    <a:pt x="5978131" y="299262"/>
                  </a:moveTo>
                  <a:lnTo>
                    <a:pt x="5971946" y="294233"/>
                  </a:lnTo>
                  <a:lnTo>
                    <a:pt x="5785967" y="477812"/>
                  </a:lnTo>
                  <a:lnTo>
                    <a:pt x="5792330" y="484187"/>
                  </a:lnTo>
                  <a:lnTo>
                    <a:pt x="5978131" y="299262"/>
                  </a:lnTo>
                  <a:close/>
                </a:path>
                <a:path w="7142480" h="1438910">
                  <a:moveTo>
                    <a:pt x="7055472" y="802386"/>
                  </a:moveTo>
                  <a:lnTo>
                    <a:pt x="7055472" y="802386"/>
                  </a:lnTo>
                  <a:lnTo>
                    <a:pt x="6756679" y="802386"/>
                  </a:lnTo>
                  <a:lnTo>
                    <a:pt x="6756679" y="880351"/>
                  </a:lnTo>
                  <a:lnTo>
                    <a:pt x="6765379" y="880351"/>
                  </a:lnTo>
                  <a:lnTo>
                    <a:pt x="6765379" y="809929"/>
                  </a:lnTo>
                  <a:lnTo>
                    <a:pt x="7046773" y="809929"/>
                  </a:lnTo>
                  <a:lnTo>
                    <a:pt x="7046773" y="879005"/>
                  </a:lnTo>
                  <a:lnTo>
                    <a:pt x="7055472" y="879005"/>
                  </a:lnTo>
                  <a:lnTo>
                    <a:pt x="7055472" y="809929"/>
                  </a:lnTo>
                  <a:lnTo>
                    <a:pt x="7055472" y="802386"/>
                  </a:lnTo>
                  <a:close/>
                </a:path>
                <a:path w="7142480" h="1438910">
                  <a:moveTo>
                    <a:pt x="7074395" y="1344422"/>
                  </a:moveTo>
                  <a:lnTo>
                    <a:pt x="6126277" y="1344422"/>
                  </a:lnTo>
                  <a:lnTo>
                    <a:pt x="6126277" y="379730"/>
                  </a:lnTo>
                  <a:lnTo>
                    <a:pt x="6117577" y="379730"/>
                  </a:lnTo>
                  <a:lnTo>
                    <a:pt x="6117577" y="1344422"/>
                  </a:lnTo>
                  <a:lnTo>
                    <a:pt x="5686869" y="1344422"/>
                  </a:lnTo>
                  <a:lnTo>
                    <a:pt x="5686869" y="1345590"/>
                  </a:lnTo>
                  <a:lnTo>
                    <a:pt x="5686869" y="1353134"/>
                  </a:lnTo>
                  <a:lnTo>
                    <a:pt x="5686869" y="1438808"/>
                  </a:lnTo>
                  <a:lnTo>
                    <a:pt x="5695581" y="1438808"/>
                  </a:lnTo>
                  <a:lnTo>
                    <a:pt x="5695581" y="1353134"/>
                  </a:lnTo>
                  <a:lnTo>
                    <a:pt x="5966917" y="1353134"/>
                  </a:lnTo>
                  <a:lnTo>
                    <a:pt x="5966917" y="1438808"/>
                  </a:lnTo>
                  <a:lnTo>
                    <a:pt x="5975629" y="1438808"/>
                  </a:lnTo>
                  <a:lnTo>
                    <a:pt x="5975629" y="1353134"/>
                  </a:lnTo>
                  <a:lnTo>
                    <a:pt x="6246800" y="1353134"/>
                  </a:lnTo>
                  <a:lnTo>
                    <a:pt x="6246800" y="1438808"/>
                  </a:lnTo>
                  <a:lnTo>
                    <a:pt x="6254331" y="1438808"/>
                  </a:lnTo>
                  <a:lnTo>
                    <a:pt x="6254331" y="1353134"/>
                  </a:lnTo>
                  <a:lnTo>
                    <a:pt x="6525679" y="1353134"/>
                  </a:lnTo>
                  <a:lnTo>
                    <a:pt x="6525679" y="1438808"/>
                  </a:lnTo>
                  <a:lnTo>
                    <a:pt x="6534378" y="1438808"/>
                  </a:lnTo>
                  <a:lnTo>
                    <a:pt x="6534378" y="1353134"/>
                  </a:lnTo>
                  <a:lnTo>
                    <a:pt x="6795516" y="1353134"/>
                  </a:lnTo>
                  <a:lnTo>
                    <a:pt x="6795516" y="1438808"/>
                  </a:lnTo>
                  <a:lnTo>
                    <a:pt x="6804380" y="1438808"/>
                  </a:lnTo>
                  <a:lnTo>
                    <a:pt x="6804380" y="1353134"/>
                  </a:lnTo>
                  <a:lnTo>
                    <a:pt x="7065518" y="1353134"/>
                  </a:lnTo>
                  <a:lnTo>
                    <a:pt x="7065518" y="1438808"/>
                  </a:lnTo>
                  <a:lnTo>
                    <a:pt x="7074395" y="1438808"/>
                  </a:lnTo>
                  <a:lnTo>
                    <a:pt x="7074395" y="1353134"/>
                  </a:lnTo>
                  <a:lnTo>
                    <a:pt x="7074395" y="1345590"/>
                  </a:lnTo>
                  <a:lnTo>
                    <a:pt x="7074395" y="1344422"/>
                  </a:lnTo>
                  <a:close/>
                </a:path>
                <a:path w="7142480" h="1438910">
                  <a:moveTo>
                    <a:pt x="7142188" y="214934"/>
                  </a:moveTo>
                  <a:lnTo>
                    <a:pt x="7142188" y="214934"/>
                  </a:lnTo>
                  <a:lnTo>
                    <a:pt x="3574872" y="214934"/>
                  </a:lnTo>
                  <a:lnTo>
                    <a:pt x="3574872" y="0"/>
                  </a:lnTo>
                  <a:lnTo>
                    <a:pt x="3567341" y="0"/>
                  </a:lnTo>
                  <a:lnTo>
                    <a:pt x="3567341" y="214934"/>
                  </a:lnTo>
                  <a:lnTo>
                    <a:pt x="3304870" y="214934"/>
                  </a:lnTo>
                  <a:lnTo>
                    <a:pt x="0" y="214934"/>
                  </a:lnTo>
                  <a:lnTo>
                    <a:pt x="0" y="222478"/>
                  </a:lnTo>
                  <a:lnTo>
                    <a:pt x="0" y="331952"/>
                  </a:lnTo>
                  <a:lnTo>
                    <a:pt x="8788" y="331952"/>
                  </a:lnTo>
                  <a:lnTo>
                    <a:pt x="8788" y="222478"/>
                  </a:lnTo>
                  <a:lnTo>
                    <a:pt x="379222" y="222478"/>
                  </a:lnTo>
                  <a:lnTo>
                    <a:pt x="379222" y="331952"/>
                  </a:lnTo>
                  <a:lnTo>
                    <a:pt x="388010" y="331952"/>
                  </a:lnTo>
                  <a:lnTo>
                    <a:pt x="388010" y="222478"/>
                  </a:lnTo>
                  <a:lnTo>
                    <a:pt x="1687525" y="222478"/>
                  </a:lnTo>
                  <a:lnTo>
                    <a:pt x="1687525" y="335813"/>
                  </a:lnTo>
                  <a:lnTo>
                    <a:pt x="1695056" y="335813"/>
                  </a:lnTo>
                  <a:lnTo>
                    <a:pt x="1695056" y="222478"/>
                  </a:lnTo>
                  <a:lnTo>
                    <a:pt x="1917357" y="222478"/>
                  </a:lnTo>
                  <a:lnTo>
                    <a:pt x="2137143" y="222478"/>
                  </a:lnTo>
                  <a:lnTo>
                    <a:pt x="2137143" y="331952"/>
                  </a:lnTo>
                  <a:lnTo>
                    <a:pt x="2145842" y="331952"/>
                  </a:lnTo>
                  <a:lnTo>
                    <a:pt x="2145842" y="222478"/>
                  </a:lnTo>
                  <a:lnTo>
                    <a:pt x="2397099" y="222478"/>
                  </a:lnTo>
                  <a:lnTo>
                    <a:pt x="3085084" y="222478"/>
                  </a:lnTo>
                  <a:lnTo>
                    <a:pt x="3085084" y="331952"/>
                  </a:lnTo>
                  <a:lnTo>
                    <a:pt x="3093961" y="331952"/>
                  </a:lnTo>
                  <a:lnTo>
                    <a:pt x="3093961" y="222478"/>
                  </a:lnTo>
                  <a:lnTo>
                    <a:pt x="3296170" y="222478"/>
                  </a:lnTo>
                  <a:lnTo>
                    <a:pt x="3304870" y="222478"/>
                  </a:lnTo>
                  <a:lnTo>
                    <a:pt x="3567341" y="222478"/>
                  </a:lnTo>
                  <a:lnTo>
                    <a:pt x="3567341" y="331952"/>
                  </a:lnTo>
                  <a:lnTo>
                    <a:pt x="3574872" y="331952"/>
                  </a:lnTo>
                  <a:lnTo>
                    <a:pt x="3574872" y="222478"/>
                  </a:lnTo>
                  <a:lnTo>
                    <a:pt x="3724186" y="222478"/>
                  </a:lnTo>
                  <a:lnTo>
                    <a:pt x="4790313" y="222478"/>
                  </a:lnTo>
                  <a:lnTo>
                    <a:pt x="4790313" y="331952"/>
                  </a:lnTo>
                  <a:lnTo>
                    <a:pt x="4799025" y="331952"/>
                  </a:lnTo>
                  <a:lnTo>
                    <a:pt x="4799025" y="222478"/>
                  </a:lnTo>
                  <a:lnTo>
                    <a:pt x="5577560" y="222478"/>
                  </a:lnTo>
                  <a:lnTo>
                    <a:pt x="5577560" y="331952"/>
                  </a:lnTo>
                  <a:lnTo>
                    <a:pt x="5586438" y="331952"/>
                  </a:lnTo>
                  <a:lnTo>
                    <a:pt x="5586438" y="222478"/>
                  </a:lnTo>
                  <a:lnTo>
                    <a:pt x="5641670" y="222478"/>
                  </a:lnTo>
                  <a:lnTo>
                    <a:pt x="6354775" y="222478"/>
                  </a:lnTo>
                  <a:lnTo>
                    <a:pt x="6354775" y="334467"/>
                  </a:lnTo>
                  <a:lnTo>
                    <a:pt x="6363640" y="334467"/>
                  </a:lnTo>
                  <a:lnTo>
                    <a:pt x="6363640" y="222478"/>
                  </a:lnTo>
                  <a:lnTo>
                    <a:pt x="7142188" y="222478"/>
                  </a:lnTo>
                  <a:lnTo>
                    <a:pt x="7142188" y="2149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735673" y="1619024"/>
              <a:ext cx="191135" cy="191135"/>
            </a:xfrm>
            <a:custGeom>
              <a:avLst/>
              <a:gdLst/>
              <a:ahLst/>
              <a:cxnLst/>
              <a:rect l="l" t="t" r="r" b="b"/>
              <a:pathLst>
                <a:path w="191135" h="191135">
                  <a:moveTo>
                    <a:pt x="185973" y="0"/>
                  </a:moveTo>
                  <a:lnTo>
                    <a:pt x="0" y="184922"/>
                  </a:lnTo>
                  <a:lnTo>
                    <a:pt x="5021" y="191125"/>
                  </a:lnTo>
                  <a:lnTo>
                    <a:pt x="190995" y="6202"/>
                  </a:lnTo>
                  <a:lnTo>
                    <a:pt x="1859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331596" y="1652890"/>
              <a:ext cx="128222" cy="127082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7743549" y="1709557"/>
              <a:ext cx="378460" cy="7620"/>
            </a:xfrm>
            <a:custGeom>
              <a:avLst/>
              <a:gdLst/>
              <a:ahLst/>
              <a:cxnLst/>
              <a:rect l="l" t="t" r="r" b="b"/>
              <a:pathLst>
                <a:path w="378459" h="7619">
                  <a:moveTo>
                    <a:pt x="377972" y="0"/>
                  </a:moveTo>
                  <a:lnTo>
                    <a:pt x="0" y="0"/>
                  </a:lnTo>
                  <a:lnTo>
                    <a:pt x="0" y="7544"/>
                  </a:lnTo>
                  <a:lnTo>
                    <a:pt x="377972" y="7544"/>
                  </a:lnTo>
                  <a:lnTo>
                    <a:pt x="3779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110139" y="1542238"/>
              <a:ext cx="128055" cy="240248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667421" y="1707044"/>
              <a:ext cx="6279515" cy="430530"/>
            </a:xfrm>
            <a:custGeom>
              <a:avLst/>
              <a:gdLst/>
              <a:ahLst/>
              <a:cxnLst/>
              <a:rect l="l" t="t" r="r" b="b"/>
              <a:pathLst>
                <a:path w="6279515" h="430530">
                  <a:moveTo>
                    <a:pt x="8788" y="2514"/>
                  </a:moveTo>
                  <a:lnTo>
                    <a:pt x="0" y="2514"/>
                  </a:lnTo>
                  <a:lnTo>
                    <a:pt x="0" y="393661"/>
                  </a:lnTo>
                  <a:lnTo>
                    <a:pt x="8788" y="393661"/>
                  </a:lnTo>
                  <a:lnTo>
                    <a:pt x="8788" y="2514"/>
                  </a:lnTo>
                  <a:close/>
                </a:path>
                <a:path w="6279515" h="430530">
                  <a:moveTo>
                    <a:pt x="6279502" y="0"/>
                  </a:moveTo>
                  <a:lnTo>
                    <a:pt x="6270803" y="0"/>
                  </a:lnTo>
                  <a:lnTo>
                    <a:pt x="6270803" y="430199"/>
                  </a:lnTo>
                  <a:lnTo>
                    <a:pt x="6279502" y="430199"/>
                  </a:lnTo>
                  <a:lnTo>
                    <a:pt x="62795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438890" y="3373528"/>
              <a:ext cx="193338" cy="193641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6592055" y="3466577"/>
              <a:ext cx="373380" cy="7620"/>
            </a:xfrm>
            <a:custGeom>
              <a:avLst/>
              <a:gdLst/>
              <a:ahLst/>
              <a:cxnLst/>
              <a:rect l="l" t="t" r="r" b="b"/>
              <a:pathLst>
                <a:path w="373379" h="7620">
                  <a:moveTo>
                    <a:pt x="372951" y="0"/>
                  </a:moveTo>
                  <a:lnTo>
                    <a:pt x="0" y="0"/>
                  </a:lnTo>
                  <a:lnTo>
                    <a:pt x="0" y="7544"/>
                  </a:lnTo>
                  <a:lnTo>
                    <a:pt x="372951" y="7544"/>
                  </a:lnTo>
                  <a:lnTo>
                    <a:pt x="3729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923660" y="3373528"/>
              <a:ext cx="194510" cy="193641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6774178" y="3466577"/>
              <a:ext cx="8890" cy="220345"/>
            </a:xfrm>
            <a:custGeom>
              <a:avLst/>
              <a:gdLst/>
              <a:ahLst/>
              <a:cxnLst/>
              <a:rect l="l" t="t" r="r" b="b"/>
              <a:pathLst>
                <a:path w="8890" h="220345">
                  <a:moveTo>
                    <a:pt x="8704" y="0"/>
                  </a:moveTo>
                  <a:lnTo>
                    <a:pt x="0" y="0"/>
                  </a:lnTo>
                  <a:lnTo>
                    <a:pt x="0" y="220113"/>
                  </a:lnTo>
                  <a:lnTo>
                    <a:pt x="8704" y="220113"/>
                  </a:lnTo>
                  <a:lnTo>
                    <a:pt x="87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177934" y="3774726"/>
              <a:ext cx="129394" cy="129546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5675401" y="3744556"/>
              <a:ext cx="2306955" cy="629285"/>
            </a:xfrm>
            <a:custGeom>
              <a:avLst/>
              <a:gdLst/>
              <a:ahLst/>
              <a:cxnLst/>
              <a:rect l="l" t="t" r="r" b="b"/>
              <a:pathLst>
                <a:path w="2306954" h="629285">
                  <a:moveTo>
                    <a:pt x="193344" y="5029"/>
                  </a:moveTo>
                  <a:lnTo>
                    <a:pt x="188315" y="0"/>
                  </a:lnTo>
                  <a:lnTo>
                    <a:pt x="0" y="187401"/>
                  </a:lnTo>
                  <a:lnTo>
                    <a:pt x="6362" y="193687"/>
                  </a:lnTo>
                  <a:lnTo>
                    <a:pt x="193344" y="5029"/>
                  </a:lnTo>
                  <a:close/>
                </a:path>
                <a:path w="2306954" h="629285">
                  <a:moveTo>
                    <a:pt x="739711" y="95580"/>
                  </a:moveTo>
                  <a:lnTo>
                    <a:pt x="732180" y="95580"/>
                  </a:lnTo>
                  <a:lnTo>
                    <a:pt x="732180" y="540816"/>
                  </a:lnTo>
                  <a:lnTo>
                    <a:pt x="739711" y="540816"/>
                  </a:lnTo>
                  <a:lnTo>
                    <a:pt x="739711" y="95580"/>
                  </a:lnTo>
                  <a:close/>
                </a:path>
                <a:path w="2306954" h="629285">
                  <a:moveTo>
                    <a:pt x="1332280" y="6286"/>
                  </a:moveTo>
                  <a:lnTo>
                    <a:pt x="1326095" y="0"/>
                  </a:lnTo>
                  <a:lnTo>
                    <a:pt x="1137602" y="187401"/>
                  </a:lnTo>
                  <a:lnTo>
                    <a:pt x="1143965" y="193687"/>
                  </a:lnTo>
                  <a:lnTo>
                    <a:pt x="1332280" y="6286"/>
                  </a:lnTo>
                  <a:close/>
                </a:path>
                <a:path w="2306954" h="629285">
                  <a:moveTo>
                    <a:pt x="2306675" y="94322"/>
                  </a:moveTo>
                  <a:lnTo>
                    <a:pt x="2299144" y="94322"/>
                  </a:lnTo>
                  <a:lnTo>
                    <a:pt x="2299144" y="628853"/>
                  </a:lnTo>
                  <a:lnTo>
                    <a:pt x="2306675" y="628853"/>
                  </a:lnTo>
                  <a:lnTo>
                    <a:pt x="2306675" y="943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900221" y="4364601"/>
              <a:ext cx="129394" cy="129546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5301285" y="3682923"/>
              <a:ext cx="2944495" cy="222885"/>
            </a:xfrm>
            <a:custGeom>
              <a:avLst/>
              <a:gdLst/>
              <a:ahLst/>
              <a:cxnLst/>
              <a:rect l="l" t="t" r="r" b="b"/>
              <a:pathLst>
                <a:path w="2944495" h="222885">
                  <a:moveTo>
                    <a:pt x="2944431" y="0"/>
                  </a:moveTo>
                  <a:lnTo>
                    <a:pt x="60261" y="0"/>
                  </a:lnTo>
                  <a:lnTo>
                    <a:pt x="60261" y="7543"/>
                  </a:lnTo>
                  <a:lnTo>
                    <a:pt x="60261" y="8801"/>
                  </a:lnTo>
                  <a:lnTo>
                    <a:pt x="60261" y="93141"/>
                  </a:lnTo>
                  <a:lnTo>
                    <a:pt x="8699" y="93141"/>
                  </a:lnTo>
                  <a:lnTo>
                    <a:pt x="8699" y="217589"/>
                  </a:lnTo>
                  <a:lnTo>
                    <a:pt x="3683" y="217703"/>
                  </a:lnTo>
                  <a:lnTo>
                    <a:pt x="8699" y="217589"/>
                  </a:lnTo>
                  <a:lnTo>
                    <a:pt x="8699" y="93141"/>
                  </a:lnTo>
                  <a:lnTo>
                    <a:pt x="0" y="93141"/>
                  </a:lnTo>
                  <a:lnTo>
                    <a:pt x="0" y="102044"/>
                  </a:lnTo>
                  <a:lnTo>
                    <a:pt x="0" y="213893"/>
                  </a:lnTo>
                  <a:lnTo>
                    <a:pt x="0" y="217703"/>
                  </a:lnTo>
                  <a:lnTo>
                    <a:pt x="0" y="221513"/>
                  </a:lnTo>
                  <a:lnTo>
                    <a:pt x="129387" y="221513"/>
                  </a:lnTo>
                  <a:lnTo>
                    <a:pt x="129387" y="217703"/>
                  </a:lnTo>
                  <a:lnTo>
                    <a:pt x="129387" y="213893"/>
                  </a:lnTo>
                  <a:lnTo>
                    <a:pt x="129387" y="102044"/>
                  </a:lnTo>
                  <a:lnTo>
                    <a:pt x="129387" y="93141"/>
                  </a:lnTo>
                  <a:lnTo>
                    <a:pt x="69126" y="93141"/>
                  </a:lnTo>
                  <a:lnTo>
                    <a:pt x="69126" y="8801"/>
                  </a:lnTo>
                  <a:lnTo>
                    <a:pt x="467029" y="8801"/>
                  </a:lnTo>
                  <a:lnTo>
                    <a:pt x="467029" y="94411"/>
                  </a:lnTo>
                  <a:lnTo>
                    <a:pt x="415632" y="94411"/>
                  </a:lnTo>
                  <a:lnTo>
                    <a:pt x="415632" y="217589"/>
                  </a:lnTo>
                  <a:lnTo>
                    <a:pt x="410616" y="217703"/>
                  </a:lnTo>
                  <a:lnTo>
                    <a:pt x="415632" y="217589"/>
                  </a:lnTo>
                  <a:lnTo>
                    <a:pt x="415632" y="94411"/>
                  </a:lnTo>
                  <a:lnTo>
                    <a:pt x="406768" y="94411"/>
                  </a:lnTo>
                  <a:lnTo>
                    <a:pt x="406768" y="102044"/>
                  </a:lnTo>
                  <a:lnTo>
                    <a:pt x="406768" y="213893"/>
                  </a:lnTo>
                  <a:lnTo>
                    <a:pt x="406768" y="217703"/>
                  </a:lnTo>
                  <a:lnTo>
                    <a:pt x="406768" y="222783"/>
                  </a:lnTo>
                  <a:lnTo>
                    <a:pt x="536155" y="222783"/>
                  </a:lnTo>
                  <a:lnTo>
                    <a:pt x="536155" y="217703"/>
                  </a:lnTo>
                  <a:lnTo>
                    <a:pt x="536155" y="213893"/>
                  </a:lnTo>
                  <a:lnTo>
                    <a:pt x="536155" y="102044"/>
                  </a:lnTo>
                  <a:lnTo>
                    <a:pt x="536155" y="94411"/>
                  </a:lnTo>
                  <a:lnTo>
                    <a:pt x="475894" y="94411"/>
                  </a:lnTo>
                  <a:lnTo>
                    <a:pt x="475894" y="8801"/>
                  </a:lnTo>
                  <a:lnTo>
                    <a:pt x="878979" y="8801"/>
                  </a:lnTo>
                  <a:lnTo>
                    <a:pt x="878979" y="94411"/>
                  </a:lnTo>
                  <a:lnTo>
                    <a:pt x="824915" y="94411"/>
                  </a:lnTo>
                  <a:lnTo>
                    <a:pt x="824915" y="218846"/>
                  </a:lnTo>
                  <a:lnTo>
                    <a:pt x="824915" y="218973"/>
                  </a:lnTo>
                  <a:lnTo>
                    <a:pt x="821232" y="218973"/>
                  </a:lnTo>
                  <a:lnTo>
                    <a:pt x="821232" y="218846"/>
                  </a:lnTo>
                  <a:lnTo>
                    <a:pt x="824915" y="218846"/>
                  </a:lnTo>
                  <a:lnTo>
                    <a:pt x="824915" y="94411"/>
                  </a:lnTo>
                  <a:lnTo>
                    <a:pt x="817372" y="94411"/>
                  </a:lnTo>
                  <a:lnTo>
                    <a:pt x="817372" y="103314"/>
                  </a:lnTo>
                  <a:lnTo>
                    <a:pt x="817372" y="213893"/>
                  </a:lnTo>
                  <a:lnTo>
                    <a:pt x="817372" y="218973"/>
                  </a:lnTo>
                  <a:lnTo>
                    <a:pt x="817372" y="222783"/>
                  </a:lnTo>
                  <a:lnTo>
                    <a:pt x="946772" y="222783"/>
                  </a:lnTo>
                  <a:lnTo>
                    <a:pt x="946772" y="218973"/>
                  </a:lnTo>
                  <a:lnTo>
                    <a:pt x="946772" y="213893"/>
                  </a:lnTo>
                  <a:lnTo>
                    <a:pt x="946772" y="162242"/>
                  </a:lnTo>
                  <a:lnTo>
                    <a:pt x="1279550" y="162242"/>
                  </a:lnTo>
                  <a:lnTo>
                    <a:pt x="1279550" y="154698"/>
                  </a:lnTo>
                  <a:lnTo>
                    <a:pt x="946772" y="154698"/>
                  </a:lnTo>
                  <a:lnTo>
                    <a:pt x="946772" y="103314"/>
                  </a:lnTo>
                  <a:lnTo>
                    <a:pt x="946772" y="94411"/>
                  </a:lnTo>
                  <a:lnTo>
                    <a:pt x="887679" y="94411"/>
                  </a:lnTo>
                  <a:lnTo>
                    <a:pt x="887679" y="8801"/>
                  </a:lnTo>
                  <a:lnTo>
                    <a:pt x="1604797" y="8801"/>
                  </a:lnTo>
                  <a:lnTo>
                    <a:pt x="1604797" y="94411"/>
                  </a:lnTo>
                  <a:lnTo>
                    <a:pt x="1543189" y="94411"/>
                  </a:lnTo>
                  <a:lnTo>
                    <a:pt x="1543189" y="103314"/>
                  </a:lnTo>
                  <a:lnTo>
                    <a:pt x="1543189" y="213893"/>
                  </a:lnTo>
                  <a:lnTo>
                    <a:pt x="1543189" y="218973"/>
                  </a:lnTo>
                  <a:lnTo>
                    <a:pt x="1543189" y="222783"/>
                  </a:lnTo>
                  <a:lnTo>
                    <a:pt x="1672590" y="222783"/>
                  </a:lnTo>
                  <a:lnTo>
                    <a:pt x="1672590" y="218973"/>
                  </a:lnTo>
                  <a:lnTo>
                    <a:pt x="1672590" y="213893"/>
                  </a:lnTo>
                  <a:lnTo>
                    <a:pt x="1672590" y="103314"/>
                  </a:lnTo>
                  <a:lnTo>
                    <a:pt x="1672590" y="94411"/>
                  </a:lnTo>
                  <a:lnTo>
                    <a:pt x="1663712" y="94411"/>
                  </a:lnTo>
                  <a:lnTo>
                    <a:pt x="1663712" y="103314"/>
                  </a:lnTo>
                  <a:lnTo>
                    <a:pt x="1663712" y="213893"/>
                  </a:lnTo>
                  <a:lnTo>
                    <a:pt x="1551901" y="213893"/>
                  </a:lnTo>
                  <a:lnTo>
                    <a:pt x="1551901" y="218846"/>
                  </a:lnTo>
                  <a:lnTo>
                    <a:pt x="1551901" y="218973"/>
                  </a:lnTo>
                  <a:lnTo>
                    <a:pt x="1546872" y="218973"/>
                  </a:lnTo>
                  <a:lnTo>
                    <a:pt x="1546872" y="218846"/>
                  </a:lnTo>
                  <a:lnTo>
                    <a:pt x="1551901" y="218846"/>
                  </a:lnTo>
                  <a:lnTo>
                    <a:pt x="1551901" y="213893"/>
                  </a:lnTo>
                  <a:lnTo>
                    <a:pt x="1551901" y="103314"/>
                  </a:lnTo>
                  <a:lnTo>
                    <a:pt x="1663712" y="103314"/>
                  </a:lnTo>
                  <a:lnTo>
                    <a:pt x="1663712" y="94411"/>
                  </a:lnTo>
                  <a:lnTo>
                    <a:pt x="1613496" y="94411"/>
                  </a:lnTo>
                  <a:lnTo>
                    <a:pt x="1613496" y="8801"/>
                  </a:lnTo>
                  <a:lnTo>
                    <a:pt x="2007704" y="8801"/>
                  </a:lnTo>
                  <a:lnTo>
                    <a:pt x="2007704" y="94411"/>
                  </a:lnTo>
                  <a:lnTo>
                    <a:pt x="1947443" y="94411"/>
                  </a:lnTo>
                  <a:lnTo>
                    <a:pt x="1947443" y="103314"/>
                  </a:lnTo>
                  <a:lnTo>
                    <a:pt x="1947443" y="215163"/>
                  </a:lnTo>
                  <a:lnTo>
                    <a:pt x="1947443" y="218973"/>
                  </a:lnTo>
                  <a:lnTo>
                    <a:pt x="1947443" y="222783"/>
                  </a:lnTo>
                  <a:lnTo>
                    <a:pt x="2076843" y="222783"/>
                  </a:lnTo>
                  <a:lnTo>
                    <a:pt x="2076843" y="218973"/>
                  </a:lnTo>
                  <a:lnTo>
                    <a:pt x="2076843" y="215163"/>
                  </a:lnTo>
                  <a:lnTo>
                    <a:pt x="2076843" y="103314"/>
                  </a:lnTo>
                  <a:lnTo>
                    <a:pt x="2076843" y="94411"/>
                  </a:lnTo>
                  <a:lnTo>
                    <a:pt x="2067966" y="94411"/>
                  </a:lnTo>
                  <a:lnTo>
                    <a:pt x="2067966" y="103314"/>
                  </a:lnTo>
                  <a:lnTo>
                    <a:pt x="2067966" y="215163"/>
                  </a:lnTo>
                  <a:lnTo>
                    <a:pt x="1956320" y="215163"/>
                  </a:lnTo>
                  <a:lnTo>
                    <a:pt x="1956320" y="218846"/>
                  </a:lnTo>
                  <a:lnTo>
                    <a:pt x="1956320" y="218973"/>
                  </a:lnTo>
                  <a:lnTo>
                    <a:pt x="1951291" y="218973"/>
                  </a:lnTo>
                  <a:lnTo>
                    <a:pt x="1951291" y="218846"/>
                  </a:lnTo>
                  <a:lnTo>
                    <a:pt x="1956320" y="218846"/>
                  </a:lnTo>
                  <a:lnTo>
                    <a:pt x="1956320" y="215163"/>
                  </a:lnTo>
                  <a:lnTo>
                    <a:pt x="1956320" y="103314"/>
                  </a:lnTo>
                  <a:lnTo>
                    <a:pt x="2067966" y="103314"/>
                  </a:lnTo>
                  <a:lnTo>
                    <a:pt x="2067966" y="94411"/>
                  </a:lnTo>
                  <a:lnTo>
                    <a:pt x="2016582" y="94411"/>
                  </a:lnTo>
                  <a:lnTo>
                    <a:pt x="2016582" y="8801"/>
                  </a:lnTo>
                  <a:lnTo>
                    <a:pt x="2944431" y="8801"/>
                  </a:lnTo>
                  <a:lnTo>
                    <a:pt x="2944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574479" y="3777240"/>
              <a:ext cx="129394" cy="128289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5960478" y="3682923"/>
              <a:ext cx="2285365" cy="605155"/>
            </a:xfrm>
            <a:custGeom>
              <a:avLst/>
              <a:gdLst/>
              <a:ahLst/>
              <a:cxnLst/>
              <a:rect l="l" t="t" r="r" b="b"/>
              <a:pathLst>
                <a:path w="2285365" h="605154">
                  <a:moveTo>
                    <a:pt x="875131" y="596150"/>
                  </a:moveTo>
                  <a:lnTo>
                    <a:pt x="0" y="596150"/>
                  </a:lnTo>
                  <a:lnTo>
                    <a:pt x="0" y="604964"/>
                  </a:lnTo>
                  <a:lnTo>
                    <a:pt x="875131" y="604964"/>
                  </a:lnTo>
                  <a:lnTo>
                    <a:pt x="875131" y="596150"/>
                  </a:lnTo>
                  <a:close/>
                </a:path>
                <a:path w="2285365" h="605154">
                  <a:moveTo>
                    <a:pt x="1450289" y="67919"/>
                  </a:moveTo>
                  <a:lnTo>
                    <a:pt x="1443926" y="61633"/>
                  </a:lnTo>
                  <a:lnTo>
                    <a:pt x="1255610" y="249034"/>
                  </a:lnTo>
                  <a:lnTo>
                    <a:pt x="1261973" y="255320"/>
                  </a:lnTo>
                  <a:lnTo>
                    <a:pt x="1450289" y="67919"/>
                  </a:lnTo>
                  <a:close/>
                </a:path>
                <a:path w="2285365" h="605154">
                  <a:moveTo>
                    <a:pt x="2226322" y="153441"/>
                  </a:moveTo>
                  <a:lnTo>
                    <a:pt x="1788083" y="153441"/>
                  </a:lnTo>
                  <a:lnTo>
                    <a:pt x="1788083" y="100774"/>
                  </a:lnTo>
                  <a:lnTo>
                    <a:pt x="1788083" y="98107"/>
                  </a:lnTo>
                  <a:lnTo>
                    <a:pt x="1820722" y="65405"/>
                  </a:lnTo>
                  <a:lnTo>
                    <a:pt x="1814372" y="60375"/>
                  </a:lnTo>
                  <a:lnTo>
                    <a:pt x="1781441" y="93141"/>
                  </a:lnTo>
                  <a:lnTo>
                    <a:pt x="1779219" y="93141"/>
                  </a:lnTo>
                  <a:lnTo>
                    <a:pt x="1779219" y="106984"/>
                  </a:lnTo>
                  <a:lnTo>
                    <a:pt x="1779219" y="153441"/>
                  </a:lnTo>
                  <a:lnTo>
                    <a:pt x="1779219" y="162242"/>
                  </a:lnTo>
                  <a:lnTo>
                    <a:pt x="1779219" y="212623"/>
                  </a:lnTo>
                  <a:lnTo>
                    <a:pt x="1673771" y="212623"/>
                  </a:lnTo>
                  <a:lnTo>
                    <a:pt x="1779219" y="106984"/>
                  </a:lnTo>
                  <a:lnTo>
                    <a:pt x="1779219" y="93141"/>
                  </a:lnTo>
                  <a:lnTo>
                    <a:pt x="1773770" y="93141"/>
                  </a:lnTo>
                  <a:lnTo>
                    <a:pt x="1773770" y="100774"/>
                  </a:lnTo>
                  <a:lnTo>
                    <a:pt x="1667560" y="206463"/>
                  </a:lnTo>
                  <a:lnTo>
                    <a:pt x="1667560" y="100774"/>
                  </a:lnTo>
                  <a:lnTo>
                    <a:pt x="1773770" y="100774"/>
                  </a:lnTo>
                  <a:lnTo>
                    <a:pt x="1773770" y="93141"/>
                  </a:lnTo>
                  <a:lnTo>
                    <a:pt x="1658696" y="93141"/>
                  </a:lnTo>
                  <a:lnTo>
                    <a:pt x="1658696" y="100774"/>
                  </a:lnTo>
                  <a:lnTo>
                    <a:pt x="1658696" y="212623"/>
                  </a:lnTo>
                  <a:lnTo>
                    <a:pt x="1658696" y="215277"/>
                  </a:lnTo>
                  <a:lnTo>
                    <a:pt x="1626044" y="247764"/>
                  </a:lnTo>
                  <a:lnTo>
                    <a:pt x="1632407" y="254063"/>
                  </a:lnTo>
                  <a:lnTo>
                    <a:pt x="1664893" y="221513"/>
                  </a:lnTo>
                  <a:lnTo>
                    <a:pt x="1788083" y="221513"/>
                  </a:lnTo>
                  <a:lnTo>
                    <a:pt x="1788083" y="216433"/>
                  </a:lnTo>
                  <a:lnTo>
                    <a:pt x="1788083" y="212623"/>
                  </a:lnTo>
                  <a:lnTo>
                    <a:pt x="1788083" y="162242"/>
                  </a:lnTo>
                  <a:lnTo>
                    <a:pt x="2226322" y="162242"/>
                  </a:lnTo>
                  <a:lnTo>
                    <a:pt x="2226322" y="153441"/>
                  </a:lnTo>
                  <a:close/>
                </a:path>
                <a:path w="2285365" h="605154">
                  <a:moveTo>
                    <a:pt x="2285238" y="0"/>
                  </a:moveTo>
                  <a:lnTo>
                    <a:pt x="2276538" y="0"/>
                  </a:lnTo>
                  <a:lnTo>
                    <a:pt x="2276538" y="94322"/>
                  </a:lnTo>
                  <a:lnTo>
                    <a:pt x="2285238" y="94322"/>
                  </a:lnTo>
                  <a:lnTo>
                    <a:pt x="22852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914290" y="4364601"/>
              <a:ext cx="129394" cy="129546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3019717" y="1825243"/>
              <a:ext cx="3876675" cy="2669540"/>
            </a:xfrm>
            <a:custGeom>
              <a:avLst/>
              <a:gdLst/>
              <a:ahLst/>
              <a:cxnLst/>
              <a:rect l="l" t="t" r="r" b="b"/>
              <a:pathLst>
                <a:path w="3876675" h="2669540">
                  <a:moveTo>
                    <a:pt x="36499" y="187439"/>
                  </a:moveTo>
                  <a:lnTo>
                    <a:pt x="22606" y="187439"/>
                  </a:lnTo>
                  <a:lnTo>
                    <a:pt x="22606" y="117030"/>
                  </a:lnTo>
                  <a:lnTo>
                    <a:pt x="0" y="117030"/>
                  </a:lnTo>
                  <a:lnTo>
                    <a:pt x="0" y="124574"/>
                  </a:lnTo>
                  <a:lnTo>
                    <a:pt x="13893" y="124574"/>
                  </a:lnTo>
                  <a:lnTo>
                    <a:pt x="13893" y="187439"/>
                  </a:lnTo>
                  <a:lnTo>
                    <a:pt x="0" y="187439"/>
                  </a:lnTo>
                  <a:lnTo>
                    <a:pt x="0" y="194983"/>
                  </a:lnTo>
                  <a:lnTo>
                    <a:pt x="36499" y="194983"/>
                  </a:lnTo>
                  <a:lnTo>
                    <a:pt x="36499" y="187439"/>
                  </a:lnTo>
                  <a:close/>
                </a:path>
                <a:path w="3876675" h="2669540">
                  <a:moveTo>
                    <a:pt x="119354" y="0"/>
                  </a:moveTo>
                  <a:lnTo>
                    <a:pt x="109308" y="0"/>
                  </a:lnTo>
                  <a:lnTo>
                    <a:pt x="109308" y="76784"/>
                  </a:lnTo>
                  <a:lnTo>
                    <a:pt x="119354" y="76784"/>
                  </a:lnTo>
                  <a:lnTo>
                    <a:pt x="119354" y="0"/>
                  </a:lnTo>
                  <a:close/>
                </a:path>
                <a:path w="3876675" h="2669540">
                  <a:moveTo>
                    <a:pt x="153162" y="67906"/>
                  </a:moveTo>
                  <a:lnTo>
                    <a:pt x="150660" y="65392"/>
                  </a:lnTo>
                  <a:lnTo>
                    <a:pt x="143129" y="65392"/>
                  </a:lnTo>
                  <a:lnTo>
                    <a:pt x="140614" y="67906"/>
                  </a:lnTo>
                  <a:lnTo>
                    <a:pt x="140614" y="75450"/>
                  </a:lnTo>
                  <a:lnTo>
                    <a:pt x="143129" y="77965"/>
                  </a:lnTo>
                  <a:lnTo>
                    <a:pt x="150660" y="77965"/>
                  </a:lnTo>
                  <a:lnTo>
                    <a:pt x="153162" y="75450"/>
                  </a:lnTo>
                  <a:lnTo>
                    <a:pt x="153162" y="71755"/>
                  </a:lnTo>
                  <a:lnTo>
                    <a:pt x="153162" y="67906"/>
                  </a:lnTo>
                  <a:close/>
                </a:path>
                <a:path w="3876675" h="2669540">
                  <a:moveTo>
                    <a:pt x="210921" y="69240"/>
                  </a:moveTo>
                  <a:lnTo>
                    <a:pt x="197192" y="69240"/>
                  </a:lnTo>
                  <a:lnTo>
                    <a:pt x="197192" y="0"/>
                  </a:lnTo>
                  <a:lnTo>
                    <a:pt x="173253" y="0"/>
                  </a:lnTo>
                  <a:lnTo>
                    <a:pt x="173253" y="6375"/>
                  </a:lnTo>
                  <a:lnTo>
                    <a:pt x="188315" y="6375"/>
                  </a:lnTo>
                  <a:lnTo>
                    <a:pt x="188315" y="69240"/>
                  </a:lnTo>
                  <a:lnTo>
                    <a:pt x="173253" y="69240"/>
                  </a:lnTo>
                  <a:lnTo>
                    <a:pt x="173253" y="76784"/>
                  </a:lnTo>
                  <a:lnTo>
                    <a:pt x="210921" y="76784"/>
                  </a:lnTo>
                  <a:lnTo>
                    <a:pt x="210921" y="69240"/>
                  </a:lnTo>
                  <a:close/>
                </a:path>
                <a:path w="3876675" h="2669540">
                  <a:moveTo>
                    <a:pt x="2948292" y="2455087"/>
                  </a:moveTo>
                  <a:lnTo>
                    <a:pt x="2940761" y="2455087"/>
                  </a:lnTo>
                  <a:lnTo>
                    <a:pt x="2940761" y="2548166"/>
                  </a:lnTo>
                  <a:lnTo>
                    <a:pt x="2948292" y="2548166"/>
                  </a:lnTo>
                  <a:lnTo>
                    <a:pt x="2948292" y="2455087"/>
                  </a:lnTo>
                  <a:close/>
                </a:path>
                <a:path w="3876675" h="2669540">
                  <a:moveTo>
                    <a:pt x="3298647" y="2540571"/>
                  </a:moveTo>
                  <a:lnTo>
                    <a:pt x="3289770" y="2540571"/>
                  </a:lnTo>
                  <a:lnTo>
                    <a:pt x="3289770" y="2548191"/>
                  </a:lnTo>
                  <a:lnTo>
                    <a:pt x="3289770" y="2660040"/>
                  </a:lnTo>
                  <a:lnTo>
                    <a:pt x="3178124" y="2660040"/>
                  </a:lnTo>
                  <a:lnTo>
                    <a:pt x="3173095" y="2660091"/>
                  </a:lnTo>
                  <a:lnTo>
                    <a:pt x="3178124" y="2660040"/>
                  </a:lnTo>
                  <a:lnTo>
                    <a:pt x="3178124" y="2548191"/>
                  </a:lnTo>
                  <a:lnTo>
                    <a:pt x="3289770" y="2548191"/>
                  </a:lnTo>
                  <a:lnTo>
                    <a:pt x="3289770" y="2540571"/>
                  </a:lnTo>
                  <a:lnTo>
                    <a:pt x="3238385" y="2540571"/>
                  </a:lnTo>
                  <a:lnTo>
                    <a:pt x="3238385" y="2453830"/>
                  </a:lnTo>
                  <a:lnTo>
                    <a:pt x="3229508" y="2453830"/>
                  </a:lnTo>
                  <a:lnTo>
                    <a:pt x="3229508" y="2540571"/>
                  </a:lnTo>
                  <a:lnTo>
                    <a:pt x="3169247" y="2540571"/>
                  </a:lnTo>
                  <a:lnTo>
                    <a:pt x="3169247" y="2548191"/>
                  </a:lnTo>
                  <a:lnTo>
                    <a:pt x="3169247" y="2660040"/>
                  </a:lnTo>
                  <a:lnTo>
                    <a:pt x="3169247" y="2663850"/>
                  </a:lnTo>
                  <a:lnTo>
                    <a:pt x="3169247" y="2668943"/>
                  </a:lnTo>
                  <a:lnTo>
                    <a:pt x="3298647" y="2668943"/>
                  </a:lnTo>
                  <a:lnTo>
                    <a:pt x="3298647" y="2663850"/>
                  </a:lnTo>
                  <a:lnTo>
                    <a:pt x="3298647" y="2660040"/>
                  </a:lnTo>
                  <a:lnTo>
                    <a:pt x="3298647" y="2548191"/>
                  </a:lnTo>
                  <a:lnTo>
                    <a:pt x="3298647" y="2540571"/>
                  </a:lnTo>
                  <a:close/>
                </a:path>
                <a:path w="3876675" h="2669540">
                  <a:moveTo>
                    <a:pt x="3587394" y="2540571"/>
                  </a:moveTo>
                  <a:lnTo>
                    <a:pt x="3578695" y="2540571"/>
                  </a:lnTo>
                  <a:lnTo>
                    <a:pt x="3578695" y="2549461"/>
                  </a:lnTo>
                  <a:lnTo>
                    <a:pt x="3578695" y="2660040"/>
                  </a:lnTo>
                  <a:lnTo>
                    <a:pt x="3466871" y="2660040"/>
                  </a:lnTo>
                  <a:lnTo>
                    <a:pt x="3461855" y="2660091"/>
                  </a:lnTo>
                  <a:lnTo>
                    <a:pt x="3466871" y="2660040"/>
                  </a:lnTo>
                  <a:lnTo>
                    <a:pt x="3466871" y="2549461"/>
                  </a:lnTo>
                  <a:lnTo>
                    <a:pt x="3578695" y="2549461"/>
                  </a:lnTo>
                  <a:lnTo>
                    <a:pt x="3578695" y="2540571"/>
                  </a:lnTo>
                  <a:lnTo>
                    <a:pt x="3527133" y="2540571"/>
                  </a:lnTo>
                  <a:lnTo>
                    <a:pt x="3527133" y="2453830"/>
                  </a:lnTo>
                  <a:lnTo>
                    <a:pt x="3518433" y="2453830"/>
                  </a:lnTo>
                  <a:lnTo>
                    <a:pt x="3518433" y="2540571"/>
                  </a:lnTo>
                  <a:lnTo>
                    <a:pt x="3458172" y="2540571"/>
                  </a:lnTo>
                  <a:lnTo>
                    <a:pt x="3458172" y="2549461"/>
                  </a:lnTo>
                  <a:lnTo>
                    <a:pt x="3458172" y="2660040"/>
                  </a:lnTo>
                  <a:lnTo>
                    <a:pt x="3458172" y="2665120"/>
                  </a:lnTo>
                  <a:lnTo>
                    <a:pt x="3458172" y="2668943"/>
                  </a:lnTo>
                  <a:lnTo>
                    <a:pt x="3587394" y="2668943"/>
                  </a:lnTo>
                  <a:lnTo>
                    <a:pt x="3587394" y="2665120"/>
                  </a:lnTo>
                  <a:lnTo>
                    <a:pt x="3587394" y="2660040"/>
                  </a:lnTo>
                  <a:lnTo>
                    <a:pt x="3587394" y="2549461"/>
                  </a:lnTo>
                  <a:lnTo>
                    <a:pt x="3587394" y="2540571"/>
                  </a:lnTo>
                  <a:close/>
                </a:path>
                <a:path w="3876675" h="2669540">
                  <a:moveTo>
                    <a:pt x="3876154" y="2604770"/>
                  </a:moveTo>
                  <a:lnTo>
                    <a:pt x="3871074" y="2579357"/>
                  </a:lnTo>
                  <a:lnTo>
                    <a:pt x="3867442" y="2574036"/>
                  </a:lnTo>
                  <a:lnTo>
                    <a:pt x="3867442" y="2604770"/>
                  </a:lnTo>
                  <a:lnTo>
                    <a:pt x="3866299" y="2615806"/>
                  </a:lnTo>
                  <a:lnTo>
                    <a:pt x="3842829" y="2650540"/>
                  </a:lnTo>
                  <a:lnTo>
                    <a:pt x="3810863" y="2660091"/>
                  </a:lnTo>
                  <a:lnTo>
                    <a:pt x="3799852" y="2658948"/>
                  </a:lnTo>
                  <a:lnTo>
                    <a:pt x="3765232" y="2635529"/>
                  </a:lnTo>
                  <a:lnTo>
                    <a:pt x="3755631" y="2604770"/>
                  </a:lnTo>
                  <a:lnTo>
                    <a:pt x="3760025" y="2582659"/>
                  </a:lnTo>
                  <a:lnTo>
                    <a:pt x="3771950" y="2564676"/>
                  </a:lnTo>
                  <a:lnTo>
                    <a:pt x="3789527" y="2552585"/>
                  </a:lnTo>
                  <a:lnTo>
                    <a:pt x="3810863" y="2548166"/>
                  </a:lnTo>
                  <a:lnTo>
                    <a:pt x="3832987" y="2552585"/>
                  </a:lnTo>
                  <a:lnTo>
                    <a:pt x="3850957" y="2564676"/>
                  </a:lnTo>
                  <a:lnTo>
                    <a:pt x="3863035" y="2582659"/>
                  </a:lnTo>
                  <a:lnTo>
                    <a:pt x="3867442" y="2604770"/>
                  </a:lnTo>
                  <a:lnTo>
                    <a:pt x="3867442" y="2574036"/>
                  </a:lnTo>
                  <a:lnTo>
                    <a:pt x="3857193" y="2559012"/>
                  </a:lnTo>
                  <a:lnTo>
                    <a:pt x="3840530" y="2548166"/>
                  </a:lnTo>
                  <a:lnTo>
                    <a:pt x="3836466" y="2545511"/>
                  </a:lnTo>
                  <a:lnTo>
                    <a:pt x="3815892" y="2541587"/>
                  </a:lnTo>
                  <a:lnTo>
                    <a:pt x="3815892" y="2453830"/>
                  </a:lnTo>
                  <a:lnTo>
                    <a:pt x="3807180" y="2453830"/>
                  </a:lnTo>
                  <a:lnTo>
                    <a:pt x="3807180" y="2540965"/>
                  </a:lnTo>
                  <a:lnTo>
                    <a:pt x="3797985" y="2541803"/>
                  </a:lnTo>
                  <a:lnTo>
                    <a:pt x="3785946" y="2545334"/>
                  </a:lnTo>
                  <a:lnTo>
                    <a:pt x="3752088" y="2579763"/>
                  </a:lnTo>
                  <a:lnTo>
                    <a:pt x="3746919" y="2604770"/>
                  </a:lnTo>
                  <a:lnTo>
                    <a:pt x="3751973" y="2629636"/>
                  </a:lnTo>
                  <a:lnTo>
                    <a:pt x="3765715" y="2650045"/>
                  </a:lnTo>
                  <a:lnTo>
                    <a:pt x="3786047" y="2663837"/>
                  </a:lnTo>
                  <a:lnTo>
                    <a:pt x="3810863" y="2668905"/>
                  </a:lnTo>
                  <a:lnTo>
                    <a:pt x="3836466" y="2663837"/>
                  </a:lnTo>
                  <a:lnTo>
                    <a:pt x="3842093" y="2660091"/>
                  </a:lnTo>
                  <a:lnTo>
                    <a:pt x="3857193" y="2650045"/>
                  </a:lnTo>
                  <a:lnTo>
                    <a:pt x="3871074" y="2629636"/>
                  </a:lnTo>
                  <a:lnTo>
                    <a:pt x="3876154" y="26047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076305" y="1942262"/>
              <a:ext cx="144292" cy="10696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44534" y="1940920"/>
              <a:ext cx="100435" cy="80641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747786" y="2374988"/>
              <a:ext cx="104775" cy="79375"/>
            </a:xfrm>
            <a:custGeom>
              <a:avLst/>
              <a:gdLst/>
              <a:ahLst/>
              <a:cxnLst/>
              <a:rect l="l" t="t" r="r" b="b"/>
              <a:pathLst>
                <a:path w="104775" h="79375">
                  <a:moveTo>
                    <a:pt x="8788" y="0"/>
                  </a:moveTo>
                  <a:lnTo>
                    <a:pt x="0" y="0"/>
                  </a:lnTo>
                  <a:lnTo>
                    <a:pt x="0" y="77952"/>
                  </a:lnTo>
                  <a:lnTo>
                    <a:pt x="8788" y="77952"/>
                  </a:lnTo>
                  <a:lnTo>
                    <a:pt x="8788" y="0"/>
                  </a:lnTo>
                  <a:close/>
                </a:path>
                <a:path w="104775" h="79375">
                  <a:moveTo>
                    <a:pt x="43942" y="69075"/>
                  </a:moveTo>
                  <a:lnTo>
                    <a:pt x="40170" y="65379"/>
                  </a:lnTo>
                  <a:lnTo>
                    <a:pt x="32639" y="65379"/>
                  </a:lnTo>
                  <a:lnTo>
                    <a:pt x="30124" y="69075"/>
                  </a:lnTo>
                  <a:lnTo>
                    <a:pt x="30124" y="75438"/>
                  </a:lnTo>
                  <a:lnTo>
                    <a:pt x="32639" y="79133"/>
                  </a:lnTo>
                  <a:lnTo>
                    <a:pt x="40170" y="79133"/>
                  </a:lnTo>
                  <a:lnTo>
                    <a:pt x="43942" y="75438"/>
                  </a:lnTo>
                  <a:lnTo>
                    <a:pt x="43942" y="72923"/>
                  </a:lnTo>
                  <a:lnTo>
                    <a:pt x="43942" y="69075"/>
                  </a:lnTo>
                  <a:close/>
                </a:path>
                <a:path w="104775" h="79375">
                  <a:moveTo>
                    <a:pt x="104216" y="35204"/>
                  </a:moveTo>
                  <a:lnTo>
                    <a:pt x="102616" y="20154"/>
                  </a:lnTo>
                  <a:lnTo>
                    <a:pt x="97942" y="9118"/>
                  </a:lnTo>
                  <a:lnTo>
                    <a:pt x="97497" y="8712"/>
                  </a:lnTo>
                  <a:lnTo>
                    <a:pt x="94170" y="5702"/>
                  </a:lnTo>
                  <a:lnTo>
                    <a:pt x="94170" y="36372"/>
                  </a:lnTo>
                  <a:lnTo>
                    <a:pt x="87896" y="38887"/>
                  </a:lnTo>
                  <a:lnTo>
                    <a:pt x="82880" y="40233"/>
                  </a:lnTo>
                  <a:lnTo>
                    <a:pt x="71577" y="40233"/>
                  </a:lnTo>
                  <a:lnTo>
                    <a:pt x="66560" y="35204"/>
                  </a:lnTo>
                  <a:lnTo>
                    <a:pt x="66560" y="16256"/>
                  </a:lnTo>
                  <a:lnTo>
                    <a:pt x="72834" y="8712"/>
                  </a:lnTo>
                  <a:lnTo>
                    <a:pt x="79108" y="8712"/>
                  </a:lnTo>
                  <a:lnTo>
                    <a:pt x="85699" y="10401"/>
                  </a:lnTo>
                  <a:lnTo>
                    <a:pt x="90411" y="15506"/>
                  </a:lnTo>
                  <a:lnTo>
                    <a:pt x="93230" y="24130"/>
                  </a:lnTo>
                  <a:lnTo>
                    <a:pt x="94170" y="36372"/>
                  </a:lnTo>
                  <a:lnTo>
                    <a:pt x="94170" y="5702"/>
                  </a:lnTo>
                  <a:lnTo>
                    <a:pt x="90449" y="2311"/>
                  </a:lnTo>
                  <a:lnTo>
                    <a:pt x="80365" y="0"/>
                  </a:lnTo>
                  <a:lnTo>
                    <a:pt x="71005" y="1981"/>
                  </a:lnTo>
                  <a:lnTo>
                    <a:pt x="63881" y="7493"/>
                  </a:lnTo>
                  <a:lnTo>
                    <a:pt x="59347" y="15836"/>
                  </a:lnTo>
                  <a:lnTo>
                    <a:pt x="57746" y="26314"/>
                  </a:lnTo>
                  <a:lnTo>
                    <a:pt x="58928" y="35547"/>
                  </a:lnTo>
                  <a:lnTo>
                    <a:pt x="62471" y="42265"/>
                  </a:lnTo>
                  <a:lnTo>
                    <a:pt x="68351" y="46380"/>
                  </a:lnTo>
                  <a:lnTo>
                    <a:pt x="76593" y="47777"/>
                  </a:lnTo>
                  <a:lnTo>
                    <a:pt x="86639" y="47777"/>
                  </a:lnTo>
                  <a:lnTo>
                    <a:pt x="94170" y="43916"/>
                  </a:lnTo>
                  <a:lnTo>
                    <a:pt x="92913" y="53975"/>
                  </a:lnTo>
                  <a:lnTo>
                    <a:pt x="91668" y="57835"/>
                  </a:lnTo>
                  <a:lnTo>
                    <a:pt x="87896" y="61531"/>
                  </a:lnTo>
                  <a:lnTo>
                    <a:pt x="86639" y="64046"/>
                  </a:lnTo>
                  <a:lnTo>
                    <a:pt x="84137" y="65379"/>
                  </a:lnTo>
                  <a:lnTo>
                    <a:pt x="81622" y="67894"/>
                  </a:lnTo>
                  <a:lnTo>
                    <a:pt x="76593" y="70408"/>
                  </a:lnTo>
                  <a:lnTo>
                    <a:pt x="62788" y="70408"/>
                  </a:lnTo>
                  <a:lnTo>
                    <a:pt x="62788" y="79133"/>
                  </a:lnTo>
                  <a:lnTo>
                    <a:pt x="79108" y="79133"/>
                  </a:lnTo>
                  <a:lnTo>
                    <a:pt x="84137" y="75438"/>
                  </a:lnTo>
                  <a:lnTo>
                    <a:pt x="87896" y="74104"/>
                  </a:lnTo>
                  <a:lnTo>
                    <a:pt x="91668" y="71589"/>
                  </a:lnTo>
                  <a:lnTo>
                    <a:pt x="94170" y="67894"/>
                  </a:lnTo>
                  <a:lnTo>
                    <a:pt x="98920" y="61722"/>
                  </a:lnTo>
                  <a:lnTo>
                    <a:pt x="102019" y="54381"/>
                  </a:lnTo>
                  <a:lnTo>
                    <a:pt x="103708" y="45618"/>
                  </a:lnTo>
                  <a:lnTo>
                    <a:pt x="103797" y="43916"/>
                  </a:lnTo>
                  <a:lnTo>
                    <a:pt x="103974" y="40233"/>
                  </a:lnTo>
                  <a:lnTo>
                    <a:pt x="104216" y="352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644829" y="2490660"/>
              <a:ext cx="274992" cy="108137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2005190" y="2374988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10058" y="0"/>
                  </a:moveTo>
                  <a:lnTo>
                    <a:pt x="0" y="0"/>
                  </a:lnTo>
                  <a:lnTo>
                    <a:pt x="0" y="77952"/>
                  </a:lnTo>
                  <a:lnTo>
                    <a:pt x="10058" y="77952"/>
                  </a:lnTo>
                  <a:lnTo>
                    <a:pt x="10058" y="0"/>
                  </a:lnTo>
                  <a:close/>
                </a:path>
                <a:path w="44450" h="79375">
                  <a:moveTo>
                    <a:pt x="43954" y="69075"/>
                  </a:moveTo>
                  <a:lnTo>
                    <a:pt x="41440" y="65379"/>
                  </a:lnTo>
                  <a:lnTo>
                    <a:pt x="33909" y="65379"/>
                  </a:lnTo>
                  <a:lnTo>
                    <a:pt x="31394" y="69075"/>
                  </a:lnTo>
                  <a:lnTo>
                    <a:pt x="31394" y="75438"/>
                  </a:lnTo>
                  <a:lnTo>
                    <a:pt x="33909" y="79133"/>
                  </a:lnTo>
                  <a:lnTo>
                    <a:pt x="41440" y="79133"/>
                  </a:lnTo>
                  <a:lnTo>
                    <a:pt x="43954" y="75438"/>
                  </a:lnTo>
                  <a:lnTo>
                    <a:pt x="43954" y="72923"/>
                  </a:lnTo>
                  <a:lnTo>
                    <a:pt x="43954" y="690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069237" y="2372463"/>
              <a:ext cx="102963" cy="81647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959231" y="2930753"/>
              <a:ext cx="160020" cy="79375"/>
            </a:xfrm>
            <a:custGeom>
              <a:avLst/>
              <a:gdLst/>
              <a:ahLst/>
              <a:cxnLst/>
              <a:rect l="l" t="t" r="r" b="b"/>
              <a:pathLst>
                <a:path w="160019" h="79375">
                  <a:moveTo>
                    <a:pt x="8788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8788" y="77965"/>
                  </a:lnTo>
                  <a:lnTo>
                    <a:pt x="8788" y="0"/>
                  </a:lnTo>
                  <a:close/>
                </a:path>
                <a:path w="160019" h="79375">
                  <a:moveTo>
                    <a:pt x="43954" y="69253"/>
                  </a:moveTo>
                  <a:lnTo>
                    <a:pt x="40195" y="65392"/>
                  </a:lnTo>
                  <a:lnTo>
                    <a:pt x="32664" y="65392"/>
                  </a:lnTo>
                  <a:lnTo>
                    <a:pt x="30149" y="69253"/>
                  </a:lnTo>
                  <a:lnTo>
                    <a:pt x="30149" y="75450"/>
                  </a:lnTo>
                  <a:lnTo>
                    <a:pt x="32664" y="79311"/>
                  </a:lnTo>
                  <a:lnTo>
                    <a:pt x="40195" y="79311"/>
                  </a:lnTo>
                  <a:lnTo>
                    <a:pt x="43954" y="75450"/>
                  </a:lnTo>
                  <a:lnTo>
                    <a:pt x="43954" y="71767"/>
                  </a:lnTo>
                  <a:lnTo>
                    <a:pt x="43954" y="69253"/>
                  </a:lnTo>
                  <a:close/>
                </a:path>
                <a:path w="160019" h="79375">
                  <a:moveTo>
                    <a:pt x="100457" y="70421"/>
                  </a:moveTo>
                  <a:lnTo>
                    <a:pt x="86639" y="70421"/>
                  </a:lnTo>
                  <a:lnTo>
                    <a:pt x="86639" y="0"/>
                  </a:lnTo>
                  <a:lnTo>
                    <a:pt x="64046" y="0"/>
                  </a:lnTo>
                  <a:lnTo>
                    <a:pt x="64046" y="7556"/>
                  </a:lnTo>
                  <a:lnTo>
                    <a:pt x="77851" y="7556"/>
                  </a:lnTo>
                  <a:lnTo>
                    <a:pt x="77851" y="70421"/>
                  </a:lnTo>
                  <a:lnTo>
                    <a:pt x="64046" y="70421"/>
                  </a:lnTo>
                  <a:lnTo>
                    <a:pt x="64046" y="77965"/>
                  </a:lnTo>
                  <a:lnTo>
                    <a:pt x="100457" y="77965"/>
                  </a:lnTo>
                  <a:lnTo>
                    <a:pt x="100457" y="70421"/>
                  </a:lnTo>
                  <a:close/>
                </a:path>
                <a:path w="160019" h="79375">
                  <a:moveTo>
                    <a:pt x="159473" y="70421"/>
                  </a:moveTo>
                  <a:lnTo>
                    <a:pt x="145669" y="70421"/>
                  </a:lnTo>
                  <a:lnTo>
                    <a:pt x="145669" y="0"/>
                  </a:lnTo>
                  <a:lnTo>
                    <a:pt x="123050" y="0"/>
                  </a:lnTo>
                  <a:lnTo>
                    <a:pt x="123050" y="7556"/>
                  </a:lnTo>
                  <a:lnTo>
                    <a:pt x="136880" y="7556"/>
                  </a:lnTo>
                  <a:lnTo>
                    <a:pt x="136880" y="70421"/>
                  </a:lnTo>
                  <a:lnTo>
                    <a:pt x="123050" y="70421"/>
                  </a:lnTo>
                  <a:lnTo>
                    <a:pt x="123050" y="77965"/>
                  </a:lnTo>
                  <a:lnTo>
                    <a:pt x="159473" y="77965"/>
                  </a:lnTo>
                  <a:lnTo>
                    <a:pt x="159473" y="70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01488" y="3046435"/>
              <a:ext cx="274976" cy="108304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785455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8788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8788" y="77965"/>
                  </a:lnTo>
                  <a:lnTo>
                    <a:pt x="8788" y="0"/>
                  </a:lnTo>
                  <a:close/>
                </a:path>
                <a:path w="44450" h="79375">
                  <a:moveTo>
                    <a:pt x="43954" y="69253"/>
                  </a:moveTo>
                  <a:lnTo>
                    <a:pt x="40182" y="65392"/>
                  </a:lnTo>
                  <a:lnTo>
                    <a:pt x="32651" y="65392"/>
                  </a:lnTo>
                  <a:lnTo>
                    <a:pt x="30137" y="69253"/>
                  </a:lnTo>
                  <a:lnTo>
                    <a:pt x="30137" y="75450"/>
                  </a:lnTo>
                  <a:lnTo>
                    <a:pt x="32651" y="79311"/>
                  </a:lnTo>
                  <a:lnTo>
                    <a:pt x="40182" y="79311"/>
                  </a:lnTo>
                  <a:lnTo>
                    <a:pt x="43954" y="75450"/>
                  </a:lnTo>
                  <a:lnTo>
                    <a:pt x="43954" y="71767"/>
                  </a:lnTo>
                  <a:lnTo>
                    <a:pt x="43954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849500" y="2930753"/>
              <a:ext cx="99196" cy="7795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727705" y="3047776"/>
              <a:ext cx="266187" cy="106963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2640571" y="2930753"/>
              <a:ext cx="165100" cy="79375"/>
            </a:xfrm>
            <a:custGeom>
              <a:avLst/>
              <a:gdLst/>
              <a:ahLst/>
              <a:cxnLst/>
              <a:rect l="l" t="t" r="r" b="b"/>
              <a:pathLst>
                <a:path w="165100" h="79375">
                  <a:moveTo>
                    <a:pt x="8712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8712" y="77965"/>
                  </a:lnTo>
                  <a:lnTo>
                    <a:pt x="8712" y="0"/>
                  </a:lnTo>
                  <a:close/>
                </a:path>
                <a:path w="165100" h="79375">
                  <a:moveTo>
                    <a:pt x="42684" y="69253"/>
                  </a:moveTo>
                  <a:lnTo>
                    <a:pt x="40182" y="65392"/>
                  </a:lnTo>
                  <a:lnTo>
                    <a:pt x="32651" y="65392"/>
                  </a:lnTo>
                  <a:lnTo>
                    <a:pt x="30137" y="69253"/>
                  </a:lnTo>
                  <a:lnTo>
                    <a:pt x="30137" y="75450"/>
                  </a:lnTo>
                  <a:lnTo>
                    <a:pt x="32651" y="79311"/>
                  </a:lnTo>
                  <a:lnTo>
                    <a:pt x="40182" y="79311"/>
                  </a:lnTo>
                  <a:lnTo>
                    <a:pt x="42684" y="75450"/>
                  </a:lnTo>
                  <a:lnTo>
                    <a:pt x="42684" y="71767"/>
                  </a:lnTo>
                  <a:lnTo>
                    <a:pt x="42684" y="69253"/>
                  </a:lnTo>
                  <a:close/>
                </a:path>
                <a:path w="165100" h="79375">
                  <a:moveTo>
                    <a:pt x="100444" y="70421"/>
                  </a:moveTo>
                  <a:lnTo>
                    <a:pt x="86550" y="70421"/>
                  </a:lnTo>
                  <a:lnTo>
                    <a:pt x="86550" y="0"/>
                  </a:lnTo>
                  <a:lnTo>
                    <a:pt x="63944" y="0"/>
                  </a:lnTo>
                  <a:lnTo>
                    <a:pt x="63944" y="7556"/>
                  </a:lnTo>
                  <a:lnTo>
                    <a:pt x="77838" y="7556"/>
                  </a:lnTo>
                  <a:lnTo>
                    <a:pt x="77838" y="70421"/>
                  </a:lnTo>
                  <a:lnTo>
                    <a:pt x="63944" y="70421"/>
                  </a:lnTo>
                  <a:lnTo>
                    <a:pt x="63944" y="77965"/>
                  </a:lnTo>
                  <a:lnTo>
                    <a:pt x="100444" y="77965"/>
                  </a:lnTo>
                  <a:lnTo>
                    <a:pt x="100444" y="70421"/>
                  </a:lnTo>
                  <a:close/>
                </a:path>
                <a:path w="165100" h="79375">
                  <a:moveTo>
                    <a:pt x="164553" y="0"/>
                  </a:moveTo>
                  <a:lnTo>
                    <a:pt x="120523" y="0"/>
                  </a:lnTo>
                  <a:lnTo>
                    <a:pt x="120523" y="8890"/>
                  </a:lnTo>
                  <a:lnTo>
                    <a:pt x="153174" y="8890"/>
                  </a:lnTo>
                  <a:lnTo>
                    <a:pt x="146481" y="25641"/>
                  </a:lnTo>
                  <a:lnTo>
                    <a:pt x="139484" y="42024"/>
                  </a:lnTo>
                  <a:lnTo>
                    <a:pt x="131800" y="58191"/>
                  </a:lnTo>
                  <a:lnTo>
                    <a:pt x="123037" y="74282"/>
                  </a:lnTo>
                  <a:lnTo>
                    <a:pt x="131737" y="79311"/>
                  </a:lnTo>
                  <a:lnTo>
                    <a:pt x="140754" y="61328"/>
                  </a:lnTo>
                  <a:lnTo>
                    <a:pt x="149085" y="43281"/>
                  </a:lnTo>
                  <a:lnTo>
                    <a:pt x="156959" y="25006"/>
                  </a:lnTo>
                  <a:lnTo>
                    <a:pt x="164553" y="6375"/>
                  </a:lnTo>
                  <a:lnTo>
                    <a:pt x="1645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558894" y="3046434"/>
              <a:ext cx="320222" cy="108304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4038143" y="2930753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60" h="78105">
                  <a:moveTo>
                    <a:pt x="10043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10043" y="77959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069446" y="2930753"/>
              <a:ext cx="131905" cy="7930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957795" y="3046434"/>
              <a:ext cx="318883" cy="108304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4913273" y="2930753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60" h="78105">
                  <a:moveTo>
                    <a:pt x="10043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10043" y="77959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944742" y="2928238"/>
              <a:ext cx="131738" cy="81815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4832924" y="3048949"/>
              <a:ext cx="36830" cy="76835"/>
            </a:xfrm>
            <a:custGeom>
              <a:avLst/>
              <a:gdLst/>
              <a:ahLst/>
              <a:cxnLst/>
              <a:rect l="l" t="t" r="r" b="b"/>
              <a:pathLst>
                <a:path w="36829" h="76835">
                  <a:moveTo>
                    <a:pt x="22598" y="0"/>
                  </a:moveTo>
                  <a:lnTo>
                    <a:pt x="0" y="0"/>
                  </a:lnTo>
                  <a:lnTo>
                    <a:pt x="0" y="7712"/>
                  </a:lnTo>
                  <a:lnTo>
                    <a:pt x="13893" y="7712"/>
                  </a:lnTo>
                  <a:lnTo>
                    <a:pt x="13893" y="70582"/>
                  </a:lnTo>
                  <a:lnTo>
                    <a:pt x="0" y="70582"/>
                  </a:lnTo>
                  <a:lnTo>
                    <a:pt x="0" y="76785"/>
                  </a:lnTo>
                  <a:lnTo>
                    <a:pt x="36491" y="76785"/>
                  </a:lnTo>
                  <a:lnTo>
                    <a:pt x="36491" y="70582"/>
                  </a:lnTo>
                  <a:lnTo>
                    <a:pt x="22598" y="70582"/>
                  </a:lnTo>
                  <a:lnTo>
                    <a:pt x="225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892014" y="3046434"/>
              <a:ext cx="267326" cy="108304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5748228" y="2930753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60" h="78105">
                  <a:moveTo>
                    <a:pt x="10043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10043" y="77959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779698" y="2928238"/>
              <a:ext cx="135588" cy="81815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5667879" y="3048949"/>
              <a:ext cx="38100" cy="76835"/>
            </a:xfrm>
            <a:custGeom>
              <a:avLst/>
              <a:gdLst/>
              <a:ahLst/>
              <a:cxnLst/>
              <a:rect l="l" t="t" r="r" b="b"/>
              <a:pathLst>
                <a:path w="38100" h="76835">
                  <a:moveTo>
                    <a:pt x="22598" y="0"/>
                  </a:moveTo>
                  <a:lnTo>
                    <a:pt x="0" y="0"/>
                  </a:lnTo>
                  <a:lnTo>
                    <a:pt x="0" y="7712"/>
                  </a:lnTo>
                  <a:lnTo>
                    <a:pt x="13893" y="7712"/>
                  </a:lnTo>
                  <a:lnTo>
                    <a:pt x="13893" y="70582"/>
                  </a:lnTo>
                  <a:lnTo>
                    <a:pt x="0" y="70582"/>
                  </a:lnTo>
                  <a:lnTo>
                    <a:pt x="0" y="76785"/>
                  </a:lnTo>
                  <a:lnTo>
                    <a:pt x="37663" y="76785"/>
                  </a:lnTo>
                  <a:lnTo>
                    <a:pt x="37663" y="70582"/>
                  </a:lnTo>
                  <a:lnTo>
                    <a:pt x="22598" y="70582"/>
                  </a:lnTo>
                  <a:lnTo>
                    <a:pt x="225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726969" y="3046434"/>
              <a:ext cx="259960" cy="108304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2207349" y="5034953"/>
              <a:ext cx="135890" cy="78105"/>
            </a:xfrm>
            <a:custGeom>
              <a:avLst/>
              <a:gdLst/>
              <a:ahLst/>
              <a:cxnLst/>
              <a:rect l="l" t="t" r="r" b="b"/>
              <a:pathLst>
                <a:path w="135889" h="78104">
                  <a:moveTo>
                    <a:pt x="8788" y="0"/>
                  </a:moveTo>
                  <a:lnTo>
                    <a:pt x="0" y="0"/>
                  </a:lnTo>
                  <a:lnTo>
                    <a:pt x="0" y="76733"/>
                  </a:lnTo>
                  <a:lnTo>
                    <a:pt x="8788" y="76733"/>
                  </a:lnTo>
                  <a:lnTo>
                    <a:pt x="8788" y="0"/>
                  </a:lnTo>
                  <a:close/>
                </a:path>
                <a:path w="135889" h="78104">
                  <a:moveTo>
                    <a:pt x="43954" y="0"/>
                  </a:moveTo>
                  <a:lnTo>
                    <a:pt x="35166" y="0"/>
                  </a:lnTo>
                  <a:lnTo>
                    <a:pt x="35166" y="76733"/>
                  </a:lnTo>
                  <a:lnTo>
                    <a:pt x="43954" y="76733"/>
                  </a:lnTo>
                  <a:lnTo>
                    <a:pt x="43954" y="0"/>
                  </a:lnTo>
                  <a:close/>
                </a:path>
                <a:path w="135889" h="78104">
                  <a:moveTo>
                    <a:pt x="79108" y="67919"/>
                  </a:moveTo>
                  <a:lnTo>
                    <a:pt x="75336" y="65405"/>
                  </a:lnTo>
                  <a:lnTo>
                    <a:pt x="69062" y="65405"/>
                  </a:lnTo>
                  <a:lnTo>
                    <a:pt x="65303" y="67919"/>
                  </a:lnTo>
                  <a:lnTo>
                    <a:pt x="65303" y="75476"/>
                  </a:lnTo>
                  <a:lnTo>
                    <a:pt x="69062" y="77990"/>
                  </a:lnTo>
                  <a:lnTo>
                    <a:pt x="75336" y="77990"/>
                  </a:lnTo>
                  <a:lnTo>
                    <a:pt x="79108" y="75476"/>
                  </a:lnTo>
                  <a:lnTo>
                    <a:pt x="79108" y="71691"/>
                  </a:lnTo>
                  <a:lnTo>
                    <a:pt x="79108" y="67919"/>
                  </a:lnTo>
                  <a:close/>
                </a:path>
                <a:path w="135889" h="78104">
                  <a:moveTo>
                    <a:pt x="135623" y="44030"/>
                  </a:moveTo>
                  <a:lnTo>
                    <a:pt x="107988" y="26428"/>
                  </a:lnTo>
                  <a:lnTo>
                    <a:pt x="107988" y="8801"/>
                  </a:lnTo>
                  <a:lnTo>
                    <a:pt x="133108" y="8801"/>
                  </a:lnTo>
                  <a:lnTo>
                    <a:pt x="133108" y="0"/>
                  </a:lnTo>
                  <a:lnTo>
                    <a:pt x="99199" y="0"/>
                  </a:lnTo>
                  <a:lnTo>
                    <a:pt x="99199" y="35229"/>
                  </a:lnTo>
                  <a:lnTo>
                    <a:pt x="110490" y="35229"/>
                  </a:lnTo>
                  <a:lnTo>
                    <a:pt x="115531" y="36487"/>
                  </a:lnTo>
                  <a:lnTo>
                    <a:pt x="123063" y="39001"/>
                  </a:lnTo>
                  <a:lnTo>
                    <a:pt x="125577" y="44030"/>
                  </a:lnTo>
                  <a:lnTo>
                    <a:pt x="125577" y="62890"/>
                  </a:lnTo>
                  <a:lnTo>
                    <a:pt x="119303" y="69176"/>
                  </a:lnTo>
                  <a:lnTo>
                    <a:pt x="106730" y="69176"/>
                  </a:lnTo>
                  <a:lnTo>
                    <a:pt x="104216" y="67919"/>
                  </a:lnTo>
                  <a:lnTo>
                    <a:pt x="97942" y="64147"/>
                  </a:lnTo>
                  <a:lnTo>
                    <a:pt x="92913" y="72961"/>
                  </a:lnTo>
                  <a:lnTo>
                    <a:pt x="97942" y="75476"/>
                  </a:lnTo>
                  <a:lnTo>
                    <a:pt x="99199" y="76733"/>
                  </a:lnTo>
                  <a:lnTo>
                    <a:pt x="104216" y="76733"/>
                  </a:lnTo>
                  <a:lnTo>
                    <a:pt x="106730" y="77990"/>
                  </a:lnTo>
                  <a:lnTo>
                    <a:pt x="111747" y="77990"/>
                  </a:lnTo>
                  <a:lnTo>
                    <a:pt x="135623" y="51574"/>
                  </a:lnTo>
                  <a:lnTo>
                    <a:pt x="135623" y="440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137047" y="5149408"/>
              <a:ext cx="275043" cy="109420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2474861" y="3963390"/>
              <a:ext cx="137160" cy="79375"/>
            </a:xfrm>
            <a:custGeom>
              <a:avLst/>
              <a:gdLst/>
              <a:ahLst/>
              <a:cxnLst/>
              <a:rect l="l" t="t" r="r" b="b"/>
              <a:pathLst>
                <a:path w="137160" h="79375">
                  <a:moveTo>
                    <a:pt x="10033" y="0"/>
                  </a:moveTo>
                  <a:lnTo>
                    <a:pt x="0" y="0"/>
                  </a:lnTo>
                  <a:lnTo>
                    <a:pt x="0" y="77978"/>
                  </a:lnTo>
                  <a:lnTo>
                    <a:pt x="10033" y="77978"/>
                  </a:lnTo>
                  <a:lnTo>
                    <a:pt x="10033" y="0"/>
                  </a:lnTo>
                  <a:close/>
                </a:path>
                <a:path w="137160" h="79375">
                  <a:moveTo>
                    <a:pt x="45186" y="0"/>
                  </a:moveTo>
                  <a:lnTo>
                    <a:pt x="36322" y="0"/>
                  </a:lnTo>
                  <a:lnTo>
                    <a:pt x="36322" y="77978"/>
                  </a:lnTo>
                  <a:lnTo>
                    <a:pt x="45186" y="77978"/>
                  </a:lnTo>
                  <a:lnTo>
                    <a:pt x="45186" y="0"/>
                  </a:lnTo>
                  <a:close/>
                </a:path>
                <a:path w="137160" h="79375">
                  <a:moveTo>
                    <a:pt x="79006" y="69176"/>
                  </a:moveTo>
                  <a:lnTo>
                    <a:pt x="76492" y="65405"/>
                  </a:lnTo>
                  <a:lnTo>
                    <a:pt x="68961" y="65405"/>
                  </a:lnTo>
                  <a:lnTo>
                    <a:pt x="66446" y="69176"/>
                  </a:lnTo>
                  <a:lnTo>
                    <a:pt x="66446" y="76720"/>
                  </a:lnTo>
                  <a:lnTo>
                    <a:pt x="68961" y="79235"/>
                  </a:lnTo>
                  <a:lnTo>
                    <a:pt x="76492" y="79235"/>
                  </a:lnTo>
                  <a:lnTo>
                    <a:pt x="79006" y="76720"/>
                  </a:lnTo>
                  <a:lnTo>
                    <a:pt x="79006" y="72948"/>
                  </a:lnTo>
                  <a:lnTo>
                    <a:pt x="79006" y="69176"/>
                  </a:lnTo>
                  <a:close/>
                </a:path>
                <a:path w="137160" h="79375">
                  <a:moveTo>
                    <a:pt x="136753" y="70434"/>
                  </a:moveTo>
                  <a:lnTo>
                    <a:pt x="123024" y="70434"/>
                  </a:lnTo>
                  <a:lnTo>
                    <a:pt x="123024" y="0"/>
                  </a:lnTo>
                  <a:lnTo>
                    <a:pt x="100431" y="0"/>
                  </a:lnTo>
                  <a:lnTo>
                    <a:pt x="100431" y="7543"/>
                  </a:lnTo>
                  <a:lnTo>
                    <a:pt x="114160" y="7543"/>
                  </a:lnTo>
                  <a:lnTo>
                    <a:pt x="114160" y="70434"/>
                  </a:lnTo>
                  <a:lnTo>
                    <a:pt x="100431" y="70434"/>
                  </a:lnTo>
                  <a:lnTo>
                    <a:pt x="100431" y="77978"/>
                  </a:lnTo>
                  <a:lnTo>
                    <a:pt x="136753" y="77978"/>
                  </a:lnTo>
                  <a:lnTo>
                    <a:pt x="136753" y="704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347996" y="4079103"/>
              <a:ext cx="389171" cy="108153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1880882" y="4497933"/>
              <a:ext cx="142240" cy="79375"/>
            </a:xfrm>
            <a:custGeom>
              <a:avLst/>
              <a:gdLst/>
              <a:ahLst/>
              <a:cxnLst/>
              <a:rect l="l" t="t" r="r" b="b"/>
              <a:pathLst>
                <a:path w="142239" h="79375">
                  <a:moveTo>
                    <a:pt x="10045" y="1257"/>
                  </a:moveTo>
                  <a:lnTo>
                    <a:pt x="0" y="1257"/>
                  </a:lnTo>
                  <a:lnTo>
                    <a:pt x="0" y="77965"/>
                  </a:lnTo>
                  <a:lnTo>
                    <a:pt x="10045" y="77965"/>
                  </a:lnTo>
                  <a:lnTo>
                    <a:pt x="10045" y="1257"/>
                  </a:lnTo>
                  <a:close/>
                </a:path>
                <a:path w="142239" h="79375">
                  <a:moveTo>
                    <a:pt x="45212" y="1257"/>
                  </a:moveTo>
                  <a:lnTo>
                    <a:pt x="36423" y="1257"/>
                  </a:lnTo>
                  <a:lnTo>
                    <a:pt x="36423" y="77965"/>
                  </a:lnTo>
                  <a:lnTo>
                    <a:pt x="45212" y="77965"/>
                  </a:lnTo>
                  <a:lnTo>
                    <a:pt x="45212" y="1257"/>
                  </a:lnTo>
                  <a:close/>
                </a:path>
                <a:path w="142239" h="79375">
                  <a:moveTo>
                    <a:pt x="80365" y="69164"/>
                  </a:moveTo>
                  <a:lnTo>
                    <a:pt x="76593" y="66649"/>
                  </a:lnTo>
                  <a:lnTo>
                    <a:pt x="69062" y="66649"/>
                  </a:lnTo>
                  <a:lnTo>
                    <a:pt x="66548" y="69164"/>
                  </a:lnTo>
                  <a:lnTo>
                    <a:pt x="66548" y="76708"/>
                  </a:lnTo>
                  <a:lnTo>
                    <a:pt x="69062" y="79222"/>
                  </a:lnTo>
                  <a:lnTo>
                    <a:pt x="76593" y="79222"/>
                  </a:lnTo>
                  <a:lnTo>
                    <a:pt x="80365" y="76708"/>
                  </a:lnTo>
                  <a:lnTo>
                    <a:pt x="80365" y="72936"/>
                  </a:lnTo>
                  <a:lnTo>
                    <a:pt x="80365" y="69164"/>
                  </a:lnTo>
                  <a:close/>
                </a:path>
                <a:path w="142239" h="79375">
                  <a:moveTo>
                    <a:pt x="141897" y="52806"/>
                  </a:moveTo>
                  <a:lnTo>
                    <a:pt x="140538" y="44157"/>
                  </a:lnTo>
                  <a:lnTo>
                    <a:pt x="137604" y="38976"/>
                  </a:lnTo>
                  <a:lnTo>
                    <a:pt x="136715" y="37401"/>
                  </a:lnTo>
                  <a:lnTo>
                    <a:pt x="133743" y="35204"/>
                  </a:lnTo>
                  <a:lnTo>
                    <a:pt x="131838" y="33794"/>
                  </a:lnTo>
                  <a:lnTo>
                    <a:pt x="131838" y="45262"/>
                  </a:lnTo>
                  <a:lnTo>
                    <a:pt x="131838" y="62865"/>
                  </a:lnTo>
                  <a:lnTo>
                    <a:pt x="126809" y="70421"/>
                  </a:lnTo>
                  <a:lnTo>
                    <a:pt x="119278" y="70421"/>
                  </a:lnTo>
                  <a:lnTo>
                    <a:pt x="113398" y="68757"/>
                  </a:lnTo>
                  <a:lnTo>
                    <a:pt x="108927" y="63652"/>
                  </a:lnTo>
                  <a:lnTo>
                    <a:pt x="105867" y="55029"/>
                  </a:lnTo>
                  <a:lnTo>
                    <a:pt x="104216" y="42748"/>
                  </a:lnTo>
                  <a:lnTo>
                    <a:pt x="110490" y="40233"/>
                  </a:lnTo>
                  <a:lnTo>
                    <a:pt x="116776" y="38976"/>
                  </a:lnTo>
                  <a:lnTo>
                    <a:pt x="128066" y="38976"/>
                  </a:lnTo>
                  <a:lnTo>
                    <a:pt x="131838" y="45262"/>
                  </a:lnTo>
                  <a:lnTo>
                    <a:pt x="131838" y="33794"/>
                  </a:lnTo>
                  <a:lnTo>
                    <a:pt x="130771" y="32994"/>
                  </a:lnTo>
                  <a:lnTo>
                    <a:pt x="123050" y="31432"/>
                  </a:lnTo>
                  <a:lnTo>
                    <a:pt x="118021" y="31432"/>
                  </a:lnTo>
                  <a:lnTo>
                    <a:pt x="113004" y="32689"/>
                  </a:lnTo>
                  <a:lnTo>
                    <a:pt x="105473" y="35204"/>
                  </a:lnTo>
                  <a:lnTo>
                    <a:pt x="106730" y="25146"/>
                  </a:lnTo>
                  <a:lnTo>
                    <a:pt x="107988" y="21374"/>
                  </a:lnTo>
                  <a:lnTo>
                    <a:pt x="111747" y="17602"/>
                  </a:lnTo>
                  <a:lnTo>
                    <a:pt x="113004" y="15087"/>
                  </a:lnTo>
                  <a:lnTo>
                    <a:pt x="123050" y="10058"/>
                  </a:lnTo>
                  <a:lnTo>
                    <a:pt x="126809" y="8801"/>
                  </a:lnTo>
                  <a:lnTo>
                    <a:pt x="136880" y="8801"/>
                  </a:lnTo>
                  <a:lnTo>
                    <a:pt x="136880" y="0"/>
                  </a:lnTo>
                  <a:lnTo>
                    <a:pt x="124307" y="0"/>
                  </a:lnTo>
                  <a:lnTo>
                    <a:pt x="120535" y="1257"/>
                  </a:lnTo>
                  <a:lnTo>
                    <a:pt x="114261" y="3771"/>
                  </a:lnTo>
                  <a:lnTo>
                    <a:pt x="110490" y="5029"/>
                  </a:lnTo>
                  <a:lnTo>
                    <a:pt x="107988" y="7543"/>
                  </a:lnTo>
                  <a:lnTo>
                    <a:pt x="105473" y="11315"/>
                  </a:lnTo>
                  <a:lnTo>
                    <a:pt x="100723" y="18186"/>
                  </a:lnTo>
                  <a:lnTo>
                    <a:pt x="97624" y="25768"/>
                  </a:lnTo>
                  <a:lnTo>
                    <a:pt x="95935" y="34302"/>
                  </a:lnTo>
                  <a:lnTo>
                    <a:pt x="95491" y="42748"/>
                  </a:lnTo>
                  <a:lnTo>
                    <a:pt x="95440" y="44157"/>
                  </a:lnTo>
                  <a:lnTo>
                    <a:pt x="97040" y="59067"/>
                  </a:lnTo>
                  <a:lnTo>
                    <a:pt x="101701" y="70104"/>
                  </a:lnTo>
                  <a:lnTo>
                    <a:pt x="109194" y="76911"/>
                  </a:lnTo>
                  <a:lnTo>
                    <a:pt x="119278" y="79222"/>
                  </a:lnTo>
                  <a:lnTo>
                    <a:pt x="128117" y="77228"/>
                  </a:lnTo>
                  <a:lnTo>
                    <a:pt x="135293" y="71678"/>
                  </a:lnTo>
                  <a:lnTo>
                    <a:pt x="136017" y="70421"/>
                  </a:lnTo>
                  <a:lnTo>
                    <a:pt x="140131" y="63309"/>
                  </a:lnTo>
                  <a:lnTo>
                    <a:pt x="141897" y="528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811837" y="4613619"/>
              <a:ext cx="274976" cy="109428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3509505" y="3963390"/>
              <a:ext cx="135890" cy="79375"/>
            </a:xfrm>
            <a:custGeom>
              <a:avLst/>
              <a:gdLst/>
              <a:ahLst/>
              <a:cxnLst/>
              <a:rect l="l" t="t" r="r" b="b"/>
              <a:pathLst>
                <a:path w="135889" h="79375">
                  <a:moveTo>
                    <a:pt x="10045" y="0"/>
                  </a:moveTo>
                  <a:lnTo>
                    <a:pt x="0" y="0"/>
                  </a:lnTo>
                  <a:lnTo>
                    <a:pt x="0" y="77978"/>
                  </a:lnTo>
                  <a:lnTo>
                    <a:pt x="10045" y="77978"/>
                  </a:lnTo>
                  <a:lnTo>
                    <a:pt x="10045" y="0"/>
                  </a:lnTo>
                  <a:close/>
                </a:path>
                <a:path w="135889" h="79375">
                  <a:moveTo>
                    <a:pt x="45199" y="0"/>
                  </a:moveTo>
                  <a:lnTo>
                    <a:pt x="35153" y="0"/>
                  </a:lnTo>
                  <a:lnTo>
                    <a:pt x="35153" y="77978"/>
                  </a:lnTo>
                  <a:lnTo>
                    <a:pt x="45199" y="77978"/>
                  </a:lnTo>
                  <a:lnTo>
                    <a:pt x="45199" y="0"/>
                  </a:lnTo>
                  <a:close/>
                </a:path>
                <a:path w="135889" h="79375">
                  <a:moveTo>
                    <a:pt x="79019" y="69176"/>
                  </a:moveTo>
                  <a:lnTo>
                    <a:pt x="76504" y="65405"/>
                  </a:lnTo>
                  <a:lnTo>
                    <a:pt x="68973" y="65405"/>
                  </a:lnTo>
                  <a:lnTo>
                    <a:pt x="66459" y="69176"/>
                  </a:lnTo>
                  <a:lnTo>
                    <a:pt x="66459" y="76720"/>
                  </a:lnTo>
                  <a:lnTo>
                    <a:pt x="68973" y="79235"/>
                  </a:lnTo>
                  <a:lnTo>
                    <a:pt x="76504" y="79235"/>
                  </a:lnTo>
                  <a:lnTo>
                    <a:pt x="79019" y="76720"/>
                  </a:lnTo>
                  <a:lnTo>
                    <a:pt x="79019" y="72948"/>
                  </a:lnTo>
                  <a:lnTo>
                    <a:pt x="79019" y="69176"/>
                  </a:lnTo>
                  <a:close/>
                </a:path>
                <a:path w="135889" h="79375">
                  <a:moveTo>
                    <a:pt x="135597" y="42773"/>
                  </a:moveTo>
                  <a:lnTo>
                    <a:pt x="129235" y="35217"/>
                  </a:lnTo>
                  <a:lnTo>
                    <a:pt x="120523" y="33959"/>
                  </a:lnTo>
                  <a:lnTo>
                    <a:pt x="124206" y="31445"/>
                  </a:lnTo>
                  <a:lnTo>
                    <a:pt x="125552" y="30175"/>
                  </a:lnTo>
                  <a:lnTo>
                    <a:pt x="130568" y="22631"/>
                  </a:lnTo>
                  <a:lnTo>
                    <a:pt x="131749" y="20116"/>
                  </a:lnTo>
                  <a:lnTo>
                    <a:pt x="131749" y="6286"/>
                  </a:lnTo>
                  <a:lnTo>
                    <a:pt x="125552" y="0"/>
                  </a:lnTo>
                  <a:lnTo>
                    <a:pt x="107975" y="0"/>
                  </a:lnTo>
                  <a:lnTo>
                    <a:pt x="105460" y="1257"/>
                  </a:lnTo>
                  <a:lnTo>
                    <a:pt x="101612" y="2514"/>
                  </a:lnTo>
                  <a:lnTo>
                    <a:pt x="100444" y="3771"/>
                  </a:lnTo>
                  <a:lnTo>
                    <a:pt x="95415" y="7543"/>
                  </a:lnTo>
                  <a:lnTo>
                    <a:pt x="100444" y="13830"/>
                  </a:lnTo>
                  <a:lnTo>
                    <a:pt x="106629" y="8801"/>
                  </a:lnTo>
                  <a:lnTo>
                    <a:pt x="109143" y="7543"/>
                  </a:lnTo>
                  <a:lnTo>
                    <a:pt x="118021" y="7543"/>
                  </a:lnTo>
                  <a:lnTo>
                    <a:pt x="121704" y="11315"/>
                  </a:lnTo>
                  <a:lnTo>
                    <a:pt x="121704" y="20116"/>
                  </a:lnTo>
                  <a:lnTo>
                    <a:pt x="119189" y="25146"/>
                  </a:lnTo>
                  <a:lnTo>
                    <a:pt x="116674" y="27660"/>
                  </a:lnTo>
                  <a:lnTo>
                    <a:pt x="114173" y="31445"/>
                  </a:lnTo>
                  <a:lnTo>
                    <a:pt x="111658" y="32702"/>
                  </a:lnTo>
                  <a:lnTo>
                    <a:pt x="105460" y="35217"/>
                  </a:lnTo>
                  <a:lnTo>
                    <a:pt x="105460" y="41516"/>
                  </a:lnTo>
                  <a:lnTo>
                    <a:pt x="119189" y="41516"/>
                  </a:lnTo>
                  <a:lnTo>
                    <a:pt x="125552" y="46545"/>
                  </a:lnTo>
                  <a:lnTo>
                    <a:pt x="125552" y="64147"/>
                  </a:lnTo>
                  <a:lnTo>
                    <a:pt x="119189" y="70434"/>
                  </a:lnTo>
                  <a:lnTo>
                    <a:pt x="106629" y="70434"/>
                  </a:lnTo>
                  <a:lnTo>
                    <a:pt x="96596" y="65405"/>
                  </a:lnTo>
                  <a:lnTo>
                    <a:pt x="92913" y="74206"/>
                  </a:lnTo>
                  <a:lnTo>
                    <a:pt x="100444" y="77978"/>
                  </a:lnTo>
                  <a:lnTo>
                    <a:pt x="104127" y="79235"/>
                  </a:lnTo>
                  <a:lnTo>
                    <a:pt x="109143" y="79235"/>
                  </a:lnTo>
                  <a:lnTo>
                    <a:pt x="119634" y="77254"/>
                  </a:lnTo>
                  <a:lnTo>
                    <a:pt x="128016" y="71843"/>
                  </a:lnTo>
                  <a:lnTo>
                    <a:pt x="133578" y="63855"/>
                  </a:lnTo>
                  <a:lnTo>
                    <a:pt x="135597" y="54089"/>
                  </a:lnTo>
                  <a:lnTo>
                    <a:pt x="135597" y="427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440384" y="4079103"/>
              <a:ext cx="267493" cy="108153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1666163" y="3963390"/>
              <a:ext cx="1718310" cy="1149985"/>
            </a:xfrm>
            <a:custGeom>
              <a:avLst/>
              <a:gdLst/>
              <a:ahLst/>
              <a:cxnLst/>
              <a:rect l="l" t="t" r="r" b="b"/>
              <a:pathLst>
                <a:path w="1718310" h="1149985">
                  <a:moveTo>
                    <a:pt x="10045" y="1070305"/>
                  </a:moveTo>
                  <a:lnTo>
                    <a:pt x="0" y="1070305"/>
                  </a:lnTo>
                  <a:lnTo>
                    <a:pt x="0" y="1148295"/>
                  </a:lnTo>
                  <a:lnTo>
                    <a:pt x="10045" y="1148295"/>
                  </a:lnTo>
                  <a:lnTo>
                    <a:pt x="10045" y="1070305"/>
                  </a:lnTo>
                  <a:close/>
                </a:path>
                <a:path w="1718310" h="1149985">
                  <a:moveTo>
                    <a:pt x="45212" y="1070305"/>
                  </a:moveTo>
                  <a:lnTo>
                    <a:pt x="35153" y="1070305"/>
                  </a:lnTo>
                  <a:lnTo>
                    <a:pt x="35153" y="1148295"/>
                  </a:lnTo>
                  <a:lnTo>
                    <a:pt x="45212" y="1148295"/>
                  </a:lnTo>
                  <a:lnTo>
                    <a:pt x="45212" y="1070305"/>
                  </a:lnTo>
                  <a:close/>
                </a:path>
                <a:path w="1718310" h="1149985">
                  <a:moveTo>
                    <a:pt x="79108" y="1139482"/>
                  </a:moveTo>
                  <a:lnTo>
                    <a:pt x="76606" y="1135710"/>
                  </a:lnTo>
                  <a:lnTo>
                    <a:pt x="69062" y="1135710"/>
                  </a:lnTo>
                  <a:lnTo>
                    <a:pt x="66560" y="1139482"/>
                  </a:lnTo>
                  <a:lnTo>
                    <a:pt x="66560" y="1147038"/>
                  </a:lnTo>
                  <a:lnTo>
                    <a:pt x="69062" y="1149553"/>
                  </a:lnTo>
                  <a:lnTo>
                    <a:pt x="76606" y="1149553"/>
                  </a:lnTo>
                  <a:lnTo>
                    <a:pt x="79108" y="1147038"/>
                  </a:lnTo>
                  <a:lnTo>
                    <a:pt x="79108" y="1143254"/>
                  </a:lnTo>
                  <a:lnTo>
                    <a:pt x="79108" y="1139482"/>
                  </a:lnTo>
                  <a:close/>
                </a:path>
                <a:path w="1718310" h="1149985">
                  <a:moveTo>
                    <a:pt x="140627" y="1120622"/>
                  </a:moveTo>
                  <a:lnTo>
                    <a:pt x="131838" y="1120622"/>
                  </a:lnTo>
                  <a:lnTo>
                    <a:pt x="131838" y="1090447"/>
                  </a:lnTo>
                  <a:lnTo>
                    <a:pt x="131838" y="1070305"/>
                  </a:lnTo>
                  <a:lnTo>
                    <a:pt x="125564" y="1070305"/>
                  </a:lnTo>
                  <a:lnTo>
                    <a:pt x="123050" y="1074000"/>
                  </a:lnTo>
                  <a:lnTo>
                    <a:pt x="123050" y="1090447"/>
                  </a:lnTo>
                  <a:lnTo>
                    <a:pt x="123050" y="1120622"/>
                  </a:lnTo>
                  <a:lnTo>
                    <a:pt x="101714" y="1120622"/>
                  </a:lnTo>
                  <a:lnTo>
                    <a:pt x="123050" y="1090447"/>
                  </a:lnTo>
                  <a:lnTo>
                    <a:pt x="123050" y="1074000"/>
                  </a:lnTo>
                  <a:lnTo>
                    <a:pt x="90411" y="1121879"/>
                  </a:lnTo>
                  <a:lnTo>
                    <a:pt x="90411" y="1128166"/>
                  </a:lnTo>
                  <a:lnTo>
                    <a:pt x="123050" y="1128166"/>
                  </a:lnTo>
                  <a:lnTo>
                    <a:pt x="123050" y="1148295"/>
                  </a:lnTo>
                  <a:lnTo>
                    <a:pt x="131838" y="1148295"/>
                  </a:lnTo>
                  <a:lnTo>
                    <a:pt x="131838" y="1128166"/>
                  </a:lnTo>
                  <a:lnTo>
                    <a:pt x="140627" y="1128166"/>
                  </a:lnTo>
                  <a:lnTo>
                    <a:pt x="140627" y="1120622"/>
                  </a:lnTo>
                  <a:close/>
                </a:path>
                <a:path w="1718310" h="1149985">
                  <a:moveTo>
                    <a:pt x="499757" y="537057"/>
                  </a:moveTo>
                  <a:lnTo>
                    <a:pt x="489712" y="537057"/>
                  </a:lnTo>
                  <a:lnTo>
                    <a:pt x="489712" y="613765"/>
                  </a:lnTo>
                  <a:lnTo>
                    <a:pt x="499757" y="613765"/>
                  </a:lnTo>
                  <a:lnTo>
                    <a:pt x="499757" y="537057"/>
                  </a:lnTo>
                  <a:close/>
                </a:path>
                <a:path w="1718310" h="1149985">
                  <a:moveTo>
                    <a:pt x="534911" y="537057"/>
                  </a:moveTo>
                  <a:lnTo>
                    <a:pt x="524865" y="537057"/>
                  </a:lnTo>
                  <a:lnTo>
                    <a:pt x="524865" y="613765"/>
                  </a:lnTo>
                  <a:lnTo>
                    <a:pt x="534911" y="613765"/>
                  </a:lnTo>
                  <a:lnTo>
                    <a:pt x="534911" y="537057"/>
                  </a:lnTo>
                  <a:close/>
                </a:path>
                <a:path w="1718310" h="1149985">
                  <a:moveTo>
                    <a:pt x="568820" y="604964"/>
                  </a:moveTo>
                  <a:lnTo>
                    <a:pt x="566305" y="602449"/>
                  </a:lnTo>
                  <a:lnTo>
                    <a:pt x="558774" y="602449"/>
                  </a:lnTo>
                  <a:lnTo>
                    <a:pt x="556260" y="604964"/>
                  </a:lnTo>
                  <a:lnTo>
                    <a:pt x="556260" y="612508"/>
                  </a:lnTo>
                  <a:lnTo>
                    <a:pt x="558774" y="616280"/>
                  </a:lnTo>
                  <a:lnTo>
                    <a:pt x="566305" y="616280"/>
                  </a:lnTo>
                  <a:lnTo>
                    <a:pt x="568820" y="612508"/>
                  </a:lnTo>
                  <a:lnTo>
                    <a:pt x="568820" y="608736"/>
                  </a:lnTo>
                  <a:lnTo>
                    <a:pt x="568820" y="604964"/>
                  </a:lnTo>
                  <a:close/>
                </a:path>
                <a:path w="1718310" h="1149985">
                  <a:moveTo>
                    <a:pt x="630339" y="537057"/>
                  </a:moveTo>
                  <a:lnTo>
                    <a:pt x="587654" y="537057"/>
                  </a:lnTo>
                  <a:lnTo>
                    <a:pt x="587654" y="545858"/>
                  </a:lnTo>
                  <a:lnTo>
                    <a:pt x="620293" y="545858"/>
                  </a:lnTo>
                  <a:lnTo>
                    <a:pt x="613638" y="562610"/>
                  </a:lnTo>
                  <a:lnTo>
                    <a:pt x="606640" y="579018"/>
                  </a:lnTo>
                  <a:lnTo>
                    <a:pt x="598932" y="595198"/>
                  </a:lnTo>
                  <a:lnTo>
                    <a:pt x="590156" y="611251"/>
                  </a:lnTo>
                  <a:lnTo>
                    <a:pt x="598944" y="616280"/>
                  </a:lnTo>
                  <a:lnTo>
                    <a:pt x="607390" y="598335"/>
                  </a:lnTo>
                  <a:lnTo>
                    <a:pt x="615581" y="580275"/>
                  </a:lnTo>
                  <a:lnTo>
                    <a:pt x="623316" y="561987"/>
                  </a:lnTo>
                  <a:lnTo>
                    <a:pt x="630339" y="543344"/>
                  </a:lnTo>
                  <a:lnTo>
                    <a:pt x="630339" y="537057"/>
                  </a:lnTo>
                  <a:close/>
                </a:path>
                <a:path w="1718310" h="1149985">
                  <a:moveTo>
                    <a:pt x="1282077" y="0"/>
                  </a:moveTo>
                  <a:lnTo>
                    <a:pt x="1272032" y="0"/>
                  </a:lnTo>
                  <a:lnTo>
                    <a:pt x="1272032" y="77978"/>
                  </a:lnTo>
                  <a:lnTo>
                    <a:pt x="1282077" y="77978"/>
                  </a:lnTo>
                  <a:lnTo>
                    <a:pt x="1282077" y="0"/>
                  </a:lnTo>
                  <a:close/>
                </a:path>
                <a:path w="1718310" h="1149985">
                  <a:moveTo>
                    <a:pt x="1317231" y="0"/>
                  </a:moveTo>
                  <a:lnTo>
                    <a:pt x="1307185" y="0"/>
                  </a:lnTo>
                  <a:lnTo>
                    <a:pt x="1307185" y="77978"/>
                  </a:lnTo>
                  <a:lnTo>
                    <a:pt x="1317231" y="77978"/>
                  </a:lnTo>
                  <a:lnTo>
                    <a:pt x="1317231" y="0"/>
                  </a:lnTo>
                  <a:close/>
                </a:path>
                <a:path w="1718310" h="1149985">
                  <a:moveTo>
                    <a:pt x="1351051" y="69176"/>
                  </a:moveTo>
                  <a:lnTo>
                    <a:pt x="1348536" y="65405"/>
                  </a:lnTo>
                  <a:lnTo>
                    <a:pt x="1341005" y="65405"/>
                  </a:lnTo>
                  <a:lnTo>
                    <a:pt x="1338491" y="69176"/>
                  </a:lnTo>
                  <a:lnTo>
                    <a:pt x="1338491" y="76720"/>
                  </a:lnTo>
                  <a:lnTo>
                    <a:pt x="1341005" y="79235"/>
                  </a:lnTo>
                  <a:lnTo>
                    <a:pt x="1348536" y="79235"/>
                  </a:lnTo>
                  <a:lnTo>
                    <a:pt x="1351051" y="76720"/>
                  </a:lnTo>
                  <a:lnTo>
                    <a:pt x="1351051" y="72948"/>
                  </a:lnTo>
                  <a:lnTo>
                    <a:pt x="1351051" y="69176"/>
                  </a:lnTo>
                  <a:close/>
                </a:path>
                <a:path w="1718310" h="1149985">
                  <a:moveTo>
                    <a:pt x="1411312" y="69176"/>
                  </a:moveTo>
                  <a:lnTo>
                    <a:pt x="1380007" y="69176"/>
                  </a:lnTo>
                  <a:lnTo>
                    <a:pt x="1397584" y="46545"/>
                  </a:lnTo>
                  <a:lnTo>
                    <a:pt x="1401267" y="41516"/>
                  </a:lnTo>
                  <a:lnTo>
                    <a:pt x="1406283" y="33959"/>
                  </a:lnTo>
                  <a:lnTo>
                    <a:pt x="1407629" y="28917"/>
                  </a:lnTo>
                  <a:lnTo>
                    <a:pt x="1408798" y="26403"/>
                  </a:lnTo>
                  <a:lnTo>
                    <a:pt x="1408798" y="21374"/>
                  </a:lnTo>
                  <a:lnTo>
                    <a:pt x="1407426" y="12204"/>
                  </a:lnTo>
                  <a:lnTo>
                    <a:pt x="1403464" y="5499"/>
                  </a:lnTo>
                  <a:lnTo>
                    <a:pt x="1397139" y="1397"/>
                  </a:lnTo>
                  <a:lnTo>
                    <a:pt x="1388706" y="0"/>
                  </a:lnTo>
                  <a:lnTo>
                    <a:pt x="1382509" y="0"/>
                  </a:lnTo>
                  <a:lnTo>
                    <a:pt x="1376159" y="2514"/>
                  </a:lnTo>
                  <a:lnTo>
                    <a:pt x="1369961" y="7543"/>
                  </a:lnTo>
                  <a:lnTo>
                    <a:pt x="1368615" y="8801"/>
                  </a:lnTo>
                  <a:lnTo>
                    <a:pt x="1366113" y="10058"/>
                  </a:lnTo>
                  <a:lnTo>
                    <a:pt x="1364945" y="11315"/>
                  </a:lnTo>
                  <a:lnTo>
                    <a:pt x="1371130" y="17602"/>
                  </a:lnTo>
                  <a:lnTo>
                    <a:pt x="1377492" y="12573"/>
                  </a:lnTo>
                  <a:lnTo>
                    <a:pt x="1378661" y="11315"/>
                  </a:lnTo>
                  <a:lnTo>
                    <a:pt x="1381175" y="10058"/>
                  </a:lnTo>
                  <a:lnTo>
                    <a:pt x="1382509" y="8801"/>
                  </a:lnTo>
                  <a:lnTo>
                    <a:pt x="1395069" y="8801"/>
                  </a:lnTo>
                  <a:lnTo>
                    <a:pt x="1400086" y="12573"/>
                  </a:lnTo>
                  <a:lnTo>
                    <a:pt x="1400086" y="26403"/>
                  </a:lnTo>
                  <a:lnTo>
                    <a:pt x="1397584" y="30187"/>
                  </a:lnTo>
                  <a:lnTo>
                    <a:pt x="1393736" y="36474"/>
                  </a:lnTo>
                  <a:lnTo>
                    <a:pt x="1391221" y="40259"/>
                  </a:lnTo>
                  <a:lnTo>
                    <a:pt x="1387538" y="45288"/>
                  </a:lnTo>
                  <a:lnTo>
                    <a:pt x="1383690" y="49060"/>
                  </a:lnTo>
                  <a:lnTo>
                    <a:pt x="1364945" y="72948"/>
                  </a:lnTo>
                  <a:lnTo>
                    <a:pt x="1364945" y="77978"/>
                  </a:lnTo>
                  <a:lnTo>
                    <a:pt x="1411312" y="77978"/>
                  </a:lnTo>
                  <a:lnTo>
                    <a:pt x="1411312" y="69176"/>
                  </a:lnTo>
                  <a:close/>
                </a:path>
                <a:path w="1718310" h="1149985">
                  <a:moveTo>
                    <a:pt x="1648675" y="1070305"/>
                  </a:moveTo>
                  <a:lnTo>
                    <a:pt x="1638630" y="1070305"/>
                  </a:lnTo>
                  <a:lnTo>
                    <a:pt x="1638630" y="1148295"/>
                  </a:lnTo>
                  <a:lnTo>
                    <a:pt x="1648675" y="1148295"/>
                  </a:lnTo>
                  <a:lnTo>
                    <a:pt x="1648675" y="1070305"/>
                  </a:lnTo>
                  <a:close/>
                </a:path>
                <a:path w="1718310" h="1149985">
                  <a:moveTo>
                    <a:pt x="1683816" y="1070305"/>
                  </a:moveTo>
                  <a:lnTo>
                    <a:pt x="1673783" y="1070305"/>
                  </a:lnTo>
                  <a:lnTo>
                    <a:pt x="1673783" y="1148295"/>
                  </a:lnTo>
                  <a:lnTo>
                    <a:pt x="1683816" y="1148295"/>
                  </a:lnTo>
                  <a:lnTo>
                    <a:pt x="1683816" y="1070305"/>
                  </a:lnTo>
                  <a:close/>
                </a:path>
                <a:path w="1718310" h="1149985">
                  <a:moveTo>
                    <a:pt x="1717802" y="1139482"/>
                  </a:moveTo>
                  <a:lnTo>
                    <a:pt x="1715287" y="1135710"/>
                  </a:lnTo>
                  <a:lnTo>
                    <a:pt x="1707756" y="1135710"/>
                  </a:lnTo>
                  <a:lnTo>
                    <a:pt x="1705254" y="1139482"/>
                  </a:lnTo>
                  <a:lnTo>
                    <a:pt x="1705254" y="1147038"/>
                  </a:lnTo>
                  <a:lnTo>
                    <a:pt x="1707756" y="1149553"/>
                  </a:lnTo>
                  <a:lnTo>
                    <a:pt x="1715287" y="1149553"/>
                  </a:lnTo>
                  <a:lnTo>
                    <a:pt x="1717802" y="1147038"/>
                  </a:lnTo>
                  <a:lnTo>
                    <a:pt x="1717802" y="1143254"/>
                  </a:lnTo>
                  <a:lnTo>
                    <a:pt x="1717802" y="1139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404060" y="5033694"/>
              <a:ext cx="95413" cy="79240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2434679" y="4497933"/>
              <a:ext cx="604520" cy="81915"/>
            </a:xfrm>
            <a:custGeom>
              <a:avLst/>
              <a:gdLst/>
              <a:ahLst/>
              <a:cxnLst/>
              <a:rect l="l" t="t" r="r" b="b"/>
              <a:pathLst>
                <a:path w="604519" h="81914">
                  <a:moveTo>
                    <a:pt x="8712" y="2514"/>
                  </a:moveTo>
                  <a:lnTo>
                    <a:pt x="0" y="2514"/>
                  </a:lnTo>
                  <a:lnTo>
                    <a:pt x="0" y="79222"/>
                  </a:lnTo>
                  <a:lnTo>
                    <a:pt x="8712" y="79222"/>
                  </a:lnTo>
                  <a:lnTo>
                    <a:pt x="8712" y="2514"/>
                  </a:lnTo>
                  <a:close/>
                </a:path>
                <a:path w="604519" h="81914">
                  <a:moveTo>
                    <a:pt x="43865" y="2514"/>
                  </a:moveTo>
                  <a:lnTo>
                    <a:pt x="35153" y="2514"/>
                  </a:lnTo>
                  <a:lnTo>
                    <a:pt x="35153" y="79222"/>
                  </a:lnTo>
                  <a:lnTo>
                    <a:pt x="43865" y="79222"/>
                  </a:lnTo>
                  <a:lnTo>
                    <a:pt x="43865" y="2514"/>
                  </a:lnTo>
                  <a:close/>
                </a:path>
                <a:path w="604519" h="81914">
                  <a:moveTo>
                    <a:pt x="79006" y="70421"/>
                  </a:moveTo>
                  <a:lnTo>
                    <a:pt x="75336" y="67906"/>
                  </a:lnTo>
                  <a:lnTo>
                    <a:pt x="68973" y="67906"/>
                  </a:lnTo>
                  <a:lnTo>
                    <a:pt x="65290" y="70421"/>
                  </a:lnTo>
                  <a:lnTo>
                    <a:pt x="65290" y="77965"/>
                  </a:lnTo>
                  <a:lnTo>
                    <a:pt x="68973" y="81737"/>
                  </a:lnTo>
                  <a:lnTo>
                    <a:pt x="75336" y="81737"/>
                  </a:lnTo>
                  <a:lnTo>
                    <a:pt x="79006" y="77965"/>
                  </a:lnTo>
                  <a:lnTo>
                    <a:pt x="79006" y="74193"/>
                  </a:lnTo>
                  <a:lnTo>
                    <a:pt x="79006" y="70421"/>
                  </a:lnTo>
                  <a:close/>
                </a:path>
                <a:path w="604519" h="81914">
                  <a:moveTo>
                    <a:pt x="139268" y="54063"/>
                  </a:moveTo>
                  <a:lnTo>
                    <a:pt x="138099" y="50292"/>
                  </a:lnTo>
                  <a:lnTo>
                    <a:pt x="130568" y="44005"/>
                  </a:lnTo>
                  <a:lnTo>
                    <a:pt x="129235" y="43065"/>
                  </a:lnTo>
                  <a:lnTo>
                    <a:pt x="129235" y="57835"/>
                  </a:lnTo>
                  <a:lnTo>
                    <a:pt x="129235" y="69164"/>
                  </a:lnTo>
                  <a:lnTo>
                    <a:pt x="123037" y="72936"/>
                  </a:lnTo>
                  <a:lnTo>
                    <a:pt x="107975" y="72936"/>
                  </a:lnTo>
                  <a:lnTo>
                    <a:pt x="102946" y="69164"/>
                  </a:lnTo>
                  <a:lnTo>
                    <a:pt x="102946" y="59093"/>
                  </a:lnTo>
                  <a:lnTo>
                    <a:pt x="104127" y="56578"/>
                  </a:lnTo>
                  <a:lnTo>
                    <a:pt x="107975" y="51549"/>
                  </a:lnTo>
                  <a:lnTo>
                    <a:pt x="115506" y="44005"/>
                  </a:lnTo>
                  <a:lnTo>
                    <a:pt x="123037" y="51549"/>
                  </a:lnTo>
                  <a:lnTo>
                    <a:pt x="128054" y="55321"/>
                  </a:lnTo>
                  <a:lnTo>
                    <a:pt x="129235" y="57835"/>
                  </a:lnTo>
                  <a:lnTo>
                    <a:pt x="129235" y="43065"/>
                  </a:lnTo>
                  <a:lnTo>
                    <a:pt x="121704" y="37719"/>
                  </a:lnTo>
                  <a:lnTo>
                    <a:pt x="127723" y="32689"/>
                  </a:lnTo>
                  <a:lnTo>
                    <a:pt x="129235" y="31432"/>
                  </a:lnTo>
                  <a:lnTo>
                    <a:pt x="133083" y="26403"/>
                  </a:lnTo>
                  <a:lnTo>
                    <a:pt x="135597" y="22631"/>
                  </a:lnTo>
                  <a:lnTo>
                    <a:pt x="135597" y="17602"/>
                  </a:lnTo>
                  <a:lnTo>
                    <a:pt x="134239" y="10071"/>
                  </a:lnTo>
                  <a:lnTo>
                    <a:pt x="133350" y="8801"/>
                  </a:lnTo>
                  <a:lnTo>
                    <a:pt x="130403" y="4546"/>
                  </a:lnTo>
                  <a:lnTo>
                    <a:pt x="125552" y="1790"/>
                  </a:lnTo>
                  <a:lnTo>
                    <a:pt x="125552" y="12573"/>
                  </a:lnTo>
                  <a:lnTo>
                    <a:pt x="125552" y="20116"/>
                  </a:lnTo>
                  <a:lnTo>
                    <a:pt x="124206" y="25146"/>
                  </a:lnTo>
                  <a:lnTo>
                    <a:pt x="120523" y="27660"/>
                  </a:lnTo>
                  <a:lnTo>
                    <a:pt x="115506" y="32689"/>
                  </a:lnTo>
                  <a:lnTo>
                    <a:pt x="109143" y="26403"/>
                  </a:lnTo>
                  <a:lnTo>
                    <a:pt x="106629" y="23888"/>
                  </a:lnTo>
                  <a:lnTo>
                    <a:pt x="105460" y="21374"/>
                  </a:lnTo>
                  <a:lnTo>
                    <a:pt x="105460" y="12573"/>
                  </a:lnTo>
                  <a:lnTo>
                    <a:pt x="109143" y="8801"/>
                  </a:lnTo>
                  <a:lnTo>
                    <a:pt x="121704" y="8801"/>
                  </a:lnTo>
                  <a:lnTo>
                    <a:pt x="125552" y="12573"/>
                  </a:lnTo>
                  <a:lnTo>
                    <a:pt x="125552" y="1790"/>
                  </a:lnTo>
                  <a:lnTo>
                    <a:pt x="124434" y="1155"/>
                  </a:lnTo>
                  <a:lnTo>
                    <a:pt x="116674" y="0"/>
                  </a:lnTo>
                  <a:lnTo>
                    <a:pt x="108064" y="1333"/>
                  </a:lnTo>
                  <a:lnTo>
                    <a:pt x="101333" y="5029"/>
                  </a:lnTo>
                  <a:lnTo>
                    <a:pt x="96977" y="10604"/>
                  </a:lnTo>
                  <a:lnTo>
                    <a:pt x="95415" y="17602"/>
                  </a:lnTo>
                  <a:lnTo>
                    <a:pt x="95415" y="23888"/>
                  </a:lnTo>
                  <a:lnTo>
                    <a:pt x="97929" y="28917"/>
                  </a:lnTo>
                  <a:lnTo>
                    <a:pt x="101612" y="31432"/>
                  </a:lnTo>
                  <a:lnTo>
                    <a:pt x="109143" y="38976"/>
                  </a:lnTo>
                  <a:lnTo>
                    <a:pt x="102946" y="45262"/>
                  </a:lnTo>
                  <a:lnTo>
                    <a:pt x="95415" y="52806"/>
                  </a:lnTo>
                  <a:lnTo>
                    <a:pt x="92900" y="57835"/>
                  </a:lnTo>
                  <a:lnTo>
                    <a:pt x="92900" y="62865"/>
                  </a:lnTo>
                  <a:lnTo>
                    <a:pt x="94488" y="70599"/>
                  </a:lnTo>
                  <a:lnTo>
                    <a:pt x="98996" y="76555"/>
                  </a:lnTo>
                  <a:lnTo>
                    <a:pt x="106108" y="80391"/>
                  </a:lnTo>
                  <a:lnTo>
                    <a:pt x="115506" y="81737"/>
                  </a:lnTo>
                  <a:lnTo>
                    <a:pt x="125006" y="80175"/>
                  </a:lnTo>
                  <a:lnTo>
                    <a:pt x="132537" y="75768"/>
                  </a:lnTo>
                  <a:lnTo>
                    <a:pt x="134607" y="72936"/>
                  </a:lnTo>
                  <a:lnTo>
                    <a:pt x="137490" y="68999"/>
                  </a:lnTo>
                  <a:lnTo>
                    <a:pt x="139268" y="60350"/>
                  </a:lnTo>
                  <a:lnTo>
                    <a:pt x="139268" y="54063"/>
                  </a:lnTo>
                  <a:close/>
                </a:path>
                <a:path w="604519" h="81914">
                  <a:moveTo>
                    <a:pt x="286245" y="2514"/>
                  </a:moveTo>
                  <a:lnTo>
                    <a:pt x="277368" y="2514"/>
                  </a:lnTo>
                  <a:lnTo>
                    <a:pt x="277368" y="79222"/>
                  </a:lnTo>
                  <a:lnTo>
                    <a:pt x="286245" y="79222"/>
                  </a:lnTo>
                  <a:lnTo>
                    <a:pt x="286245" y="2514"/>
                  </a:lnTo>
                  <a:close/>
                </a:path>
                <a:path w="604519" h="81914">
                  <a:moveTo>
                    <a:pt x="321398" y="2514"/>
                  </a:moveTo>
                  <a:lnTo>
                    <a:pt x="312521" y="2514"/>
                  </a:lnTo>
                  <a:lnTo>
                    <a:pt x="312521" y="79222"/>
                  </a:lnTo>
                  <a:lnTo>
                    <a:pt x="321398" y="79222"/>
                  </a:lnTo>
                  <a:lnTo>
                    <a:pt x="321398" y="2514"/>
                  </a:lnTo>
                  <a:close/>
                </a:path>
                <a:path w="604519" h="81914">
                  <a:moveTo>
                    <a:pt x="356552" y="70421"/>
                  </a:moveTo>
                  <a:lnTo>
                    <a:pt x="352869" y="67906"/>
                  </a:lnTo>
                  <a:lnTo>
                    <a:pt x="345173" y="67906"/>
                  </a:lnTo>
                  <a:lnTo>
                    <a:pt x="342658" y="70421"/>
                  </a:lnTo>
                  <a:lnTo>
                    <a:pt x="342658" y="77965"/>
                  </a:lnTo>
                  <a:lnTo>
                    <a:pt x="345173" y="81737"/>
                  </a:lnTo>
                  <a:lnTo>
                    <a:pt x="352869" y="81737"/>
                  </a:lnTo>
                  <a:lnTo>
                    <a:pt x="356552" y="77965"/>
                  </a:lnTo>
                  <a:lnTo>
                    <a:pt x="356552" y="74193"/>
                  </a:lnTo>
                  <a:lnTo>
                    <a:pt x="356552" y="70421"/>
                  </a:lnTo>
                  <a:close/>
                </a:path>
                <a:path w="604519" h="81914">
                  <a:moveTo>
                    <a:pt x="416750" y="38976"/>
                  </a:moveTo>
                  <a:lnTo>
                    <a:pt x="416674" y="36461"/>
                  </a:lnTo>
                  <a:lnTo>
                    <a:pt x="415213" y="22669"/>
                  </a:lnTo>
                  <a:lnTo>
                    <a:pt x="410578" y="11620"/>
                  </a:lnTo>
                  <a:lnTo>
                    <a:pt x="408851" y="10058"/>
                  </a:lnTo>
                  <a:lnTo>
                    <a:pt x="406768" y="8166"/>
                  </a:lnTo>
                  <a:lnTo>
                    <a:pt x="406768" y="38976"/>
                  </a:lnTo>
                  <a:lnTo>
                    <a:pt x="400570" y="40233"/>
                  </a:lnTo>
                  <a:lnTo>
                    <a:pt x="395554" y="41490"/>
                  </a:lnTo>
                  <a:lnTo>
                    <a:pt x="384175" y="41490"/>
                  </a:lnTo>
                  <a:lnTo>
                    <a:pt x="380492" y="36461"/>
                  </a:lnTo>
                  <a:lnTo>
                    <a:pt x="380593" y="17437"/>
                  </a:lnTo>
                  <a:lnTo>
                    <a:pt x="385508" y="10058"/>
                  </a:lnTo>
                  <a:lnTo>
                    <a:pt x="393039" y="10058"/>
                  </a:lnTo>
                  <a:lnTo>
                    <a:pt x="398856" y="11925"/>
                  </a:lnTo>
                  <a:lnTo>
                    <a:pt x="403174" y="17437"/>
                  </a:lnTo>
                  <a:lnTo>
                    <a:pt x="405841" y="26492"/>
                  </a:lnTo>
                  <a:lnTo>
                    <a:pt x="406768" y="38976"/>
                  </a:lnTo>
                  <a:lnTo>
                    <a:pt x="406768" y="8166"/>
                  </a:lnTo>
                  <a:lnTo>
                    <a:pt x="403110" y="4826"/>
                  </a:lnTo>
                  <a:lnTo>
                    <a:pt x="393039" y="2514"/>
                  </a:lnTo>
                  <a:lnTo>
                    <a:pt x="384213" y="4508"/>
                  </a:lnTo>
                  <a:lnTo>
                    <a:pt x="377037" y="10058"/>
                  </a:lnTo>
                  <a:lnTo>
                    <a:pt x="372211" y="18427"/>
                  </a:lnTo>
                  <a:lnTo>
                    <a:pt x="370446" y="28917"/>
                  </a:lnTo>
                  <a:lnTo>
                    <a:pt x="371792" y="37553"/>
                  </a:lnTo>
                  <a:lnTo>
                    <a:pt x="375615" y="44323"/>
                  </a:lnTo>
                  <a:lnTo>
                    <a:pt x="381533" y="48717"/>
                  </a:lnTo>
                  <a:lnTo>
                    <a:pt x="389191" y="50292"/>
                  </a:lnTo>
                  <a:lnTo>
                    <a:pt x="394208" y="50292"/>
                  </a:lnTo>
                  <a:lnTo>
                    <a:pt x="399237" y="49034"/>
                  </a:lnTo>
                  <a:lnTo>
                    <a:pt x="406768" y="46520"/>
                  </a:lnTo>
                  <a:lnTo>
                    <a:pt x="405599" y="56578"/>
                  </a:lnTo>
                  <a:lnTo>
                    <a:pt x="404253" y="60350"/>
                  </a:lnTo>
                  <a:lnTo>
                    <a:pt x="400570" y="64135"/>
                  </a:lnTo>
                  <a:lnTo>
                    <a:pt x="399237" y="66649"/>
                  </a:lnTo>
                  <a:lnTo>
                    <a:pt x="389191" y="71678"/>
                  </a:lnTo>
                  <a:lnTo>
                    <a:pt x="385508" y="72936"/>
                  </a:lnTo>
                  <a:lnTo>
                    <a:pt x="375462" y="72936"/>
                  </a:lnTo>
                  <a:lnTo>
                    <a:pt x="375462" y="81737"/>
                  </a:lnTo>
                  <a:lnTo>
                    <a:pt x="388023" y="81737"/>
                  </a:lnTo>
                  <a:lnTo>
                    <a:pt x="391706" y="80479"/>
                  </a:lnTo>
                  <a:lnTo>
                    <a:pt x="396722" y="77965"/>
                  </a:lnTo>
                  <a:lnTo>
                    <a:pt x="400570" y="76708"/>
                  </a:lnTo>
                  <a:lnTo>
                    <a:pt x="404253" y="74193"/>
                  </a:lnTo>
                  <a:lnTo>
                    <a:pt x="406768" y="70421"/>
                  </a:lnTo>
                  <a:lnTo>
                    <a:pt x="411518" y="63538"/>
                  </a:lnTo>
                  <a:lnTo>
                    <a:pt x="414616" y="55956"/>
                  </a:lnTo>
                  <a:lnTo>
                    <a:pt x="416306" y="47421"/>
                  </a:lnTo>
                  <a:lnTo>
                    <a:pt x="416344" y="46520"/>
                  </a:lnTo>
                  <a:lnTo>
                    <a:pt x="416610" y="41490"/>
                  </a:lnTo>
                  <a:lnTo>
                    <a:pt x="416750" y="38976"/>
                  </a:lnTo>
                  <a:close/>
                </a:path>
                <a:path w="604519" h="81914">
                  <a:moveTo>
                    <a:pt x="534822" y="2514"/>
                  </a:moveTo>
                  <a:lnTo>
                    <a:pt x="524776" y="2514"/>
                  </a:lnTo>
                  <a:lnTo>
                    <a:pt x="524776" y="79222"/>
                  </a:lnTo>
                  <a:lnTo>
                    <a:pt x="534822" y="79222"/>
                  </a:lnTo>
                  <a:lnTo>
                    <a:pt x="534822" y="2514"/>
                  </a:lnTo>
                  <a:close/>
                </a:path>
                <a:path w="604519" h="81914">
                  <a:moveTo>
                    <a:pt x="569976" y="2514"/>
                  </a:moveTo>
                  <a:lnTo>
                    <a:pt x="559930" y="2514"/>
                  </a:lnTo>
                  <a:lnTo>
                    <a:pt x="559930" y="79222"/>
                  </a:lnTo>
                  <a:lnTo>
                    <a:pt x="569976" y="79222"/>
                  </a:lnTo>
                  <a:lnTo>
                    <a:pt x="569976" y="2514"/>
                  </a:lnTo>
                  <a:close/>
                </a:path>
                <a:path w="604519" h="81914">
                  <a:moveTo>
                    <a:pt x="603961" y="70421"/>
                  </a:moveTo>
                  <a:lnTo>
                    <a:pt x="601446" y="67906"/>
                  </a:lnTo>
                  <a:lnTo>
                    <a:pt x="593915" y="67906"/>
                  </a:lnTo>
                  <a:lnTo>
                    <a:pt x="591400" y="70421"/>
                  </a:lnTo>
                  <a:lnTo>
                    <a:pt x="591400" y="77965"/>
                  </a:lnTo>
                  <a:lnTo>
                    <a:pt x="593915" y="81737"/>
                  </a:lnTo>
                  <a:lnTo>
                    <a:pt x="601446" y="81737"/>
                  </a:lnTo>
                  <a:lnTo>
                    <a:pt x="603961" y="77965"/>
                  </a:lnTo>
                  <a:lnTo>
                    <a:pt x="603961" y="74193"/>
                  </a:lnTo>
                  <a:lnTo>
                    <a:pt x="603961" y="70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058728" y="4497921"/>
              <a:ext cx="102946" cy="81748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3235655" y="4500448"/>
              <a:ext cx="370840" cy="79375"/>
            </a:xfrm>
            <a:custGeom>
              <a:avLst/>
              <a:gdLst/>
              <a:ahLst/>
              <a:cxnLst/>
              <a:rect l="l" t="t" r="r" b="b"/>
              <a:pathLst>
                <a:path w="370839" h="79375">
                  <a:moveTo>
                    <a:pt x="10045" y="0"/>
                  </a:moveTo>
                  <a:lnTo>
                    <a:pt x="0" y="0"/>
                  </a:lnTo>
                  <a:lnTo>
                    <a:pt x="0" y="76708"/>
                  </a:lnTo>
                  <a:lnTo>
                    <a:pt x="10045" y="76708"/>
                  </a:lnTo>
                  <a:lnTo>
                    <a:pt x="10045" y="0"/>
                  </a:lnTo>
                  <a:close/>
                </a:path>
                <a:path w="370839" h="79375">
                  <a:moveTo>
                    <a:pt x="45199" y="0"/>
                  </a:moveTo>
                  <a:lnTo>
                    <a:pt x="35153" y="0"/>
                  </a:lnTo>
                  <a:lnTo>
                    <a:pt x="35153" y="76708"/>
                  </a:lnTo>
                  <a:lnTo>
                    <a:pt x="45199" y="76708"/>
                  </a:lnTo>
                  <a:lnTo>
                    <a:pt x="45199" y="0"/>
                  </a:lnTo>
                  <a:close/>
                </a:path>
                <a:path w="370839" h="79375">
                  <a:moveTo>
                    <a:pt x="79184" y="67906"/>
                  </a:moveTo>
                  <a:lnTo>
                    <a:pt x="76669" y="65392"/>
                  </a:lnTo>
                  <a:lnTo>
                    <a:pt x="69138" y="65392"/>
                  </a:lnTo>
                  <a:lnTo>
                    <a:pt x="66624" y="67906"/>
                  </a:lnTo>
                  <a:lnTo>
                    <a:pt x="66624" y="75450"/>
                  </a:lnTo>
                  <a:lnTo>
                    <a:pt x="69138" y="79222"/>
                  </a:lnTo>
                  <a:lnTo>
                    <a:pt x="76669" y="79222"/>
                  </a:lnTo>
                  <a:lnTo>
                    <a:pt x="79184" y="75450"/>
                  </a:lnTo>
                  <a:lnTo>
                    <a:pt x="79184" y="71678"/>
                  </a:lnTo>
                  <a:lnTo>
                    <a:pt x="79184" y="67906"/>
                  </a:lnTo>
                  <a:close/>
                </a:path>
                <a:path w="370839" h="79375">
                  <a:moveTo>
                    <a:pt x="136931" y="70421"/>
                  </a:moveTo>
                  <a:lnTo>
                    <a:pt x="123202" y="70421"/>
                  </a:lnTo>
                  <a:lnTo>
                    <a:pt x="123202" y="0"/>
                  </a:lnTo>
                  <a:lnTo>
                    <a:pt x="99263" y="0"/>
                  </a:lnTo>
                  <a:lnTo>
                    <a:pt x="99263" y="7543"/>
                  </a:lnTo>
                  <a:lnTo>
                    <a:pt x="114325" y="7543"/>
                  </a:lnTo>
                  <a:lnTo>
                    <a:pt x="114325" y="70421"/>
                  </a:lnTo>
                  <a:lnTo>
                    <a:pt x="99263" y="70421"/>
                  </a:lnTo>
                  <a:lnTo>
                    <a:pt x="99263" y="76708"/>
                  </a:lnTo>
                  <a:lnTo>
                    <a:pt x="136931" y="76708"/>
                  </a:lnTo>
                  <a:lnTo>
                    <a:pt x="136931" y="70421"/>
                  </a:lnTo>
                  <a:close/>
                </a:path>
                <a:path w="370839" h="79375">
                  <a:moveTo>
                    <a:pt x="196024" y="70421"/>
                  </a:moveTo>
                  <a:lnTo>
                    <a:pt x="182130" y="70421"/>
                  </a:lnTo>
                  <a:lnTo>
                    <a:pt x="182130" y="0"/>
                  </a:lnTo>
                  <a:lnTo>
                    <a:pt x="158356" y="0"/>
                  </a:lnTo>
                  <a:lnTo>
                    <a:pt x="158356" y="7543"/>
                  </a:lnTo>
                  <a:lnTo>
                    <a:pt x="173418" y="7543"/>
                  </a:lnTo>
                  <a:lnTo>
                    <a:pt x="173418" y="70421"/>
                  </a:lnTo>
                  <a:lnTo>
                    <a:pt x="158356" y="70421"/>
                  </a:lnTo>
                  <a:lnTo>
                    <a:pt x="158356" y="76708"/>
                  </a:lnTo>
                  <a:lnTo>
                    <a:pt x="196024" y="76708"/>
                  </a:lnTo>
                  <a:lnTo>
                    <a:pt x="196024" y="70421"/>
                  </a:lnTo>
                  <a:close/>
                </a:path>
                <a:path w="370839" h="79375">
                  <a:moveTo>
                    <a:pt x="301472" y="0"/>
                  </a:moveTo>
                  <a:lnTo>
                    <a:pt x="291426" y="0"/>
                  </a:lnTo>
                  <a:lnTo>
                    <a:pt x="291426" y="76708"/>
                  </a:lnTo>
                  <a:lnTo>
                    <a:pt x="301472" y="76708"/>
                  </a:lnTo>
                  <a:lnTo>
                    <a:pt x="301472" y="0"/>
                  </a:lnTo>
                  <a:close/>
                </a:path>
                <a:path w="370839" h="79375">
                  <a:moveTo>
                    <a:pt x="336626" y="0"/>
                  </a:moveTo>
                  <a:lnTo>
                    <a:pt x="326580" y="0"/>
                  </a:lnTo>
                  <a:lnTo>
                    <a:pt x="326580" y="76708"/>
                  </a:lnTo>
                  <a:lnTo>
                    <a:pt x="336626" y="76708"/>
                  </a:lnTo>
                  <a:lnTo>
                    <a:pt x="336626" y="0"/>
                  </a:lnTo>
                  <a:close/>
                </a:path>
                <a:path w="370839" h="79375">
                  <a:moveTo>
                    <a:pt x="370446" y="67906"/>
                  </a:moveTo>
                  <a:lnTo>
                    <a:pt x="367931" y="65392"/>
                  </a:lnTo>
                  <a:lnTo>
                    <a:pt x="360400" y="65392"/>
                  </a:lnTo>
                  <a:lnTo>
                    <a:pt x="357886" y="67906"/>
                  </a:lnTo>
                  <a:lnTo>
                    <a:pt x="357886" y="75450"/>
                  </a:lnTo>
                  <a:lnTo>
                    <a:pt x="360400" y="79222"/>
                  </a:lnTo>
                  <a:lnTo>
                    <a:pt x="367931" y="79222"/>
                  </a:lnTo>
                  <a:lnTo>
                    <a:pt x="370446" y="75450"/>
                  </a:lnTo>
                  <a:lnTo>
                    <a:pt x="370446" y="71678"/>
                  </a:lnTo>
                  <a:lnTo>
                    <a:pt x="370446" y="67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626190" y="4500435"/>
              <a:ext cx="99263" cy="76718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240497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10045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10045" y="77965"/>
                  </a:lnTo>
                  <a:lnTo>
                    <a:pt x="10045" y="0"/>
                  </a:lnTo>
                  <a:close/>
                </a:path>
                <a:path w="44450" h="79375">
                  <a:moveTo>
                    <a:pt x="43942" y="69253"/>
                  </a:moveTo>
                  <a:lnTo>
                    <a:pt x="41440" y="65392"/>
                  </a:lnTo>
                  <a:lnTo>
                    <a:pt x="33896" y="65392"/>
                  </a:lnTo>
                  <a:lnTo>
                    <a:pt x="31394" y="69253"/>
                  </a:lnTo>
                  <a:lnTo>
                    <a:pt x="31394" y="75450"/>
                  </a:lnTo>
                  <a:lnTo>
                    <a:pt x="33896" y="79311"/>
                  </a:lnTo>
                  <a:lnTo>
                    <a:pt x="41440" y="79311"/>
                  </a:lnTo>
                  <a:lnTo>
                    <a:pt x="43942" y="75450"/>
                  </a:lnTo>
                  <a:lnTo>
                    <a:pt x="43942" y="71767"/>
                  </a:lnTo>
                  <a:lnTo>
                    <a:pt x="43942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304553" y="2930753"/>
              <a:ext cx="99196" cy="77959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499158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10058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10058" y="77965"/>
                  </a:lnTo>
                  <a:lnTo>
                    <a:pt x="10058" y="0"/>
                  </a:lnTo>
                  <a:close/>
                </a:path>
                <a:path w="44450" h="79375">
                  <a:moveTo>
                    <a:pt x="43954" y="69253"/>
                  </a:moveTo>
                  <a:lnTo>
                    <a:pt x="40195" y="65392"/>
                  </a:lnTo>
                  <a:lnTo>
                    <a:pt x="33909" y="65392"/>
                  </a:lnTo>
                  <a:lnTo>
                    <a:pt x="30149" y="69253"/>
                  </a:lnTo>
                  <a:lnTo>
                    <a:pt x="30149" y="75450"/>
                  </a:lnTo>
                  <a:lnTo>
                    <a:pt x="33909" y="79311"/>
                  </a:lnTo>
                  <a:lnTo>
                    <a:pt x="40195" y="79311"/>
                  </a:lnTo>
                  <a:lnTo>
                    <a:pt x="43954" y="75450"/>
                  </a:lnTo>
                  <a:lnTo>
                    <a:pt x="43954" y="71767"/>
                  </a:lnTo>
                  <a:lnTo>
                    <a:pt x="43954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563208" y="2929579"/>
              <a:ext cx="94175" cy="79132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2064207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10045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10045" y="77965"/>
                  </a:lnTo>
                  <a:lnTo>
                    <a:pt x="10045" y="0"/>
                  </a:lnTo>
                  <a:close/>
                </a:path>
                <a:path w="44450" h="79375">
                  <a:moveTo>
                    <a:pt x="43942" y="69253"/>
                  </a:moveTo>
                  <a:lnTo>
                    <a:pt x="41427" y="65392"/>
                  </a:lnTo>
                  <a:lnTo>
                    <a:pt x="33896" y="65392"/>
                  </a:lnTo>
                  <a:lnTo>
                    <a:pt x="31381" y="69253"/>
                  </a:lnTo>
                  <a:lnTo>
                    <a:pt x="31381" y="75450"/>
                  </a:lnTo>
                  <a:lnTo>
                    <a:pt x="33896" y="79311"/>
                  </a:lnTo>
                  <a:lnTo>
                    <a:pt x="41427" y="79311"/>
                  </a:lnTo>
                  <a:lnTo>
                    <a:pt x="43942" y="75450"/>
                  </a:lnTo>
                  <a:lnTo>
                    <a:pt x="43942" y="71767"/>
                  </a:lnTo>
                  <a:lnTo>
                    <a:pt x="43942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128259" y="2930753"/>
              <a:ext cx="95430" cy="79300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2360549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10033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10033" y="77965"/>
                  </a:lnTo>
                  <a:lnTo>
                    <a:pt x="10033" y="0"/>
                  </a:lnTo>
                  <a:close/>
                </a:path>
                <a:path w="44450" h="79375">
                  <a:moveTo>
                    <a:pt x="44005" y="69253"/>
                  </a:moveTo>
                  <a:lnTo>
                    <a:pt x="41490" y="65392"/>
                  </a:lnTo>
                  <a:lnTo>
                    <a:pt x="33896" y="65392"/>
                  </a:lnTo>
                  <a:lnTo>
                    <a:pt x="31381" y="69253"/>
                  </a:lnTo>
                  <a:lnTo>
                    <a:pt x="31381" y="75450"/>
                  </a:lnTo>
                  <a:lnTo>
                    <a:pt x="33896" y="79311"/>
                  </a:lnTo>
                  <a:lnTo>
                    <a:pt x="41490" y="79311"/>
                  </a:lnTo>
                  <a:lnTo>
                    <a:pt x="44005" y="75450"/>
                  </a:lnTo>
                  <a:lnTo>
                    <a:pt x="44005" y="71767"/>
                  </a:lnTo>
                  <a:lnTo>
                    <a:pt x="44005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424645" y="2929579"/>
              <a:ext cx="101607" cy="80474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2916771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10045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10045" y="77965"/>
                  </a:lnTo>
                  <a:lnTo>
                    <a:pt x="10045" y="0"/>
                  </a:lnTo>
                  <a:close/>
                </a:path>
                <a:path w="44450" h="79375">
                  <a:moveTo>
                    <a:pt x="44030" y="69253"/>
                  </a:moveTo>
                  <a:lnTo>
                    <a:pt x="41516" y="65392"/>
                  </a:lnTo>
                  <a:lnTo>
                    <a:pt x="33985" y="65392"/>
                  </a:lnTo>
                  <a:lnTo>
                    <a:pt x="31470" y="69253"/>
                  </a:lnTo>
                  <a:lnTo>
                    <a:pt x="31470" y="75450"/>
                  </a:lnTo>
                  <a:lnTo>
                    <a:pt x="33985" y="79311"/>
                  </a:lnTo>
                  <a:lnTo>
                    <a:pt x="41516" y="79311"/>
                  </a:lnTo>
                  <a:lnTo>
                    <a:pt x="44030" y="75450"/>
                  </a:lnTo>
                  <a:lnTo>
                    <a:pt x="44030" y="71767"/>
                  </a:lnTo>
                  <a:lnTo>
                    <a:pt x="44030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980891" y="2928238"/>
              <a:ext cx="99096" cy="81815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3196818" y="293075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44450" h="79375">
                  <a:moveTo>
                    <a:pt x="8712" y="0"/>
                  </a:moveTo>
                  <a:lnTo>
                    <a:pt x="0" y="0"/>
                  </a:lnTo>
                  <a:lnTo>
                    <a:pt x="0" y="77965"/>
                  </a:lnTo>
                  <a:lnTo>
                    <a:pt x="8712" y="77965"/>
                  </a:lnTo>
                  <a:lnTo>
                    <a:pt x="8712" y="0"/>
                  </a:lnTo>
                  <a:close/>
                </a:path>
                <a:path w="44450" h="79375">
                  <a:moveTo>
                    <a:pt x="43865" y="69253"/>
                  </a:moveTo>
                  <a:lnTo>
                    <a:pt x="40182" y="65392"/>
                  </a:lnTo>
                  <a:lnTo>
                    <a:pt x="33820" y="65392"/>
                  </a:lnTo>
                  <a:lnTo>
                    <a:pt x="30137" y="69253"/>
                  </a:lnTo>
                  <a:lnTo>
                    <a:pt x="30137" y="75450"/>
                  </a:lnTo>
                  <a:lnTo>
                    <a:pt x="33820" y="79311"/>
                  </a:lnTo>
                  <a:lnTo>
                    <a:pt x="40182" y="79311"/>
                  </a:lnTo>
                  <a:lnTo>
                    <a:pt x="43865" y="75450"/>
                  </a:lnTo>
                  <a:lnTo>
                    <a:pt x="43865" y="71767"/>
                  </a:lnTo>
                  <a:lnTo>
                    <a:pt x="43865" y="69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260772" y="2930753"/>
              <a:ext cx="99198" cy="79300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3474365" y="2930753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60" h="78105">
                  <a:moveTo>
                    <a:pt x="10043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10043" y="77959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505667" y="2928238"/>
              <a:ext cx="135588" cy="81815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3758095" y="2930753"/>
              <a:ext cx="8890" cy="78105"/>
            </a:xfrm>
            <a:custGeom>
              <a:avLst/>
              <a:gdLst/>
              <a:ahLst/>
              <a:cxnLst/>
              <a:rect l="l" t="t" r="r" b="b"/>
              <a:pathLst>
                <a:path w="8889" h="78105">
                  <a:moveTo>
                    <a:pt x="8704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8704" y="77959"/>
                  </a:lnTo>
                  <a:lnTo>
                    <a:pt x="87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788226" y="2930753"/>
              <a:ext cx="129394" cy="79300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4311831" y="2930753"/>
              <a:ext cx="8890" cy="78105"/>
            </a:xfrm>
            <a:custGeom>
              <a:avLst/>
              <a:gdLst/>
              <a:ahLst/>
              <a:cxnLst/>
              <a:rect l="l" t="t" r="r" b="b"/>
              <a:pathLst>
                <a:path w="8889" h="78105">
                  <a:moveTo>
                    <a:pt x="8704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8704" y="77959"/>
                  </a:lnTo>
                  <a:lnTo>
                    <a:pt x="87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4341961" y="2929579"/>
              <a:ext cx="128055" cy="80474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5197003" y="2930753"/>
              <a:ext cx="8890" cy="78105"/>
            </a:xfrm>
            <a:custGeom>
              <a:avLst/>
              <a:gdLst/>
              <a:ahLst/>
              <a:cxnLst/>
              <a:rect l="l" t="t" r="r" b="b"/>
              <a:pathLst>
                <a:path w="8889" h="78105">
                  <a:moveTo>
                    <a:pt x="8871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8871" y="77959"/>
                  </a:lnTo>
                  <a:lnTo>
                    <a:pt x="88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227134" y="2930753"/>
              <a:ext cx="133175" cy="79300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6034633" y="2929585"/>
              <a:ext cx="900430" cy="80645"/>
            </a:xfrm>
            <a:custGeom>
              <a:avLst/>
              <a:gdLst/>
              <a:ahLst/>
              <a:cxnLst/>
              <a:rect l="l" t="t" r="r" b="b"/>
              <a:pathLst>
                <a:path w="900429" h="80644">
                  <a:moveTo>
                    <a:pt x="10045" y="1168"/>
                  </a:moveTo>
                  <a:lnTo>
                    <a:pt x="0" y="1168"/>
                  </a:lnTo>
                  <a:lnTo>
                    <a:pt x="0" y="79133"/>
                  </a:lnTo>
                  <a:lnTo>
                    <a:pt x="10045" y="79133"/>
                  </a:lnTo>
                  <a:lnTo>
                    <a:pt x="10045" y="1168"/>
                  </a:lnTo>
                  <a:close/>
                </a:path>
                <a:path w="900429" h="80644">
                  <a:moveTo>
                    <a:pt x="43853" y="70421"/>
                  </a:moveTo>
                  <a:lnTo>
                    <a:pt x="41338" y="66560"/>
                  </a:lnTo>
                  <a:lnTo>
                    <a:pt x="33807" y="66560"/>
                  </a:lnTo>
                  <a:lnTo>
                    <a:pt x="31305" y="70421"/>
                  </a:lnTo>
                  <a:lnTo>
                    <a:pt x="31305" y="76619"/>
                  </a:lnTo>
                  <a:lnTo>
                    <a:pt x="33807" y="80479"/>
                  </a:lnTo>
                  <a:lnTo>
                    <a:pt x="41338" y="80479"/>
                  </a:lnTo>
                  <a:lnTo>
                    <a:pt x="43853" y="76619"/>
                  </a:lnTo>
                  <a:lnTo>
                    <a:pt x="43853" y="72936"/>
                  </a:lnTo>
                  <a:lnTo>
                    <a:pt x="43853" y="70421"/>
                  </a:lnTo>
                  <a:close/>
                </a:path>
                <a:path w="900429" h="80644">
                  <a:moveTo>
                    <a:pt x="100431" y="43929"/>
                  </a:moveTo>
                  <a:lnTo>
                    <a:pt x="94068" y="36385"/>
                  </a:lnTo>
                  <a:lnTo>
                    <a:pt x="85369" y="35204"/>
                  </a:lnTo>
                  <a:lnTo>
                    <a:pt x="90385" y="32689"/>
                  </a:lnTo>
                  <a:lnTo>
                    <a:pt x="91567" y="31356"/>
                  </a:lnTo>
                  <a:lnTo>
                    <a:pt x="92900" y="27660"/>
                  </a:lnTo>
                  <a:lnTo>
                    <a:pt x="95415" y="23812"/>
                  </a:lnTo>
                  <a:lnTo>
                    <a:pt x="96583" y="21297"/>
                  </a:lnTo>
                  <a:lnTo>
                    <a:pt x="96583" y="7543"/>
                  </a:lnTo>
                  <a:lnTo>
                    <a:pt x="90385" y="0"/>
                  </a:lnTo>
                  <a:lnTo>
                    <a:pt x="76492" y="0"/>
                  </a:lnTo>
                  <a:lnTo>
                    <a:pt x="72809" y="1168"/>
                  </a:lnTo>
                  <a:lnTo>
                    <a:pt x="65278" y="5029"/>
                  </a:lnTo>
                  <a:lnTo>
                    <a:pt x="60261" y="8724"/>
                  </a:lnTo>
                  <a:lnTo>
                    <a:pt x="65278" y="15087"/>
                  </a:lnTo>
                  <a:lnTo>
                    <a:pt x="71475" y="10058"/>
                  </a:lnTo>
                  <a:lnTo>
                    <a:pt x="73990" y="8724"/>
                  </a:lnTo>
                  <a:lnTo>
                    <a:pt x="82854" y="8724"/>
                  </a:lnTo>
                  <a:lnTo>
                    <a:pt x="86537" y="12573"/>
                  </a:lnTo>
                  <a:lnTo>
                    <a:pt x="86537" y="21297"/>
                  </a:lnTo>
                  <a:lnTo>
                    <a:pt x="85369" y="25146"/>
                  </a:lnTo>
                  <a:lnTo>
                    <a:pt x="81521" y="28841"/>
                  </a:lnTo>
                  <a:lnTo>
                    <a:pt x="79006" y="32689"/>
                  </a:lnTo>
                  <a:lnTo>
                    <a:pt x="71475" y="36385"/>
                  </a:lnTo>
                  <a:lnTo>
                    <a:pt x="71475" y="42748"/>
                  </a:lnTo>
                  <a:lnTo>
                    <a:pt x="85369" y="42748"/>
                  </a:lnTo>
                  <a:lnTo>
                    <a:pt x="90385" y="47777"/>
                  </a:lnTo>
                  <a:lnTo>
                    <a:pt x="90385" y="65392"/>
                  </a:lnTo>
                  <a:lnTo>
                    <a:pt x="84023" y="71589"/>
                  </a:lnTo>
                  <a:lnTo>
                    <a:pt x="71475" y="71589"/>
                  </a:lnTo>
                  <a:lnTo>
                    <a:pt x="68961" y="70421"/>
                  </a:lnTo>
                  <a:lnTo>
                    <a:pt x="62763" y="66560"/>
                  </a:lnTo>
                  <a:lnTo>
                    <a:pt x="58915" y="75450"/>
                  </a:lnTo>
                  <a:lnTo>
                    <a:pt x="65278" y="79133"/>
                  </a:lnTo>
                  <a:lnTo>
                    <a:pt x="75323" y="79133"/>
                  </a:lnTo>
                  <a:lnTo>
                    <a:pt x="85039" y="77330"/>
                  </a:lnTo>
                  <a:lnTo>
                    <a:pt x="93027" y="72212"/>
                  </a:lnTo>
                  <a:lnTo>
                    <a:pt x="98437" y="64274"/>
                  </a:lnTo>
                  <a:lnTo>
                    <a:pt x="100431" y="53987"/>
                  </a:lnTo>
                  <a:lnTo>
                    <a:pt x="100431" y="43929"/>
                  </a:lnTo>
                  <a:close/>
                </a:path>
                <a:path w="900429" h="80644">
                  <a:moveTo>
                    <a:pt x="160693" y="71589"/>
                  </a:moveTo>
                  <a:lnTo>
                    <a:pt x="146799" y="71589"/>
                  </a:lnTo>
                  <a:lnTo>
                    <a:pt x="146799" y="1168"/>
                  </a:lnTo>
                  <a:lnTo>
                    <a:pt x="123024" y="1168"/>
                  </a:lnTo>
                  <a:lnTo>
                    <a:pt x="123024" y="8724"/>
                  </a:lnTo>
                  <a:lnTo>
                    <a:pt x="138099" y="8724"/>
                  </a:lnTo>
                  <a:lnTo>
                    <a:pt x="138099" y="71589"/>
                  </a:lnTo>
                  <a:lnTo>
                    <a:pt x="123024" y="71589"/>
                  </a:lnTo>
                  <a:lnTo>
                    <a:pt x="123024" y="79133"/>
                  </a:lnTo>
                  <a:lnTo>
                    <a:pt x="160693" y="79133"/>
                  </a:lnTo>
                  <a:lnTo>
                    <a:pt x="160693" y="71589"/>
                  </a:lnTo>
                  <a:close/>
                </a:path>
                <a:path w="900429" h="80644">
                  <a:moveTo>
                    <a:pt x="900239" y="1168"/>
                  </a:moveTo>
                  <a:lnTo>
                    <a:pt x="891527" y="1168"/>
                  </a:lnTo>
                  <a:lnTo>
                    <a:pt x="891527" y="79133"/>
                  </a:lnTo>
                  <a:lnTo>
                    <a:pt x="900239" y="79133"/>
                  </a:lnTo>
                  <a:lnTo>
                    <a:pt x="900239" y="11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956301" y="2929579"/>
              <a:ext cx="133077" cy="80474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7208562" y="2930753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59" h="78105">
                  <a:moveTo>
                    <a:pt x="10043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10043" y="77959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240032" y="2929579"/>
              <a:ext cx="128055" cy="80474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7754764" y="2930753"/>
              <a:ext cx="8890" cy="78105"/>
            </a:xfrm>
            <a:custGeom>
              <a:avLst/>
              <a:gdLst/>
              <a:ahLst/>
              <a:cxnLst/>
              <a:rect l="l" t="t" r="r" b="b"/>
              <a:pathLst>
                <a:path w="8890" h="78105">
                  <a:moveTo>
                    <a:pt x="8871" y="0"/>
                  </a:moveTo>
                  <a:lnTo>
                    <a:pt x="0" y="0"/>
                  </a:lnTo>
                  <a:lnTo>
                    <a:pt x="0" y="77959"/>
                  </a:lnTo>
                  <a:lnTo>
                    <a:pt x="8871" y="77959"/>
                  </a:lnTo>
                  <a:lnTo>
                    <a:pt x="88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784895" y="2929579"/>
              <a:ext cx="134416" cy="80474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2646769" y="2376157"/>
              <a:ext cx="5542915" cy="634365"/>
            </a:xfrm>
            <a:custGeom>
              <a:avLst/>
              <a:gdLst/>
              <a:ahLst/>
              <a:cxnLst/>
              <a:rect l="l" t="t" r="r" b="b"/>
              <a:pathLst>
                <a:path w="5542915" h="634364">
                  <a:moveTo>
                    <a:pt x="10045" y="0"/>
                  </a:moveTo>
                  <a:lnTo>
                    <a:pt x="0" y="0"/>
                  </a:lnTo>
                  <a:lnTo>
                    <a:pt x="0" y="76784"/>
                  </a:lnTo>
                  <a:lnTo>
                    <a:pt x="10045" y="76784"/>
                  </a:lnTo>
                  <a:lnTo>
                    <a:pt x="10045" y="0"/>
                  </a:lnTo>
                  <a:close/>
                </a:path>
                <a:path w="5542915" h="634364">
                  <a:moveTo>
                    <a:pt x="5386870" y="554596"/>
                  </a:moveTo>
                  <a:lnTo>
                    <a:pt x="5376824" y="554596"/>
                  </a:lnTo>
                  <a:lnTo>
                    <a:pt x="5376824" y="632561"/>
                  </a:lnTo>
                  <a:lnTo>
                    <a:pt x="5386870" y="632561"/>
                  </a:lnTo>
                  <a:lnTo>
                    <a:pt x="5386870" y="554596"/>
                  </a:lnTo>
                  <a:close/>
                </a:path>
                <a:path w="5542915" h="634364">
                  <a:moveTo>
                    <a:pt x="5420677" y="623849"/>
                  </a:moveTo>
                  <a:lnTo>
                    <a:pt x="5418163" y="619988"/>
                  </a:lnTo>
                  <a:lnTo>
                    <a:pt x="5410632" y="619988"/>
                  </a:lnTo>
                  <a:lnTo>
                    <a:pt x="5408130" y="623849"/>
                  </a:lnTo>
                  <a:lnTo>
                    <a:pt x="5408130" y="630047"/>
                  </a:lnTo>
                  <a:lnTo>
                    <a:pt x="5410632" y="633907"/>
                  </a:lnTo>
                  <a:lnTo>
                    <a:pt x="5418163" y="633907"/>
                  </a:lnTo>
                  <a:lnTo>
                    <a:pt x="5420677" y="630047"/>
                  </a:lnTo>
                  <a:lnTo>
                    <a:pt x="5420677" y="626364"/>
                  </a:lnTo>
                  <a:lnTo>
                    <a:pt x="5420677" y="623849"/>
                  </a:lnTo>
                  <a:close/>
                </a:path>
                <a:path w="5542915" h="634364">
                  <a:moveTo>
                    <a:pt x="5477256" y="597357"/>
                  </a:moveTo>
                  <a:lnTo>
                    <a:pt x="5472239" y="589813"/>
                  </a:lnTo>
                  <a:lnTo>
                    <a:pt x="5463362" y="588632"/>
                  </a:lnTo>
                  <a:lnTo>
                    <a:pt x="5467210" y="586117"/>
                  </a:lnTo>
                  <a:lnTo>
                    <a:pt x="5468391" y="584784"/>
                  </a:lnTo>
                  <a:lnTo>
                    <a:pt x="5469725" y="581088"/>
                  </a:lnTo>
                  <a:lnTo>
                    <a:pt x="5472239" y="577240"/>
                  </a:lnTo>
                  <a:lnTo>
                    <a:pt x="5473408" y="574725"/>
                  </a:lnTo>
                  <a:lnTo>
                    <a:pt x="5473408" y="560971"/>
                  </a:lnTo>
                  <a:lnTo>
                    <a:pt x="5467210" y="553427"/>
                  </a:lnTo>
                  <a:lnTo>
                    <a:pt x="5453316" y="553427"/>
                  </a:lnTo>
                  <a:lnTo>
                    <a:pt x="5449633" y="554596"/>
                  </a:lnTo>
                  <a:lnTo>
                    <a:pt x="5442102" y="558457"/>
                  </a:lnTo>
                  <a:lnTo>
                    <a:pt x="5437086" y="562152"/>
                  </a:lnTo>
                  <a:lnTo>
                    <a:pt x="5442102" y="568515"/>
                  </a:lnTo>
                  <a:lnTo>
                    <a:pt x="5449633" y="563486"/>
                  </a:lnTo>
                  <a:lnTo>
                    <a:pt x="5450814" y="562152"/>
                  </a:lnTo>
                  <a:lnTo>
                    <a:pt x="5460847" y="562152"/>
                  </a:lnTo>
                  <a:lnTo>
                    <a:pt x="5463362" y="566000"/>
                  </a:lnTo>
                  <a:lnTo>
                    <a:pt x="5463362" y="574725"/>
                  </a:lnTo>
                  <a:lnTo>
                    <a:pt x="5462194" y="578573"/>
                  </a:lnTo>
                  <a:lnTo>
                    <a:pt x="5458345" y="582269"/>
                  </a:lnTo>
                  <a:lnTo>
                    <a:pt x="5455831" y="586117"/>
                  </a:lnTo>
                  <a:lnTo>
                    <a:pt x="5448300" y="589813"/>
                  </a:lnTo>
                  <a:lnTo>
                    <a:pt x="5448300" y="596176"/>
                  </a:lnTo>
                  <a:lnTo>
                    <a:pt x="5462194" y="596176"/>
                  </a:lnTo>
                  <a:lnTo>
                    <a:pt x="5467210" y="601205"/>
                  </a:lnTo>
                  <a:lnTo>
                    <a:pt x="5467210" y="618820"/>
                  </a:lnTo>
                  <a:lnTo>
                    <a:pt x="5460847" y="625017"/>
                  </a:lnTo>
                  <a:lnTo>
                    <a:pt x="5448300" y="625017"/>
                  </a:lnTo>
                  <a:lnTo>
                    <a:pt x="5445785" y="623849"/>
                  </a:lnTo>
                  <a:lnTo>
                    <a:pt x="5439600" y="619988"/>
                  </a:lnTo>
                  <a:lnTo>
                    <a:pt x="5435739" y="628878"/>
                  </a:lnTo>
                  <a:lnTo>
                    <a:pt x="5443283" y="632561"/>
                  </a:lnTo>
                  <a:lnTo>
                    <a:pt x="5452148" y="632561"/>
                  </a:lnTo>
                  <a:lnTo>
                    <a:pt x="5461863" y="630758"/>
                  </a:lnTo>
                  <a:lnTo>
                    <a:pt x="5469852" y="625640"/>
                  </a:lnTo>
                  <a:lnTo>
                    <a:pt x="5475262" y="617702"/>
                  </a:lnTo>
                  <a:lnTo>
                    <a:pt x="5477256" y="607415"/>
                  </a:lnTo>
                  <a:lnTo>
                    <a:pt x="5477256" y="597357"/>
                  </a:lnTo>
                  <a:close/>
                </a:path>
                <a:path w="5542915" h="634364">
                  <a:moveTo>
                    <a:pt x="5542546" y="554596"/>
                  </a:moveTo>
                  <a:lnTo>
                    <a:pt x="5498516" y="554596"/>
                  </a:lnTo>
                  <a:lnTo>
                    <a:pt x="5498516" y="563486"/>
                  </a:lnTo>
                  <a:lnTo>
                    <a:pt x="5531155" y="563486"/>
                  </a:lnTo>
                  <a:lnTo>
                    <a:pt x="5524538" y="580237"/>
                  </a:lnTo>
                  <a:lnTo>
                    <a:pt x="5517540" y="596620"/>
                  </a:lnTo>
                  <a:lnTo>
                    <a:pt x="5509806" y="612787"/>
                  </a:lnTo>
                  <a:lnTo>
                    <a:pt x="5501030" y="628878"/>
                  </a:lnTo>
                  <a:lnTo>
                    <a:pt x="5509895" y="633907"/>
                  </a:lnTo>
                  <a:lnTo>
                    <a:pt x="5518886" y="615924"/>
                  </a:lnTo>
                  <a:lnTo>
                    <a:pt x="5527167" y="597877"/>
                  </a:lnTo>
                  <a:lnTo>
                    <a:pt x="5534965" y="579602"/>
                  </a:lnTo>
                  <a:lnTo>
                    <a:pt x="5542546" y="560971"/>
                  </a:lnTo>
                  <a:lnTo>
                    <a:pt x="5542546" y="5545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678245" y="2374978"/>
              <a:ext cx="133077" cy="79132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2929334" y="2376152"/>
              <a:ext cx="8890" cy="76835"/>
            </a:xfrm>
            <a:custGeom>
              <a:avLst/>
              <a:gdLst/>
              <a:ahLst/>
              <a:cxnLst/>
              <a:rect l="l" t="t" r="r" b="b"/>
              <a:pathLst>
                <a:path w="8889" h="76835">
                  <a:moveTo>
                    <a:pt x="8871" y="0"/>
                  </a:moveTo>
                  <a:lnTo>
                    <a:pt x="0" y="0"/>
                  </a:lnTo>
                  <a:lnTo>
                    <a:pt x="0" y="76785"/>
                  </a:lnTo>
                  <a:lnTo>
                    <a:pt x="8871" y="76785"/>
                  </a:lnTo>
                  <a:lnTo>
                    <a:pt x="88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959465" y="2376152"/>
              <a:ext cx="129394" cy="77959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5990612" y="2376151"/>
              <a:ext cx="8890" cy="76835"/>
            </a:xfrm>
            <a:custGeom>
              <a:avLst/>
              <a:gdLst/>
              <a:ahLst/>
              <a:cxnLst/>
              <a:rect l="l" t="t" r="r" b="b"/>
              <a:pathLst>
                <a:path w="8889" h="76835">
                  <a:moveTo>
                    <a:pt x="8871" y="0"/>
                  </a:moveTo>
                  <a:lnTo>
                    <a:pt x="0" y="0"/>
                  </a:lnTo>
                  <a:lnTo>
                    <a:pt x="0" y="76785"/>
                  </a:lnTo>
                  <a:lnTo>
                    <a:pt x="8871" y="76785"/>
                  </a:lnTo>
                  <a:lnTo>
                    <a:pt x="88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020743" y="2374978"/>
              <a:ext cx="131905" cy="79132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6261789" y="2376151"/>
              <a:ext cx="8890" cy="76835"/>
            </a:xfrm>
            <a:custGeom>
              <a:avLst/>
              <a:gdLst/>
              <a:ahLst/>
              <a:cxnLst/>
              <a:rect l="l" t="t" r="r" b="b"/>
              <a:pathLst>
                <a:path w="8889" h="76835">
                  <a:moveTo>
                    <a:pt x="8871" y="0"/>
                  </a:moveTo>
                  <a:lnTo>
                    <a:pt x="0" y="0"/>
                  </a:lnTo>
                  <a:lnTo>
                    <a:pt x="0" y="76785"/>
                  </a:lnTo>
                  <a:lnTo>
                    <a:pt x="8871" y="76785"/>
                  </a:lnTo>
                  <a:lnTo>
                    <a:pt x="88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291919" y="2374978"/>
              <a:ext cx="128222" cy="79132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7717101" y="2376151"/>
              <a:ext cx="8890" cy="76835"/>
            </a:xfrm>
            <a:custGeom>
              <a:avLst/>
              <a:gdLst/>
              <a:ahLst/>
              <a:cxnLst/>
              <a:rect l="l" t="t" r="r" b="b"/>
              <a:pathLst>
                <a:path w="8890" h="76835">
                  <a:moveTo>
                    <a:pt x="8871" y="0"/>
                  </a:moveTo>
                  <a:lnTo>
                    <a:pt x="0" y="0"/>
                  </a:lnTo>
                  <a:lnTo>
                    <a:pt x="0" y="76785"/>
                  </a:lnTo>
                  <a:lnTo>
                    <a:pt x="8871" y="76785"/>
                  </a:lnTo>
                  <a:lnTo>
                    <a:pt x="88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747232" y="2372463"/>
              <a:ext cx="133077" cy="82988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8008532" y="2376151"/>
              <a:ext cx="10160" cy="76835"/>
            </a:xfrm>
            <a:custGeom>
              <a:avLst/>
              <a:gdLst/>
              <a:ahLst/>
              <a:cxnLst/>
              <a:rect l="l" t="t" r="r" b="b"/>
              <a:pathLst>
                <a:path w="10159" h="76835">
                  <a:moveTo>
                    <a:pt x="10043" y="0"/>
                  </a:moveTo>
                  <a:lnTo>
                    <a:pt x="0" y="0"/>
                  </a:lnTo>
                  <a:lnTo>
                    <a:pt x="0" y="76785"/>
                  </a:lnTo>
                  <a:lnTo>
                    <a:pt x="10043" y="76785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039834" y="2374978"/>
              <a:ext cx="133077" cy="80474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3485580" y="2376152"/>
              <a:ext cx="10160" cy="76835"/>
            </a:xfrm>
            <a:custGeom>
              <a:avLst/>
              <a:gdLst/>
              <a:ahLst/>
              <a:cxnLst/>
              <a:rect l="l" t="t" r="r" b="b"/>
              <a:pathLst>
                <a:path w="10160" h="76835">
                  <a:moveTo>
                    <a:pt x="10043" y="0"/>
                  </a:moveTo>
                  <a:lnTo>
                    <a:pt x="0" y="0"/>
                  </a:lnTo>
                  <a:lnTo>
                    <a:pt x="0" y="76785"/>
                  </a:lnTo>
                  <a:lnTo>
                    <a:pt x="10043" y="76785"/>
                  </a:lnTo>
                  <a:lnTo>
                    <a:pt x="10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515711" y="2374978"/>
              <a:ext cx="134416" cy="80474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1304544" y="2221407"/>
              <a:ext cx="6802120" cy="2251710"/>
            </a:xfrm>
            <a:custGeom>
              <a:avLst/>
              <a:gdLst/>
              <a:ahLst/>
              <a:cxnLst/>
              <a:rect l="l" t="t" r="r" b="b"/>
              <a:pathLst>
                <a:path w="6802120" h="2251710">
                  <a:moveTo>
                    <a:pt x="13817" y="632739"/>
                  </a:moveTo>
                  <a:lnTo>
                    <a:pt x="11303" y="630224"/>
                  </a:lnTo>
                  <a:lnTo>
                    <a:pt x="3771" y="630224"/>
                  </a:lnTo>
                  <a:lnTo>
                    <a:pt x="0" y="632739"/>
                  </a:lnTo>
                  <a:lnTo>
                    <a:pt x="0" y="640283"/>
                  </a:lnTo>
                  <a:lnTo>
                    <a:pt x="3771" y="643966"/>
                  </a:lnTo>
                  <a:lnTo>
                    <a:pt x="11303" y="643966"/>
                  </a:lnTo>
                  <a:lnTo>
                    <a:pt x="13817" y="640283"/>
                  </a:lnTo>
                  <a:lnTo>
                    <a:pt x="13817" y="632739"/>
                  </a:lnTo>
                  <a:close/>
                </a:path>
                <a:path w="6802120" h="2251710">
                  <a:moveTo>
                    <a:pt x="32639" y="589978"/>
                  </a:moveTo>
                  <a:lnTo>
                    <a:pt x="12560" y="558457"/>
                  </a:lnTo>
                  <a:lnTo>
                    <a:pt x="10045" y="557288"/>
                  </a:lnTo>
                  <a:lnTo>
                    <a:pt x="2514" y="555942"/>
                  </a:lnTo>
                  <a:lnTo>
                    <a:pt x="0" y="564832"/>
                  </a:lnTo>
                  <a:lnTo>
                    <a:pt x="9550" y="567296"/>
                  </a:lnTo>
                  <a:lnTo>
                    <a:pt x="17106" y="572630"/>
                  </a:lnTo>
                  <a:lnTo>
                    <a:pt x="22072" y="580351"/>
                  </a:lnTo>
                  <a:lnTo>
                    <a:pt x="23850" y="589978"/>
                  </a:lnTo>
                  <a:lnTo>
                    <a:pt x="23850" y="593674"/>
                  </a:lnTo>
                  <a:lnTo>
                    <a:pt x="22606" y="596188"/>
                  </a:lnTo>
                  <a:lnTo>
                    <a:pt x="20091" y="600036"/>
                  </a:lnTo>
                  <a:lnTo>
                    <a:pt x="2514" y="600036"/>
                  </a:lnTo>
                  <a:lnTo>
                    <a:pt x="2514" y="620153"/>
                  </a:lnTo>
                  <a:lnTo>
                    <a:pt x="11303" y="620153"/>
                  </a:lnTo>
                  <a:lnTo>
                    <a:pt x="11303" y="607580"/>
                  </a:lnTo>
                  <a:lnTo>
                    <a:pt x="22606" y="607580"/>
                  </a:lnTo>
                  <a:lnTo>
                    <a:pt x="23850" y="606247"/>
                  </a:lnTo>
                  <a:lnTo>
                    <a:pt x="27622" y="603732"/>
                  </a:lnTo>
                  <a:lnTo>
                    <a:pt x="31394" y="600036"/>
                  </a:lnTo>
                  <a:lnTo>
                    <a:pt x="32639" y="596188"/>
                  </a:lnTo>
                  <a:lnTo>
                    <a:pt x="32639" y="589978"/>
                  </a:lnTo>
                  <a:close/>
                </a:path>
                <a:path w="6802120" h="2251710">
                  <a:moveTo>
                    <a:pt x="273723" y="632739"/>
                  </a:moveTo>
                  <a:lnTo>
                    <a:pt x="269951" y="630224"/>
                  </a:lnTo>
                  <a:lnTo>
                    <a:pt x="263677" y="630224"/>
                  </a:lnTo>
                  <a:lnTo>
                    <a:pt x="259918" y="632739"/>
                  </a:lnTo>
                  <a:lnTo>
                    <a:pt x="259918" y="640283"/>
                  </a:lnTo>
                  <a:lnTo>
                    <a:pt x="263677" y="643966"/>
                  </a:lnTo>
                  <a:lnTo>
                    <a:pt x="269951" y="643966"/>
                  </a:lnTo>
                  <a:lnTo>
                    <a:pt x="273723" y="640283"/>
                  </a:lnTo>
                  <a:lnTo>
                    <a:pt x="273723" y="632739"/>
                  </a:lnTo>
                  <a:close/>
                </a:path>
                <a:path w="6802120" h="2251710">
                  <a:moveTo>
                    <a:pt x="292557" y="589978"/>
                  </a:moveTo>
                  <a:lnTo>
                    <a:pt x="271208" y="558457"/>
                  </a:lnTo>
                  <a:lnTo>
                    <a:pt x="268706" y="557288"/>
                  </a:lnTo>
                  <a:lnTo>
                    <a:pt x="262420" y="555942"/>
                  </a:lnTo>
                  <a:lnTo>
                    <a:pt x="259918" y="564832"/>
                  </a:lnTo>
                  <a:lnTo>
                    <a:pt x="269468" y="567296"/>
                  </a:lnTo>
                  <a:lnTo>
                    <a:pt x="277025" y="572630"/>
                  </a:lnTo>
                  <a:lnTo>
                    <a:pt x="281978" y="580351"/>
                  </a:lnTo>
                  <a:lnTo>
                    <a:pt x="283768" y="589978"/>
                  </a:lnTo>
                  <a:lnTo>
                    <a:pt x="283768" y="593674"/>
                  </a:lnTo>
                  <a:lnTo>
                    <a:pt x="282511" y="596188"/>
                  </a:lnTo>
                  <a:lnTo>
                    <a:pt x="279996" y="600036"/>
                  </a:lnTo>
                  <a:lnTo>
                    <a:pt x="262420" y="600036"/>
                  </a:lnTo>
                  <a:lnTo>
                    <a:pt x="262420" y="620153"/>
                  </a:lnTo>
                  <a:lnTo>
                    <a:pt x="271208" y="620153"/>
                  </a:lnTo>
                  <a:lnTo>
                    <a:pt x="271208" y="607580"/>
                  </a:lnTo>
                  <a:lnTo>
                    <a:pt x="282511" y="607580"/>
                  </a:lnTo>
                  <a:lnTo>
                    <a:pt x="283768" y="606247"/>
                  </a:lnTo>
                  <a:lnTo>
                    <a:pt x="287528" y="603732"/>
                  </a:lnTo>
                  <a:lnTo>
                    <a:pt x="291299" y="600036"/>
                  </a:lnTo>
                  <a:lnTo>
                    <a:pt x="292557" y="596188"/>
                  </a:lnTo>
                  <a:lnTo>
                    <a:pt x="292557" y="589978"/>
                  </a:lnTo>
                  <a:close/>
                </a:path>
                <a:path w="6802120" h="2251710">
                  <a:moveTo>
                    <a:pt x="778497" y="77965"/>
                  </a:moveTo>
                  <a:lnTo>
                    <a:pt x="775982" y="74282"/>
                  </a:lnTo>
                  <a:lnTo>
                    <a:pt x="768451" y="74282"/>
                  </a:lnTo>
                  <a:lnTo>
                    <a:pt x="765937" y="77965"/>
                  </a:lnTo>
                  <a:lnTo>
                    <a:pt x="765937" y="85509"/>
                  </a:lnTo>
                  <a:lnTo>
                    <a:pt x="768451" y="88023"/>
                  </a:lnTo>
                  <a:lnTo>
                    <a:pt x="775982" y="88023"/>
                  </a:lnTo>
                  <a:lnTo>
                    <a:pt x="778497" y="85509"/>
                  </a:lnTo>
                  <a:lnTo>
                    <a:pt x="778497" y="77965"/>
                  </a:lnTo>
                  <a:close/>
                </a:path>
                <a:path w="6802120" h="2251710">
                  <a:moveTo>
                    <a:pt x="797331" y="34036"/>
                  </a:moveTo>
                  <a:lnTo>
                    <a:pt x="774725" y="1346"/>
                  </a:lnTo>
                  <a:lnTo>
                    <a:pt x="768451" y="0"/>
                  </a:lnTo>
                  <a:lnTo>
                    <a:pt x="764692" y="8890"/>
                  </a:lnTo>
                  <a:lnTo>
                    <a:pt x="774763" y="12128"/>
                  </a:lnTo>
                  <a:lnTo>
                    <a:pt x="782256" y="17843"/>
                  </a:lnTo>
                  <a:lnTo>
                    <a:pt x="786930" y="25654"/>
                  </a:lnTo>
                  <a:lnTo>
                    <a:pt x="788543" y="35217"/>
                  </a:lnTo>
                  <a:lnTo>
                    <a:pt x="788543" y="40246"/>
                  </a:lnTo>
                  <a:lnTo>
                    <a:pt x="786028" y="44094"/>
                  </a:lnTo>
                  <a:lnTo>
                    <a:pt x="768451" y="44094"/>
                  </a:lnTo>
                  <a:lnTo>
                    <a:pt x="768451" y="64211"/>
                  </a:lnTo>
                  <a:lnTo>
                    <a:pt x="777240" y="64211"/>
                  </a:lnTo>
                  <a:lnTo>
                    <a:pt x="777240" y="51638"/>
                  </a:lnTo>
                  <a:lnTo>
                    <a:pt x="789800" y="51638"/>
                  </a:lnTo>
                  <a:lnTo>
                    <a:pt x="792302" y="47790"/>
                  </a:lnTo>
                  <a:lnTo>
                    <a:pt x="796074" y="44094"/>
                  </a:lnTo>
                  <a:lnTo>
                    <a:pt x="797331" y="40246"/>
                  </a:lnTo>
                  <a:lnTo>
                    <a:pt x="797331" y="34036"/>
                  </a:lnTo>
                  <a:close/>
                </a:path>
                <a:path w="6802120" h="2251710">
                  <a:moveTo>
                    <a:pt x="832497" y="632739"/>
                  </a:moveTo>
                  <a:lnTo>
                    <a:pt x="829983" y="630224"/>
                  </a:lnTo>
                  <a:lnTo>
                    <a:pt x="822452" y="630224"/>
                  </a:lnTo>
                  <a:lnTo>
                    <a:pt x="818692" y="632739"/>
                  </a:lnTo>
                  <a:lnTo>
                    <a:pt x="818692" y="640283"/>
                  </a:lnTo>
                  <a:lnTo>
                    <a:pt x="822452" y="642797"/>
                  </a:lnTo>
                  <a:lnTo>
                    <a:pt x="829983" y="642797"/>
                  </a:lnTo>
                  <a:lnTo>
                    <a:pt x="832497" y="640283"/>
                  </a:lnTo>
                  <a:lnTo>
                    <a:pt x="832497" y="632739"/>
                  </a:lnTo>
                  <a:close/>
                </a:path>
                <a:path w="6802120" h="2251710">
                  <a:moveTo>
                    <a:pt x="851331" y="589978"/>
                  </a:moveTo>
                  <a:lnTo>
                    <a:pt x="831240" y="557288"/>
                  </a:lnTo>
                  <a:lnTo>
                    <a:pt x="828725" y="557288"/>
                  </a:lnTo>
                  <a:lnTo>
                    <a:pt x="821194" y="554774"/>
                  </a:lnTo>
                  <a:lnTo>
                    <a:pt x="818692" y="564832"/>
                  </a:lnTo>
                  <a:lnTo>
                    <a:pt x="828243" y="567296"/>
                  </a:lnTo>
                  <a:lnTo>
                    <a:pt x="835787" y="572630"/>
                  </a:lnTo>
                  <a:lnTo>
                    <a:pt x="840752" y="580351"/>
                  </a:lnTo>
                  <a:lnTo>
                    <a:pt x="842543" y="589978"/>
                  </a:lnTo>
                  <a:lnTo>
                    <a:pt x="842543" y="593674"/>
                  </a:lnTo>
                  <a:lnTo>
                    <a:pt x="841286" y="595007"/>
                  </a:lnTo>
                  <a:lnTo>
                    <a:pt x="838771" y="598703"/>
                  </a:lnTo>
                  <a:lnTo>
                    <a:pt x="821194" y="598703"/>
                  </a:lnTo>
                  <a:lnTo>
                    <a:pt x="821194" y="620153"/>
                  </a:lnTo>
                  <a:lnTo>
                    <a:pt x="829983" y="620153"/>
                  </a:lnTo>
                  <a:lnTo>
                    <a:pt x="829983" y="607580"/>
                  </a:lnTo>
                  <a:lnTo>
                    <a:pt x="841286" y="607580"/>
                  </a:lnTo>
                  <a:lnTo>
                    <a:pt x="842543" y="606247"/>
                  </a:lnTo>
                  <a:lnTo>
                    <a:pt x="846302" y="602551"/>
                  </a:lnTo>
                  <a:lnTo>
                    <a:pt x="850074" y="600036"/>
                  </a:lnTo>
                  <a:lnTo>
                    <a:pt x="851331" y="595007"/>
                  </a:lnTo>
                  <a:lnTo>
                    <a:pt x="851331" y="589978"/>
                  </a:lnTo>
                  <a:close/>
                </a:path>
                <a:path w="6802120" h="2251710">
                  <a:moveTo>
                    <a:pt x="921651" y="2193493"/>
                  </a:moveTo>
                  <a:lnTo>
                    <a:pt x="919137" y="2190978"/>
                  </a:lnTo>
                  <a:lnTo>
                    <a:pt x="911593" y="2190978"/>
                  </a:lnTo>
                  <a:lnTo>
                    <a:pt x="907821" y="2193493"/>
                  </a:lnTo>
                  <a:lnTo>
                    <a:pt x="907821" y="2201062"/>
                  </a:lnTo>
                  <a:lnTo>
                    <a:pt x="911593" y="2204834"/>
                  </a:lnTo>
                  <a:lnTo>
                    <a:pt x="919137" y="2204834"/>
                  </a:lnTo>
                  <a:lnTo>
                    <a:pt x="921651" y="2201062"/>
                  </a:lnTo>
                  <a:lnTo>
                    <a:pt x="921651" y="2193493"/>
                  </a:lnTo>
                  <a:close/>
                </a:path>
                <a:path w="6802120" h="2251710">
                  <a:moveTo>
                    <a:pt x="940485" y="2150745"/>
                  </a:moveTo>
                  <a:lnTo>
                    <a:pt x="920394" y="2119287"/>
                  </a:lnTo>
                  <a:lnTo>
                    <a:pt x="917879" y="2118029"/>
                  </a:lnTo>
                  <a:lnTo>
                    <a:pt x="910336" y="2116772"/>
                  </a:lnTo>
                  <a:lnTo>
                    <a:pt x="907821" y="2125586"/>
                  </a:lnTo>
                  <a:lnTo>
                    <a:pt x="917384" y="2128101"/>
                  </a:lnTo>
                  <a:lnTo>
                    <a:pt x="924941" y="2133447"/>
                  </a:lnTo>
                  <a:lnTo>
                    <a:pt x="929906" y="2141156"/>
                  </a:lnTo>
                  <a:lnTo>
                    <a:pt x="931697" y="2150745"/>
                  </a:lnTo>
                  <a:lnTo>
                    <a:pt x="931697" y="2154517"/>
                  </a:lnTo>
                  <a:lnTo>
                    <a:pt x="930440" y="2157031"/>
                  </a:lnTo>
                  <a:lnTo>
                    <a:pt x="927925" y="2160803"/>
                  </a:lnTo>
                  <a:lnTo>
                    <a:pt x="910336" y="2160803"/>
                  </a:lnTo>
                  <a:lnTo>
                    <a:pt x="910336" y="2180920"/>
                  </a:lnTo>
                  <a:lnTo>
                    <a:pt x="919137" y="2180920"/>
                  </a:lnTo>
                  <a:lnTo>
                    <a:pt x="919137" y="2168347"/>
                  </a:lnTo>
                  <a:lnTo>
                    <a:pt x="930440" y="2168347"/>
                  </a:lnTo>
                  <a:lnTo>
                    <a:pt x="931697" y="2167090"/>
                  </a:lnTo>
                  <a:lnTo>
                    <a:pt x="935456" y="2164575"/>
                  </a:lnTo>
                  <a:lnTo>
                    <a:pt x="939228" y="2160803"/>
                  </a:lnTo>
                  <a:lnTo>
                    <a:pt x="940485" y="2157031"/>
                  </a:lnTo>
                  <a:lnTo>
                    <a:pt x="940485" y="2150745"/>
                  </a:lnTo>
                  <a:close/>
                </a:path>
                <a:path w="6802120" h="2251710">
                  <a:moveTo>
                    <a:pt x="1199108" y="2193493"/>
                  </a:moveTo>
                  <a:lnTo>
                    <a:pt x="1196594" y="2190978"/>
                  </a:lnTo>
                  <a:lnTo>
                    <a:pt x="1189062" y="2190978"/>
                  </a:lnTo>
                  <a:lnTo>
                    <a:pt x="1185379" y="2193493"/>
                  </a:lnTo>
                  <a:lnTo>
                    <a:pt x="1185379" y="2201062"/>
                  </a:lnTo>
                  <a:lnTo>
                    <a:pt x="1189062" y="2204834"/>
                  </a:lnTo>
                  <a:lnTo>
                    <a:pt x="1196594" y="2204834"/>
                  </a:lnTo>
                  <a:lnTo>
                    <a:pt x="1199108" y="2201062"/>
                  </a:lnTo>
                  <a:lnTo>
                    <a:pt x="1199108" y="2193493"/>
                  </a:lnTo>
                  <a:close/>
                </a:path>
                <a:path w="6802120" h="2251710">
                  <a:moveTo>
                    <a:pt x="1218018" y="2150745"/>
                  </a:moveTo>
                  <a:lnTo>
                    <a:pt x="1197927" y="2119287"/>
                  </a:lnTo>
                  <a:lnTo>
                    <a:pt x="1195425" y="2118029"/>
                  </a:lnTo>
                  <a:lnTo>
                    <a:pt x="1187894" y="2116772"/>
                  </a:lnTo>
                  <a:lnTo>
                    <a:pt x="1185379" y="2125586"/>
                  </a:lnTo>
                  <a:lnTo>
                    <a:pt x="1194879" y="2128101"/>
                  </a:lnTo>
                  <a:lnTo>
                    <a:pt x="1202410" y="2133447"/>
                  </a:lnTo>
                  <a:lnTo>
                    <a:pt x="1207363" y="2141156"/>
                  </a:lnTo>
                  <a:lnTo>
                    <a:pt x="1209141" y="2150745"/>
                  </a:lnTo>
                  <a:lnTo>
                    <a:pt x="1209141" y="2154517"/>
                  </a:lnTo>
                  <a:lnTo>
                    <a:pt x="1207973" y="2157031"/>
                  </a:lnTo>
                  <a:lnTo>
                    <a:pt x="1205471" y="2160803"/>
                  </a:lnTo>
                  <a:lnTo>
                    <a:pt x="1187894" y="2160803"/>
                  </a:lnTo>
                  <a:lnTo>
                    <a:pt x="1187894" y="2180920"/>
                  </a:lnTo>
                  <a:lnTo>
                    <a:pt x="1196594" y="2180920"/>
                  </a:lnTo>
                  <a:lnTo>
                    <a:pt x="1196594" y="2168347"/>
                  </a:lnTo>
                  <a:lnTo>
                    <a:pt x="1207973" y="2168347"/>
                  </a:lnTo>
                  <a:lnTo>
                    <a:pt x="1209141" y="2167090"/>
                  </a:lnTo>
                  <a:lnTo>
                    <a:pt x="1213002" y="2164575"/>
                  </a:lnTo>
                  <a:lnTo>
                    <a:pt x="1216685" y="2160803"/>
                  </a:lnTo>
                  <a:lnTo>
                    <a:pt x="1218018" y="2157031"/>
                  </a:lnTo>
                  <a:lnTo>
                    <a:pt x="1218018" y="2150745"/>
                  </a:lnTo>
                  <a:close/>
                </a:path>
                <a:path w="6802120" h="2251710">
                  <a:moveTo>
                    <a:pt x="1695094" y="632739"/>
                  </a:moveTo>
                  <a:lnTo>
                    <a:pt x="1691411" y="630224"/>
                  </a:lnTo>
                  <a:lnTo>
                    <a:pt x="1683867" y="630224"/>
                  </a:lnTo>
                  <a:lnTo>
                    <a:pt x="1681365" y="632739"/>
                  </a:lnTo>
                  <a:lnTo>
                    <a:pt x="1681365" y="640283"/>
                  </a:lnTo>
                  <a:lnTo>
                    <a:pt x="1683867" y="642797"/>
                  </a:lnTo>
                  <a:lnTo>
                    <a:pt x="1691411" y="642797"/>
                  </a:lnTo>
                  <a:lnTo>
                    <a:pt x="1695094" y="640283"/>
                  </a:lnTo>
                  <a:lnTo>
                    <a:pt x="1695094" y="632739"/>
                  </a:lnTo>
                  <a:close/>
                </a:path>
                <a:path w="6802120" h="2251710">
                  <a:moveTo>
                    <a:pt x="1703959" y="77965"/>
                  </a:moveTo>
                  <a:lnTo>
                    <a:pt x="1700110" y="74282"/>
                  </a:lnTo>
                  <a:lnTo>
                    <a:pt x="1692579" y="74282"/>
                  </a:lnTo>
                  <a:lnTo>
                    <a:pt x="1690065" y="77965"/>
                  </a:lnTo>
                  <a:lnTo>
                    <a:pt x="1690065" y="85509"/>
                  </a:lnTo>
                  <a:lnTo>
                    <a:pt x="1692579" y="88023"/>
                  </a:lnTo>
                  <a:lnTo>
                    <a:pt x="1700110" y="88023"/>
                  </a:lnTo>
                  <a:lnTo>
                    <a:pt x="1703959" y="85509"/>
                  </a:lnTo>
                  <a:lnTo>
                    <a:pt x="1703959" y="77965"/>
                  </a:lnTo>
                  <a:close/>
                </a:path>
                <a:path w="6802120" h="2251710">
                  <a:moveTo>
                    <a:pt x="1714004" y="589978"/>
                  </a:moveTo>
                  <a:lnTo>
                    <a:pt x="1692579" y="557288"/>
                  </a:lnTo>
                  <a:lnTo>
                    <a:pt x="1690065" y="557288"/>
                  </a:lnTo>
                  <a:lnTo>
                    <a:pt x="1683867" y="554774"/>
                  </a:lnTo>
                  <a:lnTo>
                    <a:pt x="1681365" y="564832"/>
                  </a:lnTo>
                  <a:lnTo>
                    <a:pt x="1690687" y="567296"/>
                  </a:lnTo>
                  <a:lnTo>
                    <a:pt x="1697812" y="572630"/>
                  </a:lnTo>
                  <a:lnTo>
                    <a:pt x="1702358" y="580351"/>
                  </a:lnTo>
                  <a:lnTo>
                    <a:pt x="1703959" y="589978"/>
                  </a:lnTo>
                  <a:lnTo>
                    <a:pt x="1703959" y="595007"/>
                  </a:lnTo>
                  <a:lnTo>
                    <a:pt x="1701444" y="598703"/>
                  </a:lnTo>
                  <a:lnTo>
                    <a:pt x="1683867" y="598703"/>
                  </a:lnTo>
                  <a:lnTo>
                    <a:pt x="1683867" y="620153"/>
                  </a:lnTo>
                  <a:lnTo>
                    <a:pt x="1692579" y="620153"/>
                  </a:lnTo>
                  <a:lnTo>
                    <a:pt x="1692579" y="607580"/>
                  </a:lnTo>
                  <a:lnTo>
                    <a:pt x="1703959" y="607580"/>
                  </a:lnTo>
                  <a:lnTo>
                    <a:pt x="1705127" y="606247"/>
                  </a:lnTo>
                  <a:lnTo>
                    <a:pt x="1708988" y="602551"/>
                  </a:lnTo>
                  <a:lnTo>
                    <a:pt x="1712671" y="600036"/>
                  </a:lnTo>
                  <a:lnTo>
                    <a:pt x="1714004" y="595007"/>
                  </a:lnTo>
                  <a:lnTo>
                    <a:pt x="1714004" y="589978"/>
                  </a:lnTo>
                  <a:close/>
                </a:path>
                <a:path w="6802120" h="2251710">
                  <a:moveTo>
                    <a:pt x="1722704" y="34036"/>
                  </a:moveTo>
                  <a:lnTo>
                    <a:pt x="1721561" y="25400"/>
                  </a:lnTo>
                  <a:lnTo>
                    <a:pt x="1718183" y="17145"/>
                  </a:lnTo>
                  <a:lnTo>
                    <a:pt x="1712683" y="10083"/>
                  </a:lnTo>
                  <a:lnTo>
                    <a:pt x="1705127" y="5029"/>
                  </a:lnTo>
                  <a:lnTo>
                    <a:pt x="1701444" y="2514"/>
                  </a:lnTo>
                  <a:lnTo>
                    <a:pt x="1698942" y="1346"/>
                  </a:lnTo>
                  <a:lnTo>
                    <a:pt x="1692579" y="0"/>
                  </a:lnTo>
                  <a:lnTo>
                    <a:pt x="1690065" y="8890"/>
                  </a:lnTo>
                  <a:lnTo>
                    <a:pt x="1699463" y="12128"/>
                  </a:lnTo>
                  <a:lnTo>
                    <a:pt x="1706575" y="17843"/>
                  </a:lnTo>
                  <a:lnTo>
                    <a:pt x="1711083" y="25654"/>
                  </a:lnTo>
                  <a:lnTo>
                    <a:pt x="1712671" y="35217"/>
                  </a:lnTo>
                  <a:lnTo>
                    <a:pt x="1712671" y="40246"/>
                  </a:lnTo>
                  <a:lnTo>
                    <a:pt x="1710156" y="44094"/>
                  </a:lnTo>
                  <a:lnTo>
                    <a:pt x="1692579" y="44094"/>
                  </a:lnTo>
                  <a:lnTo>
                    <a:pt x="1692579" y="64211"/>
                  </a:lnTo>
                  <a:lnTo>
                    <a:pt x="1701444" y="64211"/>
                  </a:lnTo>
                  <a:lnTo>
                    <a:pt x="1701444" y="51638"/>
                  </a:lnTo>
                  <a:lnTo>
                    <a:pt x="1714004" y="51638"/>
                  </a:lnTo>
                  <a:lnTo>
                    <a:pt x="1717687" y="47790"/>
                  </a:lnTo>
                  <a:lnTo>
                    <a:pt x="1721535" y="44094"/>
                  </a:lnTo>
                  <a:lnTo>
                    <a:pt x="1722704" y="40246"/>
                  </a:lnTo>
                  <a:lnTo>
                    <a:pt x="1722704" y="34036"/>
                  </a:lnTo>
                  <a:close/>
                </a:path>
                <a:path w="6802120" h="2251710">
                  <a:moveTo>
                    <a:pt x="1975142" y="77965"/>
                  </a:moveTo>
                  <a:lnTo>
                    <a:pt x="1971281" y="74282"/>
                  </a:lnTo>
                  <a:lnTo>
                    <a:pt x="1963750" y="74282"/>
                  </a:lnTo>
                  <a:lnTo>
                    <a:pt x="1961248" y="77965"/>
                  </a:lnTo>
                  <a:lnTo>
                    <a:pt x="1961248" y="85509"/>
                  </a:lnTo>
                  <a:lnTo>
                    <a:pt x="1963750" y="88023"/>
                  </a:lnTo>
                  <a:lnTo>
                    <a:pt x="1971281" y="88023"/>
                  </a:lnTo>
                  <a:lnTo>
                    <a:pt x="1975142" y="85509"/>
                  </a:lnTo>
                  <a:lnTo>
                    <a:pt x="1975142" y="77965"/>
                  </a:lnTo>
                  <a:close/>
                </a:path>
                <a:path w="6802120" h="2251710">
                  <a:moveTo>
                    <a:pt x="1993887" y="34036"/>
                  </a:moveTo>
                  <a:lnTo>
                    <a:pt x="1970112" y="1346"/>
                  </a:lnTo>
                  <a:lnTo>
                    <a:pt x="1963750" y="0"/>
                  </a:lnTo>
                  <a:lnTo>
                    <a:pt x="1961248" y="8890"/>
                  </a:lnTo>
                  <a:lnTo>
                    <a:pt x="1970633" y="12128"/>
                  </a:lnTo>
                  <a:lnTo>
                    <a:pt x="1977758" y="17843"/>
                  </a:lnTo>
                  <a:lnTo>
                    <a:pt x="1982266" y="25654"/>
                  </a:lnTo>
                  <a:lnTo>
                    <a:pt x="1983841" y="35217"/>
                  </a:lnTo>
                  <a:lnTo>
                    <a:pt x="1983841" y="40246"/>
                  </a:lnTo>
                  <a:lnTo>
                    <a:pt x="1981327" y="44094"/>
                  </a:lnTo>
                  <a:lnTo>
                    <a:pt x="1963750" y="44094"/>
                  </a:lnTo>
                  <a:lnTo>
                    <a:pt x="1963750" y="64211"/>
                  </a:lnTo>
                  <a:lnTo>
                    <a:pt x="1972627" y="64211"/>
                  </a:lnTo>
                  <a:lnTo>
                    <a:pt x="1972627" y="51638"/>
                  </a:lnTo>
                  <a:lnTo>
                    <a:pt x="1985175" y="51638"/>
                  </a:lnTo>
                  <a:lnTo>
                    <a:pt x="1988858" y="47790"/>
                  </a:lnTo>
                  <a:lnTo>
                    <a:pt x="1992718" y="44094"/>
                  </a:lnTo>
                  <a:lnTo>
                    <a:pt x="1993887" y="40246"/>
                  </a:lnTo>
                  <a:lnTo>
                    <a:pt x="1993887" y="34036"/>
                  </a:lnTo>
                  <a:close/>
                </a:path>
                <a:path w="6802120" h="2251710">
                  <a:moveTo>
                    <a:pt x="2734767" y="154749"/>
                  </a:moveTo>
                  <a:lnTo>
                    <a:pt x="2724721" y="154749"/>
                  </a:lnTo>
                  <a:lnTo>
                    <a:pt x="2724721" y="231533"/>
                  </a:lnTo>
                  <a:lnTo>
                    <a:pt x="2734767" y="231533"/>
                  </a:lnTo>
                  <a:lnTo>
                    <a:pt x="2734767" y="154749"/>
                  </a:lnTo>
                  <a:close/>
                </a:path>
                <a:path w="6802120" h="2251710">
                  <a:moveTo>
                    <a:pt x="5524868" y="2241296"/>
                  </a:moveTo>
                  <a:lnTo>
                    <a:pt x="5521020" y="2238781"/>
                  </a:lnTo>
                  <a:lnTo>
                    <a:pt x="5513489" y="2238781"/>
                  </a:lnTo>
                  <a:lnTo>
                    <a:pt x="5510974" y="2241296"/>
                  </a:lnTo>
                  <a:lnTo>
                    <a:pt x="5510974" y="2248839"/>
                  </a:lnTo>
                  <a:lnTo>
                    <a:pt x="5513489" y="2251354"/>
                  </a:lnTo>
                  <a:lnTo>
                    <a:pt x="5521020" y="2251354"/>
                  </a:lnTo>
                  <a:lnTo>
                    <a:pt x="5524868" y="2248839"/>
                  </a:lnTo>
                  <a:lnTo>
                    <a:pt x="5524868" y="2241296"/>
                  </a:lnTo>
                  <a:close/>
                </a:path>
                <a:path w="6802120" h="2251710">
                  <a:moveTo>
                    <a:pt x="5543613" y="2197265"/>
                  </a:moveTo>
                  <a:lnTo>
                    <a:pt x="5519852" y="2164575"/>
                  </a:lnTo>
                  <a:lnTo>
                    <a:pt x="5513489" y="2163318"/>
                  </a:lnTo>
                  <a:lnTo>
                    <a:pt x="5510974" y="2172119"/>
                  </a:lnTo>
                  <a:lnTo>
                    <a:pt x="5520372" y="2175357"/>
                  </a:lnTo>
                  <a:lnTo>
                    <a:pt x="5527484" y="2181085"/>
                  </a:lnTo>
                  <a:lnTo>
                    <a:pt x="5531993" y="2188921"/>
                  </a:lnTo>
                  <a:lnTo>
                    <a:pt x="5533568" y="2198522"/>
                  </a:lnTo>
                  <a:lnTo>
                    <a:pt x="5533568" y="2203577"/>
                  </a:lnTo>
                  <a:lnTo>
                    <a:pt x="5531066" y="2207349"/>
                  </a:lnTo>
                  <a:lnTo>
                    <a:pt x="5513489" y="2207349"/>
                  </a:lnTo>
                  <a:lnTo>
                    <a:pt x="5513489" y="2227465"/>
                  </a:lnTo>
                  <a:lnTo>
                    <a:pt x="5522353" y="2227465"/>
                  </a:lnTo>
                  <a:lnTo>
                    <a:pt x="5522353" y="2214892"/>
                  </a:lnTo>
                  <a:lnTo>
                    <a:pt x="5534914" y="2214892"/>
                  </a:lnTo>
                  <a:lnTo>
                    <a:pt x="5538597" y="2211120"/>
                  </a:lnTo>
                  <a:lnTo>
                    <a:pt x="5542445" y="2207349"/>
                  </a:lnTo>
                  <a:lnTo>
                    <a:pt x="5543613" y="2203577"/>
                  </a:lnTo>
                  <a:lnTo>
                    <a:pt x="5543613" y="2197265"/>
                  </a:lnTo>
                  <a:close/>
                </a:path>
                <a:path w="6802120" h="2251710">
                  <a:moveTo>
                    <a:pt x="6782994" y="77965"/>
                  </a:moveTo>
                  <a:lnTo>
                    <a:pt x="6780479" y="74282"/>
                  </a:lnTo>
                  <a:lnTo>
                    <a:pt x="6772948" y="74282"/>
                  </a:lnTo>
                  <a:lnTo>
                    <a:pt x="6770433" y="77965"/>
                  </a:lnTo>
                  <a:lnTo>
                    <a:pt x="6770433" y="85509"/>
                  </a:lnTo>
                  <a:lnTo>
                    <a:pt x="6772948" y="88023"/>
                  </a:lnTo>
                  <a:lnTo>
                    <a:pt x="6780479" y="88023"/>
                  </a:lnTo>
                  <a:lnTo>
                    <a:pt x="6782994" y="85509"/>
                  </a:lnTo>
                  <a:lnTo>
                    <a:pt x="6782994" y="77965"/>
                  </a:lnTo>
                  <a:close/>
                </a:path>
                <a:path w="6802120" h="2251710">
                  <a:moveTo>
                    <a:pt x="6801904" y="34036"/>
                  </a:moveTo>
                  <a:lnTo>
                    <a:pt x="6779311" y="1346"/>
                  </a:lnTo>
                  <a:lnTo>
                    <a:pt x="6771780" y="0"/>
                  </a:lnTo>
                  <a:lnTo>
                    <a:pt x="6769265" y="8890"/>
                  </a:lnTo>
                  <a:lnTo>
                    <a:pt x="6779336" y="12128"/>
                  </a:lnTo>
                  <a:lnTo>
                    <a:pt x="6786804" y="17843"/>
                  </a:lnTo>
                  <a:lnTo>
                    <a:pt x="6791439" y="25654"/>
                  </a:lnTo>
                  <a:lnTo>
                    <a:pt x="6793039" y="35217"/>
                  </a:lnTo>
                  <a:lnTo>
                    <a:pt x="6793039" y="39065"/>
                  </a:lnTo>
                  <a:lnTo>
                    <a:pt x="6791858" y="40246"/>
                  </a:lnTo>
                  <a:lnTo>
                    <a:pt x="6789356" y="44094"/>
                  </a:lnTo>
                  <a:lnTo>
                    <a:pt x="6771780" y="44094"/>
                  </a:lnTo>
                  <a:lnTo>
                    <a:pt x="6771780" y="64211"/>
                  </a:lnTo>
                  <a:lnTo>
                    <a:pt x="6780479" y="64211"/>
                  </a:lnTo>
                  <a:lnTo>
                    <a:pt x="6780479" y="51638"/>
                  </a:lnTo>
                  <a:lnTo>
                    <a:pt x="6794373" y="51638"/>
                  </a:lnTo>
                  <a:lnTo>
                    <a:pt x="6796887" y="47790"/>
                  </a:lnTo>
                  <a:lnTo>
                    <a:pt x="6800570" y="44094"/>
                  </a:lnTo>
                  <a:lnTo>
                    <a:pt x="6801904" y="40246"/>
                  </a:lnTo>
                  <a:lnTo>
                    <a:pt x="6801904" y="340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060741" y="2376152"/>
              <a:ext cx="133077" cy="77959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5428170" y="1824075"/>
              <a:ext cx="106045" cy="79375"/>
            </a:xfrm>
            <a:custGeom>
              <a:avLst/>
              <a:gdLst/>
              <a:ahLst/>
              <a:cxnLst/>
              <a:rect l="l" t="t" r="r" b="b"/>
              <a:pathLst>
                <a:path w="106045" h="79375">
                  <a:moveTo>
                    <a:pt x="8699" y="0"/>
                  </a:moveTo>
                  <a:lnTo>
                    <a:pt x="0" y="0"/>
                  </a:lnTo>
                  <a:lnTo>
                    <a:pt x="0" y="77952"/>
                  </a:lnTo>
                  <a:lnTo>
                    <a:pt x="8699" y="77952"/>
                  </a:lnTo>
                  <a:lnTo>
                    <a:pt x="8699" y="0"/>
                  </a:lnTo>
                  <a:close/>
                </a:path>
                <a:path w="106045" h="79375">
                  <a:moveTo>
                    <a:pt x="43853" y="69075"/>
                  </a:moveTo>
                  <a:lnTo>
                    <a:pt x="40170" y="65379"/>
                  </a:lnTo>
                  <a:lnTo>
                    <a:pt x="32639" y="65379"/>
                  </a:lnTo>
                  <a:lnTo>
                    <a:pt x="30124" y="69075"/>
                  </a:lnTo>
                  <a:lnTo>
                    <a:pt x="30124" y="76619"/>
                  </a:lnTo>
                  <a:lnTo>
                    <a:pt x="32639" y="79133"/>
                  </a:lnTo>
                  <a:lnTo>
                    <a:pt x="40170" y="79133"/>
                  </a:lnTo>
                  <a:lnTo>
                    <a:pt x="43853" y="76619"/>
                  </a:lnTo>
                  <a:lnTo>
                    <a:pt x="43853" y="72923"/>
                  </a:lnTo>
                  <a:lnTo>
                    <a:pt x="43853" y="69075"/>
                  </a:lnTo>
                  <a:close/>
                </a:path>
                <a:path w="106045" h="79375">
                  <a:moveTo>
                    <a:pt x="105448" y="50292"/>
                  </a:moveTo>
                  <a:lnTo>
                    <a:pt x="95415" y="50292"/>
                  </a:lnTo>
                  <a:lnTo>
                    <a:pt x="95415" y="20116"/>
                  </a:lnTo>
                  <a:lnTo>
                    <a:pt x="95415" y="0"/>
                  </a:lnTo>
                  <a:lnTo>
                    <a:pt x="89052" y="0"/>
                  </a:lnTo>
                  <a:lnTo>
                    <a:pt x="86537" y="3835"/>
                  </a:lnTo>
                  <a:lnTo>
                    <a:pt x="86537" y="20116"/>
                  </a:lnTo>
                  <a:lnTo>
                    <a:pt x="86537" y="50292"/>
                  </a:lnTo>
                  <a:lnTo>
                    <a:pt x="66446" y="50292"/>
                  </a:lnTo>
                  <a:lnTo>
                    <a:pt x="86537" y="20116"/>
                  </a:lnTo>
                  <a:lnTo>
                    <a:pt x="86537" y="3835"/>
                  </a:lnTo>
                  <a:lnTo>
                    <a:pt x="55232" y="51460"/>
                  </a:lnTo>
                  <a:lnTo>
                    <a:pt x="55232" y="57835"/>
                  </a:lnTo>
                  <a:lnTo>
                    <a:pt x="86537" y="57835"/>
                  </a:lnTo>
                  <a:lnTo>
                    <a:pt x="86537" y="77952"/>
                  </a:lnTo>
                  <a:lnTo>
                    <a:pt x="95415" y="77952"/>
                  </a:lnTo>
                  <a:lnTo>
                    <a:pt x="95415" y="57835"/>
                  </a:lnTo>
                  <a:lnTo>
                    <a:pt x="105448" y="57835"/>
                  </a:lnTo>
                  <a:lnTo>
                    <a:pt x="105448" y="502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308822" y="1940920"/>
              <a:ext cx="327754" cy="106963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5687961" y="1824075"/>
              <a:ext cx="210185" cy="196215"/>
            </a:xfrm>
            <a:custGeom>
              <a:avLst/>
              <a:gdLst/>
              <a:ahLst/>
              <a:cxnLst/>
              <a:rect l="l" t="t" r="r" b="b"/>
              <a:pathLst>
                <a:path w="210185" h="196214">
                  <a:moveTo>
                    <a:pt x="36487" y="188607"/>
                  </a:moveTo>
                  <a:lnTo>
                    <a:pt x="22593" y="188607"/>
                  </a:lnTo>
                  <a:lnTo>
                    <a:pt x="22593" y="118198"/>
                  </a:lnTo>
                  <a:lnTo>
                    <a:pt x="0" y="118198"/>
                  </a:lnTo>
                  <a:lnTo>
                    <a:pt x="0" y="125742"/>
                  </a:lnTo>
                  <a:lnTo>
                    <a:pt x="13893" y="125742"/>
                  </a:lnTo>
                  <a:lnTo>
                    <a:pt x="13893" y="188607"/>
                  </a:lnTo>
                  <a:lnTo>
                    <a:pt x="0" y="188607"/>
                  </a:lnTo>
                  <a:lnTo>
                    <a:pt x="0" y="196151"/>
                  </a:lnTo>
                  <a:lnTo>
                    <a:pt x="36487" y="196151"/>
                  </a:lnTo>
                  <a:lnTo>
                    <a:pt x="36487" y="188607"/>
                  </a:lnTo>
                  <a:close/>
                </a:path>
                <a:path w="210185" h="196214">
                  <a:moveTo>
                    <a:pt x="119354" y="0"/>
                  </a:moveTo>
                  <a:lnTo>
                    <a:pt x="109308" y="0"/>
                  </a:lnTo>
                  <a:lnTo>
                    <a:pt x="109308" y="77952"/>
                  </a:lnTo>
                  <a:lnTo>
                    <a:pt x="119354" y="77952"/>
                  </a:lnTo>
                  <a:lnTo>
                    <a:pt x="119354" y="0"/>
                  </a:lnTo>
                  <a:close/>
                </a:path>
                <a:path w="210185" h="196214">
                  <a:moveTo>
                    <a:pt x="153162" y="69075"/>
                  </a:moveTo>
                  <a:lnTo>
                    <a:pt x="150647" y="65379"/>
                  </a:lnTo>
                  <a:lnTo>
                    <a:pt x="143116" y="65379"/>
                  </a:lnTo>
                  <a:lnTo>
                    <a:pt x="140614" y="69075"/>
                  </a:lnTo>
                  <a:lnTo>
                    <a:pt x="140614" y="76619"/>
                  </a:lnTo>
                  <a:lnTo>
                    <a:pt x="143116" y="79133"/>
                  </a:lnTo>
                  <a:lnTo>
                    <a:pt x="150647" y="79133"/>
                  </a:lnTo>
                  <a:lnTo>
                    <a:pt x="153162" y="76619"/>
                  </a:lnTo>
                  <a:lnTo>
                    <a:pt x="153162" y="72923"/>
                  </a:lnTo>
                  <a:lnTo>
                    <a:pt x="153162" y="69075"/>
                  </a:lnTo>
                  <a:close/>
                </a:path>
                <a:path w="210185" h="196214">
                  <a:moveTo>
                    <a:pt x="209740" y="43916"/>
                  </a:moveTo>
                  <a:lnTo>
                    <a:pt x="207225" y="37719"/>
                  </a:lnTo>
                  <a:lnTo>
                    <a:pt x="202209" y="33858"/>
                  </a:lnTo>
                  <a:lnTo>
                    <a:pt x="198526" y="30175"/>
                  </a:lnTo>
                  <a:lnTo>
                    <a:pt x="193509" y="28829"/>
                  </a:lnTo>
                  <a:lnTo>
                    <a:pt x="183299" y="27660"/>
                  </a:lnTo>
                  <a:lnTo>
                    <a:pt x="183299" y="8712"/>
                  </a:lnTo>
                  <a:lnTo>
                    <a:pt x="207225" y="8712"/>
                  </a:lnTo>
                  <a:lnTo>
                    <a:pt x="207225" y="0"/>
                  </a:lnTo>
                  <a:lnTo>
                    <a:pt x="173253" y="0"/>
                  </a:lnTo>
                  <a:lnTo>
                    <a:pt x="173253" y="36372"/>
                  </a:lnTo>
                  <a:lnTo>
                    <a:pt x="185966" y="36372"/>
                  </a:lnTo>
                  <a:lnTo>
                    <a:pt x="197192" y="40233"/>
                  </a:lnTo>
                  <a:lnTo>
                    <a:pt x="201041" y="45262"/>
                  </a:lnTo>
                  <a:lnTo>
                    <a:pt x="201041" y="62865"/>
                  </a:lnTo>
                  <a:lnTo>
                    <a:pt x="194678" y="70408"/>
                  </a:lnTo>
                  <a:lnTo>
                    <a:pt x="180784" y="70408"/>
                  </a:lnTo>
                  <a:lnTo>
                    <a:pt x="178269" y="69075"/>
                  </a:lnTo>
                  <a:lnTo>
                    <a:pt x="172072" y="65379"/>
                  </a:lnTo>
                  <a:lnTo>
                    <a:pt x="168224" y="72923"/>
                  </a:lnTo>
                  <a:lnTo>
                    <a:pt x="172072" y="76619"/>
                  </a:lnTo>
                  <a:lnTo>
                    <a:pt x="174586" y="76619"/>
                  </a:lnTo>
                  <a:lnTo>
                    <a:pt x="178269" y="77952"/>
                  </a:lnTo>
                  <a:lnTo>
                    <a:pt x="180784" y="79133"/>
                  </a:lnTo>
                  <a:lnTo>
                    <a:pt x="185966" y="79133"/>
                  </a:lnTo>
                  <a:lnTo>
                    <a:pt x="195478" y="77139"/>
                  </a:lnTo>
                  <a:lnTo>
                    <a:pt x="203009" y="71628"/>
                  </a:lnTo>
                  <a:lnTo>
                    <a:pt x="207962" y="63284"/>
                  </a:lnTo>
                  <a:lnTo>
                    <a:pt x="209740" y="52806"/>
                  </a:lnTo>
                  <a:lnTo>
                    <a:pt x="209740" y="439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744545" y="1942262"/>
              <a:ext cx="262471" cy="105622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6565773" y="1824075"/>
              <a:ext cx="895350" cy="79375"/>
            </a:xfrm>
            <a:custGeom>
              <a:avLst/>
              <a:gdLst/>
              <a:ahLst/>
              <a:cxnLst/>
              <a:rect l="l" t="t" r="r" b="b"/>
              <a:pathLst>
                <a:path w="895350" h="79375">
                  <a:moveTo>
                    <a:pt x="10033" y="0"/>
                  </a:moveTo>
                  <a:lnTo>
                    <a:pt x="0" y="0"/>
                  </a:lnTo>
                  <a:lnTo>
                    <a:pt x="0" y="77952"/>
                  </a:lnTo>
                  <a:lnTo>
                    <a:pt x="10033" y="77952"/>
                  </a:lnTo>
                  <a:lnTo>
                    <a:pt x="10033" y="0"/>
                  </a:lnTo>
                  <a:close/>
                </a:path>
                <a:path w="895350" h="79375">
                  <a:moveTo>
                    <a:pt x="43853" y="69075"/>
                  </a:moveTo>
                  <a:lnTo>
                    <a:pt x="41338" y="65379"/>
                  </a:lnTo>
                  <a:lnTo>
                    <a:pt x="33807" y="65379"/>
                  </a:lnTo>
                  <a:lnTo>
                    <a:pt x="31292" y="69075"/>
                  </a:lnTo>
                  <a:lnTo>
                    <a:pt x="31292" y="76619"/>
                  </a:lnTo>
                  <a:lnTo>
                    <a:pt x="33807" y="79133"/>
                  </a:lnTo>
                  <a:lnTo>
                    <a:pt x="41338" y="79133"/>
                  </a:lnTo>
                  <a:lnTo>
                    <a:pt x="43853" y="76619"/>
                  </a:lnTo>
                  <a:lnTo>
                    <a:pt x="43853" y="72923"/>
                  </a:lnTo>
                  <a:lnTo>
                    <a:pt x="43853" y="69075"/>
                  </a:lnTo>
                  <a:close/>
                </a:path>
                <a:path w="895350" h="79375">
                  <a:moveTo>
                    <a:pt x="105448" y="52806"/>
                  </a:moveTo>
                  <a:lnTo>
                    <a:pt x="96583" y="33667"/>
                  </a:lnTo>
                  <a:lnTo>
                    <a:pt x="96583" y="43916"/>
                  </a:lnTo>
                  <a:lnTo>
                    <a:pt x="96583" y="62865"/>
                  </a:lnTo>
                  <a:lnTo>
                    <a:pt x="91554" y="70408"/>
                  </a:lnTo>
                  <a:lnTo>
                    <a:pt x="84023" y="70408"/>
                  </a:lnTo>
                  <a:lnTo>
                    <a:pt x="77431" y="68732"/>
                  </a:lnTo>
                  <a:lnTo>
                    <a:pt x="72732" y="63627"/>
                  </a:lnTo>
                  <a:lnTo>
                    <a:pt x="69900" y="54991"/>
                  </a:lnTo>
                  <a:lnTo>
                    <a:pt x="68961" y="42748"/>
                  </a:lnTo>
                  <a:lnTo>
                    <a:pt x="75323" y="40233"/>
                  </a:lnTo>
                  <a:lnTo>
                    <a:pt x="80340" y="38887"/>
                  </a:lnTo>
                  <a:lnTo>
                    <a:pt x="92900" y="38887"/>
                  </a:lnTo>
                  <a:lnTo>
                    <a:pt x="96583" y="43916"/>
                  </a:lnTo>
                  <a:lnTo>
                    <a:pt x="96583" y="33667"/>
                  </a:lnTo>
                  <a:lnTo>
                    <a:pt x="95351" y="32740"/>
                  </a:lnTo>
                  <a:lnTo>
                    <a:pt x="87871" y="31343"/>
                  </a:lnTo>
                  <a:lnTo>
                    <a:pt x="76492" y="31343"/>
                  </a:lnTo>
                  <a:lnTo>
                    <a:pt x="68961" y="35204"/>
                  </a:lnTo>
                  <a:lnTo>
                    <a:pt x="70294" y="25146"/>
                  </a:lnTo>
                  <a:lnTo>
                    <a:pt x="71475" y="21285"/>
                  </a:lnTo>
                  <a:lnTo>
                    <a:pt x="75323" y="17602"/>
                  </a:lnTo>
                  <a:lnTo>
                    <a:pt x="77838" y="15087"/>
                  </a:lnTo>
                  <a:lnTo>
                    <a:pt x="79006" y="12573"/>
                  </a:lnTo>
                  <a:lnTo>
                    <a:pt x="81521" y="11226"/>
                  </a:lnTo>
                  <a:lnTo>
                    <a:pt x="86537" y="8712"/>
                  </a:lnTo>
                  <a:lnTo>
                    <a:pt x="100431" y="8712"/>
                  </a:lnTo>
                  <a:lnTo>
                    <a:pt x="100431" y="0"/>
                  </a:lnTo>
                  <a:lnTo>
                    <a:pt x="84023" y="0"/>
                  </a:lnTo>
                  <a:lnTo>
                    <a:pt x="79006" y="3683"/>
                  </a:lnTo>
                  <a:lnTo>
                    <a:pt x="75323" y="5029"/>
                  </a:lnTo>
                  <a:lnTo>
                    <a:pt x="58915" y="43916"/>
                  </a:lnTo>
                  <a:lnTo>
                    <a:pt x="60553" y="58966"/>
                  </a:lnTo>
                  <a:lnTo>
                    <a:pt x="65379" y="70015"/>
                  </a:lnTo>
                  <a:lnTo>
                    <a:pt x="73253" y="76809"/>
                  </a:lnTo>
                  <a:lnTo>
                    <a:pt x="84023" y="79133"/>
                  </a:lnTo>
                  <a:lnTo>
                    <a:pt x="92671" y="77139"/>
                  </a:lnTo>
                  <a:lnTo>
                    <a:pt x="99441" y="71628"/>
                  </a:lnTo>
                  <a:lnTo>
                    <a:pt x="100088" y="70408"/>
                  </a:lnTo>
                  <a:lnTo>
                    <a:pt x="103873" y="63284"/>
                  </a:lnTo>
                  <a:lnTo>
                    <a:pt x="105448" y="52806"/>
                  </a:lnTo>
                  <a:close/>
                </a:path>
                <a:path w="895350" h="79375">
                  <a:moveTo>
                    <a:pt x="798461" y="0"/>
                  </a:moveTo>
                  <a:lnTo>
                    <a:pt x="788416" y="0"/>
                  </a:lnTo>
                  <a:lnTo>
                    <a:pt x="788416" y="77952"/>
                  </a:lnTo>
                  <a:lnTo>
                    <a:pt x="798461" y="77952"/>
                  </a:lnTo>
                  <a:lnTo>
                    <a:pt x="798461" y="0"/>
                  </a:lnTo>
                  <a:close/>
                </a:path>
                <a:path w="895350" h="79375">
                  <a:moveTo>
                    <a:pt x="832434" y="69075"/>
                  </a:moveTo>
                  <a:lnTo>
                    <a:pt x="829932" y="65379"/>
                  </a:lnTo>
                  <a:lnTo>
                    <a:pt x="822401" y="65379"/>
                  </a:lnTo>
                  <a:lnTo>
                    <a:pt x="819886" y="69075"/>
                  </a:lnTo>
                  <a:lnTo>
                    <a:pt x="819886" y="76619"/>
                  </a:lnTo>
                  <a:lnTo>
                    <a:pt x="822401" y="79133"/>
                  </a:lnTo>
                  <a:lnTo>
                    <a:pt x="829932" y="79133"/>
                  </a:lnTo>
                  <a:lnTo>
                    <a:pt x="832434" y="76619"/>
                  </a:lnTo>
                  <a:lnTo>
                    <a:pt x="832434" y="72923"/>
                  </a:lnTo>
                  <a:lnTo>
                    <a:pt x="832434" y="69075"/>
                  </a:lnTo>
                  <a:close/>
                </a:path>
                <a:path w="895350" h="79375">
                  <a:moveTo>
                    <a:pt x="895210" y="0"/>
                  </a:moveTo>
                  <a:lnTo>
                    <a:pt x="851357" y="0"/>
                  </a:lnTo>
                  <a:lnTo>
                    <a:pt x="851357" y="8712"/>
                  </a:lnTo>
                  <a:lnTo>
                    <a:pt x="883996" y="8712"/>
                  </a:lnTo>
                  <a:lnTo>
                    <a:pt x="877316" y="26047"/>
                  </a:lnTo>
                  <a:lnTo>
                    <a:pt x="870305" y="42418"/>
                  </a:lnTo>
                  <a:lnTo>
                    <a:pt x="862622" y="58267"/>
                  </a:lnTo>
                  <a:lnTo>
                    <a:pt x="853859" y="74104"/>
                  </a:lnTo>
                  <a:lnTo>
                    <a:pt x="862571" y="79133"/>
                  </a:lnTo>
                  <a:lnTo>
                    <a:pt x="871550" y="61226"/>
                  </a:lnTo>
                  <a:lnTo>
                    <a:pt x="879830" y="43167"/>
                  </a:lnTo>
                  <a:lnTo>
                    <a:pt x="887641" y="24853"/>
                  </a:lnTo>
                  <a:lnTo>
                    <a:pt x="895210" y="6197"/>
                  </a:lnTo>
                  <a:lnTo>
                    <a:pt x="8952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236182" y="1939747"/>
              <a:ext cx="327754" cy="108137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8014716" y="1824075"/>
              <a:ext cx="216535" cy="198755"/>
            </a:xfrm>
            <a:custGeom>
              <a:avLst/>
              <a:gdLst/>
              <a:ahLst/>
              <a:cxnLst/>
              <a:rect l="l" t="t" r="r" b="b"/>
              <a:pathLst>
                <a:path w="216534" h="198755">
                  <a:moveTo>
                    <a:pt x="37668" y="191122"/>
                  </a:moveTo>
                  <a:lnTo>
                    <a:pt x="23939" y="191122"/>
                  </a:lnTo>
                  <a:lnTo>
                    <a:pt x="23939" y="120713"/>
                  </a:lnTo>
                  <a:lnTo>
                    <a:pt x="0" y="120713"/>
                  </a:lnTo>
                  <a:lnTo>
                    <a:pt x="0" y="128257"/>
                  </a:lnTo>
                  <a:lnTo>
                    <a:pt x="15074" y="128257"/>
                  </a:lnTo>
                  <a:lnTo>
                    <a:pt x="15074" y="191122"/>
                  </a:lnTo>
                  <a:lnTo>
                    <a:pt x="0" y="191122"/>
                  </a:lnTo>
                  <a:lnTo>
                    <a:pt x="0" y="198666"/>
                  </a:lnTo>
                  <a:lnTo>
                    <a:pt x="37668" y="198666"/>
                  </a:lnTo>
                  <a:lnTo>
                    <a:pt x="37668" y="191122"/>
                  </a:lnTo>
                  <a:close/>
                </a:path>
                <a:path w="216534" h="198755">
                  <a:moveTo>
                    <a:pt x="120523" y="3683"/>
                  </a:moveTo>
                  <a:lnTo>
                    <a:pt x="110477" y="3683"/>
                  </a:lnTo>
                  <a:lnTo>
                    <a:pt x="110477" y="80467"/>
                  </a:lnTo>
                  <a:lnTo>
                    <a:pt x="120523" y="80467"/>
                  </a:lnTo>
                  <a:lnTo>
                    <a:pt x="120523" y="3683"/>
                  </a:lnTo>
                  <a:close/>
                </a:path>
                <a:path w="216534" h="198755">
                  <a:moveTo>
                    <a:pt x="154508" y="71589"/>
                  </a:moveTo>
                  <a:lnTo>
                    <a:pt x="151993" y="69075"/>
                  </a:lnTo>
                  <a:lnTo>
                    <a:pt x="144462" y="69075"/>
                  </a:lnTo>
                  <a:lnTo>
                    <a:pt x="141947" y="71589"/>
                  </a:lnTo>
                  <a:lnTo>
                    <a:pt x="141947" y="79133"/>
                  </a:lnTo>
                  <a:lnTo>
                    <a:pt x="144462" y="81648"/>
                  </a:lnTo>
                  <a:lnTo>
                    <a:pt x="151993" y="81648"/>
                  </a:lnTo>
                  <a:lnTo>
                    <a:pt x="154508" y="79133"/>
                  </a:lnTo>
                  <a:lnTo>
                    <a:pt x="154508" y="75438"/>
                  </a:lnTo>
                  <a:lnTo>
                    <a:pt x="154508" y="71589"/>
                  </a:lnTo>
                  <a:close/>
                </a:path>
                <a:path w="216534" h="198755">
                  <a:moveTo>
                    <a:pt x="215938" y="55321"/>
                  </a:moveTo>
                  <a:lnTo>
                    <a:pt x="213423" y="51460"/>
                  </a:lnTo>
                  <a:lnTo>
                    <a:pt x="205892" y="45262"/>
                  </a:lnTo>
                  <a:lnTo>
                    <a:pt x="204724" y="44284"/>
                  </a:lnTo>
                  <a:lnTo>
                    <a:pt x="204724" y="59016"/>
                  </a:lnTo>
                  <a:lnTo>
                    <a:pt x="204724" y="69075"/>
                  </a:lnTo>
                  <a:lnTo>
                    <a:pt x="199707" y="74104"/>
                  </a:lnTo>
                  <a:lnTo>
                    <a:pt x="183299" y="74104"/>
                  </a:lnTo>
                  <a:lnTo>
                    <a:pt x="178282" y="70408"/>
                  </a:lnTo>
                  <a:lnTo>
                    <a:pt x="178282" y="60350"/>
                  </a:lnTo>
                  <a:lnTo>
                    <a:pt x="179616" y="56489"/>
                  </a:lnTo>
                  <a:lnTo>
                    <a:pt x="184632" y="52806"/>
                  </a:lnTo>
                  <a:lnTo>
                    <a:pt x="190830" y="45262"/>
                  </a:lnTo>
                  <a:lnTo>
                    <a:pt x="199707" y="51460"/>
                  </a:lnTo>
                  <a:lnTo>
                    <a:pt x="203390" y="56489"/>
                  </a:lnTo>
                  <a:lnTo>
                    <a:pt x="204724" y="59016"/>
                  </a:lnTo>
                  <a:lnTo>
                    <a:pt x="204724" y="44284"/>
                  </a:lnTo>
                  <a:lnTo>
                    <a:pt x="198361" y="38887"/>
                  </a:lnTo>
                  <a:lnTo>
                    <a:pt x="202603" y="33858"/>
                  </a:lnTo>
                  <a:lnTo>
                    <a:pt x="204724" y="31343"/>
                  </a:lnTo>
                  <a:lnTo>
                    <a:pt x="209740" y="26314"/>
                  </a:lnTo>
                  <a:lnTo>
                    <a:pt x="210921" y="22631"/>
                  </a:lnTo>
                  <a:lnTo>
                    <a:pt x="210921" y="17602"/>
                  </a:lnTo>
                  <a:lnTo>
                    <a:pt x="209562" y="10604"/>
                  </a:lnTo>
                  <a:lnTo>
                    <a:pt x="208267" y="8712"/>
                  </a:lnTo>
                  <a:lnTo>
                    <a:pt x="205752" y="5029"/>
                  </a:lnTo>
                  <a:lnTo>
                    <a:pt x="202209" y="2819"/>
                  </a:lnTo>
                  <a:lnTo>
                    <a:pt x="202209" y="12573"/>
                  </a:lnTo>
                  <a:lnTo>
                    <a:pt x="202209" y="20116"/>
                  </a:lnTo>
                  <a:lnTo>
                    <a:pt x="199707" y="25146"/>
                  </a:lnTo>
                  <a:lnTo>
                    <a:pt x="197192" y="28829"/>
                  </a:lnTo>
                  <a:lnTo>
                    <a:pt x="190830" y="33858"/>
                  </a:lnTo>
                  <a:lnTo>
                    <a:pt x="185813" y="27660"/>
                  </a:lnTo>
                  <a:lnTo>
                    <a:pt x="182130" y="23799"/>
                  </a:lnTo>
                  <a:lnTo>
                    <a:pt x="180784" y="21285"/>
                  </a:lnTo>
                  <a:lnTo>
                    <a:pt x="180784" y="12573"/>
                  </a:lnTo>
                  <a:lnTo>
                    <a:pt x="185813" y="8712"/>
                  </a:lnTo>
                  <a:lnTo>
                    <a:pt x="197192" y="8712"/>
                  </a:lnTo>
                  <a:lnTo>
                    <a:pt x="202209" y="12573"/>
                  </a:lnTo>
                  <a:lnTo>
                    <a:pt x="202209" y="2819"/>
                  </a:lnTo>
                  <a:lnTo>
                    <a:pt x="199834" y="1333"/>
                  </a:lnTo>
                  <a:lnTo>
                    <a:pt x="192176" y="0"/>
                  </a:lnTo>
                  <a:lnTo>
                    <a:pt x="184023" y="1511"/>
                  </a:lnTo>
                  <a:lnTo>
                    <a:pt x="177190" y="5613"/>
                  </a:lnTo>
                  <a:lnTo>
                    <a:pt x="172491" y="11595"/>
                  </a:lnTo>
                  <a:lnTo>
                    <a:pt x="170738" y="18770"/>
                  </a:lnTo>
                  <a:lnTo>
                    <a:pt x="170738" y="23799"/>
                  </a:lnTo>
                  <a:lnTo>
                    <a:pt x="173253" y="28829"/>
                  </a:lnTo>
                  <a:lnTo>
                    <a:pt x="177101" y="32689"/>
                  </a:lnTo>
                  <a:lnTo>
                    <a:pt x="185813" y="40233"/>
                  </a:lnTo>
                  <a:lnTo>
                    <a:pt x="178282" y="46431"/>
                  </a:lnTo>
                  <a:lnTo>
                    <a:pt x="170738" y="53975"/>
                  </a:lnTo>
                  <a:lnTo>
                    <a:pt x="168236" y="59016"/>
                  </a:lnTo>
                  <a:lnTo>
                    <a:pt x="168236" y="64046"/>
                  </a:lnTo>
                  <a:lnTo>
                    <a:pt x="170002" y="71247"/>
                  </a:lnTo>
                  <a:lnTo>
                    <a:pt x="174828" y="77279"/>
                  </a:lnTo>
                  <a:lnTo>
                    <a:pt x="182003" y="81445"/>
                  </a:lnTo>
                  <a:lnTo>
                    <a:pt x="190830" y="82981"/>
                  </a:lnTo>
                  <a:lnTo>
                    <a:pt x="201104" y="81394"/>
                  </a:lnTo>
                  <a:lnTo>
                    <a:pt x="209029" y="76974"/>
                  </a:lnTo>
                  <a:lnTo>
                    <a:pt x="211188" y="74104"/>
                  </a:lnTo>
                  <a:lnTo>
                    <a:pt x="214134" y="70180"/>
                  </a:lnTo>
                  <a:lnTo>
                    <a:pt x="215938" y="61531"/>
                  </a:lnTo>
                  <a:lnTo>
                    <a:pt x="215938" y="553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8072476" y="1942261"/>
              <a:ext cx="270004" cy="108137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4078313" y="1824075"/>
              <a:ext cx="934719" cy="80645"/>
            </a:xfrm>
            <a:custGeom>
              <a:avLst/>
              <a:gdLst/>
              <a:ahLst/>
              <a:cxnLst/>
              <a:rect l="l" t="t" r="r" b="b"/>
              <a:pathLst>
                <a:path w="934720" h="80644">
                  <a:moveTo>
                    <a:pt x="8699" y="1168"/>
                  </a:moveTo>
                  <a:lnTo>
                    <a:pt x="0" y="1168"/>
                  </a:lnTo>
                  <a:lnTo>
                    <a:pt x="0" y="77952"/>
                  </a:lnTo>
                  <a:lnTo>
                    <a:pt x="8699" y="77952"/>
                  </a:lnTo>
                  <a:lnTo>
                    <a:pt x="8699" y="1168"/>
                  </a:lnTo>
                  <a:close/>
                </a:path>
                <a:path w="934720" h="80644">
                  <a:moveTo>
                    <a:pt x="43853" y="69075"/>
                  </a:moveTo>
                  <a:lnTo>
                    <a:pt x="40170" y="66560"/>
                  </a:lnTo>
                  <a:lnTo>
                    <a:pt x="33807" y="66560"/>
                  </a:lnTo>
                  <a:lnTo>
                    <a:pt x="30124" y="69075"/>
                  </a:lnTo>
                  <a:lnTo>
                    <a:pt x="30124" y="76619"/>
                  </a:lnTo>
                  <a:lnTo>
                    <a:pt x="33807" y="79133"/>
                  </a:lnTo>
                  <a:lnTo>
                    <a:pt x="40170" y="79133"/>
                  </a:lnTo>
                  <a:lnTo>
                    <a:pt x="43853" y="76619"/>
                  </a:lnTo>
                  <a:lnTo>
                    <a:pt x="43853" y="72923"/>
                  </a:lnTo>
                  <a:lnTo>
                    <a:pt x="43853" y="69075"/>
                  </a:lnTo>
                  <a:close/>
                </a:path>
                <a:path w="934720" h="80644">
                  <a:moveTo>
                    <a:pt x="104114" y="69075"/>
                  </a:moveTo>
                  <a:lnTo>
                    <a:pt x="71475" y="69075"/>
                  </a:lnTo>
                  <a:lnTo>
                    <a:pt x="89052" y="46431"/>
                  </a:lnTo>
                  <a:lnTo>
                    <a:pt x="94068" y="41402"/>
                  </a:lnTo>
                  <a:lnTo>
                    <a:pt x="97929" y="33858"/>
                  </a:lnTo>
                  <a:lnTo>
                    <a:pt x="99098" y="28829"/>
                  </a:lnTo>
                  <a:lnTo>
                    <a:pt x="100431" y="26314"/>
                  </a:lnTo>
                  <a:lnTo>
                    <a:pt x="100431" y="21285"/>
                  </a:lnTo>
                  <a:lnTo>
                    <a:pt x="99085" y="12661"/>
                  </a:lnTo>
                  <a:lnTo>
                    <a:pt x="95250" y="5930"/>
                  </a:lnTo>
                  <a:lnTo>
                    <a:pt x="89281" y="1549"/>
                  </a:lnTo>
                  <a:lnTo>
                    <a:pt x="81521" y="0"/>
                  </a:lnTo>
                  <a:lnTo>
                    <a:pt x="73990" y="0"/>
                  </a:lnTo>
                  <a:lnTo>
                    <a:pt x="67792" y="2514"/>
                  </a:lnTo>
                  <a:lnTo>
                    <a:pt x="61429" y="7543"/>
                  </a:lnTo>
                  <a:lnTo>
                    <a:pt x="58915" y="10058"/>
                  </a:lnTo>
                  <a:lnTo>
                    <a:pt x="56413" y="11226"/>
                  </a:lnTo>
                  <a:lnTo>
                    <a:pt x="62776" y="18770"/>
                  </a:lnTo>
                  <a:lnTo>
                    <a:pt x="68961" y="12573"/>
                  </a:lnTo>
                  <a:lnTo>
                    <a:pt x="70307" y="12573"/>
                  </a:lnTo>
                  <a:lnTo>
                    <a:pt x="72809" y="10058"/>
                  </a:lnTo>
                  <a:lnTo>
                    <a:pt x="75323" y="10058"/>
                  </a:lnTo>
                  <a:lnTo>
                    <a:pt x="77838" y="8712"/>
                  </a:lnTo>
                  <a:lnTo>
                    <a:pt x="87884" y="8712"/>
                  </a:lnTo>
                  <a:lnTo>
                    <a:pt x="91567" y="13741"/>
                  </a:lnTo>
                  <a:lnTo>
                    <a:pt x="91567" y="26314"/>
                  </a:lnTo>
                  <a:lnTo>
                    <a:pt x="90385" y="30175"/>
                  </a:lnTo>
                  <a:lnTo>
                    <a:pt x="85369" y="36372"/>
                  </a:lnTo>
                  <a:lnTo>
                    <a:pt x="82854" y="41402"/>
                  </a:lnTo>
                  <a:lnTo>
                    <a:pt x="79006" y="45262"/>
                  </a:lnTo>
                  <a:lnTo>
                    <a:pt x="76492" y="50292"/>
                  </a:lnTo>
                  <a:lnTo>
                    <a:pt x="57746" y="72923"/>
                  </a:lnTo>
                  <a:lnTo>
                    <a:pt x="57746" y="77952"/>
                  </a:lnTo>
                  <a:lnTo>
                    <a:pt x="104114" y="77952"/>
                  </a:lnTo>
                  <a:lnTo>
                    <a:pt x="104114" y="69075"/>
                  </a:lnTo>
                  <a:close/>
                </a:path>
                <a:path w="934720" h="80644">
                  <a:moveTo>
                    <a:pt x="843826" y="1168"/>
                  </a:moveTo>
                  <a:lnTo>
                    <a:pt x="833780" y="1168"/>
                  </a:lnTo>
                  <a:lnTo>
                    <a:pt x="833780" y="79133"/>
                  </a:lnTo>
                  <a:lnTo>
                    <a:pt x="843826" y="79133"/>
                  </a:lnTo>
                  <a:lnTo>
                    <a:pt x="843826" y="1168"/>
                  </a:lnTo>
                  <a:close/>
                </a:path>
                <a:path w="934720" h="80644">
                  <a:moveTo>
                    <a:pt x="877633" y="70408"/>
                  </a:moveTo>
                  <a:lnTo>
                    <a:pt x="875131" y="66560"/>
                  </a:lnTo>
                  <a:lnTo>
                    <a:pt x="867600" y="66560"/>
                  </a:lnTo>
                  <a:lnTo>
                    <a:pt x="863917" y="70408"/>
                  </a:lnTo>
                  <a:lnTo>
                    <a:pt x="863917" y="76619"/>
                  </a:lnTo>
                  <a:lnTo>
                    <a:pt x="867600" y="80467"/>
                  </a:lnTo>
                  <a:lnTo>
                    <a:pt x="875131" y="80467"/>
                  </a:lnTo>
                  <a:lnTo>
                    <a:pt x="877633" y="76619"/>
                  </a:lnTo>
                  <a:lnTo>
                    <a:pt x="877633" y="72923"/>
                  </a:lnTo>
                  <a:lnTo>
                    <a:pt x="877633" y="70408"/>
                  </a:lnTo>
                  <a:close/>
                </a:path>
                <a:path w="934720" h="80644">
                  <a:moveTo>
                    <a:pt x="934212" y="43916"/>
                  </a:moveTo>
                  <a:lnTo>
                    <a:pt x="927862" y="36372"/>
                  </a:lnTo>
                  <a:lnTo>
                    <a:pt x="919149" y="35204"/>
                  </a:lnTo>
                  <a:lnTo>
                    <a:pt x="922832" y="32689"/>
                  </a:lnTo>
                  <a:lnTo>
                    <a:pt x="924179" y="31343"/>
                  </a:lnTo>
                  <a:lnTo>
                    <a:pt x="929195" y="23799"/>
                  </a:lnTo>
                  <a:lnTo>
                    <a:pt x="930363" y="21285"/>
                  </a:lnTo>
                  <a:lnTo>
                    <a:pt x="930363" y="7543"/>
                  </a:lnTo>
                  <a:lnTo>
                    <a:pt x="924179" y="0"/>
                  </a:lnTo>
                  <a:lnTo>
                    <a:pt x="910285" y="0"/>
                  </a:lnTo>
                  <a:lnTo>
                    <a:pt x="906602" y="1168"/>
                  </a:lnTo>
                  <a:lnTo>
                    <a:pt x="904087" y="2514"/>
                  </a:lnTo>
                  <a:lnTo>
                    <a:pt x="900239" y="3683"/>
                  </a:lnTo>
                  <a:lnTo>
                    <a:pt x="899071" y="5029"/>
                  </a:lnTo>
                  <a:lnTo>
                    <a:pt x="894041" y="8712"/>
                  </a:lnTo>
                  <a:lnTo>
                    <a:pt x="899071" y="15087"/>
                  </a:lnTo>
                  <a:lnTo>
                    <a:pt x="905256" y="10058"/>
                  </a:lnTo>
                  <a:lnTo>
                    <a:pt x="907770" y="8712"/>
                  </a:lnTo>
                  <a:lnTo>
                    <a:pt x="916635" y="8712"/>
                  </a:lnTo>
                  <a:lnTo>
                    <a:pt x="920318" y="12573"/>
                  </a:lnTo>
                  <a:lnTo>
                    <a:pt x="920318" y="21285"/>
                  </a:lnTo>
                  <a:lnTo>
                    <a:pt x="915301" y="28829"/>
                  </a:lnTo>
                  <a:lnTo>
                    <a:pt x="911618" y="32689"/>
                  </a:lnTo>
                  <a:lnTo>
                    <a:pt x="910285" y="33858"/>
                  </a:lnTo>
                  <a:lnTo>
                    <a:pt x="904087" y="36372"/>
                  </a:lnTo>
                  <a:lnTo>
                    <a:pt x="904087" y="42748"/>
                  </a:lnTo>
                  <a:lnTo>
                    <a:pt x="917816" y="42748"/>
                  </a:lnTo>
                  <a:lnTo>
                    <a:pt x="924179" y="47777"/>
                  </a:lnTo>
                  <a:lnTo>
                    <a:pt x="924179" y="65379"/>
                  </a:lnTo>
                  <a:lnTo>
                    <a:pt x="917816" y="71589"/>
                  </a:lnTo>
                  <a:lnTo>
                    <a:pt x="905256" y="71589"/>
                  </a:lnTo>
                  <a:lnTo>
                    <a:pt x="895210" y="66560"/>
                  </a:lnTo>
                  <a:lnTo>
                    <a:pt x="891527" y="75438"/>
                  </a:lnTo>
                  <a:lnTo>
                    <a:pt x="899071" y="79133"/>
                  </a:lnTo>
                  <a:lnTo>
                    <a:pt x="907770" y="79133"/>
                  </a:lnTo>
                  <a:lnTo>
                    <a:pt x="918260" y="77317"/>
                  </a:lnTo>
                  <a:lnTo>
                    <a:pt x="926642" y="72212"/>
                  </a:lnTo>
                  <a:lnTo>
                    <a:pt x="932205" y="64274"/>
                  </a:lnTo>
                  <a:lnTo>
                    <a:pt x="934212" y="53975"/>
                  </a:lnTo>
                  <a:lnTo>
                    <a:pt x="934212" y="439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375101" y="1587423"/>
              <a:ext cx="5006340" cy="2632710"/>
            </a:xfrm>
            <a:custGeom>
              <a:avLst/>
              <a:gdLst/>
              <a:ahLst/>
              <a:cxnLst/>
              <a:rect l="l" t="t" r="r" b="b"/>
              <a:pathLst>
                <a:path w="5006340" h="2632710">
                  <a:moveTo>
                    <a:pt x="401739" y="2133993"/>
                  </a:moveTo>
                  <a:lnTo>
                    <a:pt x="389178" y="2133993"/>
                  </a:lnTo>
                  <a:lnTo>
                    <a:pt x="389178" y="2146706"/>
                  </a:lnTo>
                  <a:lnTo>
                    <a:pt x="389178" y="2619514"/>
                  </a:lnTo>
                  <a:lnTo>
                    <a:pt x="12547" y="2619514"/>
                  </a:lnTo>
                  <a:lnTo>
                    <a:pt x="12547" y="2146706"/>
                  </a:lnTo>
                  <a:lnTo>
                    <a:pt x="389178" y="2146706"/>
                  </a:lnTo>
                  <a:lnTo>
                    <a:pt x="389178" y="2133993"/>
                  </a:lnTo>
                  <a:lnTo>
                    <a:pt x="0" y="2133993"/>
                  </a:lnTo>
                  <a:lnTo>
                    <a:pt x="0" y="2146706"/>
                  </a:lnTo>
                  <a:lnTo>
                    <a:pt x="0" y="2619514"/>
                  </a:lnTo>
                  <a:lnTo>
                    <a:pt x="0" y="2625864"/>
                  </a:lnTo>
                  <a:lnTo>
                    <a:pt x="0" y="2632227"/>
                  </a:lnTo>
                  <a:lnTo>
                    <a:pt x="395541" y="2632227"/>
                  </a:lnTo>
                  <a:lnTo>
                    <a:pt x="395541" y="2632545"/>
                  </a:lnTo>
                  <a:lnTo>
                    <a:pt x="401739" y="2632545"/>
                  </a:lnTo>
                  <a:lnTo>
                    <a:pt x="401739" y="2619959"/>
                  </a:lnTo>
                  <a:lnTo>
                    <a:pt x="395541" y="2619959"/>
                  </a:lnTo>
                  <a:lnTo>
                    <a:pt x="395541" y="2619514"/>
                  </a:lnTo>
                  <a:lnTo>
                    <a:pt x="401739" y="2619514"/>
                  </a:lnTo>
                  <a:lnTo>
                    <a:pt x="401739" y="2146706"/>
                  </a:lnTo>
                  <a:lnTo>
                    <a:pt x="401739" y="2133993"/>
                  </a:lnTo>
                  <a:close/>
                </a:path>
                <a:path w="5006340" h="2632710">
                  <a:moveTo>
                    <a:pt x="925334" y="1100670"/>
                  </a:moveTo>
                  <a:lnTo>
                    <a:pt x="912787" y="1100670"/>
                  </a:lnTo>
                  <a:lnTo>
                    <a:pt x="912787" y="1113383"/>
                  </a:lnTo>
                  <a:lnTo>
                    <a:pt x="912787" y="1588731"/>
                  </a:lnTo>
                  <a:lnTo>
                    <a:pt x="572643" y="1588731"/>
                  </a:lnTo>
                  <a:lnTo>
                    <a:pt x="572643" y="1113383"/>
                  </a:lnTo>
                  <a:lnTo>
                    <a:pt x="912787" y="1113383"/>
                  </a:lnTo>
                  <a:lnTo>
                    <a:pt x="912787" y="1100670"/>
                  </a:lnTo>
                  <a:lnTo>
                    <a:pt x="560095" y="1100670"/>
                  </a:lnTo>
                  <a:lnTo>
                    <a:pt x="560095" y="1113383"/>
                  </a:lnTo>
                  <a:lnTo>
                    <a:pt x="560095" y="1588731"/>
                  </a:lnTo>
                  <a:lnTo>
                    <a:pt x="560095" y="1595094"/>
                  </a:lnTo>
                  <a:lnTo>
                    <a:pt x="560095" y="1601444"/>
                  </a:lnTo>
                  <a:lnTo>
                    <a:pt x="919149" y="1601444"/>
                  </a:lnTo>
                  <a:lnTo>
                    <a:pt x="919149" y="1601190"/>
                  </a:lnTo>
                  <a:lnTo>
                    <a:pt x="925334" y="1601190"/>
                  </a:lnTo>
                  <a:lnTo>
                    <a:pt x="925334" y="1588731"/>
                  </a:lnTo>
                  <a:lnTo>
                    <a:pt x="925334" y="1113383"/>
                  </a:lnTo>
                  <a:lnTo>
                    <a:pt x="925334" y="1100670"/>
                  </a:lnTo>
                  <a:close/>
                </a:path>
                <a:path w="5006340" h="2632710">
                  <a:moveTo>
                    <a:pt x="5006213" y="0"/>
                  </a:moveTo>
                  <a:lnTo>
                    <a:pt x="4993652" y="0"/>
                  </a:lnTo>
                  <a:lnTo>
                    <a:pt x="4993652" y="12712"/>
                  </a:lnTo>
                  <a:lnTo>
                    <a:pt x="4993652" y="485521"/>
                  </a:lnTo>
                  <a:lnTo>
                    <a:pt x="4617021" y="485521"/>
                  </a:lnTo>
                  <a:lnTo>
                    <a:pt x="4617021" y="12712"/>
                  </a:lnTo>
                  <a:lnTo>
                    <a:pt x="4993652" y="12712"/>
                  </a:lnTo>
                  <a:lnTo>
                    <a:pt x="4993652" y="0"/>
                  </a:lnTo>
                  <a:lnTo>
                    <a:pt x="4604461" y="0"/>
                  </a:lnTo>
                  <a:lnTo>
                    <a:pt x="4604461" y="12712"/>
                  </a:lnTo>
                  <a:lnTo>
                    <a:pt x="4604461" y="485521"/>
                  </a:lnTo>
                  <a:lnTo>
                    <a:pt x="4604461" y="491871"/>
                  </a:lnTo>
                  <a:lnTo>
                    <a:pt x="4604461" y="498221"/>
                  </a:lnTo>
                  <a:lnTo>
                    <a:pt x="5000015" y="498221"/>
                  </a:lnTo>
                  <a:lnTo>
                    <a:pt x="5006213" y="498182"/>
                  </a:lnTo>
                  <a:lnTo>
                    <a:pt x="5006213" y="485609"/>
                  </a:lnTo>
                  <a:lnTo>
                    <a:pt x="5000015" y="485609"/>
                  </a:lnTo>
                  <a:lnTo>
                    <a:pt x="5006213" y="485521"/>
                  </a:lnTo>
                  <a:lnTo>
                    <a:pt x="5006213" y="12712"/>
                  </a:lnTo>
                  <a:lnTo>
                    <a:pt x="5006213" y="0"/>
                  </a:lnTo>
                  <a:close/>
                </a:path>
              </a:pathLst>
            </a:custGeom>
            <a:solidFill>
              <a:srgbClr val="C53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278679" y="3963390"/>
              <a:ext cx="170815" cy="79375"/>
            </a:xfrm>
            <a:custGeom>
              <a:avLst/>
              <a:gdLst/>
              <a:ahLst/>
              <a:cxnLst/>
              <a:rect l="l" t="t" r="r" b="b"/>
              <a:pathLst>
                <a:path w="170814" h="79375">
                  <a:moveTo>
                    <a:pt x="8712" y="0"/>
                  </a:moveTo>
                  <a:lnTo>
                    <a:pt x="0" y="0"/>
                  </a:lnTo>
                  <a:lnTo>
                    <a:pt x="0" y="77978"/>
                  </a:lnTo>
                  <a:lnTo>
                    <a:pt x="8712" y="77978"/>
                  </a:lnTo>
                  <a:lnTo>
                    <a:pt x="8712" y="0"/>
                  </a:lnTo>
                  <a:close/>
                </a:path>
                <a:path w="170814" h="79375">
                  <a:moveTo>
                    <a:pt x="43865" y="0"/>
                  </a:moveTo>
                  <a:lnTo>
                    <a:pt x="35153" y="0"/>
                  </a:lnTo>
                  <a:lnTo>
                    <a:pt x="35153" y="77978"/>
                  </a:lnTo>
                  <a:lnTo>
                    <a:pt x="43865" y="77978"/>
                  </a:lnTo>
                  <a:lnTo>
                    <a:pt x="43865" y="0"/>
                  </a:lnTo>
                  <a:close/>
                </a:path>
                <a:path w="170814" h="79375">
                  <a:moveTo>
                    <a:pt x="80352" y="0"/>
                  </a:moveTo>
                  <a:lnTo>
                    <a:pt x="70307" y="0"/>
                  </a:lnTo>
                  <a:lnTo>
                    <a:pt x="70307" y="77978"/>
                  </a:lnTo>
                  <a:lnTo>
                    <a:pt x="80352" y="77978"/>
                  </a:lnTo>
                  <a:lnTo>
                    <a:pt x="80352" y="0"/>
                  </a:lnTo>
                  <a:close/>
                </a:path>
                <a:path w="170814" h="79375">
                  <a:moveTo>
                    <a:pt x="114338" y="69176"/>
                  </a:moveTo>
                  <a:lnTo>
                    <a:pt x="110490" y="65405"/>
                  </a:lnTo>
                  <a:lnTo>
                    <a:pt x="104292" y="65405"/>
                  </a:lnTo>
                  <a:lnTo>
                    <a:pt x="100444" y="69176"/>
                  </a:lnTo>
                  <a:lnTo>
                    <a:pt x="100444" y="76720"/>
                  </a:lnTo>
                  <a:lnTo>
                    <a:pt x="104292" y="79235"/>
                  </a:lnTo>
                  <a:lnTo>
                    <a:pt x="110490" y="79235"/>
                  </a:lnTo>
                  <a:lnTo>
                    <a:pt x="114338" y="76720"/>
                  </a:lnTo>
                  <a:lnTo>
                    <a:pt x="114338" y="72948"/>
                  </a:lnTo>
                  <a:lnTo>
                    <a:pt x="114338" y="69176"/>
                  </a:lnTo>
                  <a:close/>
                </a:path>
                <a:path w="170814" h="79375">
                  <a:moveTo>
                    <a:pt x="170751" y="70434"/>
                  </a:moveTo>
                  <a:lnTo>
                    <a:pt x="157022" y="70434"/>
                  </a:lnTo>
                  <a:lnTo>
                    <a:pt x="157022" y="0"/>
                  </a:lnTo>
                  <a:lnTo>
                    <a:pt x="134416" y="0"/>
                  </a:lnTo>
                  <a:lnTo>
                    <a:pt x="134416" y="7543"/>
                  </a:lnTo>
                  <a:lnTo>
                    <a:pt x="148145" y="7543"/>
                  </a:lnTo>
                  <a:lnTo>
                    <a:pt x="148145" y="70434"/>
                  </a:lnTo>
                  <a:lnTo>
                    <a:pt x="134416" y="70434"/>
                  </a:lnTo>
                  <a:lnTo>
                    <a:pt x="134416" y="77978"/>
                  </a:lnTo>
                  <a:lnTo>
                    <a:pt x="170751" y="77978"/>
                  </a:lnTo>
                  <a:lnTo>
                    <a:pt x="170751" y="704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198412" y="4080360"/>
              <a:ext cx="207162" cy="106896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428173" y="4080360"/>
              <a:ext cx="100435" cy="80490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5686793" y="3963390"/>
              <a:ext cx="175895" cy="79375"/>
            </a:xfrm>
            <a:custGeom>
              <a:avLst/>
              <a:gdLst/>
              <a:ahLst/>
              <a:cxnLst/>
              <a:rect l="l" t="t" r="r" b="b"/>
              <a:pathLst>
                <a:path w="175895" h="79375">
                  <a:moveTo>
                    <a:pt x="10033" y="0"/>
                  </a:moveTo>
                  <a:lnTo>
                    <a:pt x="0" y="0"/>
                  </a:lnTo>
                  <a:lnTo>
                    <a:pt x="0" y="77978"/>
                  </a:lnTo>
                  <a:lnTo>
                    <a:pt x="10033" y="77978"/>
                  </a:lnTo>
                  <a:lnTo>
                    <a:pt x="10033" y="0"/>
                  </a:lnTo>
                  <a:close/>
                </a:path>
                <a:path w="175895" h="79375">
                  <a:moveTo>
                    <a:pt x="45186" y="0"/>
                  </a:moveTo>
                  <a:lnTo>
                    <a:pt x="36322" y="0"/>
                  </a:lnTo>
                  <a:lnTo>
                    <a:pt x="36322" y="77978"/>
                  </a:lnTo>
                  <a:lnTo>
                    <a:pt x="45186" y="77978"/>
                  </a:lnTo>
                  <a:lnTo>
                    <a:pt x="45186" y="0"/>
                  </a:lnTo>
                  <a:close/>
                </a:path>
                <a:path w="175895" h="79375">
                  <a:moveTo>
                    <a:pt x="80340" y="0"/>
                  </a:moveTo>
                  <a:lnTo>
                    <a:pt x="71475" y="0"/>
                  </a:lnTo>
                  <a:lnTo>
                    <a:pt x="71475" y="77978"/>
                  </a:lnTo>
                  <a:lnTo>
                    <a:pt x="80340" y="77978"/>
                  </a:lnTo>
                  <a:lnTo>
                    <a:pt x="80340" y="0"/>
                  </a:lnTo>
                  <a:close/>
                </a:path>
                <a:path w="175895" h="79375">
                  <a:moveTo>
                    <a:pt x="115493" y="69176"/>
                  </a:moveTo>
                  <a:lnTo>
                    <a:pt x="111645" y="65405"/>
                  </a:lnTo>
                  <a:lnTo>
                    <a:pt x="104114" y="65405"/>
                  </a:lnTo>
                  <a:lnTo>
                    <a:pt x="101600" y="69176"/>
                  </a:lnTo>
                  <a:lnTo>
                    <a:pt x="101600" y="76720"/>
                  </a:lnTo>
                  <a:lnTo>
                    <a:pt x="104114" y="79235"/>
                  </a:lnTo>
                  <a:lnTo>
                    <a:pt x="111645" y="79235"/>
                  </a:lnTo>
                  <a:lnTo>
                    <a:pt x="115493" y="76720"/>
                  </a:lnTo>
                  <a:lnTo>
                    <a:pt x="115493" y="72948"/>
                  </a:lnTo>
                  <a:lnTo>
                    <a:pt x="115493" y="69176"/>
                  </a:lnTo>
                  <a:close/>
                </a:path>
                <a:path w="175895" h="79375">
                  <a:moveTo>
                    <a:pt x="175755" y="69176"/>
                  </a:moveTo>
                  <a:lnTo>
                    <a:pt x="143116" y="69176"/>
                  </a:lnTo>
                  <a:lnTo>
                    <a:pt x="160693" y="46545"/>
                  </a:lnTo>
                  <a:lnTo>
                    <a:pt x="165709" y="41516"/>
                  </a:lnTo>
                  <a:lnTo>
                    <a:pt x="169392" y="33959"/>
                  </a:lnTo>
                  <a:lnTo>
                    <a:pt x="170738" y="28917"/>
                  </a:lnTo>
                  <a:lnTo>
                    <a:pt x="171907" y="26403"/>
                  </a:lnTo>
                  <a:lnTo>
                    <a:pt x="171907" y="21374"/>
                  </a:lnTo>
                  <a:lnTo>
                    <a:pt x="170561" y="12204"/>
                  </a:lnTo>
                  <a:lnTo>
                    <a:pt x="166738" y="5499"/>
                  </a:lnTo>
                  <a:lnTo>
                    <a:pt x="160820" y="1397"/>
                  </a:lnTo>
                  <a:lnTo>
                    <a:pt x="153162" y="0"/>
                  </a:lnTo>
                  <a:lnTo>
                    <a:pt x="145630" y="0"/>
                  </a:lnTo>
                  <a:lnTo>
                    <a:pt x="139268" y="2514"/>
                  </a:lnTo>
                  <a:lnTo>
                    <a:pt x="133070" y="7543"/>
                  </a:lnTo>
                  <a:lnTo>
                    <a:pt x="130556" y="10058"/>
                  </a:lnTo>
                  <a:lnTo>
                    <a:pt x="128054" y="11315"/>
                  </a:lnTo>
                  <a:lnTo>
                    <a:pt x="134239" y="17602"/>
                  </a:lnTo>
                  <a:lnTo>
                    <a:pt x="140601" y="12573"/>
                  </a:lnTo>
                  <a:lnTo>
                    <a:pt x="141782" y="11315"/>
                  </a:lnTo>
                  <a:lnTo>
                    <a:pt x="146799" y="8801"/>
                  </a:lnTo>
                  <a:lnTo>
                    <a:pt x="159346" y="8801"/>
                  </a:lnTo>
                  <a:lnTo>
                    <a:pt x="163207" y="12573"/>
                  </a:lnTo>
                  <a:lnTo>
                    <a:pt x="163207" y="26403"/>
                  </a:lnTo>
                  <a:lnTo>
                    <a:pt x="161861" y="30175"/>
                  </a:lnTo>
                  <a:lnTo>
                    <a:pt x="156845" y="36474"/>
                  </a:lnTo>
                  <a:lnTo>
                    <a:pt x="154330" y="40259"/>
                  </a:lnTo>
                  <a:lnTo>
                    <a:pt x="146799" y="50317"/>
                  </a:lnTo>
                  <a:lnTo>
                    <a:pt x="129222" y="72948"/>
                  </a:lnTo>
                  <a:lnTo>
                    <a:pt x="129222" y="77978"/>
                  </a:lnTo>
                  <a:lnTo>
                    <a:pt x="175755" y="77978"/>
                  </a:lnTo>
                  <a:lnTo>
                    <a:pt x="175755" y="691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607688" y="4080360"/>
              <a:ext cx="207161" cy="106896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837448" y="4080360"/>
              <a:ext cx="100435" cy="80490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8156664" y="3963390"/>
              <a:ext cx="177165" cy="79375"/>
            </a:xfrm>
            <a:custGeom>
              <a:avLst/>
              <a:gdLst/>
              <a:ahLst/>
              <a:cxnLst/>
              <a:rect l="l" t="t" r="r" b="b"/>
              <a:pathLst>
                <a:path w="177165" h="79375">
                  <a:moveTo>
                    <a:pt x="10045" y="0"/>
                  </a:moveTo>
                  <a:lnTo>
                    <a:pt x="0" y="0"/>
                  </a:lnTo>
                  <a:lnTo>
                    <a:pt x="0" y="77978"/>
                  </a:lnTo>
                  <a:lnTo>
                    <a:pt x="10045" y="77978"/>
                  </a:lnTo>
                  <a:lnTo>
                    <a:pt x="10045" y="0"/>
                  </a:lnTo>
                  <a:close/>
                </a:path>
                <a:path w="177165" h="79375">
                  <a:moveTo>
                    <a:pt x="45199" y="0"/>
                  </a:moveTo>
                  <a:lnTo>
                    <a:pt x="36334" y="0"/>
                  </a:lnTo>
                  <a:lnTo>
                    <a:pt x="36334" y="77978"/>
                  </a:lnTo>
                  <a:lnTo>
                    <a:pt x="45199" y="77978"/>
                  </a:lnTo>
                  <a:lnTo>
                    <a:pt x="45199" y="0"/>
                  </a:lnTo>
                  <a:close/>
                </a:path>
                <a:path w="177165" h="79375">
                  <a:moveTo>
                    <a:pt x="80352" y="0"/>
                  </a:moveTo>
                  <a:lnTo>
                    <a:pt x="71475" y="0"/>
                  </a:lnTo>
                  <a:lnTo>
                    <a:pt x="71475" y="77978"/>
                  </a:lnTo>
                  <a:lnTo>
                    <a:pt x="80352" y="77978"/>
                  </a:lnTo>
                  <a:lnTo>
                    <a:pt x="80352" y="0"/>
                  </a:lnTo>
                  <a:close/>
                </a:path>
                <a:path w="177165" h="79375">
                  <a:moveTo>
                    <a:pt x="115506" y="69176"/>
                  </a:moveTo>
                  <a:lnTo>
                    <a:pt x="111658" y="65405"/>
                  </a:lnTo>
                  <a:lnTo>
                    <a:pt x="104127" y="65405"/>
                  </a:lnTo>
                  <a:lnTo>
                    <a:pt x="101612" y="69176"/>
                  </a:lnTo>
                  <a:lnTo>
                    <a:pt x="101612" y="76720"/>
                  </a:lnTo>
                  <a:lnTo>
                    <a:pt x="104127" y="79235"/>
                  </a:lnTo>
                  <a:lnTo>
                    <a:pt x="111658" y="79235"/>
                  </a:lnTo>
                  <a:lnTo>
                    <a:pt x="115506" y="76720"/>
                  </a:lnTo>
                  <a:lnTo>
                    <a:pt x="115506" y="72948"/>
                  </a:lnTo>
                  <a:lnTo>
                    <a:pt x="115506" y="69176"/>
                  </a:lnTo>
                  <a:close/>
                </a:path>
                <a:path w="177165" h="79375">
                  <a:moveTo>
                    <a:pt x="176936" y="50317"/>
                  </a:moveTo>
                  <a:lnTo>
                    <a:pt x="166890" y="50317"/>
                  </a:lnTo>
                  <a:lnTo>
                    <a:pt x="166890" y="20116"/>
                  </a:lnTo>
                  <a:lnTo>
                    <a:pt x="166890" y="0"/>
                  </a:lnTo>
                  <a:lnTo>
                    <a:pt x="160705" y="0"/>
                  </a:lnTo>
                  <a:lnTo>
                    <a:pt x="158191" y="3822"/>
                  </a:lnTo>
                  <a:lnTo>
                    <a:pt x="158191" y="20116"/>
                  </a:lnTo>
                  <a:lnTo>
                    <a:pt x="158191" y="50317"/>
                  </a:lnTo>
                  <a:lnTo>
                    <a:pt x="138099" y="50317"/>
                  </a:lnTo>
                  <a:lnTo>
                    <a:pt x="158191" y="20116"/>
                  </a:lnTo>
                  <a:lnTo>
                    <a:pt x="158191" y="3822"/>
                  </a:lnTo>
                  <a:lnTo>
                    <a:pt x="126720" y="51574"/>
                  </a:lnTo>
                  <a:lnTo>
                    <a:pt x="126720" y="57861"/>
                  </a:lnTo>
                  <a:lnTo>
                    <a:pt x="158191" y="57861"/>
                  </a:lnTo>
                  <a:lnTo>
                    <a:pt x="158191" y="77978"/>
                  </a:lnTo>
                  <a:lnTo>
                    <a:pt x="166890" y="77978"/>
                  </a:lnTo>
                  <a:lnTo>
                    <a:pt x="166890" y="57861"/>
                  </a:lnTo>
                  <a:lnTo>
                    <a:pt x="176936" y="57861"/>
                  </a:lnTo>
                  <a:lnTo>
                    <a:pt x="176936" y="503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86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8077569" y="4080360"/>
              <a:ext cx="207161" cy="106896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8307328" y="4080360"/>
              <a:ext cx="100435" cy="80490"/>
            </a:xfrm>
            <a:prstGeom prst="rect">
              <a:avLst/>
            </a:prstGeom>
          </p:spPr>
        </p:pic>
        <p:sp>
          <p:nvSpPr>
            <p:cNvPr id="188" name="object 188"/>
            <p:cNvSpPr/>
            <p:nvPr/>
          </p:nvSpPr>
          <p:spPr>
            <a:xfrm>
              <a:off x="5878957" y="4541938"/>
              <a:ext cx="170815" cy="78105"/>
            </a:xfrm>
            <a:custGeom>
              <a:avLst/>
              <a:gdLst/>
              <a:ahLst/>
              <a:cxnLst/>
              <a:rect l="l" t="t" r="r" b="b"/>
              <a:pathLst>
                <a:path w="170814" h="78104">
                  <a:moveTo>
                    <a:pt x="10045" y="0"/>
                  </a:moveTo>
                  <a:lnTo>
                    <a:pt x="0" y="0"/>
                  </a:lnTo>
                  <a:lnTo>
                    <a:pt x="0" y="76720"/>
                  </a:lnTo>
                  <a:lnTo>
                    <a:pt x="10045" y="76720"/>
                  </a:lnTo>
                  <a:lnTo>
                    <a:pt x="10045" y="0"/>
                  </a:lnTo>
                  <a:close/>
                </a:path>
                <a:path w="170814" h="78104">
                  <a:moveTo>
                    <a:pt x="45199" y="0"/>
                  </a:moveTo>
                  <a:lnTo>
                    <a:pt x="35153" y="0"/>
                  </a:lnTo>
                  <a:lnTo>
                    <a:pt x="35153" y="76720"/>
                  </a:lnTo>
                  <a:lnTo>
                    <a:pt x="45199" y="76720"/>
                  </a:lnTo>
                  <a:lnTo>
                    <a:pt x="45199" y="0"/>
                  </a:lnTo>
                  <a:close/>
                </a:path>
                <a:path w="170814" h="78104">
                  <a:moveTo>
                    <a:pt x="80352" y="0"/>
                  </a:moveTo>
                  <a:lnTo>
                    <a:pt x="70307" y="0"/>
                  </a:lnTo>
                  <a:lnTo>
                    <a:pt x="70307" y="76720"/>
                  </a:lnTo>
                  <a:lnTo>
                    <a:pt x="80352" y="76720"/>
                  </a:lnTo>
                  <a:lnTo>
                    <a:pt x="80352" y="0"/>
                  </a:lnTo>
                  <a:close/>
                </a:path>
                <a:path w="170814" h="78104">
                  <a:moveTo>
                    <a:pt x="114160" y="67919"/>
                  </a:moveTo>
                  <a:lnTo>
                    <a:pt x="111645" y="64147"/>
                  </a:lnTo>
                  <a:lnTo>
                    <a:pt x="104114" y="64147"/>
                  </a:lnTo>
                  <a:lnTo>
                    <a:pt x="101600" y="67919"/>
                  </a:lnTo>
                  <a:lnTo>
                    <a:pt x="101600" y="75463"/>
                  </a:lnTo>
                  <a:lnTo>
                    <a:pt x="104114" y="77978"/>
                  </a:lnTo>
                  <a:lnTo>
                    <a:pt x="111645" y="77978"/>
                  </a:lnTo>
                  <a:lnTo>
                    <a:pt x="114160" y="75463"/>
                  </a:lnTo>
                  <a:lnTo>
                    <a:pt x="114160" y="71691"/>
                  </a:lnTo>
                  <a:lnTo>
                    <a:pt x="114160" y="67919"/>
                  </a:lnTo>
                  <a:close/>
                </a:path>
                <a:path w="170814" h="78104">
                  <a:moveTo>
                    <a:pt x="170738" y="42760"/>
                  </a:moveTo>
                  <a:lnTo>
                    <a:pt x="168224" y="36474"/>
                  </a:lnTo>
                  <a:lnTo>
                    <a:pt x="163207" y="32702"/>
                  </a:lnTo>
                  <a:lnTo>
                    <a:pt x="159359" y="28930"/>
                  </a:lnTo>
                  <a:lnTo>
                    <a:pt x="154330" y="27673"/>
                  </a:lnTo>
                  <a:lnTo>
                    <a:pt x="144297" y="26416"/>
                  </a:lnTo>
                  <a:lnTo>
                    <a:pt x="144297" y="7543"/>
                  </a:lnTo>
                  <a:lnTo>
                    <a:pt x="168224" y="7543"/>
                  </a:lnTo>
                  <a:lnTo>
                    <a:pt x="168224" y="0"/>
                  </a:lnTo>
                  <a:lnTo>
                    <a:pt x="134251" y="0"/>
                  </a:lnTo>
                  <a:lnTo>
                    <a:pt x="134251" y="35217"/>
                  </a:lnTo>
                  <a:lnTo>
                    <a:pt x="146799" y="35217"/>
                  </a:lnTo>
                  <a:lnTo>
                    <a:pt x="158178" y="38989"/>
                  </a:lnTo>
                  <a:lnTo>
                    <a:pt x="161861" y="44018"/>
                  </a:lnTo>
                  <a:lnTo>
                    <a:pt x="161861" y="61633"/>
                  </a:lnTo>
                  <a:lnTo>
                    <a:pt x="155676" y="69176"/>
                  </a:lnTo>
                  <a:lnTo>
                    <a:pt x="141782" y="69176"/>
                  </a:lnTo>
                  <a:lnTo>
                    <a:pt x="139268" y="67919"/>
                  </a:lnTo>
                  <a:lnTo>
                    <a:pt x="133070" y="64147"/>
                  </a:lnTo>
                  <a:lnTo>
                    <a:pt x="128054" y="71691"/>
                  </a:lnTo>
                  <a:lnTo>
                    <a:pt x="133070" y="75463"/>
                  </a:lnTo>
                  <a:lnTo>
                    <a:pt x="135585" y="75463"/>
                  </a:lnTo>
                  <a:lnTo>
                    <a:pt x="139268" y="76720"/>
                  </a:lnTo>
                  <a:lnTo>
                    <a:pt x="141782" y="77978"/>
                  </a:lnTo>
                  <a:lnTo>
                    <a:pt x="146799" y="77978"/>
                  </a:lnTo>
                  <a:lnTo>
                    <a:pt x="156400" y="75971"/>
                  </a:lnTo>
                  <a:lnTo>
                    <a:pt x="163982" y="70434"/>
                  </a:lnTo>
                  <a:lnTo>
                    <a:pt x="168948" y="62064"/>
                  </a:lnTo>
                  <a:lnTo>
                    <a:pt x="170738" y="51562"/>
                  </a:lnTo>
                  <a:lnTo>
                    <a:pt x="170738" y="427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9" name="object 18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827404" y="4656387"/>
              <a:ext cx="275026" cy="108153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5154308" y="3721417"/>
              <a:ext cx="426084" cy="499109"/>
            </a:xfrm>
            <a:custGeom>
              <a:avLst/>
              <a:gdLst/>
              <a:ahLst/>
              <a:cxnLst/>
              <a:rect l="l" t="t" r="r" b="b"/>
              <a:pathLst>
                <a:path w="426085" h="499110">
                  <a:moveTo>
                    <a:pt x="425678" y="0"/>
                  </a:moveTo>
                  <a:lnTo>
                    <a:pt x="413131" y="0"/>
                  </a:lnTo>
                  <a:lnTo>
                    <a:pt x="413131" y="12712"/>
                  </a:lnTo>
                  <a:lnTo>
                    <a:pt x="413131" y="485521"/>
                  </a:lnTo>
                  <a:lnTo>
                    <a:pt x="12560" y="485521"/>
                  </a:lnTo>
                  <a:lnTo>
                    <a:pt x="12560" y="12712"/>
                  </a:lnTo>
                  <a:lnTo>
                    <a:pt x="413131" y="12712"/>
                  </a:lnTo>
                  <a:lnTo>
                    <a:pt x="413131" y="0"/>
                  </a:lnTo>
                  <a:lnTo>
                    <a:pt x="0" y="0"/>
                  </a:lnTo>
                  <a:lnTo>
                    <a:pt x="0" y="12712"/>
                  </a:lnTo>
                  <a:lnTo>
                    <a:pt x="0" y="485521"/>
                  </a:lnTo>
                  <a:lnTo>
                    <a:pt x="0" y="491871"/>
                  </a:lnTo>
                  <a:lnTo>
                    <a:pt x="0" y="498233"/>
                  </a:lnTo>
                  <a:lnTo>
                    <a:pt x="419493" y="498233"/>
                  </a:lnTo>
                  <a:lnTo>
                    <a:pt x="419493" y="498551"/>
                  </a:lnTo>
                  <a:lnTo>
                    <a:pt x="425678" y="498551"/>
                  </a:lnTo>
                  <a:lnTo>
                    <a:pt x="425678" y="485965"/>
                  </a:lnTo>
                  <a:lnTo>
                    <a:pt x="419493" y="485965"/>
                  </a:lnTo>
                  <a:lnTo>
                    <a:pt x="419493" y="485521"/>
                  </a:lnTo>
                  <a:lnTo>
                    <a:pt x="425678" y="485521"/>
                  </a:lnTo>
                  <a:lnTo>
                    <a:pt x="425678" y="12712"/>
                  </a:lnTo>
                  <a:lnTo>
                    <a:pt x="425678" y="0"/>
                  </a:lnTo>
                  <a:close/>
                </a:path>
              </a:pathLst>
            </a:custGeom>
            <a:solidFill>
              <a:srgbClr val="C53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6101080" y="3964647"/>
              <a:ext cx="170180" cy="79375"/>
            </a:xfrm>
            <a:custGeom>
              <a:avLst/>
              <a:gdLst/>
              <a:ahLst/>
              <a:cxnLst/>
              <a:rect l="l" t="t" r="r" b="b"/>
              <a:pathLst>
                <a:path w="170179" h="79375">
                  <a:moveTo>
                    <a:pt x="8877" y="0"/>
                  </a:moveTo>
                  <a:lnTo>
                    <a:pt x="0" y="0"/>
                  </a:lnTo>
                  <a:lnTo>
                    <a:pt x="0" y="77978"/>
                  </a:lnTo>
                  <a:lnTo>
                    <a:pt x="8877" y="77978"/>
                  </a:lnTo>
                  <a:lnTo>
                    <a:pt x="8877" y="0"/>
                  </a:lnTo>
                  <a:close/>
                </a:path>
                <a:path w="170179" h="79375">
                  <a:moveTo>
                    <a:pt x="44030" y="0"/>
                  </a:moveTo>
                  <a:lnTo>
                    <a:pt x="35153" y="0"/>
                  </a:lnTo>
                  <a:lnTo>
                    <a:pt x="35153" y="77978"/>
                  </a:lnTo>
                  <a:lnTo>
                    <a:pt x="44030" y="77978"/>
                  </a:lnTo>
                  <a:lnTo>
                    <a:pt x="44030" y="0"/>
                  </a:lnTo>
                  <a:close/>
                </a:path>
                <a:path w="170179" h="79375">
                  <a:moveTo>
                    <a:pt x="80352" y="0"/>
                  </a:moveTo>
                  <a:lnTo>
                    <a:pt x="70307" y="0"/>
                  </a:lnTo>
                  <a:lnTo>
                    <a:pt x="70307" y="77978"/>
                  </a:lnTo>
                  <a:lnTo>
                    <a:pt x="80352" y="77978"/>
                  </a:lnTo>
                  <a:lnTo>
                    <a:pt x="80352" y="0"/>
                  </a:lnTo>
                  <a:close/>
                </a:path>
                <a:path w="170179" h="79375">
                  <a:moveTo>
                    <a:pt x="114338" y="69176"/>
                  </a:moveTo>
                  <a:lnTo>
                    <a:pt x="110490" y="65405"/>
                  </a:lnTo>
                  <a:lnTo>
                    <a:pt x="104292" y="65405"/>
                  </a:lnTo>
                  <a:lnTo>
                    <a:pt x="100444" y="69176"/>
                  </a:lnTo>
                  <a:lnTo>
                    <a:pt x="100444" y="75463"/>
                  </a:lnTo>
                  <a:lnTo>
                    <a:pt x="104292" y="79235"/>
                  </a:lnTo>
                  <a:lnTo>
                    <a:pt x="110490" y="79235"/>
                  </a:lnTo>
                  <a:lnTo>
                    <a:pt x="114338" y="75463"/>
                  </a:lnTo>
                  <a:lnTo>
                    <a:pt x="114338" y="72948"/>
                  </a:lnTo>
                  <a:lnTo>
                    <a:pt x="114338" y="69176"/>
                  </a:lnTo>
                  <a:close/>
                </a:path>
                <a:path w="170179" h="79375">
                  <a:moveTo>
                    <a:pt x="169570" y="42773"/>
                  </a:moveTo>
                  <a:lnTo>
                    <a:pt x="164553" y="35217"/>
                  </a:lnTo>
                  <a:lnTo>
                    <a:pt x="155676" y="33959"/>
                  </a:lnTo>
                  <a:lnTo>
                    <a:pt x="159524" y="31445"/>
                  </a:lnTo>
                  <a:lnTo>
                    <a:pt x="160705" y="30175"/>
                  </a:lnTo>
                  <a:lnTo>
                    <a:pt x="165722" y="22631"/>
                  </a:lnTo>
                  <a:lnTo>
                    <a:pt x="167068" y="20116"/>
                  </a:lnTo>
                  <a:lnTo>
                    <a:pt x="167068" y="6286"/>
                  </a:lnTo>
                  <a:lnTo>
                    <a:pt x="159524" y="0"/>
                  </a:lnTo>
                  <a:lnTo>
                    <a:pt x="143129" y="0"/>
                  </a:lnTo>
                  <a:lnTo>
                    <a:pt x="139446" y="1257"/>
                  </a:lnTo>
                  <a:lnTo>
                    <a:pt x="136931" y="2514"/>
                  </a:lnTo>
                  <a:lnTo>
                    <a:pt x="135597" y="3771"/>
                  </a:lnTo>
                  <a:lnTo>
                    <a:pt x="129400" y="7543"/>
                  </a:lnTo>
                  <a:lnTo>
                    <a:pt x="135597" y="13830"/>
                  </a:lnTo>
                  <a:lnTo>
                    <a:pt x="141960" y="8801"/>
                  </a:lnTo>
                  <a:lnTo>
                    <a:pt x="144462" y="7543"/>
                  </a:lnTo>
                  <a:lnTo>
                    <a:pt x="153174" y="7543"/>
                  </a:lnTo>
                  <a:lnTo>
                    <a:pt x="155676" y="11315"/>
                  </a:lnTo>
                  <a:lnTo>
                    <a:pt x="155676" y="20116"/>
                  </a:lnTo>
                  <a:lnTo>
                    <a:pt x="154508" y="25146"/>
                  </a:lnTo>
                  <a:lnTo>
                    <a:pt x="146977" y="32702"/>
                  </a:lnTo>
                  <a:lnTo>
                    <a:pt x="140614" y="35217"/>
                  </a:lnTo>
                  <a:lnTo>
                    <a:pt x="140614" y="41516"/>
                  </a:lnTo>
                  <a:lnTo>
                    <a:pt x="154508" y="41516"/>
                  </a:lnTo>
                  <a:lnTo>
                    <a:pt x="159524" y="46545"/>
                  </a:lnTo>
                  <a:lnTo>
                    <a:pt x="159524" y="64147"/>
                  </a:lnTo>
                  <a:lnTo>
                    <a:pt x="153174" y="70434"/>
                  </a:lnTo>
                  <a:lnTo>
                    <a:pt x="141960" y="70434"/>
                  </a:lnTo>
                  <a:lnTo>
                    <a:pt x="131914" y="65405"/>
                  </a:lnTo>
                  <a:lnTo>
                    <a:pt x="128066" y="74206"/>
                  </a:lnTo>
                  <a:lnTo>
                    <a:pt x="135597" y="77978"/>
                  </a:lnTo>
                  <a:lnTo>
                    <a:pt x="139446" y="79235"/>
                  </a:lnTo>
                  <a:lnTo>
                    <a:pt x="144462" y="79235"/>
                  </a:lnTo>
                  <a:lnTo>
                    <a:pt x="154749" y="77254"/>
                  </a:lnTo>
                  <a:lnTo>
                    <a:pt x="162674" y="71843"/>
                  </a:lnTo>
                  <a:lnTo>
                    <a:pt x="167767" y="63855"/>
                  </a:lnTo>
                  <a:lnTo>
                    <a:pt x="169570" y="54089"/>
                  </a:lnTo>
                  <a:lnTo>
                    <a:pt x="169570" y="427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020760" y="4081617"/>
              <a:ext cx="207215" cy="106896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6250574" y="4081617"/>
              <a:ext cx="100435" cy="80490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1766620" y="3722687"/>
              <a:ext cx="4619625" cy="1028700"/>
            </a:xfrm>
            <a:custGeom>
              <a:avLst/>
              <a:gdLst/>
              <a:ahLst/>
              <a:cxnLst/>
              <a:rect l="l" t="t" r="r" b="b"/>
              <a:pathLst>
                <a:path w="4619625" h="1028700">
                  <a:moveTo>
                    <a:pt x="362889" y="526186"/>
                  </a:moveTo>
                  <a:lnTo>
                    <a:pt x="350329" y="526186"/>
                  </a:lnTo>
                  <a:lnTo>
                    <a:pt x="350329" y="538899"/>
                  </a:lnTo>
                  <a:lnTo>
                    <a:pt x="350329" y="1015530"/>
                  </a:lnTo>
                  <a:lnTo>
                    <a:pt x="12547" y="1015530"/>
                  </a:lnTo>
                  <a:lnTo>
                    <a:pt x="12547" y="538899"/>
                  </a:lnTo>
                  <a:lnTo>
                    <a:pt x="350329" y="538899"/>
                  </a:lnTo>
                  <a:lnTo>
                    <a:pt x="350329" y="526186"/>
                  </a:lnTo>
                  <a:lnTo>
                    <a:pt x="0" y="526186"/>
                  </a:lnTo>
                  <a:lnTo>
                    <a:pt x="0" y="538899"/>
                  </a:lnTo>
                  <a:lnTo>
                    <a:pt x="0" y="1015530"/>
                  </a:lnTo>
                  <a:lnTo>
                    <a:pt x="0" y="1021880"/>
                  </a:lnTo>
                  <a:lnTo>
                    <a:pt x="0" y="1028230"/>
                  </a:lnTo>
                  <a:lnTo>
                    <a:pt x="356616" y="1028230"/>
                  </a:lnTo>
                  <a:lnTo>
                    <a:pt x="356616" y="1028026"/>
                  </a:lnTo>
                  <a:lnTo>
                    <a:pt x="362889" y="1028026"/>
                  </a:lnTo>
                  <a:lnTo>
                    <a:pt x="362889" y="1015530"/>
                  </a:lnTo>
                  <a:lnTo>
                    <a:pt x="362889" y="538899"/>
                  </a:lnTo>
                  <a:lnTo>
                    <a:pt x="362889" y="526186"/>
                  </a:lnTo>
                  <a:close/>
                </a:path>
                <a:path w="4619625" h="1028700">
                  <a:moveTo>
                    <a:pt x="4619536" y="0"/>
                  </a:moveTo>
                  <a:lnTo>
                    <a:pt x="4606976" y="0"/>
                  </a:lnTo>
                  <a:lnTo>
                    <a:pt x="4606976" y="12712"/>
                  </a:lnTo>
                  <a:lnTo>
                    <a:pt x="4606976" y="485521"/>
                  </a:lnTo>
                  <a:lnTo>
                    <a:pt x="4221480" y="485521"/>
                  </a:lnTo>
                  <a:lnTo>
                    <a:pt x="4221480" y="12712"/>
                  </a:lnTo>
                  <a:lnTo>
                    <a:pt x="4606976" y="12712"/>
                  </a:lnTo>
                  <a:lnTo>
                    <a:pt x="4606976" y="0"/>
                  </a:lnTo>
                  <a:lnTo>
                    <a:pt x="4208919" y="0"/>
                  </a:lnTo>
                  <a:lnTo>
                    <a:pt x="4208919" y="12712"/>
                  </a:lnTo>
                  <a:lnTo>
                    <a:pt x="4208919" y="485521"/>
                  </a:lnTo>
                  <a:lnTo>
                    <a:pt x="4208919" y="491871"/>
                  </a:lnTo>
                  <a:lnTo>
                    <a:pt x="4208919" y="498233"/>
                  </a:lnTo>
                  <a:lnTo>
                    <a:pt x="4613173" y="498233"/>
                  </a:lnTo>
                  <a:lnTo>
                    <a:pt x="4613173" y="498538"/>
                  </a:lnTo>
                  <a:lnTo>
                    <a:pt x="4619536" y="498538"/>
                  </a:lnTo>
                  <a:lnTo>
                    <a:pt x="4619536" y="485952"/>
                  </a:lnTo>
                  <a:lnTo>
                    <a:pt x="4613173" y="485952"/>
                  </a:lnTo>
                  <a:lnTo>
                    <a:pt x="4613173" y="485521"/>
                  </a:lnTo>
                  <a:lnTo>
                    <a:pt x="4619536" y="485521"/>
                  </a:lnTo>
                  <a:lnTo>
                    <a:pt x="4619536" y="12712"/>
                  </a:lnTo>
                  <a:lnTo>
                    <a:pt x="4619536" y="0"/>
                  </a:lnTo>
                  <a:close/>
                </a:path>
              </a:pathLst>
            </a:custGeom>
            <a:solidFill>
              <a:srgbClr val="C53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777923" y="4452637"/>
              <a:ext cx="107985" cy="108153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014725" y="1771254"/>
              <a:ext cx="107968" cy="106795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005678" y="3913074"/>
              <a:ext cx="107968" cy="106913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4398540" y="1097115"/>
              <a:ext cx="335120" cy="123226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4775174" y="1104660"/>
              <a:ext cx="44450" cy="84455"/>
            </a:xfrm>
            <a:custGeom>
              <a:avLst/>
              <a:gdLst/>
              <a:ahLst/>
              <a:cxnLst/>
              <a:rect l="l" t="t" r="r" b="b"/>
              <a:pathLst>
                <a:path w="44450" h="84455">
                  <a:moveTo>
                    <a:pt x="30130" y="0"/>
                  </a:moveTo>
                  <a:lnTo>
                    <a:pt x="1171" y="0"/>
                  </a:lnTo>
                  <a:lnTo>
                    <a:pt x="1171" y="12574"/>
                  </a:lnTo>
                  <a:lnTo>
                    <a:pt x="15065" y="12574"/>
                  </a:lnTo>
                  <a:lnTo>
                    <a:pt x="15065" y="72929"/>
                  </a:lnTo>
                  <a:lnTo>
                    <a:pt x="0" y="72929"/>
                  </a:lnTo>
                  <a:lnTo>
                    <a:pt x="0" y="84162"/>
                  </a:lnTo>
                  <a:lnTo>
                    <a:pt x="43856" y="84162"/>
                  </a:lnTo>
                  <a:lnTo>
                    <a:pt x="43856" y="72929"/>
                  </a:lnTo>
                  <a:lnTo>
                    <a:pt x="30130" y="72929"/>
                  </a:lnTo>
                  <a:lnTo>
                    <a:pt x="301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2684438" y="3237728"/>
              <a:ext cx="335287" cy="123226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3054878" y="3245273"/>
              <a:ext cx="55244" cy="84455"/>
            </a:xfrm>
            <a:custGeom>
              <a:avLst/>
              <a:gdLst/>
              <a:ahLst/>
              <a:cxnLst/>
              <a:rect l="l" t="t" r="r" b="b"/>
              <a:pathLst>
                <a:path w="55244" h="84454">
                  <a:moveTo>
                    <a:pt x="30130" y="0"/>
                  </a:moveTo>
                  <a:lnTo>
                    <a:pt x="26448" y="0"/>
                  </a:lnTo>
                  <a:lnTo>
                    <a:pt x="21426" y="1173"/>
                  </a:lnTo>
                  <a:lnTo>
                    <a:pt x="17576" y="2514"/>
                  </a:lnTo>
                  <a:lnTo>
                    <a:pt x="11382" y="5029"/>
                  </a:lnTo>
                  <a:lnTo>
                    <a:pt x="7532" y="6203"/>
                  </a:lnTo>
                  <a:lnTo>
                    <a:pt x="0" y="12574"/>
                  </a:lnTo>
                  <a:lnTo>
                    <a:pt x="6360" y="23806"/>
                  </a:lnTo>
                  <a:lnTo>
                    <a:pt x="12554" y="20118"/>
                  </a:lnTo>
                  <a:lnTo>
                    <a:pt x="15065" y="17603"/>
                  </a:lnTo>
                  <a:lnTo>
                    <a:pt x="20087" y="16262"/>
                  </a:lnTo>
                  <a:lnTo>
                    <a:pt x="21426" y="15088"/>
                  </a:lnTo>
                  <a:lnTo>
                    <a:pt x="25108" y="13747"/>
                  </a:lnTo>
                  <a:lnTo>
                    <a:pt x="32641" y="13747"/>
                  </a:lnTo>
                  <a:lnTo>
                    <a:pt x="36491" y="17603"/>
                  </a:lnTo>
                  <a:lnTo>
                    <a:pt x="36491" y="26321"/>
                  </a:lnTo>
                  <a:lnTo>
                    <a:pt x="35152" y="31351"/>
                  </a:lnTo>
                  <a:lnTo>
                    <a:pt x="33980" y="33866"/>
                  </a:lnTo>
                  <a:lnTo>
                    <a:pt x="30130" y="38895"/>
                  </a:lnTo>
                  <a:lnTo>
                    <a:pt x="25108" y="47781"/>
                  </a:lnTo>
                  <a:lnTo>
                    <a:pt x="20087" y="53984"/>
                  </a:lnTo>
                  <a:lnTo>
                    <a:pt x="3850" y="72929"/>
                  </a:lnTo>
                  <a:lnTo>
                    <a:pt x="3850" y="84162"/>
                  </a:lnTo>
                  <a:lnTo>
                    <a:pt x="55239" y="84162"/>
                  </a:lnTo>
                  <a:lnTo>
                    <a:pt x="55239" y="70414"/>
                  </a:lnTo>
                  <a:lnTo>
                    <a:pt x="25108" y="70414"/>
                  </a:lnTo>
                  <a:lnTo>
                    <a:pt x="40174" y="51469"/>
                  </a:lnTo>
                  <a:lnTo>
                    <a:pt x="45878" y="43946"/>
                  </a:lnTo>
                  <a:lnTo>
                    <a:pt x="49778" y="36548"/>
                  </a:lnTo>
                  <a:lnTo>
                    <a:pt x="52014" y="29402"/>
                  </a:lnTo>
                  <a:lnTo>
                    <a:pt x="52728" y="22633"/>
                  </a:lnTo>
                  <a:lnTo>
                    <a:pt x="51151" y="13226"/>
                  </a:lnTo>
                  <a:lnTo>
                    <a:pt x="46639" y="6098"/>
                  </a:lnTo>
                  <a:lnTo>
                    <a:pt x="39522" y="1579"/>
                  </a:lnTo>
                  <a:lnTo>
                    <a:pt x="301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568285" y="3237728"/>
              <a:ext cx="335120" cy="123226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6939897" y="3245273"/>
              <a:ext cx="49530" cy="85725"/>
            </a:xfrm>
            <a:custGeom>
              <a:avLst/>
              <a:gdLst/>
              <a:ahLst/>
              <a:cxnLst/>
              <a:rect l="l" t="t" r="r" b="b"/>
              <a:pathLst>
                <a:path w="49529" h="85725">
                  <a:moveTo>
                    <a:pt x="25108" y="0"/>
                  </a:moveTo>
                  <a:lnTo>
                    <a:pt x="20087" y="0"/>
                  </a:lnTo>
                  <a:lnTo>
                    <a:pt x="16404" y="1173"/>
                  </a:lnTo>
                  <a:lnTo>
                    <a:pt x="6360" y="5029"/>
                  </a:lnTo>
                  <a:lnTo>
                    <a:pt x="5021" y="6203"/>
                  </a:lnTo>
                  <a:lnTo>
                    <a:pt x="0" y="10059"/>
                  </a:lnTo>
                  <a:lnTo>
                    <a:pt x="6360" y="20118"/>
                  </a:lnTo>
                  <a:lnTo>
                    <a:pt x="12554" y="16262"/>
                  </a:lnTo>
                  <a:lnTo>
                    <a:pt x="13893" y="15088"/>
                  </a:lnTo>
                  <a:lnTo>
                    <a:pt x="16404" y="15088"/>
                  </a:lnTo>
                  <a:lnTo>
                    <a:pt x="17576" y="13747"/>
                  </a:lnTo>
                  <a:lnTo>
                    <a:pt x="26448" y="13747"/>
                  </a:lnTo>
                  <a:lnTo>
                    <a:pt x="28958" y="16262"/>
                  </a:lnTo>
                  <a:lnTo>
                    <a:pt x="28958" y="26321"/>
                  </a:lnTo>
                  <a:lnTo>
                    <a:pt x="27619" y="30177"/>
                  </a:lnTo>
                  <a:lnTo>
                    <a:pt x="20087" y="35207"/>
                  </a:lnTo>
                  <a:lnTo>
                    <a:pt x="17576" y="35207"/>
                  </a:lnTo>
                  <a:lnTo>
                    <a:pt x="11382" y="36381"/>
                  </a:lnTo>
                  <a:lnTo>
                    <a:pt x="11382" y="47781"/>
                  </a:lnTo>
                  <a:lnTo>
                    <a:pt x="27619" y="47781"/>
                  </a:lnTo>
                  <a:lnTo>
                    <a:pt x="30130" y="48955"/>
                  </a:lnTo>
                  <a:lnTo>
                    <a:pt x="31469" y="52811"/>
                  </a:lnTo>
                  <a:lnTo>
                    <a:pt x="32641" y="55325"/>
                  </a:lnTo>
                  <a:lnTo>
                    <a:pt x="32641" y="66558"/>
                  </a:lnTo>
                  <a:lnTo>
                    <a:pt x="26448" y="72929"/>
                  </a:lnTo>
                  <a:lnTo>
                    <a:pt x="15065" y="72929"/>
                  </a:lnTo>
                  <a:lnTo>
                    <a:pt x="5021" y="67900"/>
                  </a:lnTo>
                  <a:lnTo>
                    <a:pt x="0" y="80474"/>
                  </a:lnTo>
                  <a:lnTo>
                    <a:pt x="8871" y="84162"/>
                  </a:lnTo>
                  <a:lnTo>
                    <a:pt x="12554" y="85503"/>
                  </a:lnTo>
                  <a:lnTo>
                    <a:pt x="20087" y="85503"/>
                  </a:lnTo>
                  <a:lnTo>
                    <a:pt x="32026" y="83468"/>
                  </a:lnTo>
                  <a:lnTo>
                    <a:pt x="41157" y="77770"/>
                  </a:lnTo>
                  <a:lnTo>
                    <a:pt x="46992" y="69023"/>
                  </a:lnTo>
                  <a:lnTo>
                    <a:pt x="49046" y="57840"/>
                  </a:lnTo>
                  <a:lnTo>
                    <a:pt x="47895" y="49392"/>
                  </a:lnTo>
                  <a:lnTo>
                    <a:pt x="44610" y="43066"/>
                  </a:lnTo>
                  <a:lnTo>
                    <a:pt x="39441" y="39097"/>
                  </a:lnTo>
                  <a:lnTo>
                    <a:pt x="32641" y="37722"/>
                  </a:lnTo>
                  <a:lnTo>
                    <a:pt x="40174" y="33866"/>
                  </a:lnTo>
                  <a:lnTo>
                    <a:pt x="41513" y="30177"/>
                  </a:lnTo>
                  <a:lnTo>
                    <a:pt x="44024" y="26321"/>
                  </a:lnTo>
                  <a:lnTo>
                    <a:pt x="45196" y="22633"/>
                  </a:lnTo>
                  <a:lnTo>
                    <a:pt x="45196" y="17603"/>
                  </a:lnTo>
                  <a:lnTo>
                    <a:pt x="43822" y="10043"/>
                  </a:lnTo>
                  <a:lnTo>
                    <a:pt x="39860" y="4526"/>
                  </a:lnTo>
                  <a:lnTo>
                    <a:pt x="33543" y="1147"/>
                  </a:lnTo>
                  <a:lnTo>
                    <a:pt x="25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4" name="object 204"/>
          <p:cNvSpPr txBox="1"/>
          <p:nvPr/>
        </p:nvSpPr>
        <p:spPr>
          <a:xfrm>
            <a:off x="4790585" y="5034236"/>
            <a:ext cx="3538854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indent="-21526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27965" algn="l"/>
              </a:tabLst>
            </a:pPr>
            <a:r>
              <a:rPr lang="uk-UA" sz="1400" b="1" dirty="0">
                <a:latin typeface="Trebuchet MS"/>
                <a:cs typeface="Trebuchet MS"/>
              </a:rPr>
              <a:t>Когорта дослідження</a:t>
            </a:r>
            <a:r>
              <a:rPr sz="1400" b="1" spc="-5" dirty="0" smtClean="0">
                <a:latin typeface="Trebuchet MS"/>
                <a:cs typeface="Trebuchet MS"/>
              </a:rPr>
              <a:t>:</a:t>
            </a:r>
            <a:endParaRPr sz="1400" dirty="0">
              <a:latin typeface="Trebuchet MS"/>
              <a:cs typeface="Trebuchet MS"/>
            </a:endParaRPr>
          </a:p>
          <a:p>
            <a:pPr marL="227329" marR="5080" indent="-215265" algn="just">
              <a:lnSpc>
                <a:spcPct val="100000"/>
              </a:lnSpc>
              <a:buFont typeface="Arial MT"/>
              <a:buChar char="•"/>
              <a:tabLst>
                <a:tab pos="227965" algn="l"/>
              </a:tabLst>
            </a:pPr>
            <a:r>
              <a:rPr lang="uk-UA" sz="1400" spc="-5" dirty="0">
                <a:latin typeface="Trebuchet MS"/>
                <a:cs typeface="Trebuchet MS"/>
              </a:rPr>
              <a:t>Невирішена </a:t>
            </a:r>
            <a:r>
              <a:rPr lang="uk-UA" sz="1400" spc="-5" dirty="0" err="1">
                <a:latin typeface="Trebuchet MS"/>
                <a:cs typeface="Trebuchet MS"/>
              </a:rPr>
              <a:t>аутосомно</a:t>
            </a:r>
            <a:r>
              <a:rPr lang="uk-UA" sz="1400" spc="-5" dirty="0">
                <a:latin typeface="Trebuchet MS"/>
                <a:cs typeface="Trebuchet MS"/>
              </a:rPr>
              <a:t>-домінантна </a:t>
            </a:r>
            <a:r>
              <a:rPr lang="en-US" sz="1400" spc="-5" dirty="0">
                <a:latin typeface="Trebuchet MS"/>
                <a:cs typeface="Trebuchet MS"/>
              </a:rPr>
              <a:t>LOCA (</a:t>
            </a:r>
            <a:r>
              <a:rPr lang="uk-UA" sz="1400" spc="-5" dirty="0">
                <a:latin typeface="Trebuchet MS"/>
                <a:cs typeface="Trebuchet MS"/>
              </a:rPr>
              <a:t>основна генетична причина ще не </a:t>
            </a:r>
            <a:r>
              <a:rPr lang="uk-UA" sz="1400" spc="-5" dirty="0" smtClean="0">
                <a:latin typeface="Trebuchet MS"/>
                <a:cs typeface="Trebuchet MS"/>
              </a:rPr>
              <a:t>виявлена)</a:t>
            </a:r>
          </a:p>
          <a:p>
            <a:pPr marL="227329" marR="5080" indent="-215265" algn="just">
              <a:lnSpc>
                <a:spcPct val="100000"/>
              </a:lnSpc>
              <a:buFont typeface="Arial MT"/>
              <a:buChar char="•"/>
              <a:tabLst>
                <a:tab pos="227965" algn="l"/>
              </a:tabLst>
            </a:pPr>
            <a:r>
              <a:rPr lang="uk-UA" sz="1400" spc="-5" dirty="0" smtClean="0">
                <a:latin typeface="Trebuchet MS"/>
                <a:cs typeface="Trebuchet MS"/>
              </a:rPr>
              <a:t>Фенотип</a:t>
            </a:r>
            <a:r>
              <a:rPr lang="uk-UA" sz="1400" spc="-5" dirty="0">
                <a:latin typeface="Trebuchet MS"/>
                <a:cs typeface="Trebuchet MS"/>
              </a:rPr>
              <a:t>: епізодичні ознаки та пригнічений </a:t>
            </a:r>
            <a:r>
              <a:rPr lang="uk-UA" sz="1400" spc="-5" dirty="0" smtClean="0">
                <a:latin typeface="Trebuchet MS"/>
                <a:cs typeface="Trebuchet MS"/>
              </a:rPr>
              <a:t>ністагм</a:t>
            </a:r>
          </a:p>
          <a:p>
            <a:pPr marL="227329" marR="5080" indent="-215265" algn="just">
              <a:lnSpc>
                <a:spcPct val="100000"/>
              </a:lnSpc>
              <a:buFont typeface="Arial MT"/>
              <a:buChar char="•"/>
              <a:tabLst>
                <a:tab pos="227965" algn="l"/>
              </a:tabLst>
            </a:pPr>
            <a:r>
              <a:rPr lang="en-US" sz="1400" spc="-5" dirty="0" err="1" smtClean="0">
                <a:latin typeface="Trebuchet MS"/>
                <a:cs typeface="Trebuchet MS"/>
              </a:rPr>
              <a:t>Pellerin</a:t>
            </a:r>
            <a:r>
              <a:rPr lang="en-US" sz="1400" spc="-5" dirty="0" smtClean="0">
                <a:latin typeface="Trebuchet MS"/>
                <a:cs typeface="Trebuchet MS"/>
              </a:rPr>
              <a:t> </a:t>
            </a:r>
            <a:r>
              <a:rPr lang="en-US" sz="1400" spc="-5" dirty="0">
                <a:latin typeface="Trebuchet MS"/>
                <a:cs typeface="Trebuchet MS"/>
              </a:rPr>
              <a:t>NEJM </a:t>
            </a:r>
            <a:r>
              <a:rPr lang="uk-UA" sz="1400" spc="-5" dirty="0">
                <a:latin typeface="Trebuchet MS"/>
                <a:cs typeface="Trebuchet MS"/>
              </a:rPr>
              <a:t>та інші 2023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205" name="object 205"/>
          <p:cNvSpPr txBox="1">
            <a:spLocks noGrp="1"/>
          </p:cNvSpPr>
          <p:nvPr>
            <p:ph type="title"/>
          </p:nvPr>
        </p:nvSpPr>
        <p:spPr>
          <a:xfrm>
            <a:off x="209499" y="949578"/>
            <a:ext cx="401164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2700" b="1" dirty="0" smtClean="0">
                <a:latin typeface="Trebuchet MS"/>
                <a:cs typeface="Trebuchet MS"/>
              </a:rPr>
              <a:t>Когорта дослідження</a:t>
            </a:r>
            <a:endParaRPr sz="2700" dirty="0">
              <a:latin typeface="Trebuchet MS"/>
              <a:cs typeface="Trebuchet MS"/>
            </a:endParaRPr>
          </a:p>
        </p:txBody>
      </p:sp>
      <p:sp>
        <p:nvSpPr>
          <p:cNvPr id="206" name="Прямоугольник 205"/>
          <p:cNvSpPr/>
          <p:nvPr/>
        </p:nvSpPr>
        <p:spPr>
          <a:xfrm>
            <a:off x="4276678" y="1074481"/>
            <a:ext cx="877630" cy="162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7" name="Прямоугольник 206"/>
          <p:cNvSpPr/>
          <p:nvPr/>
        </p:nvSpPr>
        <p:spPr>
          <a:xfrm>
            <a:off x="2673527" y="3237728"/>
            <a:ext cx="671442" cy="13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2</a:t>
            </a:r>
            <a:endParaRPr lang="uk-UA" dirty="0"/>
          </a:p>
        </p:txBody>
      </p:sp>
      <p:sp>
        <p:nvSpPr>
          <p:cNvPr id="208" name="Прямоугольник 207"/>
          <p:cNvSpPr/>
          <p:nvPr/>
        </p:nvSpPr>
        <p:spPr>
          <a:xfrm>
            <a:off x="6484848" y="3125785"/>
            <a:ext cx="723714" cy="221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3</a:t>
            </a:r>
            <a:endParaRPr lang="uk-UA" dirty="0"/>
          </a:p>
        </p:txBody>
      </p:sp>
      <p:sp>
        <p:nvSpPr>
          <p:cNvPr id="209" name="TextBox 208"/>
          <p:cNvSpPr txBox="1"/>
          <p:nvPr/>
        </p:nvSpPr>
        <p:spPr>
          <a:xfrm>
            <a:off x="4259566" y="991125"/>
            <a:ext cx="1234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1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50" y="642620"/>
            <a:ext cx="795335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300" dirty="0">
                <a:solidFill>
                  <a:srgbClr val="000000"/>
                </a:solidFill>
              </a:rPr>
              <a:t>Нове розширення </a:t>
            </a:r>
            <a:r>
              <a:rPr lang="en-US" sz="3300" dirty="0">
                <a:solidFill>
                  <a:srgbClr val="000000"/>
                </a:solidFill>
              </a:rPr>
              <a:t>FGF14 GAA </a:t>
            </a:r>
            <a:r>
              <a:rPr lang="uk-UA" sz="3300" dirty="0">
                <a:solidFill>
                  <a:srgbClr val="000000"/>
                </a:solidFill>
              </a:rPr>
              <a:t>та </a:t>
            </a:r>
            <a:r>
              <a:rPr lang="en-US" sz="3300" dirty="0">
                <a:solidFill>
                  <a:srgbClr val="000000"/>
                </a:solidFill>
              </a:rPr>
              <a:t>LOCA</a:t>
            </a:r>
            <a:endParaRPr sz="3300" dirty="0"/>
          </a:p>
        </p:txBody>
      </p:sp>
      <p:sp>
        <p:nvSpPr>
          <p:cNvPr id="3" name="object 3"/>
          <p:cNvSpPr txBox="1"/>
          <p:nvPr/>
        </p:nvSpPr>
        <p:spPr>
          <a:xfrm>
            <a:off x="242383" y="1295400"/>
            <a:ext cx="8319134" cy="4617931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354965" algn="l"/>
              </a:tabLst>
            </a:pPr>
            <a:r>
              <a:rPr sz="180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23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75%</a:t>
            </a:r>
            <a:r>
              <a:rPr lang="uk-UA" sz="23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пацієнтів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із </a:t>
            </a:r>
            <a:r>
              <a:rPr lang="uk-UA" sz="2300" dirty="0" err="1">
                <a:solidFill>
                  <a:srgbClr val="404040"/>
                </a:solidFill>
                <a:latin typeface="Trebuchet MS"/>
                <a:cs typeface="Trebuchet MS"/>
              </a:rPr>
              <a:t>мозочковими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300" dirty="0" err="1">
                <a:solidFill>
                  <a:srgbClr val="404040"/>
                </a:solidFill>
                <a:latin typeface="Trebuchet MS"/>
                <a:cs typeface="Trebuchet MS"/>
              </a:rPr>
              <a:t>атаксіями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 з пізнім початком (</a:t>
            </a:r>
            <a:r>
              <a:rPr lang="en-US" sz="2300" dirty="0">
                <a:solidFill>
                  <a:srgbClr val="404040"/>
                </a:solidFill>
                <a:latin typeface="Trebuchet MS"/>
                <a:cs typeface="Trebuchet MS"/>
              </a:rPr>
              <a:t>LOCA</a:t>
            </a:r>
            <a:r>
              <a:rPr lang="en-US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 мають </a:t>
            </a:r>
            <a:r>
              <a:rPr lang="uk-UA" sz="2300" b="1" dirty="0">
                <a:solidFill>
                  <a:srgbClr val="404040"/>
                </a:solidFill>
                <a:latin typeface="Trebuchet MS"/>
                <a:cs typeface="Trebuchet MS"/>
              </a:rPr>
              <a:t>негативні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 результати молекулярного 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тестування</a:t>
            </a:r>
          </a:p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354965" algn="l"/>
              </a:tabLst>
            </a:pPr>
            <a:r>
              <a:rPr lang="uk-UA" sz="240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Домінантна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повторна експансія </a:t>
            </a:r>
            <a:r>
              <a:rPr lang="en-US" sz="2300" dirty="0">
                <a:solidFill>
                  <a:srgbClr val="404040"/>
                </a:solidFill>
                <a:latin typeface="Trebuchet MS"/>
                <a:cs typeface="Trebuchet MS"/>
              </a:rPr>
              <a:t>GAA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в першому </a:t>
            </a:r>
            <a:r>
              <a:rPr lang="uk-UA" sz="23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інтроні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FGF14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нещодавно 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виявлена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у нерозкритих випадках </a:t>
            </a:r>
            <a:r>
              <a:rPr lang="en-US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LOCA</a:t>
            </a:r>
            <a:endParaRPr lang="uk-UA" sz="23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354965" algn="l"/>
              </a:tabLst>
            </a:pPr>
            <a:r>
              <a:rPr lang="uk-UA" sz="240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23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FGF14</a:t>
            </a:r>
            <a:r>
              <a:rPr lang="en-US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кодує фактор росту фібробластів 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14</a:t>
            </a:r>
          </a:p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354965" algn="l"/>
              </a:tabLst>
            </a:pPr>
            <a:r>
              <a:rPr lang="uk-UA" sz="240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Патогенний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, </a:t>
            </a:r>
            <a:r>
              <a:rPr lang="uk-UA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якщо щонайменше </a:t>
            </a:r>
            <a:r>
              <a:rPr lang="uk-UA" sz="2300" b="1" dirty="0">
                <a:solidFill>
                  <a:srgbClr val="404040"/>
                </a:solidFill>
                <a:latin typeface="Trebuchet MS"/>
                <a:cs typeface="Trebuchet MS"/>
              </a:rPr>
              <a:t>250 </a:t>
            </a:r>
            <a:r>
              <a:rPr lang="uk-UA" sz="23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повторів</a:t>
            </a:r>
          </a:p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354965" algn="l"/>
              </a:tabLst>
            </a:pPr>
            <a:r>
              <a:rPr lang="uk-UA" sz="240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GAA </a:t>
            </a:r>
            <a:r>
              <a:rPr lang="en-US" sz="2300" dirty="0">
                <a:solidFill>
                  <a:srgbClr val="404040"/>
                </a:solidFill>
                <a:latin typeface="Trebuchet MS"/>
                <a:cs typeface="Trebuchet MS"/>
              </a:rPr>
              <a:t>250-300: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ймовірно патогенний зі зниженою </a:t>
            </a:r>
            <a:r>
              <a:rPr lang="uk-UA" sz="23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пенетрантністю</a:t>
            </a:r>
            <a:endParaRPr lang="uk-UA" sz="23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354965" algn="l"/>
              </a:tabLst>
            </a:pPr>
            <a:r>
              <a:rPr lang="uk-UA" sz="240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2300" dirty="0" smtClean="0">
                <a:solidFill>
                  <a:srgbClr val="404040"/>
                </a:solidFill>
                <a:latin typeface="Trebuchet MS"/>
                <a:cs typeface="Trebuchet MS"/>
              </a:rPr>
              <a:t>GAA&gt;300</a:t>
            </a:r>
            <a:r>
              <a:rPr lang="en-US" sz="2300" dirty="0">
                <a:solidFill>
                  <a:srgbClr val="404040"/>
                </a:solidFill>
                <a:latin typeface="Trebuchet MS"/>
                <a:cs typeface="Trebuchet MS"/>
              </a:rPr>
              <a:t>: </a:t>
            </a:r>
            <a:r>
              <a:rPr lang="uk-UA" sz="2300" dirty="0">
                <a:solidFill>
                  <a:srgbClr val="404040"/>
                </a:solidFill>
                <a:latin typeface="Trebuchet MS"/>
                <a:cs typeface="Trebuchet MS"/>
              </a:rPr>
              <a:t>повністю </a:t>
            </a:r>
            <a:r>
              <a:rPr lang="uk-UA" sz="23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пенетрантний</a:t>
            </a:r>
            <a:endParaRPr sz="2300" dirty="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705"/>
              </a:spcBef>
            </a:pPr>
            <a:r>
              <a:rPr sz="1600" spc="-15" dirty="0">
                <a:latin typeface="Trebuchet MS"/>
                <a:cs typeface="Trebuchet MS"/>
              </a:rPr>
              <a:t>Pellerin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et al,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2023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73979" y="1866367"/>
            <a:ext cx="3490595" cy="2700655"/>
            <a:chOff x="5173979" y="1866367"/>
            <a:chExt cx="3490595" cy="2700655"/>
          </a:xfrm>
        </p:grpSpPr>
        <p:sp>
          <p:nvSpPr>
            <p:cNvPr id="3" name="object 3"/>
            <p:cNvSpPr/>
            <p:nvPr/>
          </p:nvSpPr>
          <p:spPr>
            <a:xfrm>
              <a:off x="5173979" y="1866900"/>
              <a:ext cx="3481070" cy="2693035"/>
            </a:xfrm>
            <a:custGeom>
              <a:avLst/>
              <a:gdLst/>
              <a:ahLst/>
              <a:cxnLst/>
              <a:rect l="l" t="t" r="r" b="b"/>
              <a:pathLst>
                <a:path w="3481070" h="2693035">
                  <a:moveTo>
                    <a:pt x="0" y="2692733"/>
                  </a:moveTo>
                  <a:lnTo>
                    <a:pt x="3480814" y="2692733"/>
                  </a:lnTo>
                  <a:lnTo>
                    <a:pt x="3480814" y="0"/>
                  </a:lnTo>
                  <a:lnTo>
                    <a:pt x="0" y="0"/>
                  </a:lnTo>
                  <a:lnTo>
                    <a:pt x="0" y="2692733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79" y="4553985"/>
              <a:ext cx="3481070" cy="5715"/>
            </a:xfrm>
            <a:custGeom>
              <a:avLst/>
              <a:gdLst/>
              <a:ahLst/>
              <a:cxnLst/>
              <a:rect l="l" t="t" r="r" b="b"/>
              <a:pathLst>
                <a:path w="3481069" h="5714">
                  <a:moveTo>
                    <a:pt x="3480814" y="0"/>
                  </a:moveTo>
                  <a:lnTo>
                    <a:pt x="0" y="0"/>
                  </a:lnTo>
                  <a:lnTo>
                    <a:pt x="0" y="5648"/>
                  </a:lnTo>
                  <a:lnTo>
                    <a:pt x="3480814" y="5648"/>
                  </a:lnTo>
                  <a:lnTo>
                    <a:pt x="3480814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7952" y="3663378"/>
              <a:ext cx="164465" cy="156845"/>
            </a:xfrm>
            <a:custGeom>
              <a:avLst/>
              <a:gdLst/>
              <a:ahLst/>
              <a:cxnLst/>
              <a:rect l="l" t="t" r="r" b="b"/>
              <a:pathLst>
                <a:path w="164465" h="156845">
                  <a:moveTo>
                    <a:pt x="75234" y="112420"/>
                  </a:moveTo>
                  <a:lnTo>
                    <a:pt x="72326" y="95415"/>
                  </a:lnTo>
                  <a:lnTo>
                    <a:pt x="63601" y="80124"/>
                  </a:lnTo>
                  <a:lnTo>
                    <a:pt x="51295" y="70599"/>
                  </a:lnTo>
                  <a:lnTo>
                    <a:pt x="37198" y="67424"/>
                  </a:lnTo>
                  <a:lnTo>
                    <a:pt x="23101" y="70599"/>
                  </a:lnTo>
                  <a:lnTo>
                    <a:pt x="10807" y="80124"/>
                  </a:lnTo>
                  <a:lnTo>
                    <a:pt x="2705" y="95415"/>
                  </a:lnTo>
                  <a:lnTo>
                    <a:pt x="0" y="112420"/>
                  </a:lnTo>
                  <a:lnTo>
                    <a:pt x="2705" y="129171"/>
                  </a:lnTo>
                  <a:lnTo>
                    <a:pt x="10807" y="143662"/>
                  </a:lnTo>
                  <a:lnTo>
                    <a:pt x="23101" y="153187"/>
                  </a:lnTo>
                  <a:lnTo>
                    <a:pt x="37198" y="156375"/>
                  </a:lnTo>
                  <a:lnTo>
                    <a:pt x="51295" y="153187"/>
                  </a:lnTo>
                  <a:lnTo>
                    <a:pt x="63601" y="143662"/>
                  </a:lnTo>
                  <a:lnTo>
                    <a:pt x="72326" y="129171"/>
                  </a:lnTo>
                  <a:lnTo>
                    <a:pt x="75234" y="112420"/>
                  </a:lnTo>
                  <a:close/>
                </a:path>
                <a:path w="164465" h="156845">
                  <a:moveTo>
                    <a:pt x="164465" y="44831"/>
                  </a:moveTo>
                  <a:lnTo>
                    <a:pt x="161772" y="28232"/>
                  </a:lnTo>
                  <a:lnTo>
                    <a:pt x="153670" y="13766"/>
                  </a:lnTo>
                  <a:lnTo>
                    <a:pt x="140627" y="3441"/>
                  </a:lnTo>
                  <a:lnTo>
                    <a:pt x="126149" y="0"/>
                  </a:lnTo>
                  <a:lnTo>
                    <a:pt x="111912" y="3441"/>
                  </a:lnTo>
                  <a:lnTo>
                    <a:pt x="99593" y="13766"/>
                  </a:lnTo>
                  <a:lnTo>
                    <a:pt x="91490" y="28232"/>
                  </a:lnTo>
                  <a:lnTo>
                    <a:pt x="88798" y="44831"/>
                  </a:lnTo>
                  <a:lnTo>
                    <a:pt x="91490" y="61417"/>
                  </a:lnTo>
                  <a:lnTo>
                    <a:pt x="99593" y="75895"/>
                  </a:lnTo>
                  <a:lnTo>
                    <a:pt x="111912" y="85420"/>
                  </a:lnTo>
                  <a:lnTo>
                    <a:pt x="126149" y="88595"/>
                  </a:lnTo>
                  <a:lnTo>
                    <a:pt x="140627" y="85420"/>
                  </a:lnTo>
                  <a:lnTo>
                    <a:pt x="153670" y="75895"/>
                  </a:lnTo>
                  <a:lnTo>
                    <a:pt x="161772" y="61417"/>
                  </a:lnTo>
                  <a:lnTo>
                    <a:pt x="164465" y="448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14579" y="3322721"/>
              <a:ext cx="75353" cy="8896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4579" y="3595599"/>
              <a:ext cx="75353" cy="8859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542251" y="2731096"/>
              <a:ext cx="864235" cy="1089025"/>
            </a:xfrm>
            <a:custGeom>
              <a:avLst/>
              <a:gdLst/>
              <a:ahLst/>
              <a:cxnLst/>
              <a:rect l="l" t="t" r="r" b="b"/>
              <a:pathLst>
                <a:path w="864234" h="1089025">
                  <a:moveTo>
                    <a:pt x="75514" y="45186"/>
                  </a:moveTo>
                  <a:lnTo>
                    <a:pt x="38392" y="0"/>
                  </a:lnTo>
                  <a:lnTo>
                    <a:pt x="0" y="45186"/>
                  </a:lnTo>
                  <a:lnTo>
                    <a:pt x="38392" y="88963"/>
                  </a:lnTo>
                  <a:lnTo>
                    <a:pt x="75514" y="45186"/>
                  </a:lnTo>
                  <a:close/>
                </a:path>
                <a:path w="864234" h="1089025">
                  <a:moveTo>
                    <a:pt x="259168" y="180733"/>
                  </a:moveTo>
                  <a:lnTo>
                    <a:pt x="220776" y="136982"/>
                  </a:lnTo>
                  <a:lnTo>
                    <a:pt x="183502" y="180733"/>
                  </a:lnTo>
                  <a:lnTo>
                    <a:pt x="220776" y="225920"/>
                  </a:lnTo>
                  <a:lnTo>
                    <a:pt x="259168" y="180733"/>
                  </a:lnTo>
                  <a:close/>
                </a:path>
                <a:path w="864234" h="1089025">
                  <a:moveTo>
                    <a:pt x="403237" y="1044702"/>
                  </a:moveTo>
                  <a:lnTo>
                    <a:pt x="400545" y="1027696"/>
                  </a:lnTo>
                  <a:lnTo>
                    <a:pt x="392442" y="1012405"/>
                  </a:lnTo>
                  <a:lnTo>
                    <a:pt x="379399" y="1002880"/>
                  </a:lnTo>
                  <a:lnTo>
                    <a:pt x="364921" y="999705"/>
                  </a:lnTo>
                  <a:lnTo>
                    <a:pt x="350685" y="1002880"/>
                  </a:lnTo>
                  <a:lnTo>
                    <a:pt x="338366" y="1012405"/>
                  </a:lnTo>
                  <a:lnTo>
                    <a:pt x="330263" y="1027696"/>
                  </a:lnTo>
                  <a:lnTo>
                    <a:pt x="327571" y="1044702"/>
                  </a:lnTo>
                  <a:lnTo>
                    <a:pt x="330263" y="1061453"/>
                  </a:lnTo>
                  <a:lnTo>
                    <a:pt x="338366" y="1075944"/>
                  </a:lnTo>
                  <a:lnTo>
                    <a:pt x="350685" y="1085469"/>
                  </a:lnTo>
                  <a:lnTo>
                    <a:pt x="364921" y="1088656"/>
                  </a:lnTo>
                  <a:lnTo>
                    <a:pt x="379399" y="1085469"/>
                  </a:lnTo>
                  <a:lnTo>
                    <a:pt x="392442" y="1075944"/>
                  </a:lnTo>
                  <a:lnTo>
                    <a:pt x="400545" y="1061453"/>
                  </a:lnTo>
                  <a:lnTo>
                    <a:pt x="403237" y="1044702"/>
                  </a:lnTo>
                  <a:close/>
                </a:path>
                <a:path w="864234" h="1089025">
                  <a:moveTo>
                    <a:pt x="447675" y="772363"/>
                  </a:moveTo>
                  <a:lnTo>
                    <a:pt x="444944" y="755777"/>
                  </a:lnTo>
                  <a:lnTo>
                    <a:pt x="436753" y="741311"/>
                  </a:lnTo>
                  <a:lnTo>
                    <a:pt x="424459" y="731774"/>
                  </a:lnTo>
                  <a:lnTo>
                    <a:pt x="410362" y="728599"/>
                  </a:lnTo>
                  <a:lnTo>
                    <a:pt x="396265" y="731774"/>
                  </a:lnTo>
                  <a:lnTo>
                    <a:pt x="383959" y="741311"/>
                  </a:lnTo>
                  <a:lnTo>
                    <a:pt x="375234" y="755777"/>
                  </a:lnTo>
                  <a:lnTo>
                    <a:pt x="372325" y="772363"/>
                  </a:lnTo>
                  <a:lnTo>
                    <a:pt x="375234" y="788962"/>
                  </a:lnTo>
                  <a:lnTo>
                    <a:pt x="383959" y="803440"/>
                  </a:lnTo>
                  <a:lnTo>
                    <a:pt x="396265" y="813765"/>
                  </a:lnTo>
                  <a:lnTo>
                    <a:pt x="410362" y="817206"/>
                  </a:lnTo>
                  <a:lnTo>
                    <a:pt x="424459" y="813765"/>
                  </a:lnTo>
                  <a:lnTo>
                    <a:pt x="436753" y="803440"/>
                  </a:lnTo>
                  <a:lnTo>
                    <a:pt x="444944" y="788962"/>
                  </a:lnTo>
                  <a:lnTo>
                    <a:pt x="447675" y="772363"/>
                  </a:lnTo>
                  <a:close/>
                </a:path>
                <a:path w="864234" h="1089025">
                  <a:moveTo>
                    <a:pt x="492036" y="1044702"/>
                  </a:moveTo>
                  <a:lnTo>
                    <a:pt x="489331" y="1027696"/>
                  </a:lnTo>
                  <a:lnTo>
                    <a:pt x="481228" y="1012405"/>
                  </a:lnTo>
                  <a:lnTo>
                    <a:pt x="468439" y="1002880"/>
                  </a:lnTo>
                  <a:lnTo>
                    <a:pt x="454253" y="999705"/>
                  </a:lnTo>
                  <a:lnTo>
                    <a:pt x="440042" y="1002880"/>
                  </a:lnTo>
                  <a:lnTo>
                    <a:pt x="427151" y="1012405"/>
                  </a:lnTo>
                  <a:lnTo>
                    <a:pt x="419061" y="1027696"/>
                  </a:lnTo>
                  <a:lnTo>
                    <a:pt x="416356" y="1044702"/>
                  </a:lnTo>
                  <a:lnTo>
                    <a:pt x="419061" y="1061453"/>
                  </a:lnTo>
                  <a:lnTo>
                    <a:pt x="427151" y="1075944"/>
                  </a:lnTo>
                  <a:lnTo>
                    <a:pt x="440042" y="1085469"/>
                  </a:lnTo>
                  <a:lnTo>
                    <a:pt x="454253" y="1088656"/>
                  </a:lnTo>
                  <a:lnTo>
                    <a:pt x="468439" y="1085469"/>
                  </a:lnTo>
                  <a:lnTo>
                    <a:pt x="481228" y="1075944"/>
                  </a:lnTo>
                  <a:lnTo>
                    <a:pt x="489331" y="1061453"/>
                  </a:lnTo>
                  <a:lnTo>
                    <a:pt x="492036" y="1044702"/>
                  </a:lnTo>
                  <a:close/>
                </a:path>
                <a:path w="864234" h="1089025">
                  <a:moveTo>
                    <a:pt x="536511" y="772363"/>
                  </a:moveTo>
                  <a:lnTo>
                    <a:pt x="533806" y="755777"/>
                  </a:lnTo>
                  <a:lnTo>
                    <a:pt x="525703" y="741311"/>
                  </a:lnTo>
                  <a:lnTo>
                    <a:pt x="513410" y="731774"/>
                  </a:lnTo>
                  <a:lnTo>
                    <a:pt x="499313" y="728599"/>
                  </a:lnTo>
                  <a:lnTo>
                    <a:pt x="485216" y="731774"/>
                  </a:lnTo>
                  <a:lnTo>
                    <a:pt x="472909" y="741311"/>
                  </a:lnTo>
                  <a:lnTo>
                    <a:pt x="464096" y="755777"/>
                  </a:lnTo>
                  <a:lnTo>
                    <a:pt x="461149" y="772363"/>
                  </a:lnTo>
                  <a:lnTo>
                    <a:pt x="464096" y="788962"/>
                  </a:lnTo>
                  <a:lnTo>
                    <a:pt x="472909" y="803440"/>
                  </a:lnTo>
                  <a:lnTo>
                    <a:pt x="485216" y="813765"/>
                  </a:lnTo>
                  <a:lnTo>
                    <a:pt x="499313" y="817206"/>
                  </a:lnTo>
                  <a:lnTo>
                    <a:pt x="513410" y="813765"/>
                  </a:lnTo>
                  <a:lnTo>
                    <a:pt x="525703" y="803440"/>
                  </a:lnTo>
                  <a:lnTo>
                    <a:pt x="533806" y="788962"/>
                  </a:lnTo>
                  <a:lnTo>
                    <a:pt x="536511" y="772363"/>
                  </a:lnTo>
                  <a:close/>
                </a:path>
                <a:path w="864234" h="1089025">
                  <a:moveTo>
                    <a:pt x="630936" y="909332"/>
                  </a:moveTo>
                  <a:lnTo>
                    <a:pt x="628027" y="892746"/>
                  </a:lnTo>
                  <a:lnTo>
                    <a:pt x="619302" y="878268"/>
                  </a:lnTo>
                  <a:lnTo>
                    <a:pt x="606996" y="867943"/>
                  </a:lnTo>
                  <a:lnTo>
                    <a:pt x="592899" y="864514"/>
                  </a:lnTo>
                  <a:lnTo>
                    <a:pt x="578802" y="867943"/>
                  </a:lnTo>
                  <a:lnTo>
                    <a:pt x="566508" y="878268"/>
                  </a:lnTo>
                  <a:lnTo>
                    <a:pt x="558406" y="892746"/>
                  </a:lnTo>
                  <a:lnTo>
                    <a:pt x="555701" y="909332"/>
                  </a:lnTo>
                  <a:lnTo>
                    <a:pt x="558406" y="925931"/>
                  </a:lnTo>
                  <a:lnTo>
                    <a:pt x="566508" y="940396"/>
                  </a:lnTo>
                  <a:lnTo>
                    <a:pt x="578802" y="949921"/>
                  </a:lnTo>
                  <a:lnTo>
                    <a:pt x="592899" y="953096"/>
                  </a:lnTo>
                  <a:lnTo>
                    <a:pt x="606996" y="949921"/>
                  </a:lnTo>
                  <a:lnTo>
                    <a:pt x="619302" y="940396"/>
                  </a:lnTo>
                  <a:lnTo>
                    <a:pt x="628027" y="925931"/>
                  </a:lnTo>
                  <a:lnTo>
                    <a:pt x="630936" y="909332"/>
                  </a:lnTo>
                  <a:close/>
                </a:path>
                <a:path w="864234" h="1089025">
                  <a:moveTo>
                    <a:pt x="630936" y="635584"/>
                  </a:moveTo>
                  <a:lnTo>
                    <a:pt x="628027" y="618832"/>
                  </a:lnTo>
                  <a:lnTo>
                    <a:pt x="619302" y="604329"/>
                  </a:lnTo>
                  <a:lnTo>
                    <a:pt x="606996" y="594804"/>
                  </a:lnTo>
                  <a:lnTo>
                    <a:pt x="592899" y="591629"/>
                  </a:lnTo>
                  <a:lnTo>
                    <a:pt x="578802" y="594804"/>
                  </a:lnTo>
                  <a:lnTo>
                    <a:pt x="566508" y="604329"/>
                  </a:lnTo>
                  <a:lnTo>
                    <a:pt x="558406" y="618832"/>
                  </a:lnTo>
                  <a:lnTo>
                    <a:pt x="555701" y="635584"/>
                  </a:lnTo>
                  <a:lnTo>
                    <a:pt x="558406" y="652589"/>
                  </a:lnTo>
                  <a:lnTo>
                    <a:pt x="566508" y="667880"/>
                  </a:lnTo>
                  <a:lnTo>
                    <a:pt x="578802" y="677418"/>
                  </a:lnTo>
                  <a:lnTo>
                    <a:pt x="592899" y="680593"/>
                  </a:lnTo>
                  <a:lnTo>
                    <a:pt x="606996" y="677418"/>
                  </a:lnTo>
                  <a:lnTo>
                    <a:pt x="619302" y="667880"/>
                  </a:lnTo>
                  <a:lnTo>
                    <a:pt x="628027" y="652589"/>
                  </a:lnTo>
                  <a:lnTo>
                    <a:pt x="630936" y="635584"/>
                  </a:lnTo>
                  <a:close/>
                </a:path>
                <a:path w="864234" h="1089025">
                  <a:moveTo>
                    <a:pt x="642099" y="772363"/>
                  </a:moveTo>
                  <a:lnTo>
                    <a:pt x="639394" y="755777"/>
                  </a:lnTo>
                  <a:lnTo>
                    <a:pt x="631304" y="741311"/>
                  </a:lnTo>
                  <a:lnTo>
                    <a:pt x="618998" y="731774"/>
                  </a:lnTo>
                  <a:lnTo>
                    <a:pt x="604901" y="728599"/>
                  </a:lnTo>
                  <a:lnTo>
                    <a:pt x="590804" y="731774"/>
                  </a:lnTo>
                  <a:lnTo>
                    <a:pt x="578510" y="741311"/>
                  </a:lnTo>
                  <a:lnTo>
                    <a:pt x="569683" y="755777"/>
                  </a:lnTo>
                  <a:lnTo>
                    <a:pt x="566750" y="772363"/>
                  </a:lnTo>
                  <a:lnTo>
                    <a:pt x="569683" y="788962"/>
                  </a:lnTo>
                  <a:lnTo>
                    <a:pt x="578510" y="803440"/>
                  </a:lnTo>
                  <a:lnTo>
                    <a:pt x="590804" y="813765"/>
                  </a:lnTo>
                  <a:lnTo>
                    <a:pt x="604901" y="817206"/>
                  </a:lnTo>
                  <a:lnTo>
                    <a:pt x="618998" y="813765"/>
                  </a:lnTo>
                  <a:lnTo>
                    <a:pt x="631304" y="803440"/>
                  </a:lnTo>
                  <a:lnTo>
                    <a:pt x="639394" y="788962"/>
                  </a:lnTo>
                  <a:lnTo>
                    <a:pt x="642099" y="772363"/>
                  </a:lnTo>
                  <a:close/>
                </a:path>
                <a:path w="864234" h="1089025">
                  <a:moveTo>
                    <a:pt x="724966" y="841552"/>
                  </a:moveTo>
                  <a:lnTo>
                    <a:pt x="722274" y="824966"/>
                  </a:lnTo>
                  <a:lnTo>
                    <a:pt x="714171" y="810501"/>
                  </a:lnTo>
                  <a:lnTo>
                    <a:pt x="701852" y="800163"/>
                  </a:lnTo>
                  <a:lnTo>
                    <a:pt x="687692" y="796721"/>
                  </a:lnTo>
                  <a:lnTo>
                    <a:pt x="673544" y="800163"/>
                  </a:lnTo>
                  <a:lnTo>
                    <a:pt x="661212" y="810501"/>
                  </a:lnTo>
                  <a:lnTo>
                    <a:pt x="652487" y="824966"/>
                  </a:lnTo>
                  <a:lnTo>
                    <a:pt x="649579" y="841552"/>
                  </a:lnTo>
                  <a:lnTo>
                    <a:pt x="652487" y="858151"/>
                  </a:lnTo>
                  <a:lnTo>
                    <a:pt x="661212" y="872629"/>
                  </a:lnTo>
                  <a:lnTo>
                    <a:pt x="673544" y="882154"/>
                  </a:lnTo>
                  <a:lnTo>
                    <a:pt x="687692" y="885329"/>
                  </a:lnTo>
                  <a:lnTo>
                    <a:pt x="701852" y="882154"/>
                  </a:lnTo>
                  <a:lnTo>
                    <a:pt x="714171" y="872629"/>
                  </a:lnTo>
                  <a:lnTo>
                    <a:pt x="722274" y="858151"/>
                  </a:lnTo>
                  <a:lnTo>
                    <a:pt x="724966" y="841552"/>
                  </a:lnTo>
                  <a:close/>
                </a:path>
                <a:path w="864234" h="1089025">
                  <a:moveTo>
                    <a:pt x="724966" y="704596"/>
                  </a:moveTo>
                  <a:lnTo>
                    <a:pt x="722274" y="687997"/>
                  </a:lnTo>
                  <a:lnTo>
                    <a:pt x="714171" y="673519"/>
                  </a:lnTo>
                  <a:lnTo>
                    <a:pt x="701852" y="663994"/>
                  </a:lnTo>
                  <a:lnTo>
                    <a:pt x="687692" y="660819"/>
                  </a:lnTo>
                  <a:lnTo>
                    <a:pt x="673544" y="663994"/>
                  </a:lnTo>
                  <a:lnTo>
                    <a:pt x="661212" y="673519"/>
                  </a:lnTo>
                  <a:lnTo>
                    <a:pt x="652487" y="687997"/>
                  </a:lnTo>
                  <a:lnTo>
                    <a:pt x="649579" y="704596"/>
                  </a:lnTo>
                  <a:lnTo>
                    <a:pt x="652487" y="721182"/>
                  </a:lnTo>
                  <a:lnTo>
                    <a:pt x="661212" y="735647"/>
                  </a:lnTo>
                  <a:lnTo>
                    <a:pt x="673544" y="745985"/>
                  </a:lnTo>
                  <a:lnTo>
                    <a:pt x="687692" y="749427"/>
                  </a:lnTo>
                  <a:lnTo>
                    <a:pt x="701852" y="745985"/>
                  </a:lnTo>
                  <a:lnTo>
                    <a:pt x="714171" y="735647"/>
                  </a:lnTo>
                  <a:lnTo>
                    <a:pt x="722274" y="721182"/>
                  </a:lnTo>
                  <a:lnTo>
                    <a:pt x="724966" y="704596"/>
                  </a:lnTo>
                  <a:close/>
                </a:path>
                <a:path w="864234" h="1089025">
                  <a:moveTo>
                    <a:pt x="813765" y="772363"/>
                  </a:moveTo>
                  <a:lnTo>
                    <a:pt x="811060" y="755777"/>
                  </a:lnTo>
                  <a:lnTo>
                    <a:pt x="802970" y="741311"/>
                  </a:lnTo>
                  <a:lnTo>
                    <a:pt x="790663" y="731774"/>
                  </a:lnTo>
                  <a:lnTo>
                    <a:pt x="776566" y="728599"/>
                  </a:lnTo>
                  <a:lnTo>
                    <a:pt x="762469" y="731774"/>
                  </a:lnTo>
                  <a:lnTo>
                    <a:pt x="750163" y="741311"/>
                  </a:lnTo>
                  <a:lnTo>
                    <a:pt x="741349" y="755777"/>
                  </a:lnTo>
                  <a:lnTo>
                    <a:pt x="738416" y="772363"/>
                  </a:lnTo>
                  <a:lnTo>
                    <a:pt x="741349" y="788962"/>
                  </a:lnTo>
                  <a:lnTo>
                    <a:pt x="750163" y="803440"/>
                  </a:lnTo>
                  <a:lnTo>
                    <a:pt x="762469" y="813765"/>
                  </a:lnTo>
                  <a:lnTo>
                    <a:pt x="776566" y="817206"/>
                  </a:lnTo>
                  <a:lnTo>
                    <a:pt x="790663" y="813765"/>
                  </a:lnTo>
                  <a:lnTo>
                    <a:pt x="802970" y="803440"/>
                  </a:lnTo>
                  <a:lnTo>
                    <a:pt x="811060" y="788962"/>
                  </a:lnTo>
                  <a:lnTo>
                    <a:pt x="813765" y="772363"/>
                  </a:lnTo>
                  <a:close/>
                </a:path>
                <a:path w="864234" h="1089025">
                  <a:moveTo>
                    <a:pt x="864158" y="909332"/>
                  </a:moveTo>
                  <a:lnTo>
                    <a:pt x="861453" y="892746"/>
                  </a:lnTo>
                  <a:lnTo>
                    <a:pt x="853363" y="878268"/>
                  </a:lnTo>
                  <a:lnTo>
                    <a:pt x="841044" y="867943"/>
                  </a:lnTo>
                  <a:lnTo>
                    <a:pt x="826808" y="864514"/>
                  </a:lnTo>
                  <a:lnTo>
                    <a:pt x="812317" y="867943"/>
                  </a:lnTo>
                  <a:lnTo>
                    <a:pt x="799287" y="878268"/>
                  </a:lnTo>
                  <a:lnTo>
                    <a:pt x="791184" y="892746"/>
                  </a:lnTo>
                  <a:lnTo>
                    <a:pt x="788479" y="909332"/>
                  </a:lnTo>
                  <a:lnTo>
                    <a:pt x="791184" y="925931"/>
                  </a:lnTo>
                  <a:lnTo>
                    <a:pt x="799287" y="940396"/>
                  </a:lnTo>
                  <a:lnTo>
                    <a:pt x="812317" y="949921"/>
                  </a:lnTo>
                  <a:lnTo>
                    <a:pt x="826808" y="953096"/>
                  </a:lnTo>
                  <a:lnTo>
                    <a:pt x="841044" y="949921"/>
                  </a:lnTo>
                  <a:lnTo>
                    <a:pt x="853363" y="940396"/>
                  </a:lnTo>
                  <a:lnTo>
                    <a:pt x="861453" y="925931"/>
                  </a:lnTo>
                  <a:lnTo>
                    <a:pt x="864158" y="9093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6963" y="2731089"/>
              <a:ext cx="164465" cy="8896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525514" y="2595638"/>
              <a:ext cx="1186180" cy="497205"/>
            </a:xfrm>
            <a:custGeom>
              <a:avLst/>
              <a:gdLst/>
              <a:ahLst/>
              <a:cxnLst/>
              <a:rect l="l" t="t" r="r" b="b"/>
              <a:pathLst>
                <a:path w="1186179" h="497205">
                  <a:moveTo>
                    <a:pt x="74409" y="316191"/>
                  </a:moveTo>
                  <a:lnTo>
                    <a:pt x="37223" y="272440"/>
                  </a:lnTo>
                  <a:lnTo>
                    <a:pt x="0" y="316191"/>
                  </a:lnTo>
                  <a:lnTo>
                    <a:pt x="37223" y="361378"/>
                  </a:lnTo>
                  <a:lnTo>
                    <a:pt x="74409" y="316191"/>
                  </a:lnTo>
                  <a:close/>
                </a:path>
                <a:path w="1186179" h="497205">
                  <a:moveTo>
                    <a:pt x="74409" y="180644"/>
                  </a:moveTo>
                  <a:lnTo>
                    <a:pt x="37223" y="135458"/>
                  </a:lnTo>
                  <a:lnTo>
                    <a:pt x="0" y="180644"/>
                  </a:lnTo>
                  <a:lnTo>
                    <a:pt x="37223" y="224421"/>
                  </a:lnTo>
                  <a:lnTo>
                    <a:pt x="74409" y="180644"/>
                  </a:lnTo>
                  <a:close/>
                </a:path>
                <a:path w="1186179" h="497205">
                  <a:moveTo>
                    <a:pt x="447662" y="248424"/>
                  </a:moveTo>
                  <a:lnTo>
                    <a:pt x="409270" y="204647"/>
                  </a:lnTo>
                  <a:lnTo>
                    <a:pt x="372148" y="248424"/>
                  </a:lnTo>
                  <a:lnTo>
                    <a:pt x="409270" y="293611"/>
                  </a:lnTo>
                  <a:lnTo>
                    <a:pt x="447662" y="248424"/>
                  </a:lnTo>
                  <a:close/>
                </a:path>
                <a:path w="1186179" h="497205">
                  <a:moveTo>
                    <a:pt x="902665" y="180644"/>
                  </a:moveTo>
                  <a:lnTo>
                    <a:pt x="865390" y="135458"/>
                  </a:lnTo>
                  <a:lnTo>
                    <a:pt x="828268" y="180644"/>
                  </a:lnTo>
                  <a:lnTo>
                    <a:pt x="865390" y="224421"/>
                  </a:lnTo>
                  <a:lnTo>
                    <a:pt x="902665" y="180644"/>
                  </a:lnTo>
                  <a:close/>
                </a:path>
                <a:path w="1186179" h="497205">
                  <a:moveTo>
                    <a:pt x="953058" y="316191"/>
                  </a:moveTo>
                  <a:lnTo>
                    <a:pt x="915784" y="272440"/>
                  </a:lnTo>
                  <a:lnTo>
                    <a:pt x="877379" y="316191"/>
                  </a:lnTo>
                  <a:lnTo>
                    <a:pt x="915784" y="361378"/>
                  </a:lnTo>
                  <a:lnTo>
                    <a:pt x="953058" y="316191"/>
                  </a:lnTo>
                  <a:close/>
                </a:path>
                <a:path w="1186179" h="497205">
                  <a:moveTo>
                    <a:pt x="997534" y="451764"/>
                  </a:moveTo>
                  <a:lnTo>
                    <a:pt x="958977" y="407987"/>
                  </a:lnTo>
                  <a:lnTo>
                    <a:pt x="921854" y="451764"/>
                  </a:lnTo>
                  <a:lnTo>
                    <a:pt x="958977" y="496925"/>
                  </a:lnTo>
                  <a:lnTo>
                    <a:pt x="997534" y="451764"/>
                  </a:lnTo>
                  <a:close/>
                </a:path>
                <a:path w="1186179" h="497205">
                  <a:moveTo>
                    <a:pt x="997534" y="180644"/>
                  </a:moveTo>
                  <a:lnTo>
                    <a:pt x="958977" y="135458"/>
                  </a:lnTo>
                  <a:lnTo>
                    <a:pt x="921854" y="180644"/>
                  </a:lnTo>
                  <a:lnTo>
                    <a:pt x="958977" y="224421"/>
                  </a:lnTo>
                  <a:lnTo>
                    <a:pt x="997534" y="180644"/>
                  </a:lnTo>
                  <a:close/>
                </a:path>
                <a:path w="1186179" h="497205">
                  <a:moveTo>
                    <a:pt x="997534" y="43662"/>
                  </a:moveTo>
                  <a:lnTo>
                    <a:pt x="958977" y="0"/>
                  </a:lnTo>
                  <a:lnTo>
                    <a:pt x="921854" y="43662"/>
                  </a:lnTo>
                  <a:lnTo>
                    <a:pt x="958977" y="87515"/>
                  </a:lnTo>
                  <a:lnTo>
                    <a:pt x="997534" y="43662"/>
                  </a:lnTo>
                  <a:close/>
                </a:path>
                <a:path w="1186179" h="497205">
                  <a:moveTo>
                    <a:pt x="1092250" y="316191"/>
                  </a:moveTo>
                  <a:lnTo>
                    <a:pt x="1055128" y="272440"/>
                  </a:lnTo>
                  <a:lnTo>
                    <a:pt x="1016736" y="316191"/>
                  </a:lnTo>
                  <a:lnTo>
                    <a:pt x="1055128" y="361378"/>
                  </a:lnTo>
                  <a:lnTo>
                    <a:pt x="1092250" y="316191"/>
                  </a:lnTo>
                  <a:close/>
                </a:path>
                <a:path w="1186179" h="497205">
                  <a:moveTo>
                    <a:pt x="1136726" y="451764"/>
                  </a:moveTo>
                  <a:lnTo>
                    <a:pt x="1098321" y="407987"/>
                  </a:lnTo>
                  <a:lnTo>
                    <a:pt x="1061046" y="451764"/>
                  </a:lnTo>
                  <a:lnTo>
                    <a:pt x="1098321" y="496925"/>
                  </a:lnTo>
                  <a:lnTo>
                    <a:pt x="1136726" y="451764"/>
                  </a:lnTo>
                  <a:close/>
                </a:path>
                <a:path w="1186179" h="497205">
                  <a:moveTo>
                    <a:pt x="1185837" y="316191"/>
                  </a:moveTo>
                  <a:lnTo>
                    <a:pt x="1148715" y="272440"/>
                  </a:lnTo>
                  <a:lnTo>
                    <a:pt x="1111440" y="316191"/>
                  </a:lnTo>
                  <a:lnTo>
                    <a:pt x="1148715" y="361378"/>
                  </a:lnTo>
                  <a:lnTo>
                    <a:pt x="1185837" y="316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57824" y="2455797"/>
              <a:ext cx="0" cy="1451610"/>
            </a:xfrm>
            <a:custGeom>
              <a:avLst/>
              <a:gdLst/>
              <a:ahLst/>
              <a:cxnLst/>
              <a:rect l="l" t="t" r="r" b="b"/>
              <a:pathLst>
                <a:path h="1451610">
                  <a:moveTo>
                    <a:pt x="0" y="0"/>
                  </a:moveTo>
                  <a:lnTo>
                    <a:pt x="0" y="1451497"/>
                  </a:lnTo>
                </a:path>
              </a:pathLst>
            </a:custGeom>
            <a:ln w="7199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87034" y="3941178"/>
              <a:ext cx="2230755" cy="42545"/>
            </a:xfrm>
            <a:custGeom>
              <a:avLst/>
              <a:gdLst/>
              <a:ahLst/>
              <a:cxnLst/>
              <a:rect l="l" t="t" r="r" b="b"/>
              <a:pathLst>
                <a:path w="2230754" h="42545">
                  <a:moveTo>
                    <a:pt x="2230170" y="0"/>
                  </a:moveTo>
                  <a:lnTo>
                    <a:pt x="1674380" y="0"/>
                  </a:lnTo>
                  <a:lnTo>
                    <a:pt x="1667179" y="0"/>
                  </a:lnTo>
                  <a:lnTo>
                    <a:pt x="0" y="0"/>
                  </a:lnTo>
                  <a:lnTo>
                    <a:pt x="0" y="9880"/>
                  </a:lnTo>
                  <a:lnTo>
                    <a:pt x="278472" y="9880"/>
                  </a:lnTo>
                  <a:lnTo>
                    <a:pt x="278472" y="42367"/>
                  </a:lnTo>
                  <a:lnTo>
                    <a:pt x="285673" y="42367"/>
                  </a:lnTo>
                  <a:lnTo>
                    <a:pt x="285673" y="9880"/>
                  </a:lnTo>
                  <a:lnTo>
                    <a:pt x="834136" y="9880"/>
                  </a:lnTo>
                  <a:lnTo>
                    <a:pt x="834136" y="42367"/>
                  </a:lnTo>
                  <a:lnTo>
                    <a:pt x="841336" y="42367"/>
                  </a:lnTo>
                  <a:lnTo>
                    <a:pt x="841336" y="9880"/>
                  </a:lnTo>
                  <a:lnTo>
                    <a:pt x="1388808" y="9880"/>
                  </a:lnTo>
                  <a:lnTo>
                    <a:pt x="1388808" y="42367"/>
                  </a:lnTo>
                  <a:lnTo>
                    <a:pt x="1397127" y="42367"/>
                  </a:lnTo>
                  <a:lnTo>
                    <a:pt x="1397127" y="9880"/>
                  </a:lnTo>
                  <a:lnTo>
                    <a:pt x="1667179" y="9880"/>
                  </a:lnTo>
                  <a:lnTo>
                    <a:pt x="1667179" y="11290"/>
                  </a:lnTo>
                  <a:lnTo>
                    <a:pt x="1674380" y="11290"/>
                  </a:lnTo>
                  <a:lnTo>
                    <a:pt x="1674380" y="9880"/>
                  </a:lnTo>
                  <a:lnTo>
                    <a:pt x="1944446" y="9880"/>
                  </a:lnTo>
                  <a:lnTo>
                    <a:pt x="1944446" y="42367"/>
                  </a:lnTo>
                  <a:lnTo>
                    <a:pt x="1952917" y="42367"/>
                  </a:lnTo>
                  <a:lnTo>
                    <a:pt x="1952917" y="9880"/>
                  </a:lnTo>
                  <a:lnTo>
                    <a:pt x="2230170" y="9880"/>
                  </a:lnTo>
                  <a:lnTo>
                    <a:pt x="22301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73980" y="1866899"/>
              <a:ext cx="3121981" cy="5231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173979" y="1886656"/>
              <a:ext cx="3490595" cy="14604"/>
            </a:xfrm>
            <a:custGeom>
              <a:avLst/>
              <a:gdLst/>
              <a:ahLst/>
              <a:cxnLst/>
              <a:rect l="l" t="t" r="r" b="b"/>
              <a:pathLst>
                <a:path w="3490595" h="14605">
                  <a:moveTo>
                    <a:pt x="0" y="14115"/>
                  </a:moveTo>
                  <a:lnTo>
                    <a:pt x="0" y="0"/>
                  </a:lnTo>
                  <a:lnTo>
                    <a:pt x="3490413" y="0"/>
                  </a:lnTo>
                  <a:lnTo>
                    <a:pt x="3490413" y="14115"/>
                  </a:lnTo>
                  <a:lnTo>
                    <a:pt x="0" y="14115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16815" y="1986971"/>
              <a:ext cx="59055" cy="110489"/>
            </a:xfrm>
            <a:custGeom>
              <a:avLst/>
              <a:gdLst/>
              <a:ahLst/>
              <a:cxnLst/>
              <a:rect l="l" t="t" r="r" b="b"/>
              <a:pathLst>
                <a:path w="59054" h="110489">
                  <a:moveTo>
                    <a:pt x="57610" y="0"/>
                  </a:moveTo>
                  <a:lnTo>
                    <a:pt x="0" y="0"/>
                  </a:lnTo>
                  <a:lnTo>
                    <a:pt x="0" y="110101"/>
                  </a:lnTo>
                  <a:lnTo>
                    <a:pt x="58810" y="110101"/>
                  </a:lnTo>
                  <a:lnTo>
                    <a:pt x="58810" y="91845"/>
                  </a:lnTo>
                  <a:lnTo>
                    <a:pt x="17998" y="91845"/>
                  </a:lnTo>
                  <a:lnTo>
                    <a:pt x="17998" y="63614"/>
                  </a:lnTo>
                  <a:lnTo>
                    <a:pt x="50411" y="63614"/>
                  </a:lnTo>
                  <a:lnTo>
                    <a:pt x="50411" y="45169"/>
                  </a:lnTo>
                  <a:lnTo>
                    <a:pt x="17998" y="45169"/>
                  </a:lnTo>
                  <a:lnTo>
                    <a:pt x="17998" y="16938"/>
                  </a:lnTo>
                  <a:lnTo>
                    <a:pt x="57610" y="16938"/>
                  </a:lnTo>
                  <a:lnTo>
                    <a:pt x="576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7649" y="1995440"/>
              <a:ext cx="2005727" cy="26405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95376" y="1995440"/>
              <a:ext cx="14604" cy="102235"/>
            </a:xfrm>
            <a:custGeom>
              <a:avLst/>
              <a:gdLst/>
              <a:ahLst/>
              <a:cxnLst/>
              <a:rect l="l" t="t" r="r" b="b"/>
              <a:pathLst>
                <a:path w="14604" h="102235">
                  <a:moveTo>
                    <a:pt x="14398" y="0"/>
                  </a:moveTo>
                  <a:lnTo>
                    <a:pt x="0" y="0"/>
                  </a:lnTo>
                  <a:lnTo>
                    <a:pt x="0" y="101632"/>
                  </a:lnTo>
                  <a:lnTo>
                    <a:pt x="14398" y="101632"/>
                  </a:lnTo>
                  <a:lnTo>
                    <a:pt x="14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50571" y="1995440"/>
              <a:ext cx="174064" cy="10313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73911" y="1995440"/>
              <a:ext cx="391165" cy="10313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207588" y="1893808"/>
              <a:ext cx="12065" cy="2663190"/>
            </a:xfrm>
            <a:custGeom>
              <a:avLst/>
              <a:gdLst/>
              <a:ahLst/>
              <a:cxnLst/>
              <a:rect l="l" t="t" r="r" b="b"/>
              <a:pathLst>
                <a:path w="12064" h="2663190">
                  <a:moveTo>
                    <a:pt x="12003" y="0"/>
                  </a:moveTo>
                  <a:lnTo>
                    <a:pt x="0" y="0"/>
                  </a:lnTo>
                  <a:lnTo>
                    <a:pt x="0" y="2663002"/>
                  </a:lnTo>
                  <a:lnTo>
                    <a:pt x="12003" y="2663002"/>
                  </a:lnTo>
                  <a:lnTo>
                    <a:pt x="12003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3638" y="2447328"/>
              <a:ext cx="771804" cy="156020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080201" y="4023093"/>
              <a:ext cx="220979" cy="92075"/>
            </a:xfrm>
            <a:custGeom>
              <a:avLst/>
              <a:gdLst/>
              <a:ahLst/>
              <a:cxnLst/>
              <a:rect l="l" t="t" r="r" b="b"/>
              <a:pathLst>
                <a:path w="220979" h="92075">
                  <a:moveTo>
                    <a:pt x="55219" y="55067"/>
                  </a:moveTo>
                  <a:lnTo>
                    <a:pt x="0" y="55067"/>
                  </a:lnTo>
                  <a:lnTo>
                    <a:pt x="0" y="62115"/>
                  </a:lnTo>
                  <a:lnTo>
                    <a:pt x="55219" y="62115"/>
                  </a:lnTo>
                  <a:lnTo>
                    <a:pt x="55219" y="55067"/>
                  </a:lnTo>
                  <a:close/>
                </a:path>
                <a:path w="220979" h="92075">
                  <a:moveTo>
                    <a:pt x="100825" y="50812"/>
                  </a:moveTo>
                  <a:lnTo>
                    <a:pt x="96024" y="42341"/>
                  </a:lnTo>
                  <a:lnTo>
                    <a:pt x="87617" y="40932"/>
                  </a:lnTo>
                  <a:lnTo>
                    <a:pt x="91224" y="38100"/>
                  </a:lnTo>
                  <a:lnTo>
                    <a:pt x="92417" y="36690"/>
                  </a:lnTo>
                  <a:lnTo>
                    <a:pt x="94818" y="32461"/>
                  </a:lnTo>
                  <a:lnTo>
                    <a:pt x="97218" y="23990"/>
                  </a:lnTo>
                  <a:lnTo>
                    <a:pt x="97218" y="8458"/>
                  </a:lnTo>
                  <a:lnTo>
                    <a:pt x="91224" y="1409"/>
                  </a:lnTo>
                  <a:lnTo>
                    <a:pt x="79222" y="1409"/>
                  </a:lnTo>
                  <a:lnTo>
                    <a:pt x="74422" y="2819"/>
                  </a:lnTo>
                  <a:lnTo>
                    <a:pt x="67221" y="7048"/>
                  </a:lnTo>
                  <a:lnTo>
                    <a:pt x="62420" y="11290"/>
                  </a:lnTo>
                  <a:lnTo>
                    <a:pt x="67221" y="18338"/>
                  </a:lnTo>
                  <a:lnTo>
                    <a:pt x="74422" y="12700"/>
                  </a:lnTo>
                  <a:lnTo>
                    <a:pt x="75628" y="11290"/>
                  </a:lnTo>
                  <a:lnTo>
                    <a:pt x="85217" y="11290"/>
                  </a:lnTo>
                  <a:lnTo>
                    <a:pt x="87617" y="15519"/>
                  </a:lnTo>
                  <a:lnTo>
                    <a:pt x="87617" y="25400"/>
                  </a:lnTo>
                  <a:lnTo>
                    <a:pt x="86423" y="29641"/>
                  </a:lnTo>
                  <a:lnTo>
                    <a:pt x="82816" y="33870"/>
                  </a:lnTo>
                  <a:lnTo>
                    <a:pt x="80416" y="38100"/>
                  </a:lnTo>
                  <a:lnTo>
                    <a:pt x="78016" y="39522"/>
                  </a:lnTo>
                  <a:lnTo>
                    <a:pt x="73228" y="40932"/>
                  </a:lnTo>
                  <a:lnTo>
                    <a:pt x="73228" y="49403"/>
                  </a:lnTo>
                  <a:lnTo>
                    <a:pt x="86423" y="49403"/>
                  </a:lnTo>
                  <a:lnTo>
                    <a:pt x="91224" y="55067"/>
                  </a:lnTo>
                  <a:lnTo>
                    <a:pt x="91224" y="73418"/>
                  </a:lnTo>
                  <a:lnTo>
                    <a:pt x="85217" y="81889"/>
                  </a:lnTo>
                  <a:lnTo>
                    <a:pt x="74422" y="81889"/>
                  </a:lnTo>
                  <a:lnTo>
                    <a:pt x="70827" y="80467"/>
                  </a:lnTo>
                  <a:lnTo>
                    <a:pt x="64820" y="76238"/>
                  </a:lnTo>
                  <a:lnTo>
                    <a:pt x="61226" y="86118"/>
                  </a:lnTo>
                  <a:lnTo>
                    <a:pt x="68427" y="90347"/>
                  </a:lnTo>
                  <a:lnTo>
                    <a:pt x="76822" y="90347"/>
                  </a:lnTo>
                  <a:lnTo>
                    <a:pt x="86144" y="88328"/>
                  </a:lnTo>
                  <a:lnTo>
                    <a:pt x="93776" y="82588"/>
                  </a:lnTo>
                  <a:lnTo>
                    <a:pt x="98920" y="73672"/>
                  </a:lnTo>
                  <a:lnTo>
                    <a:pt x="100825" y="62115"/>
                  </a:lnTo>
                  <a:lnTo>
                    <a:pt x="100825" y="50812"/>
                  </a:lnTo>
                  <a:close/>
                </a:path>
                <a:path w="220979" h="92075">
                  <a:moveTo>
                    <a:pt x="164452" y="45161"/>
                  </a:moveTo>
                  <a:lnTo>
                    <a:pt x="162725" y="26797"/>
                  </a:lnTo>
                  <a:lnTo>
                    <a:pt x="157848" y="12522"/>
                  </a:lnTo>
                  <a:lnTo>
                    <a:pt x="155676" y="9880"/>
                  </a:lnTo>
                  <a:lnTo>
                    <a:pt x="154851" y="8877"/>
                  </a:lnTo>
                  <a:lnTo>
                    <a:pt x="154851" y="45161"/>
                  </a:lnTo>
                  <a:lnTo>
                    <a:pt x="153784" y="60439"/>
                  </a:lnTo>
                  <a:lnTo>
                    <a:pt x="150799" y="71996"/>
                  </a:lnTo>
                  <a:lnTo>
                    <a:pt x="146240" y="79324"/>
                  </a:lnTo>
                  <a:lnTo>
                    <a:pt x="140436" y="81889"/>
                  </a:lnTo>
                  <a:lnTo>
                    <a:pt x="133946" y="79324"/>
                  </a:lnTo>
                  <a:lnTo>
                    <a:pt x="129032" y="71996"/>
                  </a:lnTo>
                  <a:lnTo>
                    <a:pt x="125920" y="60439"/>
                  </a:lnTo>
                  <a:lnTo>
                    <a:pt x="124828" y="45161"/>
                  </a:lnTo>
                  <a:lnTo>
                    <a:pt x="125907" y="30721"/>
                  </a:lnTo>
                  <a:lnTo>
                    <a:pt x="128879" y="19583"/>
                  </a:lnTo>
                  <a:lnTo>
                    <a:pt x="133438" y="12407"/>
                  </a:lnTo>
                  <a:lnTo>
                    <a:pt x="139230" y="9880"/>
                  </a:lnTo>
                  <a:lnTo>
                    <a:pt x="145732" y="12407"/>
                  </a:lnTo>
                  <a:lnTo>
                    <a:pt x="150647" y="19583"/>
                  </a:lnTo>
                  <a:lnTo>
                    <a:pt x="153758" y="30721"/>
                  </a:lnTo>
                  <a:lnTo>
                    <a:pt x="154851" y="45161"/>
                  </a:lnTo>
                  <a:lnTo>
                    <a:pt x="154851" y="8877"/>
                  </a:lnTo>
                  <a:lnTo>
                    <a:pt x="150266" y="3276"/>
                  </a:lnTo>
                  <a:lnTo>
                    <a:pt x="140436" y="0"/>
                  </a:lnTo>
                  <a:lnTo>
                    <a:pt x="129921" y="3276"/>
                  </a:lnTo>
                  <a:lnTo>
                    <a:pt x="121983" y="12522"/>
                  </a:lnTo>
                  <a:lnTo>
                    <a:pt x="116979" y="26797"/>
                  </a:lnTo>
                  <a:lnTo>
                    <a:pt x="115239" y="45161"/>
                  </a:lnTo>
                  <a:lnTo>
                    <a:pt x="116979" y="64363"/>
                  </a:lnTo>
                  <a:lnTo>
                    <a:pt x="121983" y="79057"/>
                  </a:lnTo>
                  <a:lnTo>
                    <a:pt x="129921" y="88455"/>
                  </a:lnTo>
                  <a:lnTo>
                    <a:pt x="140436" y="91770"/>
                  </a:lnTo>
                  <a:lnTo>
                    <a:pt x="150266" y="88455"/>
                  </a:lnTo>
                  <a:lnTo>
                    <a:pt x="155562" y="81889"/>
                  </a:lnTo>
                  <a:lnTo>
                    <a:pt x="157848" y="79057"/>
                  </a:lnTo>
                  <a:lnTo>
                    <a:pt x="162725" y="64363"/>
                  </a:lnTo>
                  <a:lnTo>
                    <a:pt x="164452" y="45161"/>
                  </a:lnTo>
                  <a:close/>
                </a:path>
                <a:path w="220979" h="92075">
                  <a:moveTo>
                    <a:pt x="220853" y="45161"/>
                  </a:moveTo>
                  <a:lnTo>
                    <a:pt x="218948" y="26797"/>
                  </a:lnTo>
                  <a:lnTo>
                    <a:pt x="213652" y="12522"/>
                  </a:lnTo>
                  <a:lnTo>
                    <a:pt x="211366" y="9880"/>
                  </a:lnTo>
                  <a:lnTo>
                    <a:pt x="211264" y="45161"/>
                  </a:lnTo>
                  <a:lnTo>
                    <a:pt x="210172" y="60439"/>
                  </a:lnTo>
                  <a:lnTo>
                    <a:pt x="207060" y="71996"/>
                  </a:lnTo>
                  <a:lnTo>
                    <a:pt x="202145" y="79324"/>
                  </a:lnTo>
                  <a:lnTo>
                    <a:pt x="195656" y="81889"/>
                  </a:lnTo>
                  <a:lnTo>
                    <a:pt x="189852" y="79324"/>
                  </a:lnTo>
                  <a:lnTo>
                    <a:pt x="185293" y="71996"/>
                  </a:lnTo>
                  <a:lnTo>
                    <a:pt x="182308" y="60439"/>
                  </a:lnTo>
                  <a:lnTo>
                    <a:pt x="181241" y="45161"/>
                  </a:lnTo>
                  <a:lnTo>
                    <a:pt x="182308" y="30721"/>
                  </a:lnTo>
                  <a:lnTo>
                    <a:pt x="185293" y="19583"/>
                  </a:lnTo>
                  <a:lnTo>
                    <a:pt x="189852" y="12407"/>
                  </a:lnTo>
                  <a:lnTo>
                    <a:pt x="195656" y="9880"/>
                  </a:lnTo>
                  <a:lnTo>
                    <a:pt x="202145" y="12407"/>
                  </a:lnTo>
                  <a:lnTo>
                    <a:pt x="207060" y="19583"/>
                  </a:lnTo>
                  <a:lnTo>
                    <a:pt x="210172" y="30721"/>
                  </a:lnTo>
                  <a:lnTo>
                    <a:pt x="211264" y="45161"/>
                  </a:lnTo>
                  <a:lnTo>
                    <a:pt x="211264" y="9766"/>
                  </a:lnTo>
                  <a:lnTo>
                    <a:pt x="205676" y="3276"/>
                  </a:lnTo>
                  <a:lnTo>
                    <a:pt x="195656" y="0"/>
                  </a:lnTo>
                  <a:lnTo>
                    <a:pt x="185826" y="3276"/>
                  </a:lnTo>
                  <a:lnTo>
                    <a:pt x="178244" y="12522"/>
                  </a:lnTo>
                  <a:lnTo>
                    <a:pt x="173367" y="26797"/>
                  </a:lnTo>
                  <a:lnTo>
                    <a:pt x="171640" y="45161"/>
                  </a:lnTo>
                  <a:lnTo>
                    <a:pt x="173367" y="64363"/>
                  </a:lnTo>
                  <a:lnTo>
                    <a:pt x="178244" y="79057"/>
                  </a:lnTo>
                  <a:lnTo>
                    <a:pt x="185826" y="88455"/>
                  </a:lnTo>
                  <a:lnTo>
                    <a:pt x="195656" y="91770"/>
                  </a:lnTo>
                  <a:lnTo>
                    <a:pt x="205676" y="88455"/>
                  </a:lnTo>
                  <a:lnTo>
                    <a:pt x="211251" y="81889"/>
                  </a:lnTo>
                  <a:lnTo>
                    <a:pt x="213652" y="79057"/>
                  </a:lnTo>
                  <a:lnTo>
                    <a:pt x="218948" y="64363"/>
                  </a:lnTo>
                  <a:lnTo>
                    <a:pt x="220853" y="451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34747" y="3945407"/>
              <a:ext cx="222124" cy="1694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90443" y="3945407"/>
              <a:ext cx="220940" cy="16944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833906" y="3945419"/>
              <a:ext cx="49530" cy="169545"/>
            </a:xfrm>
            <a:custGeom>
              <a:avLst/>
              <a:gdLst/>
              <a:ahLst/>
              <a:cxnLst/>
              <a:rect l="l" t="t" r="r" b="b"/>
              <a:pathLst>
                <a:path w="49529" h="169545">
                  <a:moveTo>
                    <a:pt x="27508" y="0"/>
                  </a:moveTo>
                  <a:lnTo>
                    <a:pt x="20307" y="0"/>
                  </a:lnTo>
                  <a:lnTo>
                    <a:pt x="20307" y="62115"/>
                  </a:lnTo>
                  <a:lnTo>
                    <a:pt x="27508" y="62115"/>
                  </a:lnTo>
                  <a:lnTo>
                    <a:pt x="27508" y="0"/>
                  </a:lnTo>
                  <a:close/>
                </a:path>
                <a:path w="49529" h="169545">
                  <a:moveTo>
                    <a:pt x="49110" y="122834"/>
                  </a:moveTo>
                  <a:lnTo>
                    <a:pt x="47383" y="104470"/>
                  </a:lnTo>
                  <a:lnTo>
                    <a:pt x="42506" y="90195"/>
                  </a:lnTo>
                  <a:lnTo>
                    <a:pt x="40335" y="87553"/>
                  </a:lnTo>
                  <a:lnTo>
                    <a:pt x="39509" y="86550"/>
                  </a:lnTo>
                  <a:lnTo>
                    <a:pt x="39509" y="122834"/>
                  </a:lnTo>
                  <a:lnTo>
                    <a:pt x="38455" y="138112"/>
                  </a:lnTo>
                  <a:lnTo>
                    <a:pt x="35496" y="149669"/>
                  </a:lnTo>
                  <a:lnTo>
                    <a:pt x="30937" y="156997"/>
                  </a:lnTo>
                  <a:lnTo>
                    <a:pt x="25107" y="159562"/>
                  </a:lnTo>
                  <a:lnTo>
                    <a:pt x="18630" y="156997"/>
                  </a:lnTo>
                  <a:lnTo>
                    <a:pt x="13754" y="149669"/>
                  </a:lnTo>
                  <a:lnTo>
                    <a:pt x="10668" y="138112"/>
                  </a:lnTo>
                  <a:lnTo>
                    <a:pt x="9588" y="122834"/>
                  </a:lnTo>
                  <a:lnTo>
                    <a:pt x="10655" y="108394"/>
                  </a:lnTo>
                  <a:lnTo>
                    <a:pt x="13614" y="97256"/>
                  </a:lnTo>
                  <a:lnTo>
                    <a:pt x="18161" y="90081"/>
                  </a:lnTo>
                  <a:lnTo>
                    <a:pt x="23990" y="87553"/>
                  </a:lnTo>
                  <a:lnTo>
                    <a:pt x="30467" y="90081"/>
                  </a:lnTo>
                  <a:lnTo>
                    <a:pt x="35356" y="97256"/>
                  </a:lnTo>
                  <a:lnTo>
                    <a:pt x="38430" y="108394"/>
                  </a:lnTo>
                  <a:lnTo>
                    <a:pt x="39509" y="122834"/>
                  </a:lnTo>
                  <a:lnTo>
                    <a:pt x="39509" y="86550"/>
                  </a:lnTo>
                  <a:lnTo>
                    <a:pt x="34937" y="80949"/>
                  </a:lnTo>
                  <a:lnTo>
                    <a:pt x="25107" y="77673"/>
                  </a:lnTo>
                  <a:lnTo>
                    <a:pt x="14643" y="80949"/>
                  </a:lnTo>
                  <a:lnTo>
                    <a:pt x="6731" y="90195"/>
                  </a:lnTo>
                  <a:lnTo>
                    <a:pt x="1739" y="104470"/>
                  </a:lnTo>
                  <a:lnTo>
                    <a:pt x="0" y="122834"/>
                  </a:lnTo>
                  <a:lnTo>
                    <a:pt x="1739" y="142036"/>
                  </a:lnTo>
                  <a:lnTo>
                    <a:pt x="6731" y="156730"/>
                  </a:lnTo>
                  <a:lnTo>
                    <a:pt x="14643" y="166128"/>
                  </a:lnTo>
                  <a:lnTo>
                    <a:pt x="25107" y="169443"/>
                  </a:lnTo>
                  <a:lnTo>
                    <a:pt x="34937" y="166128"/>
                  </a:lnTo>
                  <a:lnTo>
                    <a:pt x="40233" y="159562"/>
                  </a:lnTo>
                  <a:lnTo>
                    <a:pt x="42506" y="156730"/>
                  </a:lnTo>
                  <a:lnTo>
                    <a:pt x="47383" y="142036"/>
                  </a:lnTo>
                  <a:lnTo>
                    <a:pt x="49110" y="1228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40422" y="3945407"/>
              <a:ext cx="154866" cy="1694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73160" y="4278648"/>
              <a:ext cx="499364" cy="10449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14441" y="4289941"/>
              <a:ext cx="180144" cy="12708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32981" y="4278648"/>
              <a:ext cx="498036" cy="13837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173967" y="1866379"/>
              <a:ext cx="3487420" cy="2700655"/>
            </a:xfrm>
            <a:custGeom>
              <a:avLst/>
              <a:gdLst/>
              <a:ahLst/>
              <a:cxnLst/>
              <a:rect l="l" t="t" r="r" b="b"/>
              <a:pathLst>
                <a:path w="3487420" h="2700654">
                  <a:moveTo>
                    <a:pt x="3486899" y="0"/>
                  </a:moveTo>
                  <a:lnTo>
                    <a:pt x="3474897" y="0"/>
                  </a:lnTo>
                  <a:lnTo>
                    <a:pt x="3474897" y="2686837"/>
                  </a:lnTo>
                  <a:lnTo>
                    <a:pt x="0" y="2686837"/>
                  </a:lnTo>
                  <a:lnTo>
                    <a:pt x="0" y="2700566"/>
                  </a:lnTo>
                  <a:lnTo>
                    <a:pt x="3486899" y="2700566"/>
                  </a:lnTo>
                  <a:lnTo>
                    <a:pt x="3486899" y="2686837"/>
                  </a:lnTo>
                  <a:lnTo>
                    <a:pt x="3486899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480496" y="1866767"/>
            <a:ext cx="4248785" cy="2707640"/>
            <a:chOff x="480496" y="1866767"/>
            <a:chExt cx="4248785" cy="2707640"/>
          </a:xfrm>
        </p:grpSpPr>
        <p:sp>
          <p:nvSpPr>
            <p:cNvPr id="32" name="object 32"/>
            <p:cNvSpPr/>
            <p:nvPr/>
          </p:nvSpPr>
          <p:spPr>
            <a:xfrm>
              <a:off x="486625" y="1866772"/>
              <a:ext cx="4242435" cy="2700655"/>
            </a:xfrm>
            <a:custGeom>
              <a:avLst/>
              <a:gdLst/>
              <a:ahLst/>
              <a:cxnLst/>
              <a:rect l="l" t="t" r="r" b="b"/>
              <a:pathLst>
                <a:path w="4242435" h="2700654">
                  <a:moveTo>
                    <a:pt x="4242333" y="2693530"/>
                  </a:moveTo>
                  <a:lnTo>
                    <a:pt x="4902" y="2693530"/>
                  </a:lnTo>
                  <a:lnTo>
                    <a:pt x="4902" y="0"/>
                  </a:lnTo>
                  <a:lnTo>
                    <a:pt x="0" y="0"/>
                  </a:lnTo>
                  <a:lnTo>
                    <a:pt x="0" y="2693530"/>
                  </a:lnTo>
                  <a:lnTo>
                    <a:pt x="0" y="2700363"/>
                  </a:lnTo>
                  <a:lnTo>
                    <a:pt x="4242333" y="2700363"/>
                  </a:lnTo>
                  <a:lnTo>
                    <a:pt x="4242333" y="269353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87983" y="2245054"/>
              <a:ext cx="2100580" cy="1536700"/>
            </a:xfrm>
            <a:custGeom>
              <a:avLst/>
              <a:gdLst/>
              <a:ahLst/>
              <a:cxnLst/>
              <a:rect l="l" t="t" r="r" b="b"/>
              <a:pathLst>
                <a:path w="2100579" h="1536700">
                  <a:moveTo>
                    <a:pt x="326161" y="0"/>
                  </a:moveTo>
                  <a:lnTo>
                    <a:pt x="0" y="0"/>
                  </a:lnTo>
                  <a:lnTo>
                    <a:pt x="0" y="670623"/>
                  </a:lnTo>
                  <a:lnTo>
                    <a:pt x="326161" y="670623"/>
                  </a:lnTo>
                  <a:lnTo>
                    <a:pt x="326161" y="0"/>
                  </a:lnTo>
                  <a:close/>
                </a:path>
                <a:path w="2100579" h="1536700">
                  <a:moveTo>
                    <a:pt x="885291" y="0"/>
                  </a:moveTo>
                  <a:lnTo>
                    <a:pt x="557898" y="0"/>
                  </a:lnTo>
                  <a:lnTo>
                    <a:pt x="557898" y="1386890"/>
                  </a:lnTo>
                  <a:lnTo>
                    <a:pt x="885291" y="1386890"/>
                  </a:lnTo>
                  <a:lnTo>
                    <a:pt x="885291" y="0"/>
                  </a:lnTo>
                  <a:close/>
                </a:path>
                <a:path w="2100579" h="1536700">
                  <a:moveTo>
                    <a:pt x="1492288" y="0"/>
                  </a:moveTo>
                  <a:lnTo>
                    <a:pt x="1166050" y="0"/>
                  </a:lnTo>
                  <a:lnTo>
                    <a:pt x="1166050" y="1445399"/>
                  </a:lnTo>
                  <a:lnTo>
                    <a:pt x="1492288" y="1445399"/>
                  </a:lnTo>
                  <a:lnTo>
                    <a:pt x="1492288" y="0"/>
                  </a:lnTo>
                  <a:close/>
                </a:path>
                <a:path w="2100579" h="1536700">
                  <a:moveTo>
                    <a:pt x="2100326" y="1511"/>
                  </a:moveTo>
                  <a:lnTo>
                    <a:pt x="1773097" y="1511"/>
                  </a:lnTo>
                  <a:lnTo>
                    <a:pt x="1773097" y="1536700"/>
                  </a:lnTo>
                  <a:lnTo>
                    <a:pt x="2100326" y="1536700"/>
                  </a:lnTo>
                  <a:lnTo>
                    <a:pt x="2100326" y="1511"/>
                  </a:lnTo>
                  <a:close/>
                </a:path>
              </a:pathLst>
            </a:custGeom>
            <a:solidFill>
              <a:srgbClr val="5F83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87983" y="2915678"/>
              <a:ext cx="2100580" cy="1030605"/>
            </a:xfrm>
            <a:custGeom>
              <a:avLst/>
              <a:gdLst/>
              <a:ahLst/>
              <a:cxnLst/>
              <a:rect l="l" t="t" r="r" b="b"/>
              <a:pathLst>
                <a:path w="2100579" h="1030604">
                  <a:moveTo>
                    <a:pt x="326161" y="0"/>
                  </a:moveTo>
                  <a:lnTo>
                    <a:pt x="0" y="0"/>
                  </a:lnTo>
                  <a:lnTo>
                    <a:pt x="0" y="1030173"/>
                  </a:lnTo>
                  <a:lnTo>
                    <a:pt x="326161" y="1030173"/>
                  </a:lnTo>
                  <a:lnTo>
                    <a:pt x="326161" y="0"/>
                  </a:lnTo>
                  <a:close/>
                </a:path>
                <a:path w="2100579" h="1030604">
                  <a:moveTo>
                    <a:pt x="885291" y="716267"/>
                  </a:moveTo>
                  <a:lnTo>
                    <a:pt x="557898" y="716267"/>
                  </a:lnTo>
                  <a:lnTo>
                    <a:pt x="557898" y="1030173"/>
                  </a:lnTo>
                  <a:lnTo>
                    <a:pt x="885291" y="1030173"/>
                  </a:lnTo>
                  <a:lnTo>
                    <a:pt x="885291" y="716267"/>
                  </a:lnTo>
                  <a:close/>
                </a:path>
                <a:path w="2100579" h="1030604">
                  <a:moveTo>
                    <a:pt x="1492288" y="774776"/>
                  </a:moveTo>
                  <a:lnTo>
                    <a:pt x="1166050" y="774776"/>
                  </a:lnTo>
                  <a:lnTo>
                    <a:pt x="1166050" y="1030173"/>
                  </a:lnTo>
                  <a:lnTo>
                    <a:pt x="1492288" y="1030173"/>
                  </a:lnTo>
                  <a:lnTo>
                    <a:pt x="1492288" y="774776"/>
                  </a:lnTo>
                  <a:close/>
                </a:path>
                <a:path w="2100579" h="1030604">
                  <a:moveTo>
                    <a:pt x="2100326" y="866076"/>
                  </a:moveTo>
                  <a:lnTo>
                    <a:pt x="1773097" y="866076"/>
                  </a:lnTo>
                  <a:lnTo>
                    <a:pt x="1773097" y="1030173"/>
                  </a:lnTo>
                  <a:lnTo>
                    <a:pt x="2100326" y="1030173"/>
                  </a:lnTo>
                  <a:lnTo>
                    <a:pt x="2100326" y="866076"/>
                  </a:lnTo>
                  <a:close/>
                </a:path>
              </a:pathLst>
            </a:custGeom>
            <a:solidFill>
              <a:srgbClr val="E495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77639" y="2245043"/>
              <a:ext cx="8890" cy="1701164"/>
            </a:xfrm>
            <a:custGeom>
              <a:avLst/>
              <a:gdLst/>
              <a:ahLst/>
              <a:cxnLst/>
              <a:rect l="l" t="t" r="r" b="b"/>
              <a:pathLst>
                <a:path w="8890" h="1701164">
                  <a:moveTo>
                    <a:pt x="8581" y="0"/>
                  </a:moveTo>
                  <a:lnTo>
                    <a:pt x="0" y="0"/>
                  </a:lnTo>
                  <a:lnTo>
                    <a:pt x="0" y="1700805"/>
                  </a:lnTo>
                  <a:lnTo>
                    <a:pt x="8581" y="1700805"/>
                  </a:lnTo>
                  <a:lnTo>
                    <a:pt x="85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08349" y="2643210"/>
              <a:ext cx="1007995" cy="28101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465003" y="2635984"/>
              <a:ext cx="90805" cy="104775"/>
            </a:xfrm>
            <a:custGeom>
              <a:avLst/>
              <a:gdLst/>
              <a:ahLst/>
              <a:cxnLst/>
              <a:rect l="l" t="t" r="r" b="b"/>
              <a:pathLst>
                <a:path w="90804" h="104775">
                  <a:moveTo>
                    <a:pt x="90714" y="0"/>
                  </a:moveTo>
                  <a:lnTo>
                    <a:pt x="0" y="0"/>
                  </a:lnTo>
                  <a:lnTo>
                    <a:pt x="0" y="104181"/>
                  </a:lnTo>
                  <a:lnTo>
                    <a:pt x="90714" y="104181"/>
                  </a:lnTo>
                  <a:lnTo>
                    <a:pt x="90714" y="0"/>
                  </a:lnTo>
                  <a:close/>
                </a:path>
              </a:pathLst>
            </a:custGeom>
            <a:solidFill>
              <a:srgbClr val="E495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08349" y="2280790"/>
              <a:ext cx="1007995" cy="28103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465003" y="2273565"/>
              <a:ext cx="90805" cy="104775"/>
            </a:xfrm>
            <a:custGeom>
              <a:avLst/>
              <a:gdLst/>
              <a:ahLst/>
              <a:cxnLst/>
              <a:rect l="l" t="t" r="r" b="b"/>
              <a:pathLst>
                <a:path w="90804" h="104775">
                  <a:moveTo>
                    <a:pt x="90714" y="0"/>
                  </a:moveTo>
                  <a:lnTo>
                    <a:pt x="0" y="0"/>
                  </a:lnTo>
                  <a:lnTo>
                    <a:pt x="0" y="104200"/>
                  </a:lnTo>
                  <a:lnTo>
                    <a:pt x="90714" y="104200"/>
                  </a:lnTo>
                  <a:lnTo>
                    <a:pt x="90714" y="0"/>
                  </a:lnTo>
                  <a:close/>
                </a:path>
              </a:pathLst>
            </a:custGeom>
            <a:solidFill>
              <a:srgbClr val="5F83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51746" y="2330609"/>
              <a:ext cx="198640" cy="9849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09649" y="2330609"/>
              <a:ext cx="198640" cy="9849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17780" y="2330609"/>
              <a:ext cx="198755" cy="9716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20232" y="3767491"/>
              <a:ext cx="192543" cy="9703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13326" y="3730393"/>
              <a:ext cx="192511" cy="9845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53097" y="3012684"/>
              <a:ext cx="196063" cy="9845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24833" y="2330609"/>
              <a:ext cx="198591" cy="9716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28429" y="3810293"/>
              <a:ext cx="192543" cy="9703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1613" y="1866900"/>
              <a:ext cx="4177348" cy="3150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95210" y="1866899"/>
              <a:ext cx="4234180" cy="13335"/>
            </a:xfrm>
            <a:custGeom>
              <a:avLst/>
              <a:gdLst/>
              <a:ahLst/>
              <a:cxnLst/>
              <a:rect l="l" t="t" r="r" b="b"/>
              <a:pathLst>
                <a:path w="4234180" h="13335">
                  <a:moveTo>
                    <a:pt x="0" y="0"/>
                  </a:moveTo>
                  <a:lnTo>
                    <a:pt x="4233751" y="0"/>
                  </a:lnTo>
                  <a:lnTo>
                    <a:pt x="4233751" y="12871"/>
                  </a:lnTo>
                  <a:lnTo>
                    <a:pt x="0" y="12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74911" y="1966858"/>
              <a:ext cx="87058" cy="11123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9023" y="1975414"/>
              <a:ext cx="3138988" cy="13690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703299" y="1872735"/>
              <a:ext cx="12700" cy="2691130"/>
            </a:xfrm>
            <a:custGeom>
              <a:avLst/>
              <a:gdLst/>
              <a:ahLst/>
              <a:cxnLst/>
              <a:rect l="l" t="t" r="r" b="b"/>
              <a:pathLst>
                <a:path w="12700" h="2691129">
                  <a:moveTo>
                    <a:pt x="12258" y="0"/>
                  </a:moveTo>
                  <a:lnTo>
                    <a:pt x="0" y="0"/>
                  </a:lnTo>
                  <a:lnTo>
                    <a:pt x="0" y="2690932"/>
                  </a:lnTo>
                  <a:lnTo>
                    <a:pt x="12258" y="2690932"/>
                  </a:lnTo>
                  <a:lnTo>
                    <a:pt x="12258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77639" y="2239338"/>
              <a:ext cx="8890" cy="1709420"/>
            </a:xfrm>
            <a:custGeom>
              <a:avLst/>
              <a:gdLst/>
              <a:ahLst/>
              <a:cxnLst/>
              <a:rect l="l" t="t" r="r" b="b"/>
              <a:pathLst>
                <a:path w="8890" h="1709420">
                  <a:moveTo>
                    <a:pt x="8581" y="0"/>
                  </a:moveTo>
                  <a:lnTo>
                    <a:pt x="0" y="0"/>
                  </a:lnTo>
                  <a:lnTo>
                    <a:pt x="0" y="1709362"/>
                  </a:lnTo>
                  <a:lnTo>
                    <a:pt x="8581" y="1709362"/>
                  </a:lnTo>
                  <a:lnTo>
                    <a:pt x="85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6403" y="2471888"/>
              <a:ext cx="118942" cy="123709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81316" y="3940144"/>
              <a:ext cx="2305685" cy="10160"/>
            </a:xfrm>
            <a:custGeom>
              <a:avLst/>
              <a:gdLst/>
              <a:ahLst/>
              <a:cxnLst/>
              <a:rect l="l" t="t" r="r" b="b"/>
              <a:pathLst>
                <a:path w="2305685" h="10160">
                  <a:moveTo>
                    <a:pt x="2305231" y="0"/>
                  </a:moveTo>
                  <a:lnTo>
                    <a:pt x="0" y="0"/>
                  </a:lnTo>
                  <a:lnTo>
                    <a:pt x="0" y="9982"/>
                  </a:lnTo>
                  <a:lnTo>
                    <a:pt x="2305231" y="9982"/>
                  </a:lnTo>
                  <a:lnTo>
                    <a:pt x="23052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56932" y="2189330"/>
              <a:ext cx="224383" cy="9279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13323" y="3039799"/>
              <a:ext cx="167993" cy="9130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18226" y="2617540"/>
              <a:ext cx="163090" cy="8838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13323" y="3466431"/>
              <a:ext cx="167993" cy="8988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968502" y="3888777"/>
              <a:ext cx="113030" cy="93345"/>
            </a:xfrm>
            <a:custGeom>
              <a:avLst/>
              <a:gdLst/>
              <a:ahLst/>
              <a:cxnLst/>
              <a:rect l="l" t="t" r="r" b="b"/>
              <a:pathLst>
                <a:path w="113030" h="93345">
                  <a:moveTo>
                    <a:pt x="50266" y="47091"/>
                  </a:moveTo>
                  <a:lnTo>
                    <a:pt x="48514" y="27698"/>
                  </a:lnTo>
                  <a:lnTo>
                    <a:pt x="43535" y="12839"/>
                  </a:lnTo>
                  <a:lnTo>
                    <a:pt x="41198" y="9982"/>
                  </a:lnTo>
                  <a:lnTo>
                    <a:pt x="40462" y="9080"/>
                  </a:lnTo>
                  <a:lnTo>
                    <a:pt x="40462" y="47091"/>
                  </a:lnTo>
                  <a:lnTo>
                    <a:pt x="39370" y="61683"/>
                  </a:lnTo>
                  <a:lnTo>
                    <a:pt x="36322" y="72948"/>
                  </a:lnTo>
                  <a:lnTo>
                    <a:pt x="31673" y="80187"/>
                  </a:lnTo>
                  <a:lnTo>
                    <a:pt x="25755" y="82753"/>
                  </a:lnTo>
                  <a:lnTo>
                    <a:pt x="19824" y="80187"/>
                  </a:lnTo>
                  <a:lnTo>
                    <a:pt x="15163" y="72948"/>
                  </a:lnTo>
                  <a:lnTo>
                    <a:pt x="12115" y="61683"/>
                  </a:lnTo>
                  <a:lnTo>
                    <a:pt x="11023" y="47091"/>
                  </a:lnTo>
                  <a:lnTo>
                    <a:pt x="12115" y="32258"/>
                  </a:lnTo>
                  <a:lnTo>
                    <a:pt x="40462" y="47091"/>
                  </a:lnTo>
                  <a:lnTo>
                    <a:pt x="40462" y="9080"/>
                  </a:lnTo>
                  <a:lnTo>
                    <a:pt x="35788" y="3340"/>
                  </a:lnTo>
                  <a:lnTo>
                    <a:pt x="25755" y="0"/>
                  </a:lnTo>
                  <a:lnTo>
                    <a:pt x="15519" y="3340"/>
                  </a:lnTo>
                  <a:lnTo>
                    <a:pt x="7353" y="12839"/>
                  </a:lnTo>
                  <a:lnTo>
                    <a:pt x="1943" y="27698"/>
                  </a:lnTo>
                  <a:lnTo>
                    <a:pt x="0" y="47091"/>
                  </a:lnTo>
                  <a:lnTo>
                    <a:pt x="1943" y="65659"/>
                  </a:lnTo>
                  <a:lnTo>
                    <a:pt x="7353" y="80086"/>
                  </a:lnTo>
                  <a:lnTo>
                    <a:pt x="15519" y="89420"/>
                  </a:lnTo>
                  <a:lnTo>
                    <a:pt x="25755" y="92748"/>
                  </a:lnTo>
                  <a:lnTo>
                    <a:pt x="35788" y="89420"/>
                  </a:lnTo>
                  <a:lnTo>
                    <a:pt x="41325" y="82753"/>
                  </a:lnTo>
                  <a:lnTo>
                    <a:pt x="43535" y="80086"/>
                  </a:lnTo>
                  <a:lnTo>
                    <a:pt x="48514" y="65659"/>
                  </a:lnTo>
                  <a:lnTo>
                    <a:pt x="50266" y="47091"/>
                  </a:lnTo>
                  <a:close/>
                </a:path>
                <a:path w="113030" h="93345">
                  <a:moveTo>
                    <a:pt x="112814" y="51371"/>
                  </a:moveTo>
                  <a:lnTo>
                    <a:pt x="60083" y="51371"/>
                  </a:lnTo>
                  <a:lnTo>
                    <a:pt x="60083" y="61353"/>
                  </a:lnTo>
                  <a:lnTo>
                    <a:pt x="112814" y="61353"/>
                  </a:lnTo>
                  <a:lnTo>
                    <a:pt x="112814" y="513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13189" y="3997207"/>
              <a:ext cx="465946" cy="4095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04191" y="4005764"/>
              <a:ext cx="400909" cy="9560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98062" y="4142745"/>
              <a:ext cx="107909" cy="12842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30489" y="4139893"/>
              <a:ext cx="286870" cy="13127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2255964" y="3997210"/>
              <a:ext cx="509270" cy="104775"/>
            </a:xfrm>
            <a:custGeom>
              <a:avLst/>
              <a:gdLst/>
              <a:ahLst/>
              <a:cxnLst/>
              <a:rect l="l" t="t" r="r" b="b"/>
              <a:pathLst>
                <a:path w="509269" h="104775">
                  <a:moveTo>
                    <a:pt x="72402" y="102743"/>
                  </a:moveTo>
                  <a:lnTo>
                    <a:pt x="65163" y="79908"/>
                  </a:lnTo>
                  <a:lnTo>
                    <a:pt x="60185" y="64211"/>
                  </a:lnTo>
                  <a:lnTo>
                    <a:pt x="49771" y="31394"/>
                  </a:lnTo>
                  <a:lnTo>
                    <a:pt x="45427" y="17716"/>
                  </a:lnTo>
                  <a:lnTo>
                    <a:pt x="45427" y="64211"/>
                  </a:lnTo>
                  <a:lnTo>
                    <a:pt x="26962" y="64211"/>
                  </a:lnTo>
                  <a:lnTo>
                    <a:pt x="36766" y="31394"/>
                  </a:lnTo>
                  <a:lnTo>
                    <a:pt x="45427" y="64211"/>
                  </a:lnTo>
                  <a:lnTo>
                    <a:pt x="45427" y="17716"/>
                  </a:lnTo>
                  <a:lnTo>
                    <a:pt x="42976" y="9982"/>
                  </a:lnTo>
                  <a:lnTo>
                    <a:pt x="29413" y="9982"/>
                  </a:lnTo>
                  <a:lnTo>
                    <a:pt x="0" y="102743"/>
                  </a:lnTo>
                  <a:lnTo>
                    <a:pt x="16014" y="102743"/>
                  </a:lnTo>
                  <a:lnTo>
                    <a:pt x="23368" y="79908"/>
                  </a:lnTo>
                  <a:lnTo>
                    <a:pt x="50342" y="79908"/>
                  </a:lnTo>
                  <a:lnTo>
                    <a:pt x="56388" y="102743"/>
                  </a:lnTo>
                  <a:lnTo>
                    <a:pt x="72402" y="102743"/>
                  </a:lnTo>
                  <a:close/>
                </a:path>
                <a:path w="509269" h="104775">
                  <a:moveTo>
                    <a:pt x="131241" y="37096"/>
                  </a:moveTo>
                  <a:lnTo>
                    <a:pt x="116535" y="37096"/>
                  </a:lnTo>
                  <a:lnTo>
                    <a:pt x="116535" y="77050"/>
                  </a:lnTo>
                  <a:lnTo>
                    <a:pt x="107873" y="87058"/>
                  </a:lnTo>
                  <a:lnTo>
                    <a:pt x="102971" y="91325"/>
                  </a:lnTo>
                  <a:lnTo>
                    <a:pt x="96926" y="91325"/>
                  </a:lnTo>
                  <a:lnTo>
                    <a:pt x="95618" y="87058"/>
                  </a:lnTo>
                  <a:lnTo>
                    <a:pt x="95618" y="37096"/>
                  </a:lnTo>
                  <a:lnTo>
                    <a:pt x="80899" y="37096"/>
                  </a:lnTo>
                  <a:lnTo>
                    <a:pt x="80899" y="98463"/>
                  </a:lnTo>
                  <a:lnTo>
                    <a:pt x="85801" y="104165"/>
                  </a:lnTo>
                  <a:lnTo>
                    <a:pt x="104279" y="104165"/>
                  </a:lnTo>
                  <a:lnTo>
                    <a:pt x="109181" y="101307"/>
                  </a:lnTo>
                  <a:lnTo>
                    <a:pt x="116535" y="91325"/>
                  </a:lnTo>
                  <a:lnTo>
                    <a:pt x="116535" y="102743"/>
                  </a:lnTo>
                  <a:lnTo>
                    <a:pt x="131241" y="102743"/>
                  </a:lnTo>
                  <a:lnTo>
                    <a:pt x="131241" y="37096"/>
                  </a:lnTo>
                  <a:close/>
                </a:path>
                <a:path w="509269" h="104775">
                  <a:moveTo>
                    <a:pt x="190080" y="41376"/>
                  </a:moveTo>
                  <a:lnTo>
                    <a:pt x="182727" y="37096"/>
                  </a:lnTo>
                  <a:lnTo>
                    <a:pt x="177825" y="35674"/>
                  </a:lnTo>
                  <a:lnTo>
                    <a:pt x="168021" y="35674"/>
                  </a:lnTo>
                  <a:lnTo>
                    <a:pt x="158648" y="36995"/>
                  </a:lnTo>
                  <a:lnTo>
                    <a:pt x="151244" y="40843"/>
                  </a:lnTo>
                  <a:lnTo>
                    <a:pt x="146392" y="47117"/>
                  </a:lnTo>
                  <a:lnTo>
                    <a:pt x="144653" y="55664"/>
                  </a:lnTo>
                  <a:lnTo>
                    <a:pt x="144653" y="64211"/>
                  </a:lnTo>
                  <a:lnTo>
                    <a:pt x="149555" y="69926"/>
                  </a:lnTo>
                  <a:lnTo>
                    <a:pt x="159359" y="75628"/>
                  </a:lnTo>
                  <a:lnTo>
                    <a:pt x="169164" y="79908"/>
                  </a:lnTo>
                  <a:lnTo>
                    <a:pt x="172923" y="81330"/>
                  </a:lnTo>
                  <a:lnTo>
                    <a:pt x="175374" y="82753"/>
                  </a:lnTo>
                  <a:lnTo>
                    <a:pt x="175374" y="89903"/>
                  </a:lnTo>
                  <a:lnTo>
                    <a:pt x="171615" y="91325"/>
                  </a:lnTo>
                  <a:lnTo>
                    <a:pt x="159359" y="91325"/>
                  </a:lnTo>
                  <a:lnTo>
                    <a:pt x="155765" y="88480"/>
                  </a:lnTo>
                  <a:lnTo>
                    <a:pt x="153314" y="88480"/>
                  </a:lnTo>
                  <a:lnTo>
                    <a:pt x="148412" y="84201"/>
                  </a:lnTo>
                  <a:lnTo>
                    <a:pt x="143497" y="97040"/>
                  </a:lnTo>
                  <a:lnTo>
                    <a:pt x="149555" y="101307"/>
                  </a:lnTo>
                  <a:lnTo>
                    <a:pt x="152006" y="102743"/>
                  </a:lnTo>
                  <a:lnTo>
                    <a:pt x="156908" y="104165"/>
                  </a:lnTo>
                  <a:lnTo>
                    <a:pt x="166712" y="104165"/>
                  </a:lnTo>
                  <a:lnTo>
                    <a:pt x="175882" y="102857"/>
                  </a:lnTo>
                  <a:lnTo>
                    <a:pt x="182829" y="98996"/>
                  </a:lnTo>
                  <a:lnTo>
                    <a:pt x="187236" y="92735"/>
                  </a:lnTo>
                  <a:lnTo>
                    <a:pt x="188785" y="84201"/>
                  </a:lnTo>
                  <a:lnTo>
                    <a:pt x="188785" y="78473"/>
                  </a:lnTo>
                  <a:lnTo>
                    <a:pt x="186321" y="72771"/>
                  </a:lnTo>
                  <a:lnTo>
                    <a:pt x="182727" y="69926"/>
                  </a:lnTo>
                  <a:lnTo>
                    <a:pt x="172923" y="64211"/>
                  </a:lnTo>
                  <a:lnTo>
                    <a:pt x="160667" y="58508"/>
                  </a:lnTo>
                  <a:lnTo>
                    <a:pt x="159359" y="57086"/>
                  </a:lnTo>
                  <a:lnTo>
                    <a:pt x="159359" y="51384"/>
                  </a:lnTo>
                  <a:lnTo>
                    <a:pt x="163118" y="48526"/>
                  </a:lnTo>
                  <a:lnTo>
                    <a:pt x="172923" y="48526"/>
                  </a:lnTo>
                  <a:lnTo>
                    <a:pt x="177825" y="49949"/>
                  </a:lnTo>
                  <a:lnTo>
                    <a:pt x="181419" y="52806"/>
                  </a:lnTo>
                  <a:lnTo>
                    <a:pt x="182727" y="52806"/>
                  </a:lnTo>
                  <a:lnTo>
                    <a:pt x="185178" y="55664"/>
                  </a:lnTo>
                  <a:lnTo>
                    <a:pt x="190080" y="41376"/>
                  </a:lnTo>
                  <a:close/>
                </a:path>
                <a:path w="509269" h="104775">
                  <a:moveTo>
                    <a:pt x="232905" y="97040"/>
                  </a:moveTo>
                  <a:lnTo>
                    <a:pt x="228003" y="84201"/>
                  </a:lnTo>
                  <a:lnTo>
                    <a:pt x="224409" y="87058"/>
                  </a:lnTo>
                  <a:lnTo>
                    <a:pt x="221957" y="88480"/>
                  </a:lnTo>
                  <a:lnTo>
                    <a:pt x="218198" y="88480"/>
                  </a:lnTo>
                  <a:lnTo>
                    <a:pt x="217055" y="85623"/>
                  </a:lnTo>
                  <a:lnTo>
                    <a:pt x="217055" y="49949"/>
                  </a:lnTo>
                  <a:lnTo>
                    <a:pt x="229311" y="49949"/>
                  </a:lnTo>
                  <a:lnTo>
                    <a:pt x="229311" y="37096"/>
                  </a:lnTo>
                  <a:lnTo>
                    <a:pt x="217055" y="37096"/>
                  </a:lnTo>
                  <a:lnTo>
                    <a:pt x="217055" y="17132"/>
                  </a:lnTo>
                  <a:lnTo>
                    <a:pt x="203492" y="17132"/>
                  </a:lnTo>
                  <a:lnTo>
                    <a:pt x="203492" y="37096"/>
                  </a:lnTo>
                  <a:lnTo>
                    <a:pt x="194995" y="38531"/>
                  </a:lnTo>
                  <a:lnTo>
                    <a:pt x="194995" y="49949"/>
                  </a:lnTo>
                  <a:lnTo>
                    <a:pt x="203492" y="49949"/>
                  </a:lnTo>
                  <a:lnTo>
                    <a:pt x="203492" y="99885"/>
                  </a:lnTo>
                  <a:lnTo>
                    <a:pt x="207251" y="104165"/>
                  </a:lnTo>
                  <a:lnTo>
                    <a:pt x="218198" y="104165"/>
                  </a:lnTo>
                  <a:lnTo>
                    <a:pt x="223100" y="102743"/>
                  </a:lnTo>
                  <a:lnTo>
                    <a:pt x="226860" y="99885"/>
                  </a:lnTo>
                  <a:lnTo>
                    <a:pt x="229311" y="99885"/>
                  </a:lnTo>
                  <a:lnTo>
                    <a:pt x="230454" y="98463"/>
                  </a:lnTo>
                  <a:lnTo>
                    <a:pt x="232905" y="97040"/>
                  </a:lnTo>
                  <a:close/>
                </a:path>
                <a:path w="509269" h="104775">
                  <a:moveTo>
                    <a:pt x="274586" y="41376"/>
                  </a:moveTo>
                  <a:lnTo>
                    <a:pt x="269684" y="35674"/>
                  </a:lnTo>
                  <a:lnTo>
                    <a:pt x="262331" y="35674"/>
                  </a:lnTo>
                  <a:lnTo>
                    <a:pt x="258737" y="39954"/>
                  </a:lnTo>
                  <a:lnTo>
                    <a:pt x="252526" y="51384"/>
                  </a:lnTo>
                  <a:lnTo>
                    <a:pt x="252526" y="37096"/>
                  </a:lnTo>
                  <a:lnTo>
                    <a:pt x="240271" y="37096"/>
                  </a:lnTo>
                  <a:lnTo>
                    <a:pt x="240271" y="102743"/>
                  </a:lnTo>
                  <a:lnTo>
                    <a:pt x="254977" y="102743"/>
                  </a:lnTo>
                  <a:lnTo>
                    <a:pt x="254977" y="68491"/>
                  </a:lnTo>
                  <a:lnTo>
                    <a:pt x="256286" y="64211"/>
                  </a:lnTo>
                  <a:lnTo>
                    <a:pt x="258737" y="59931"/>
                  </a:lnTo>
                  <a:lnTo>
                    <a:pt x="259880" y="57086"/>
                  </a:lnTo>
                  <a:lnTo>
                    <a:pt x="263639" y="55664"/>
                  </a:lnTo>
                  <a:lnTo>
                    <a:pt x="268541" y="55664"/>
                  </a:lnTo>
                  <a:lnTo>
                    <a:pt x="269684" y="57086"/>
                  </a:lnTo>
                  <a:lnTo>
                    <a:pt x="274586" y="41376"/>
                  </a:lnTo>
                  <a:close/>
                </a:path>
                <a:path w="509269" h="104775">
                  <a:moveTo>
                    <a:pt x="327380" y="91325"/>
                  </a:moveTo>
                  <a:lnTo>
                    <a:pt x="323621" y="91325"/>
                  </a:lnTo>
                  <a:lnTo>
                    <a:pt x="323621" y="74193"/>
                  </a:lnTo>
                  <a:lnTo>
                    <a:pt x="323621" y="55664"/>
                  </a:lnTo>
                  <a:lnTo>
                    <a:pt x="304012" y="35674"/>
                  </a:lnTo>
                  <a:lnTo>
                    <a:pt x="293497" y="36766"/>
                  </a:lnTo>
                  <a:lnTo>
                    <a:pt x="285800" y="40132"/>
                  </a:lnTo>
                  <a:lnTo>
                    <a:pt x="281089" y="45910"/>
                  </a:lnTo>
                  <a:lnTo>
                    <a:pt x="279488" y="54229"/>
                  </a:lnTo>
                  <a:lnTo>
                    <a:pt x="279488" y="55664"/>
                  </a:lnTo>
                  <a:lnTo>
                    <a:pt x="280797" y="58508"/>
                  </a:lnTo>
                  <a:lnTo>
                    <a:pt x="294208" y="54229"/>
                  </a:lnTo>
                  <a:lnTo>
                    <a:pt x="294208" y="49949"/>
                  </a:lnTo>
                  <a:lnTo>
                    <a:pt x="297967" y="47078"/>
                  </a:lnTo>
                  <a:lnTo>
                    <a:pt x="306463" y="47078"/>
                  </a:lnTo>
                  <a:lnTo>
                    <a:pt x="308914" y="49949"/>
                  </a:lnTo>
                  <a:lnTo>
                    <a:pt x="308914" y="62788"/>
                  </a:lnTo>
                  <a:lnTo>
                    <a:pt x="308914" y="74193"/>
                  </a:lnTo>
                  <a:lnTo>
                    <a:pt x="308914" y="87058"/>
                  </a:lnTo>
                  <a:lnTo>
                    <a:pt x="306463" y="88480"/>
                  </a:lnTo>
                  <a:lnTo>
                    <a:pt x="305320" y="89903"/>
                  </a:lnTo>
                  <a:lnTo>
                    <a:pt x="302869" y="91325"/>
                  </a:lnTo>
                  <a:lnTo>
                    <a:pt x="295516" y="91325"/>
                  </a:lnTo>
                  <a:lnTo>
                    <a:pt x="293065" y="88480"/>
                  </a:lnTo>
                  <a:lnTo>
                    <a:pt x="293065" y="81330"/>
                  </a:lnTo>
                  <a:lnTo>
                    <a:pt x="294208" y="79908"/>
                  </a:lnTo>
                  <a:lnTo>
                    <a:pt x="308914" y="74193"/>
                  </a:lnTo>
                  <a:lnTo>
                    <a:pt x="308914" y="62788"/>
                  </a:lnTo>
                  <a:lnTo>
                    <a:pt x="293065" y="68491"/>
                  </a:lnTo>
                  <a:lnTo>
                    <a:pt x="284391" y="71348"/>
                  </a:lnTo>
                  <a:lnTo>
                    <a:pt x="280797" y="74193"/>
                  </a:lnTo>
                  <a:lnTo>
                    <a:pt x="279488" y="79908"/>
                  </a:lnTo>
                  <a:lnTo>
                    <a:pt x="278345" y="82753"/>
                  </a:lnTo>
                  <a:lnTo>
                    <a:pt x="278345" y="97040"/>
                  </a:lnTo>
                  <a:lnTo>
                    <a:pt x="284391" y="104165"/>
                  </a:lnTo>
                  <a:lnTo>
                    <a:pt x="300418" y="104165"/>
                  </a:lnTo>
                  <a:lnTo>
                    <a:pt x="305320" y="102743"/>
                  </a:lnTo>
                  <a:lnTo>
                    <a:pt x="310222" y="97040"/>
                  </a:lnTo>
                  <a:lnTo>
                    <a:pt x="312674" y="102743"/>
                  </a:lnTo>
                  <a:lnTo>
                    <a:pt x="315125" y="104165"/>
                  </a:lnTo>
                  <a:lnTo>
                    <a:pt x="326072" y="104165"/>
                  </a:lnTo>
                  <a:lnTo>
                    <a:pt x="326809" y="97040"/>
                  </a:lnTo>
                  <a:lnTo>
                    <a:pt x="327380" y="91325"/>
                  </a:lnTo>
                  <a:close/>
                </a:path>
                <a:path w="509269" h="104775">
                  <a:moveTo>
                    <a:pt x="354355" y="0"/>
                  </a:moveTo>
                  <a:lnTo>
                    <a:pt x="339648" y="0"/>
                  </a:lnTo>
                  <a:lnTo>
                    <a:pt x="339648" y="102743"/>
                  </a:lnTo>
                  <a:lnTo>
                    <a:pt x="354355" y="102743"/>
                  </a:lnTo>
                  <a:lnTo>
                    <a:pt x="354355" y="0"/>
                  </a:lnTo>
                  <a:close/>
                </a:path>
                <a:path w="509269" h="104775">
                  <a:moveTo>
                    <a:pt x="383768" y="37096"/>
                  </a:moveTo>
                  <a:lnTo>
                    <a:pt x="369062" y="37096"/>
                  </a:lnTo>
                  <a:lnTo>
                    <a:pt x="369062" y="102743"/>
                  </a:lnTo>
                  <a:lnTo>
                    <a:pt x="383768" y="102743"/>
                  </a:lnTo>
                  <a:lnTo>
                    <a:pt x="383768" y="37096"/>
                  </a:lnTo>
                  <a:close/>
                </a:path>
                <a:path w="509269" h="104775">
                  <a:moveTo>
                    <a:pt x="385076" y="7137"/>
                  </a:moveTo>
                  <a:lnTo>
                    <a:pt x="381317" y="2857"/>
                  </a:lnTo>
                  <a:lnTo>
                    <a:pt x="372821" y="2857"/>
                  </a:lnTo>
                  <a:lnTo>
                    <a:pt x="367919" y="7137"/>
                  </a:lnTo>
                  <a:lnTo>
                    <a:pt x="367919" y="19989"/>
                  </a:lnTo>
                  <a:lnTo>
                    <a:pt x="372821" y="25692"/>
                  </a:lnTo>
                  <a:lnTo>
                    <a:pt x="381317" y="25692"/>
                  </a:lnTo>
                  <a:lnTo>
                    <a:pt x="385076" y="19989"/>
                  </a:lnTo>
                  <a:lnTo>
                    <a:pt x="385076" y="7137"/>
                  </a:lnTo>
                  <a:close/>
                </a:path>
                <a:path w="509269" h="104775">
                  <a:moveTo>
                    <a:pt x="446379" y="91325"/>
                  </a:moveTo>
                  <a:lnTo>
                    <a:pt x="441477" y="91325"/>
                  </a:lnTo>
                  <a:lnTo>
                    <a:pt x="441477" y="74193"/>
                  </a:lnTo>
                  <a:lnTo>
                    <a:pt x="441477" y="55664"/>
                  </a:lnTo>
                  <a:lnTo>
                    <a:pt x="421855" y="35674"/>
                  </a:lnTo>
                  <a:lnTo>
                    <a:pt x="411264" y="36766"/>
                  </a:lnTo>
                  <a:lnTo>
                    <a:pt x="403593" y="40132"/>
                  </a:lnTo>
                  <a:lnTo>
                    <a:pt x="398919" y="45910"/>
                  </a:lnTo>
                  <a:lnTo>
                    <a:pt x="397344" y="54229"/>
                  </a:lnTo>
                  <a:lnTo>
                    <a:pt x="397344" y="55664"/>
                  </a:lnTo>
                  <a:lnTo>
                    <a:pt x="398487" y="58508"/>
                  </a:lnTo>
                  <a:lnTo>
                    <a:pt x="412051" y="54229"/>
                  </a:lnTo>
                  <a:lnTo>
                    <a:pt x="412051" y="49949"/>
                  </a:lnTo>
                  <a:lnTo>
                    <a:pt x="415645" y="47078"/>
                  </a:lnTo>
                  <a:lnTo>
                    <a:pt x="424307" y="47078"/>
                  </a:lnTo>
                  <a:lnTo>
                    <a:pt x="426758" y="49949"/>
                  </a:lnTo>
                  <a:lnTo>
                    <a:pt x="426758" y="62788"/>
                  </a:lnTo>
                  <a:lnTo>
                    <a:pt x="426758" y="74193"/>
                  </a:lnTo>
                  <a:lnTo>
                    <a:pt x="426758" y="87058"/>
                  </a:lnTo>
                  <a:lnTo>
                    <a:pt x="424307" y="88480"/>
                  </a:lnTo>
                  <a:lnTo>
                    <a:pt x="422998" y="89903"/>
                  </a:lnTo>
                  <a:lnTo>
                    <a:pt x="420547" y="91325"/>
                  </a:lnTo>
                  <a:lnTo>
                    <a:pt x="413194" y="91325"/>
                  </a:lnTo>
                  <a:lnTo>
                    <a:pt x="410743" y="88480"/>
                  </a:lnTo>
                  <a:lnTo>
                    <a:pt x="410743" y="82753"/>
                  </a:lnTo>
                  <a:lnTo>
                    <a:pt x="412051" y="81330"/>
                  </a:lnTo>
                  <a:lnTo>
                    <a:pt x="412051" y="79908"/>
                  </a:lnTo>
                  <a:lnTo>
                    <a:pt x="426758" y="74193"/>
                  </a:lnTo>
                  <a:lnTo>
                    <a:pt x="426758" y="62788"/>
                  </a:lnTo>
                  <a:lnTo>
                    <a:pt x="410743" y="68491"/>
                  </a:lnTo>
                  <a:lnTo>
                    <a:pt x="402247" y="71348"/>
                  </a:lnTo>
                  <a:lnTo>
                    <a:pt x="398487" y="74193"/>
                  </a:lnTo>
                  <a:lnTo>
                    <a:pt x="397344" y="79908"/>
                  </a:lnTo>
                  <a:lnTo>
                    <a:pt x="396036" y="82753"/>
                  </a:lnTo>
                  <a:lnTo>
                    <a:pt x="396036" y="97040"/>
                  </a:lnTo>
                  <a:lnTo>
                    <a:pt x="403390" y="104165"/>
                  </a:lnTo>
                  <a:lnTo>
                    <a:pt x="418096" y="104165"/>
                  </a:lnTo>
                  <a:lnTo>
                    <a:pt x="422998" y="102743"/>
                  </a:lnTo>
                  <a:lnTo>
                    <a:pt x="427901" y="97040"/>
                  </a:lnTo>
                  <a:lnTo>
                    <a:pt x="430352" y="102743"/>
                  </a:lnTo>
                  <a:lnTo>
                    <a:pt x="432816" y="104165"/>
                  </a:lnTo>
                  <a:lnTo>
                    <a:pt x="443928" y="104165"/>
                  </a:lnTo>
                  <a:lnTo>
                    <a:pt x="445287" y="97040"/>
                  </a:lnTo>
                  <a:lnTo>
                    <a:pt x="446379" y="91325"/>
                  </a:lnTo>
                  <a:close/>
                </a:path>
                <a:path w="509269" h="104775">
                  <a:moveTo>
                    <a:pt x="508812" y="42799"/>
                  </a:moveTo>
                  <a:lnTo>
                    <a:pt x="502767" y="35674"/>
                  </a:lnTo>
                  <a:lnTo>
                    <a:pt x="485609" y="35674"/>
                  </a:lnTo>
                  <a:lnTo>
                    <a:pt x="480695" y="39954"/>
                  </a:lnTo>
                  <a:lnTo>
                    <a:pt x="473341" y="48526"/>
                  </a:lnTo>
                  <a:lnTo>
                    <a:pt x="473341" y="37096"/>
                  </a:lnTo>
                  <a:lnTo>
                    <a:pt x="458635" y="37096"/>
                  </a:lnTo>
                  <a:lnTo>
                    <a:pt x="458635" y="102743"/>
                  </a:lnTo>
                  <a:lnTo>
                    <a:pt x="473341" y="102743"/>
                  </a:lnTo>
                  <a:lnTo>
                    <a:pt x="473341" y="62788"/>
                  </a:lnTo>
                  <a:lnTo>
                    <a:pt x="475792" y="61366"/>
                  </a:lnTo>
                  <a:lnTo>
                    <a:pt x="481850" y="52806"/>
                  </a:lnTo>
                  <a:lnTo>
                    <a:pt x="485609" y="49949"/>
                  </a:lnTo>
                  <a:lnTo>
                    <a:pt x="492963" y="49949"/>
                  </a:lnTo>
                  <a:lnTo>
                    <a:pt x="494106" y="52806"/>
                  </a:lnTo>
                  <a:lnTo>
                    <a:pt x="494106" y="102743"/>
                  </a:lnTo>
                  <a:lnTo>
                    <a:pt x="508812" y="102743"/>
                  </a:lnTo>
                  <a:lnTo>
                    <a:pt x="508812" y="427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35728" y="4142745"/>
              <a:ext cx="107876" cy="1284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469267" y="4139893"/>
              <a:ext cx="224416" cy="13127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970895" y="4007190"/>
              <a:ext cx="15240" cy="93345"/>
            </a:xfrm>
            <a:custGeom>
              <a:avLst/>
              <a:gdLst/>
              <a:ahLst/>
              <a:cxnLst/>
              <a:rect l="l" t="t" r="r" b="b"/>
              <a:pathLst>
                <a:path w="15239" h="93345">
                  <a:moveTo>
                    <a:pt x="14710" y="0"/>
                  </a:moveTo>
                  <a:lnTo>
                    <a:pt x="0" y="0"/>
                  </a:lnTo>
                  <a:lnTo>
                    <a:pt x="0" y="92753"/>
                  </a:lnTo>
                  <a:lnTo>
                    <a:pt x="14710" y="92753"/>
                  </a:lnTo>
                  <a:lnTo>
                    <a:pt x="147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05219" y="3997207"/>
              <a:ext cx="269692" cy="10416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942618" y="4142745"/>
              <a:ext cx="109184" cy="12842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076320" y="4141319"/>
              <a:ext cx="224253" cy="129851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480491" y="1866772"/>
              <a:ext cx="4248785" cy="2707640"/>
            </a:xfrm>
            <a:custGeom>
              <a:avLst/>
              <a:gdLst/>
              <a:ahLst/>
              <a:cxnLst/>
              <a:rect l="l" t="t" r="r" b="b"/>
              <a:pathLst>
                <a:path w="4248785" h="2707640">
                  <a:moveTo>
                    <a:pt x="4248467" y="2692158"/>
                  </a:moveTo>
                  <a:lnTo>
                    <a:pt x="12255" y="2692158"/>
                  </a:lnTo>
                  <a:lnTo>
                    <a:pt x="12255" y="0"/>
                  </a:lnTo>
                  <a:lnTo>
                    <a:pt x="0" y="0"/>
                  </a:lnTo>
                  <a:lnTo>
                    <a:pt x="0" y="2692158"/>
                  </a:lnTo>
                  <a:lnTo>
                    <a:pt x="0" y="2707182"/>
                  </a:lnTo>
                  <a:lnTo>
                    <a:pt x="4248467" y="2707182"/>
                  </a:lnTo>
                  <a:lnTo>
                    <a:pt x="4248467" y="2692158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707542" y="4771389"/>
            <a:ext cx="7021195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29" marR="5080" indent="-215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27329" algn="l"/>
                <a:tab pos="227965" algn="l"/>
              </a:tabLst>
            </a:pPr>
            <a:r>
              <a:rPr lang="ru-RU" sz="1350" spc="-5" dirty="0" err="1">
                <a:latin typeface="Trebuchet MS"/>
                <a:cs typeface="Trebuchet MS"/>
              </a:rPr>
              <a:t>Пояснює</a:t>
            </a:r>
            <a:r>
              <a:rPr lang="ru-RU" sz="1350" spc="-5" dirty="0">
                <a:latin typeface="Trebuchet MS"/>
                <a:cs typeface="Trebuchet MS"/>
              </a:rPr>
              <a:t> 60% </a:t>
            </a:r>
            <a:r>
              <a:rPr lang="ru-RU" sz="1350" spc="-5" dirty="0" err="1">
                <a:latin typeface="Trebuchet MS"/>
                <a:cs typeface="Trebuchet MS"/>
              </a:rPr>
              <a:t>випадків</a:t>
            </a:r>
            <a:r>
              <a:rPr lang="ru-RU" sz="1350" spc="-5" dirty="0">
                <a:latin typeface="Trebuchet MS"/>
                <a:cs typeface="Trebuchet MS"/>
              </a:rPr>
              <a:t> </a:t>
            </a:r>
            <a:r>
              <a:rPr lang="ru-RU" sz="1350" spc="-5" dirty="0" err="1">
                <a:latin typeface="Trebuchet MS"/>
                <a:cs typeface="Trebuchet MS"/>
              </a:rPr>
              <a:t>недіагностованої</a:t>
            </a:r>
            <a:r>
              <a:rPr lang="ru-RU" sz="1350" spc="-5" dirty="0">
                <a:latin typeface="Trebuchet MS"/>
                <a:cs typeface="Trebuchet MS"/>
              </a:rPr>
              <a:t> </a:t>
            </a:r>
            <a:r>
              <a:rPr lang="ru-RU" sz="1350" spc="-5" dirty="0" err="1">
                <a:latin typeface="Trebuchet MS"/>
                <a:cs typeface="Trebuchet MS"/>
              </a:rPr>
              <a:t>атаксії</a:t>
            </a:r>
            <a:r>
              <a:rPr lang="ru-RU" sz="1350" spc="-5" dirty="0">
                <a:latin typeface="Trebuchet MS"/>
                <a:cs typeface="Trebuchet MS"/>
              </a:rPr>
              <a:t> з </a:t>
            </a:r>
            <a:r>
              <a:rPr lang="ru-RU" sz="1350" spc="-5" dirty="0" err="1">
                <a:latin typeface="Trebuchet MS"/>
                <a:cs typeface="Trebuchet MS"/>
              </a:rPr>
              <a:t>пізнім</a:t>
            </a:r>
            <a:r>
              <a:rPr lang="ru-RU" sz="1350" spc="-5" dirty="0">
                <a:latin typeface="Trebuchet MS"/>
                <a:cs typeface="Trebuchet MS"/>
              </a:rPr>
              <a:t> початком у франко-</a:t>
            </a:r>
            <a:r>
              <a:rPr lang="ru-RU" sz="1350" spc="-5" dirty="0" err="1">
                <a:latin typeface="Trebuchet MS"/>
                <a:cs typeface="Trebuchet MS"/>
              </a:rPr>
              <a:t>канадців</a:t>
            </a:r>
            <a:r>
              <a:rPr lang="ru-RU" sz="1350" spc="-5" dirty="0">
                <a:latin typeface="Trebuchet MS"/>
                <a:cs typeface="Trebuchet MS"/>
              </a:rPr>
              <a:t>; і 10-18% в </a:t>
            </a:r>
            <a:r>
              <a:rPr lang="ru-RU" sz="1350" spc="-5" dirty="0" err="1">
                <a:latin typeface="Trebuchet MS"/>
                <a:cs typeface="Trebuchet MS"/>
              </a:rPr>
              <a:t>інших</a:t>
            </a:r>
            <a:r>
              <a:rPr lang="ru-RU" sz="1350" spc="-5" dirty="0">
                <a:latin typeface="Trebuchet MS"/>
                <a:cs typeface="Trebuchet MS"/>
              </a:rPr>
              <a:t> </a:t>
            </a:r>
            <a:r>
              <a:rPr lang="ru-RU" sz="1350" spc="-5" dirty="0" err="1">
                <a:latin typeface="Trebuchet MS"/>
                <a:cs typeface="Trebuchet MS"/>
              </a:rPr>
              <a:t>популяціях</a:t>
            </a:r>
            <a:endParaRPr lang="ru-RU" sz="1350" spc="-5" dirty="0">
              <a:latin typeface="Trebuchet MS"/>
              <a:cs typeface="Trebuchet MS"/>
            </a:endParaRPr>
          </a:p>
          <a:p>
            <a:pPr marL="227329" marR="5080" indent="-215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27329" algn="l"/>
                <a:tab pos="227965" algn="l"/>
              </a:tabLst>
            </a:pPr>
            <a:r>
              <a:rPr lang="ru-RU" sz="1350" spc="-5" dirty="0" err="1">
                <a:latin typeface="Trebuchet MS"/>
                <a:cs typeface="Trebuchet MS"/>
              </a:rPr>
              <a:t>Знижена</a:t>
            </a:r>
            <a:r>
              <a:rPr lang="ru-RU" sz="1350" spc="-5" dirty="0">
                <a:latin typeface="Trebuchet MS"/>
                <a:cs typeface="Trebuchet MS"/>
              </a:rPr>
              <a:t> передача у </a:t>
            </a:r>
            <a:r>
              <a:rPr lang="ru-RU" sz="1350" spc="-5" dirty="0" err="1">
                <a:latin typeface="Trebuchet MS"/>
                <a:cs typeface="Trebuchet MS"/>
              </a:rPr>
              <a:t>чоловіків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276250" y="1077544"/>
            <a:ext cx="612455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300" spc="-5" dirty="0">
                <a:solidFill>
                  <a:srgbClr val="000000"/>
                </a:solidFill>
              </a:rPr>
              <a:t>Атаксія, пов'язана з </a:t>
            </a:r>
            <a:r>
              <a:rPr lang="en-US" sz="3300" spc="-5" dirty="0">
                <a:solidFill>
                  <a:srgbClr val="000000"/>
                </a:solidFill>
              </a:rPr>
              <a:t>GAA-FGF14</a:t>
            </a:r>
            <a:endParaRPr sz="3300" dirty="0"/>
          </a:p>
        </p:txBody>
      </p:sp>
      <p:sp>
        <p:nvSpPr>
          <p:cNvPr id="75" name="object 75"/>
          <p:cNvSpPr txBox="1"/>
          <p:nvPr/>
        </p:nvSpPr>
        <p:spPr>
          <a:xfrm>
            <a:off x="6251828" y="6200343"/>
            <a:ext cx="15436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rebuchet MS"/>
                <a:cs typeface="Trebuchet MS"/>
              </a:rPr>
              <a:t>Pellerin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et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al,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2023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77649" y="2688371"/>
            <a:ext cx="709385" cy="15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7" name="Прямоугольник 76"/>
          <p:cNvSpPr/>
          <p:nvPr/>
        </p:nvSpPr>
        <p:spPr>
          <a:xfrm>
            <a:off x="5375870" y="3367201"/>
            <a:ext cx="811164" cy="18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TextBox 77"/>
          <p:cNvSpPr txBox="1"/>
          <p:nvPr/>
        </p:nvSpPr>
        <p:spPr>
          <a:xfrm>
            <a:off x="5622556" y="3322721"/>
            <a:ext cx="19140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інки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497641" y="2590324"/>
            <a:ext cx="1248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оловіки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423638" y="1995440"/>
            <a:ext cx="2872323" cy="330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TextBox 80"/>
          <p:cNvSpPr txBox="1"/>
          <p:nvPr/>
        </p:nvSpPr>
        <p:spPr>
          <a:xfrm>
            <a:off x="5456514" y="1903663"/>
            <a:ext cx="3515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Варіації довжини повтору між материнськими та батьківськими </a:t>
            </a:r>
            <a:r>
              <a:rPr lang="uk-UA" sz="10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мейотичними</a:t>
            </a:r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поділами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592638" y="4225522"/>
            <a:ext cx="1572438" cy="282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TextBox 82"/>
          <p:cNvSpPr txBox="1"/>
          <p:nvPr/>
        </p:nvSpPr>
        <p:spPr>
          <a:xfrm>
            <a:off x="6147873" y="4159136"/>
            <a:ext cx="45172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(кількість триплетів)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351128" y="1966858"/>
            <a:ext cx="2611272" cy="22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6" name="TextBox 85"/>
          <p:cNvSpPr txBox="1"/>
          <p:nvPr/>
        </p:nvSpPr>
        <p:spPr>
          <a:xfrm>
            <a:off x="1295876" y="1920051"/>
            <a:ext cx="32790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Повторне зростання серед пацієнтів у кожній когорті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608349" y="2259495"/>
            <a:ext cx="1007995" cy="753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TextBox 87"/>
          <p:cNvSpPr txBox="1"/>
          <p:nvPr/>
        </p:nvSpPr>
        <p:spPr>
          <a:xfrm>
            <a:off x="3505582" y="2192642"/>
            <a:ext cx="2698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Повторне зростання </a:t>
            </a:r>
            <a:endParaRPr lang="en-US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GAA </a:t>
            </a:r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відсутнє</a:t>
            </a:r>
          </a:p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Присутнє повторне</a:t>
            </a:r>
            <a:endParaRPr lang="en-US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зростання </a:t>
            </a:r>
            <a:r>
              <a:rPr lang="en-US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GAA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551613" y="2421308"/>
            <a:ext cx="305319" cy="1320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 rot="16200000">
            <a:off x="27110" y="3020813"/>
            <a:ext cx="13608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Відсоток пацієнтів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6925" y="4387797"/>
            <a:ext cx="3472179" cy="80010"/>
            <a:chOff x="1076925" y="4387797"/>
            <a:chExt cx="3472179" cy="80010"/>
          </a:xfrm>
        </p:grpSpPr>
        <p:sp>
          <p:nvSpPr>
            <p:cNvPr id="3" name="object 3"/>
            <p:cNvSpPr/>
            <p:nvPr/>
          </p:nvSpPr>
          <p:spPr>
            <a:xfrm>
              <a:off x="1086132" y="4403672"/>
              <a:ext cx="3453765" cy="0"/>
            </a:xfrm>
            <a:custGeom>
              <a:avLst/>
              <a:gdLst/>
              <a:ahLst/>
              <a:cxnLst/>
              <a:rect l="l" t="t" r="r" b="b"/>
              <a:pathLst>
                <a:path w="3453765">
                  <a:moveTo>
                    <a:pt x="0" y="0"/>
                  </a:moveTo>
                  <a:lnTo>
                    <a:pt x="0" y="0"/>
                  </a:lnTo>
                  <a:lnTo>
                    <a:pt x="3453178" y="0"/>
                  </a:lnTo>
                </a:path>
              </a:pathLst>
            </a:custGeom>
            <a:ln w="179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6132" y="4403672"/>
              <a:ext cx="3453765" cy="55244"/>
            </a:xfrm>
            <a:custGeom>
              <a:avLst/>
              <a:gdLst/>
              <a:ahLst/>
              <a:cxnLst/>
              <a:rect l="l" t="t" r="r" b="b"/>
              <a:pathLst>
                <a:path w="3453765" h="55245">
                  <a:moveTo>
                    <a:pt x="0" y="0"/>
                  </a:moveTo>
                  <a:lnTo>
                    <a:pt x="0" y="0"/>
                  </a:lnTo>
                  <a:lnTo>
                    <a:pt x="0" y="54654"/>
                  </a:lnTo>
                </a:path>
                <a:path w="3453765" h="55245">
                  <a:moveTo>
                    <a:pt x="1151281" y="0"/>
                  </a:moveTo>
                  <a:lnTo>
                    <a:pt x="1151281" y="0"/>
                  </a:lnTo>
                  <a:lnTo>
                    <a:pt x="1151281" y="54654"/>
                  </a:lnTo>
                </a:path>
                <a:path w="3453765" h="55245">
                  <a:moveTo>
                    <a:pt x="2301897" y="0"/>
                  </a:moveTo>
                  <a:lnTo>
                    <a:pt x="2301897" y="0"/>
                  </a:lnTo>
                  <a:lnTo>
                    <a:pt x="2301897" y="54654"/>
                  </a:lnTo>
                </a:path>
                <a:path w="3453765" h="55245">
                  <a:moveTo>
                    <a:pt x="3453178" y="0"/>
                  </a:moveTo>
                  <a:lnTo>
                    <a:pt x="3453178" y="0"/>
                  </a:lnTo>
                  <a:lnTo>
                    <a:pt x="3453178" y="54654"/>
                  </a:lnTo>
                </a:path>
              </a:pathLst>
            </a:custGeom>
            <a:ln w="179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52455" y="4419523"/>
              <a:ext cx="2320290" cy="0"/>
            </a:xfrm>
            <a:custGeom>
              <a:avLst/>
              <a:gdLst/>
              <a:ahLst/>
              <a:cxnLst/>
              <a:rect l="l" t="t" r="r" b="b"/>
              <a:pathLst>
                <a:path w="2320290">
                  <a:moveTo>
                    <a:pt x="0" y="0"/>
                  </a:moveTo>
                  <a:lnTo>
                    <a:pt x="17970" y="0"/>
                  </a:lnTo>
                </a:path>
                <a:path w="2320290">
                  <a:moveTo>
                    <a:pt x="1151281" y="0"/>
                  </a:moveTo>
                  <a:lnTo>
                    <a:pt x="1169252" y="0"/>
                  </a:lnTo>
                </a:path>
                <a:path w="2320290">
                  <a:moveTo>
                    <a:pt x="2301801" y="0"/>
                  </a:moveTo>
                  <a:lnTo>
                    <a:pt x="2319772" y="0"/>
                  </a:lnTo>
                </a:path>
              </a:pathLst>
            </a:custGeom>
            <a:ln w="317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25176" y="4451307"/>
            <a:ext cx="3219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200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7832" y="4451307"/>
            <a:ext cx="3219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800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31745" y="2090228"/>
            <a:ext cx="3054350" cy="2313940"/>
            <a:chOff x="1031745" y="2090228"/>
            <a:chExt cx="3054350" cy="2313940"/>
          </a:xfrm>
        </p:grpSpPr>
        <p:sp>
          <p:nvSpPr>
            <p:cNvPr id="9" name="object 9"/>
            <p:cNvSpPr/>
            <p:nvPr/>
          </p:nvSpPr>
          <p:spPr>
            <a:xfrm>
              <a:off x="1086132" y="2099220"/>
              <a:ext cx="0" cy="2305050"/>
            </a:xfrm>
            <a:custGeom>
              <a:avLst/>
              <a:gdLst/>
              <a:ahLst/>
              <a:cxnLst/>
              <a:rect l="l" t="t" r="r" b="b"/>
              <a:pathLst>
                <a:path h="2305050">
                  <a:moveTo>
                    <a:pt x="0" y="2304451"/>
                  </a:moveTo>
                  <a:lnTo>
                    <a:pt x="0" y="2304451"/>
                  </a:lnTo>
                  <a:lnTo>
                    <a:pt x="0" y="0"/>
                  </a:lnTo>
                </a:path>
              </a:pathLst>
            </a:custGeom>
            <a:ln w="179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1745" y="2099220"/>
              <a:ext cx="54610" cy="2169160"/>
            </a:xfrm>
            <a:custGeom>
              <a:avLst/>
              <a:gdLst/>
              <a:ahLst/>
              <a:cxnLst/>
              <a:rect l="l" t="t" r="r" b="b"/>
              <a:pathLst>
                <a:path w="54609" h="2169160">
                  <a:moveTo>
                    <a:pt x="0" y="2169101"/>
                  </a:moveTo>
                  <a:lnTo>
                    <a:pt x="0" y="2169101"/>
                  </a:lnTo>
                  <a:lnTo>
                    <a:pt x="54387" y="2169101"/>
                  </a:lnTo>
                </a:path>
                <a:path w="54609" h="2169160">
                  <a:moveTo>
                    <a:pt x="0" y="1626776"/>
                  </a:moveTo>
                  <a:lnTo>
                    <a:pt x="0" y="1626776"/>
                  </a:lnTo>
                  <a:lnTo>
                    <a:pt x="54387" y="1626776"/>
                  </a:lnTo>
                </a:path>
                <a:path w="54609" h="2169160">
                  <a:moveTo>
                    <a:pt x="0" y="1084231"/>
                  </a:moveTo>
                  <a:lnTo>
                    <a:pt x="0" y="1084231"/>
                  </a:lnTo>
                  <a:lnTo>
                    <a:pt x="54387" y="1084231"/>
                  </a:lnTo>
                </a:path>
                <a:path w="54609" h="2169160">
                  <a:moveTo>
                    <a:pt x="0" y="541877"/>
                  </a:moveTo>
                  <a:lnTo>
                    <a:pt x="0" y="541877"/>
                  </a:lnTo>
                  <a:lnTo>
                    <a:pt x="54387" y="541877"/>
                  </a:lnTo>
                </a:path>
                <a:path w="54609" h="2169160">
                  <a:moveTo>
                    <a:pt x="0" y="0"/>
                  </a:moveTo>
                  <a:lnTo>
                    <a:pt x="0" y="0"/>
                  </a:lnTo>
                  <a:lnTo>
                    <a:pt x="54387" y="0"/>
                  </a:lnTo>
                </a:path>
                <a:path w="54609" h="2169160">
                  <a:moveTo>
                    <a:pt x="22697" y="1897467"/>
                  </a:moveTo>
                  <a:lnTo>
                    <a:pt x="22697" y="1897467"/>
                  </a:lnTo>
                  <a:lnTo>
                    <a:pt x="54387" y="1897467"/>
                  </a:lnTo>
                </a:path>
                <a:path w="54609" h="2169160">
                  <a:moveTo>
                    <a:pt x="22697" y="1355885"/>
                  </a:moveTo>
                  <a:lnTo>
                    <a:pt x="22697" y="1355885"/>
                  </a:lnTo>
                  <a:lnTo>
                    <a:pt x="54387" y="1355885"/>
                  </a:lnTo>
                </a:path>
                <a:path w="54609" h="2169160">
                  <a:moveTo>
                    <a:pt x="22697" y="813245"/>
                  </a:moveTo>
                  <a:lnTo>
                    <a:pt x="22697" y="813245"/>
                  </a:lnTo>
                  <a:lnTo>
                    <a:pt x="54387" y="813245"/>
                  </a:lnTo>
                </a:path>
                <a:path w="54609" h="2169160">
                  <a:moveTo>
                    <a:pt x="22697" y="270986"/>
                  </a:moveTo>
                  <a:lnTo>
                    <a:pt x="22697" y="270986"/>
                  </a:lnTo>
                  <a:lnTo>
                    <a:pt x="54387" y="270986"/>
                  </a:lnTo>
                </a:path>
              </a:pathLst>
            </a:custGeom>
            <a:ln w="179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387" y="2664760"/>
              <a:ext cx="2743345" cy="136357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42377" y="2421178"/>
              <a:ext cx="1402715" cy="495934"/>
            </a:xfrm>
            <a:custGeom>
              <a:avLst/>
              <a:gdLst/>
              <a:ahLst/>
              <a:cxnLst/>
              <a:rect l="l" t="t" r="r" b="b"/>
              <a:pathLst>
                <a:path w="1402714" h="495935">
                  <a:moveTo>
                    <a:pt x="106984" y="410146"/>
                  </a:moveTo>
                  <a:lnTo>
                    <a:pt x="104736" y="398500"/>
                  </a:lnTo>
                  <a:lnTo>
                    <a:pt x="97980" y="388162"/>
                  </a:lnTo>
                  <a:lnTo>
                    <a:pt x="88036" y="381774"/>
                  </a:lnTo>
                  <a:lnTo>
                    <a:pt x="76593" y="379653"/>
                  </a:lnTo>
                  <a:lnTo>
                    <a:pt x="65087" y="381774"/>
                  </a:lnTo>
                  <a:lnTo>
                    <a:pt x="54927" y="388162"/>
                  </a:lnTo>
                  <a:lnTo>
                    <a:pt x="48018" y="398500"/>
                  </a:lnTo>
                  <a:lnTo>
                    <a:pt x="45720" y="410146"/>
                  </a:lnTo>
                  <a:lnTo>
                    <a:pt x="48018" y="421741"/>
                  </a:lnTo>
                  <a:lnTo>
                    <a:pt x="54927" y="431914"/>
                  </a:lnTo>
                  <a:lnTo>
                    <a:pt x="63690" y="437426"/>
                  </a:lnTo>
                  <a:lnTo>
                    <a:pt x="54927" y="443255"/>
                  </a:lnTo>
                  <a:lnTo>
                    <a:pt x="53479" y="445414"/>
                  </a:lnTo>
                  <a:lnTo>
                    <a:pt x="52070" y="443255"/>
                  </a:lnTo>
                  <a:lnTo>
                    <a:pt x="42176" y="436499"/>
                  </a:lnTo>
                  <a:lnTo>
                    <a:pt x="30810" y="434251"/>
                  </a:lnTo>
                  <a:lnTo>
                    <a:pt x="19329" y="436499"/>
                  </a:lnTo>
                  <a:lnTo>
                    <a:pt x="9042" y="443255"/>
                  </a:lnTo>
                  <a:lnTo>
                    <a:pt x="2260" y="453593"/>
                  </a:lnTo>
                  <a:lnTo>
                    <a:pt x="0" y="465251"/>
                  </a:lnTo>
                  <a:lnTo>
                    <a:pt x="2260" y="476872"/>
                  </a:lnTo>
                  <a:lnTo>
                    <a:pt x="9042" y="487095"/>
                  </a:lnTo>
                  <a:lnTo>
                    <a:pt x="19329" y="493585"/>
                  </a:lnTo>
                  <a:lnTo>
                    <a:pt x="30810" y="495744"/>
                  </a:lnTo>
                  <a:lnTo>
                    <a:pt x="42176" y="493585"/>
                  </a:lnTo>
                  <a:lnTo>
                    <a:pt x="52070" y="487095"/>
                  </a:lnTo>
                  <a:lnTo>
                    <a:pt x="53479" y="484974"/>
                  </a:lnTo>
                  <a:lnTo>
                    <a:pt x="54927" y="487095"/>
                  </a:lnTo>
                  <a:lnTo>
                    <a:pt x="65087" y="493585"/>
                  </a:lnTo>
                  <a:lnTo>
                    <a:pt x="76593" y="495744"/>
                  </a:lnTo>
                  <a:lnTo>
                    <a:pt x="88036" y="493585"/>
                  </a:lnTo>
                  <a:lnTo>
                    <a:pt x="97980" y="487095"/>
                  </a:lnTo>
                  <a:lnTo>
                    <a:pt x="104736" y="476872"/>
                  </a:lnTo>
                  <a:lnTo>
                    <a:pt x="106984" y="465251"/>
                  </a:lnTo>
                  <a:lnTo>
                    <a:pt x="104736" y="453593"/>
                  </a:lnTo>
                  <a:lnTo>
                    <a:pt x="97980" y="443255"/>
                  </a:lnTo>
                  <a:lnTo>
                    <a:pt x="89382" y="437426"/>
                  </a:lnTo>
                  <a:lnTo>
                    <a:pt x="97980" y="431914"/>
                  </a:lnTo>
                  <a:lnTo>
                    <a:pt x="104736" y="421741"/>
                  </a:lnTo>
                  <a:lnTo>
                    <a:pt x="106984" y="410146"/>
                  </a:lnTo>
                  <a:close/>
                </a:path>
                <a:path w="1402714" h="495935">
                  <a:moveTo>
                    <a:pt x="441096" y="30988"/>
                  </a:moveTo>
                  <a:lnTo>
                    <a:pt x="438823" y="19405"/>
                  </a:lnTo>
                  <a:lnTo>
                    <a:pt x="432028" y="9080"/>
                  </a:lnTo>
                  <a:lnTo>
                    <a:pt x="422173" y="2273"/>
                  </a:lnTo>
                  <a:lnTo>
                    <a:pt x="410832" y="0"/>
                  </a:lnTo>
                  <a:lnTo>
                    <a:pt x="399338" y="2273"/>
                  </a:lnTo>
                  <a:lnTo>
                    <a:pt x="389064" y="9080"/>
                  </a:lnTo>
                  <a:lnTo>
                    <a:pt x="382257" y="19405"/>
                  </a:lnTo>
                  <a:lnTo>
                    <a:pt x="379996" y="30988"/>
                  </a:lnTo>
                  <a:lnTo>
                    <a:pt x="382257" y="42379"/>
                  </a:lnTo>
                  <a:lnTo>
                    <a:pt x="389064" y="52171"/>
                  </a:lnTo>
                  <a:lnTo>
                    <a:pt x="399338" y="58928"/>
                  </a:lnTo>
                  <a:lnTo>
                    <a:pt x="410832" y="61175"/>
                  </a:lnTo>
                  <a:lnTo>
                    <a:pt x="422173" y="58928"/>
                  </a:lnTo>
                  <a:lnTo>
                    <a:pt x="432028" y="52171"/>
                  </a:lnTo>
                  <a:lnTo>
                    <a:pt x="438823" y="42379"/>
                  </a:lnTo>
                  <a:lnTo>
                    <a:pt x="441096" y="30988"/>
                  </a:lnTo>
                  <a:close/>
                </a:path>
                <a:path w="1402714" h="495935">
                  <a:moveTo>
                    <a:pt x="826947" y="329730"/>
                  </a:moveTo>
                  <a:lnTo>
                    <a:pt x="824826" y="318198"/>
                  </a:lnTo>
                  <a:lnTo>
                    <a:pt x="818451" y="307898"/>
                  </a:lnTo>
                  <a:lnTo>
                    <a:pt x="808240" y="301142"/>
                  </a:lnTo>
                  <a:lnTo>
                    <a:pt x="796645" y="298894"/>
                  </a:lnTo>
                  <a:lnTo>
                    <a:pt x="784999" y="301142"/>
                  </a:lnTo>
                  <a:lnTo>
                    <a:pt x="774636" y="307898"/>
                  </a:lnTo>
                  <a:lnTo>
                    <a:pt x="768261" y="318198"/>
                  </a:lnTo>
                  <a:lnTo>
                    <a:pt x="766140" y="329730"/>
                  </a:lnTo>
                  <a:lnTo>
                    <a:pt x="768261" y="341122"/>
                  </a:lnTo>
                  <a:lnTo>
                    <a:pt x="774636" y="350989"/>
                  </a:lnTo>
                  <a:lnTo>
                    <a:pt x="784999" y="357797"/>
                  </a:lnTo>
                  <a:lnTo>
                    <a:pt x="796645" y="360070"/>
                  </a:lnTo>
                  <a:lnTo>
                    <a:pt x="808240" y="357797"/>
                  </a:lnTo>
                  <a:lnTo>
                    <a:pt x="818451" y="350989"/>
                  </a:lnTo>
                  <a:lnTo>
                    <a:pt x="824826" y="341122"/>
                  </a:lnTo>
                  <a:lnTo>
                    <a:pt x="826947" y="329730"/>
                  </a:lnTo>
                  <a:close/>
                </a:path>
                <a:path w="1402714" h="495935">
                  <a:moveTo>
                    <a:pt x="826947" y="220268"/>
                  </a:moveTo>
                  <a:lnTo>
                    <a:pt x="824826" y="208876"/>
                  </a:lnTo>
                  <a:lnTo>
                    <a:pt x="818451" y="199047"/>
                  </a:lnTo>
                  <a:lnTo>
                    <a:pt x="808240" y="192138"/>
                  </a:lnTo>
                  <a:lnTo>
                    <a:pt x="796645" y="189826"/>
                  </a:lnTo>
                  <a:lnTo>
                    <a:pt x="784999" y="192138"/>
                  </a:lnTo>
                  <a:lnTo>
                    <a:pt x="774636" y="199047"/>
                  </a:lnTo>
                  <a:lnTo>
                    <a:pt x="768261" y="208876"/>
                  </a:lnTo>
                  <a:lnTo>
                    <a:pt x="766140" y="220268"/>
                  </a:lnTo>
                  <a:lnTo>
                    <a:pt x="768261" y="231825"/>
                  </a:lnTo>
                  <a:lnTo>
                    <a:pt x="769708" y="234188"/>
                  </a:lnTo>
                  <a:lnTo>
                    <a:pt x="768261" y="236512"/>
                  </a:lnTo>
                  <a:lnTo>
                    <a:pt x="766140" y="248031"/>
                  </a:lnTo>
                  <a:lnTo>
                    <a:pt x="768261" y="259461"/>
                  </a:lnTo>
                  <a:lnTo>
                    <a:pt x="774636" y="269392"/>
                  </a:lnTo>
                  <a:lnTo>
                    <a:pt x="784999" y="276148"/>
                  </a:lnTo>
                  <a:lnTo>
                    <a:pt x="796645" y="278396"/>
                  </a:lnTo>
                  <a:lnTo>
                    <a:pt x="808240" y="276148"/>
                  </a:lnTo>
                  <a:lnTo>
                    <a:pt x="818451" y="269392"/>
                  </a:lnTo>
                  <a:lnTo>
                    <a:pt x="824826" y="259461"/>
                  </a:lnTo>
                  <a:lnTo>
                    <a:pt x="826947" y="248031"/>
                  </a:lnTo>
                  <a:lnTo>
                    <a:pt x="824826" y="236512"/>
                  </a:lnTo>
                  <a:lnTo>
                    <a:pt x="823366" y="234188"/>
                  </a:lnTo>
                  <a:lnTo>
                    <a:pt x="824826" y="231825"/>
                  </a:lnTo>
                  <a:lnTo>
                    <a:pt x="826947" y="220268"/>
                  </a:lnTo>
                  <a:close/>
                </a:path>
                <a:path w="1402714" h="495935">
                  <a:moveTo>
                    <a:pt x="1016406" y="356235"/>
                  </a:moveTo>
                  <a:lnTo>
                    <a:pt x="1014133" y="344703"/>
                  </a:lnTo>
                  <a:lnTo>
                    <a:pt x="1007325" y="334403"/>
                  </a:lnTo>
                  <a:lnTo>
                    <a:pt x="997546" y="327647"/>
                  </a:lnTo>
                  <a:lnTo>
                    <a:pt x="986155" y="325399"/>
                  </a:lnTo>
                  <a:lnTo>
                    <a:pt x="974598" y="327647"/>
                  </a:lnTo>
                  <a:lnTo>
                    <a:pt x="964272" y="334403"/>
                  </a:lnTo>
                  <a:lnTo>
                    <a:pt x="957529" y="344703"/>
                  </a:lnTo>
                  <a:lnTo>
                    <a:pt x="955281" y="356235"/>
                  </a:lnTo>
                  <a:lnTo>
                    <a:pt x="957529" y="367614"/>
                  </a:lnTo>
                  <a:lnTo>
                    <a:pt x="964272" y="377482"/>
                  </a:lnTo>
                  <a:lnTo>
                    <a:pt x="974598" y="384289"/>
                  </a:lnTo>
                  <a:lnTo>
                    <a:pt x="986155" y="386562"/>
                  </a:lnTo>
                  <a:lnTo>
                    <a:pt x="997546" y="384289"/>
                  </a:lnTo>
                  <a:lnTo>
                    <a:pt x="1007325" y="377482"/>
                  </a:lnTo>
                  <a:lnTo>
                    <a:pt x="1014133" y="367614"/>
                  </a:lnTo>
                  <a:lnTo>
                    <a:pt x="1016406" y="356235"/>
                  </a:lnTo>
                  <a:close/>
                </a:path>
                <a:path w="1402714" h="495935">
                  <a:moveTo>
                    <a:pt x="1402397" y="356235"/>
                  </a:moveTo>
                  <a:lnTo>
                    <a:pt x="1400238" y="344703"/>
                  </a:lnTo>
                  <a:lnTo>
                    <a:pt x="1393761" y="334403"/>
                  </a:lnTo>
                  <a:lnTo>
                    <a:pt x="1383538" y="327647"/>
                  </a:lnTo>
                  <a:lnTo>
                    <a:pt x="1371955" y="325399"/>
                  </a:lnTo>
                  <a:lnTo>
                    <a:pt x="1360398" y="327647"/>
                  </a:lnTo>
                  <a:lnTo>
                    <a:pt x="1350225" y="334403"/>
                  </a:lnTo>
                  <a:lnTo>
                    <a:pt x="1343698" y="344703"/>
                  </a:lnTo>
                  <a:lnTo>
                    <a:pt x="1341513" y="356235"/>
                  </a:lnTo>
                  <a:lnTo>
                    <a:pt x="1343698" y="367614"/>
                  </a:lnTo>
                  <a:lnTo>
                    <a:pt x="1350225" y="377482"/>
                  </a:lnTo>
                  <a:lnTo>
                    <a:pt x="1360398" y="384289"/>
                  </a:lnTo>
                  <a:lnTo>
                    <a:pt x="1371955" y="386562"/>
                  </a:lnTo>
                  <a:lnTo>
                    <a:pt x="1383538" y="384289"/>
                  </a:lnTo>
                  <a:lnTo>
                    <a:pt x="1393761" y="377482"/>
                  </a:lnTo>
                  <a:lnTo>
                    <a:pt x="1400238" y="367614"/>
                  </a:lnTo>
                  <a:lnTo>
                    <a:pt x="1402397" y="3562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075744" y="4436758"/>
            <a:ext cx="1473835" cy="50419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  <a:tabLst>
                <a:tab pos="1163955" algn="l"/>
              </a:tabLst>
            </a:pPr>
            <a:r>
              <a:rPr sz="1400" spc="-10" dirty="0">
                <a:latin typeface="Arial MT"/>
                <a:cs typeface="Arial MT"/>
              </a:rPr>
              <a:t>400	600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500" spc="5" dirty="0">
                <a:latin typeface="Arial MT"/>
                <a:cs typeface="Arial MT"/>
              </a:rPr>
              <a:t>GA</a:t>
            </a:r>
            <a:r>
              <a:rPr sz="1500" spc="20" dirty="0">
                <a:latin typeface="Arial MT"/>
                <a:cs typeface="Arial MT"/>
              </a:rPr>
              <a:t>A</a:t>
            </a:r>
            <a:r>
              <a:rPr sz="1500" spc="-95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r</a:t>
            </a:r>
            <a:r>
              <a:rPr sz="1500" dirty="0">
                <a:latin typeface="Arial MT"/>
                <a:cs typeface="Arial MT"/>
              </a:rPr>
              <a:t>epea</a:t>
            </a:r>
            <a:r>
              <a:rPr sz="1500" spc="5" dirty="0">
                <a:latin typeface="Arial MT"/>
                <a:cs typeface="Arial MT"/>
              </a:rPr>
              <a:t>t</a:t>
            </a:r>
            <a:r>
              <a:rPr sz="1500" spc="-2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un</a:t>
            </a:r>
            <a:r>
              <a:rPr sz="1500" spc="-10" dirty="0">
                <a:latin typeface="Arial MT"/>
                <a:cs typeface="Arial MT"/>
              </a:rPr>
              <a:t>i</a:t>
            </a:r>
            <a:r>
              <a:rPr sz="1500" spc="-15" dirty="0">
                <a:latin typeface="Arial MT"/>
                <a:cs typeface="Arial MT"/>
              </a:rPr>
              <a:t>t</a:t>
            </a:r>
            <a:r>
              <a:rPr sz="1500" spc="15" dirty="0">
                <a:latin typeface="Arial MT"/>
                <a:cs typeface="Arial MT"/>
              </a:rPr>
              <a:t>s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142" y="4138258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20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9142" y="359569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40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9142" y="3054102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60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9835" y="1969204"/>
            <a:ext cx="322580" cy="782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100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 marL="111760">
              <a:lnSpc>
                <a:spcPct val="100000"/>
              </a:lnSpc>
              <a:spcBef>
                <a:spcPts val="865"/>
              </a:spcBef>
            </a:pPr>
            <a:r>
              <a:rPr sz="1400" spc="-10" dirty="0">
                <a:latin typeface="Arial MT"/>
                <a:cs typeface="Arial MT"/>
              </a:rPr>
              <a:t>80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5689" y="2786180"/>
            <a:ext cx="243204" cy="11049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z="1500" spc="10" dirty="0">
                <a:latin typeface="Arial MT"/>
                <a:cs typeface="Arial MT"/>
              </a:rPr>
              <a:t>Age</a:t>
            </a:r>
            <a:r>
              <a:rPr sz="1500" spc="-55" dirty="0">
                <a:latin typeface="Arial MT"/>
                <a:cs typeface="Arial MT"/>
              </a:rPr>
              <a:t> </a:t>
            </a:r>
            <a:r>
              <a:rPr sz="1500" spc="5" dirty="0">
                <a:latin typeface="Arial MT"/>
                <a:cs typeface="Arial MT"/>
              </a:rPr>
              <a:t>at</a:t>
            </a:r>
            <a:r>
              <a:rPr sz="1500" spc="-50" dirty="0">
                <a:latin typeface="Arial MT"/>
                <a:cs typeface="Arial MT"/>
              </a:rPr>
              <a:t> </a:t>
            </a:r>
            <a:r>
              <a:rPr sz="1500" spc="5" dirty="0">
                <a:latin typeface="Arial MT"/>
                <a:cs typeface="Arial MT"/>
              </a:rPr>
              <a:t>onset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86639" y="808177"/>
            <a:ext cx="6502400" cy="80835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65"/>
              </a:spcBef>
            </a:pPr>
            <a:r>
              <a:rPr lang="uk-UA" sz="2700" b="1" spc="-5" dirty="0" smtClean="0">
                <a:solidFill>
                  <a:srgbClr val="000000"/>
                </a:solidFill>
              </a:rPr>
              <a:t>Розмір повторного розширення GAA та вік на початку</a:t>
            </a:r>
            <a:endParaRPr lang="uk-UA" sz="2700" dirty="0"/>
          </a:p>
        </p:txBody>
      </p:sp>
      <p:sp>
        <p:nvSpPr>
          <p:cNvPr id="20" name="object 20"/>
          <p:cNvSpPr txBox="1"/>
          <p:nvPr/>
        </p:nvSpPr>
        <p:spPr>
          <a:xfrm>
            <a:off x="4954667" y="2164001"/>
            <a:ext cx="3385820" cy="3731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lang="uk-UA" sz="2000" spc="-5" dirty="0">
                <a:latin typeface="Trebuchet MS"/>
                <a:cs typeface="Trebuchet MS"/>
              </a:rPr>
              <a:t>Кореляція між </a:t>
            </a:r>
            <a:r>
              <a:rPr lang="en-US" sz="2000" spc="-5" dirty="0">
                <a:latin typeface="Trebuchet MS"/>
                <a:cs typeface="Trebuchet MS"/>
              </a:rPr>
              <a:t>AAO </a:t>
            </a:r>
            <a:r>
              <a:rPr lang="uk-UA" sz="2000" spc="-5" dirty="0">
                <a:latin typeface="Trebuchet MS"/>
                <a:cs typeface="Trebuchet MS"/>
              </a:rPr>
              <a:t>і повторними одиницями (</a:t>
            </a:r>
            <a:r>
              <a:rPr lang="en-US" sz="2000" spc="-5" dirty="0">
                <a:latin typeface="Trebuchet MS"/>
                <a:cs typeface="Trebuchet MS"/>
              </a:rPr>
              <a:t>n=120):</a:t>
            </a:r>
          </a:p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lang="en-US" sz="2000" spc="-5" dirty="0">
                <a:latin typeface="Trebuchet MS"/>
                <a:cs typeface="Trebuchet MS"/>
              </a:rPr>
              <a:t>- </a:t>
            </a:r>
            <a:r>
              <a:rPr lang="uk-UA" sz="2000" b="1" spc="-5" dirty="0">
                <a:latin typeface="Trebuchet MS"/>
                <a:cs typeface="Trebuchet MS"/>
              </a:rPr>
              <a:t>Слабка </a:t>
            </a:r>
            <a:r>
              <a:rPr lang="uk-UA" sz="2000" spc="-5" dirty="0">
                <a:latin typeface="Trebuchet MS"/>
                <a:cs typeface="Trebuchet MS"/>
              </a:rPr>
              <a:t>зворотна лінійна кореляція</a:t>
            </a:r>
          </a:p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lang="uk-UA" sz="2000" spc="-5" dirty="0">
                <a:latin typeface="Trebuchet MS"/>
                <a:cs typeface="Trebuchet MS"/>
              </a:rPr>
              <a:t>- Коефіцієнт кореляції </a:t>
            </a:r>
            <a:r>
              <a:rPr lang="uk-UA" sz="2000" spc="-5" dirty="0" err="1">
                <a:latin typeface="Trebuchet MS"/>
                <a:cs typeface="Trebuchet MS"/>
              </a:rPr>
              <a:t>Пірсона</a:t>
            </a:r>
            <a:r>
              <a:rPr lang="uk-UA" sz="2000" spc="-5" dirty="0">
                <a:latin typeface="Trebuchet MS"/>
                <a:cs typeface="Trebuchet MS"/>
              </a:rPr>
              <a:t>: -0,31, </a:t>
            </a:r>
            <a:r>
              <a:rPr lang="en-US" sz="2000" spc="-5" dirty="0" smtClean="0">
                <a:latin typeface="Trebuchet MS"/>
                <a:cs typeface="Trebuchet MS"/>
              </a:rPr>
              <a:t>R2=0,10</a:t>
            </a:r>
            <a:endParaRPr lang="en-US"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endParaRPr sz="2000" dirty="0">
              <a:latin typeface="Trebuchet MS"/>
              <a:cs typeface="Trebuchet M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1000" y="2669145"/>
            <a:ext cx="407893" cy="1359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>
            <a:off x="2043734" y="4688853"/>
            <a:ext cx="1505845" cy="252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291354" y="2977649"/>
            <a:ext cx="1752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 початку захворювання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3460" y="4813990"/>
            <a:ext cx="15651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 повтору </a:t>
            </a:r>
            <a:r>
              <a:rPr lang="en-US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GAA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1835861"/>
            <a:ext cx="6681470" cy="16036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-155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i="1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Результати </a:t>
            </a:r>
            <a:r>
              <a:rPr lang="uk-UA" sz="2000" i="1" spc="-5" dirty="0">
                <a:solidFill>
                  <a:srgbClr val="404040"/>
                </a:solidFill>
                <a:latin typeface="Trebuchet MS"/>
                <a:cs typeface="Trebuchet MS"/>
              </a:rPr>
              <a:t>цього дослідження підтримують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endParaRPr lang="uk-UA" sz="2000" i="1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lang="uk-UA" sz="20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	▶</a:t>
            </a:r>
            <a:r>
              <a:rPr lang="uk-UA" sz="2000" spc="1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lang="uk-UA" sz="2000" i="1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Неповне </a:t>
            </a:r>
            <a:r>
              <a:rPr lang="uk-UA" sz="2000" i="1" spc="-5" dirty="0">
                <a:solidFill>
                  <a:srgbClr val="404040"/>
                </a:solidFill>
                <a:latin typeface="Trebuchet MS"/>
                <a:cs typeface="Trebuchet MS"/>
              </a:rPr>
              <a:t>проникнення (</a:t>
            </a:r>
            <a:r>
              <a:rPr lang="en-US" sz="2000" i="1" spc="-5" dirty="0">
                <a:solidFill>
                  <a:srgbClr val="404040"/>
                </a:solidFill>
                <a:latin typeface="Trebuchet MS"/>
                <a:cs typeface="Trebuchet MS"/>
              </a:rPr>
              <a:t>GAA)250–300 </a:t>
            </a:r>
            <a:r>
              <a:rPr lang="uk-UA" sz="2000" i="1" spc="-5" dirty="0">
                <a:solidFill>
                  <a:srgbClr val="404040"/>
                </a:solidFill>
                <a:latin typeface="Trebuchet MS"/>
                <a:cs typeface="Trebuchet MS"/>
              </a:rPr>
              <a:t>розширень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endParaRPr lang="uk-UA" sz="2000" i="1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lang="uk-UA" sz="20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	▶</a:t>
            </a:r>
            <a:r>
              <a:rPr lang="uk-UA" sz="2000" spc="1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lang="uk-UA" sz="2000" i="1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Повне </a:t>
            </a:r>
            <a:r>
              <a:rPr lang="uk-UA" sz="2000" i="1" spc="-5" dirty="0">
                <a:solidFill>
                  <a:srgbClr val="404040"/>
                </a:solidFill>
                <a:latin typeface="Trebuchet MS"/>
                <a:cs typeface="Trebuchet MS"/>
              </a:rPr>
              <a:t>проникнення (</a:t>
            </a:r>
            <a:r>
              <a:rPr lang="en-US" sz="2000" i="1" spc="-5" dirty="0">
                <a:solidFill>
                  <a:srgbClr val="404040"/>
                </a:solidFill>
                <a:latin typeface="Trebuchet MS"/>
                <a:cs typeface="Trebuchet MS"/>
              </a:rPr>
              <a:t>GAA)&gt;300 </a:t>
            </a:r>
            <a:r>
              <a:rPr lang="uk-UA" sz="2000" i="1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розширень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638" y="993775"/>
            <a:ext cx="324236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2700" b="1" dirty="0">
                <a:solidFill>
                  <a:srgbClr val="000000"/>
                </a:solidFill>
              </a:rPr>
              <a:t>Обговорення</a:t>
            </a:r>
            <a:endParaRPr sz="27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8228" y="4416297"/>
            <a:ext cx="686244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uk-UA" sz="2000" dirty="0" smtClean="0">
                <a:latin typeface="Trebuchet MS"/>
                <a:cs typeface="Trebuchet MS"/>
              </a:rPr>
              <a:t>Для уточнення порогових значень і визначення поширеності в інших групах були потрібні більші когорти</a:t>
            </a:r>
            <a:endParaRPr lang="uk-UA"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6" name="object 6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88340" y="478282"/>
            <a:ext cx="574040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uk-UA" dirty="0">
                <a:solidFill>
                  <a:srgbClr val="174260"/>
                </a:solidFill>
              </a:rPr>
              <a:t>Блок-схема молекулярно-генетичної діагностики СЦА</a:t>
            </a:r>
            <a:endParaRPr spc="-5" dirty="0">
              <a:solidFill>
                <a:srgbClr val="174260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99428" y="5974791"/>
            <a:ext cx="2101215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dirty="0">
                <a:latin typeface="Trebuchet MS"/>
                <a:cs typeface="Trebuchet MS"/>
              </a:rPr>
              <a:t>Klockgether</a:t>
            </a:r>
            <a:r>
              <a:rPr sz="1000" spc="1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et</a:t>
            </a:r>
            <a:r>
              <a:rPr sz="1000" spc="-5" dirty="0">
                <a:latin typeface="Trebuchet MS"/>
                <a:cs typeface="Trebuchet MS"/>
              </a:rPr>
              <a:t> al.</a:t>
            </a:r>
            <a:r>
              <a:rPr sz="1000" spc="1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Nat</a:t>
            </a:r>
            <a:r>
              <a:rPr sz="1000" spc="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Rev</a:t>
            </a:r>
            <a:r>
              <a:rPr sz="1000" spc="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Dis Prim,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2019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32" name="Групувати 31"/>
          <p:cNvGrpSpPr/>
          <p:nvPr/>
        </p:nvGrpSpPr>
        <p:grpSpPr>
          <a:xfrm>
            <a:off x="609600" y="1524000"/>
            <a:ext cx="7458232" cy="5334000"/>
            <a:chOff x="609600" y="1524000"/>
            <a:chExt cx="7458232" cy="5334000"/>
          </a:xfrm>
        </p:grpSpPr>
        <p:grpSp>
          <p:nvGrpSpPr>
            <p:cNvPr id="17" name="Групувати 16"/>
            <p:cNvGrpSpPr/>
            <p:nvPr/>
          </p:nvGrpSpPr>
          <p:grpSpPr>
            <a:xfrm>
              <a:off x="609600" y="1524000"/>
              <a:ext cx="7458232" cy="5334000"/>
              <a:chOff x="609600" y="1524000"/>
              <a:chExt cx="7458232" cy="5334000"/>
            </a:xfrm>
          </p:grpSpPr>
          <p:grpSp>
            <p:nvGrpSpPr>
              <p:cNvPr id="2" name="object 2"/>
              <p:cNvGrpSpPr/>
              <p:nvPr/>
            </p:nvGrpSpPr>
            <p:grpSpPr>
              <a:xfrm>
                <a:off x="609600" y="1524000"/>
                <a:ext cx="7458232" cy="5334000"/>
                <a:chOff x="0" y="1524000"/>
                <a:chExt cx="8305800" cy="5334000"/>
              </a:xfrm>
            </p:grpSpPr>
            <p:sp>
              <p:nvSpPr>
                <p:cNvPr id="3" name="object 3"/>
                <p:cNvSpPr/>
                <p:nvPr/>
              </p:nvSpPr>
              <p:spPr>
                <a:xfrm>
                  <a:off x="0" y="4069781"/>
                  <a:ext cx="447040" cy="2788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040" h="2788284">
                      <a:moveTo>
                        <a:pt x="0" y="0"/>
                      </a:moveTo>
                      <a:lnTo>
                        <a:pt x="0" y="2788216"/>
                      </a:lnTo>
                      <a:lnTo>
                        <a:pt x="446591" y="27882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FCAEE">
                    <a:alpha val="70195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" name="object 4"/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381000" y="1524000"/>
                  <a:ext cx="7924800" cy="4419600"/>
                </a:xfrm>
                <a:prstGeom prst="rect">
                  <a:avLst/>
                </a:prstGeom>
              </p:spPr>
            </p:pic>
          </p:grpSp>
          <p:sp>
            <p:nvSpPr>
              <p:cNvPr id="16" name="Прямокутник 15"/>
              <p:cNvSpPr/>
              <p:nvPr/>
            </p:nvSpPr>
            <p:spPr>
              <a:xfrm>
                <a:off x="2865996" y="1728662"/>
                <a:ext cx="3287559" cy="830997"/>
              </a:xfrm>
              <a:prstGeom prst="rect">
                <a:avLst/>
              </a:prstGeom>
              <a:solidFill>
                <a:srgbClr val="C1E0DB"/>
              </a:solidFill>
            </p:spPr>
            <p:txBody>
              <a:bodyPr wrap="square">
                <a:spAutoFit/>
              </a:bodyPr>
              <a:lstStyle/>
              <a:p>
                <a:r>
                  <a:rPr lang="uk-UA" sz="1200" b="1" dirty="0"/>
                  <a:t>Клінічні докази </a:t>
                </a:r>
                <a:r>
                  <a:rPr lang="uk-UA" sz="1200" b="1" dirty="0" smtClean="0"/>
                  <a:t>СЦА</a:t>
                </a:r>
              </a:p>
              <a:p>
                <a:r>
                  <a:rPr lang="uk-UA" sz="1200" dirty="0" smtClean="0"/>
                  <a:t>• </a:t>
                </a:r>
                <a:r>
                  <a:rPr lang="uk-UA" sz="1200" dirty="0"/>
                  <a:t>Прогресуюча </a:t>
                </a:r>
                <a:r>
                  <a:rPr lang="uk-UA" sz="1200" dirty="0" smtClean="0"/>
                  <a:t>атаксія</a:t>
                </a:r>
              </a:p>
              <a:p>
                <a:r>
                  <a:rPr lang="uk-UA" sz="1200" dirty="0" smtClean="0"/>
                  <a:t>• </a:t>
                </a:r>
                <a:r>
                  <a:rPr lang="uk-UA" sz="1200" dirty="0"/>
                  <a:t>Немає доказів набутої </a:t>
                </a:r>
                <a:r>
                  <a:rPr lang="uk-UA" sz="1200" dirty="0" smtClean="0"/>
                  <a:t>причини</a:t>
                </a:r>
              </a:p>
              <a:p>
                <a:r>
                  <a:rPr lang="uk-UA" sz="1200" dirty="0" smtClean="0"/>
                  <a:t>• </a:t>
                </a:r>
                <a:r>
                  <a:rPr lang="uk-UA" sz="1200" dirty="0"/>
                  <a:t>Подібний розлад у попередньому поколінні</a:t>
                </a:r>
              </a:p>
            </p:txBody>
          </p:sp>
        </p:grpSp>
        <p:sp>
          <p:nvSpPr>
            <p:cNvPr id="18" name="Прямокутник 17"/>
            <p:cNvSpPr/>
            <p:nvPr/>
          </p:nvSpPr>
          <p:spPr>
            <a:xfrm>
              <a:off x="3291057" y="2860484"/>
              <a:ext cx="2515451" cy="938719"/>
            </a:xfrm>
            <a:prstGeom prst="rect">
              <a:avLst/>
            </a:prstGeom>
            <a:solidFill>
              <a:srgbClr val="E0EFED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uk-UA" sz="1100" b="1" dirty="0" smtClean="0"/>
                <a:t>СЦА </a:t>
              </a:r>
              <a:r>
                <a:rPr lang="uk-UA" sz="1100" b="1" dirty="0"/>
                <a:t>генотип родини відомий</a:t>
              </a:r>
            </a:p>
            <a:p>
              <a:pPr algn="ctr"/>
              <a:r>
                <a:rPr lang="uk-UA" sz="1100" dirty="0"/>
                <a:t>або</a:t>
              </a:r>
            </a:p>
            <a:p>
              <a:pPr algn="ctr"/>
              <a:r>
                <a:rPr lang="uk-UA" sz="1100" b="1" dirty="0" smtClean="0"/>
                <a:t>Дуже </a:t>
              </a:r>
              <a:r>
                <a:rPr lang="uk-UA" sz="1100" b="1" dirty="0"/>
                <a:t>схожий фенотип</a:t>
              </a:r>
            </a:p>
            <a:p>
              <a:pPr algn="ctr"/>
              <a:r>
                <a:rPr lang="uk-UA" sz="1100" dirty="0"/>
                <a:t>або</a:t>
              </a:r>
            </a:p>
            <a:p>
              <a:pPr algn="ctr"/>
              <a:r>
                <a:rPr lang="uk-UA" sz="1100" b="1" dirty="0"/>
                <a:t>Висока регіональна поширеність</a:t>
              </a:r>
            </a:p>
          </p:txBody>
        </p:sp>
        <p:sp>
          <p:nvSpPr>
            <p:cNvPr id="19" name="Прямокутник 18"/>
            <p:cNvSpPr/>
            <p:nvPr/>
          </p:nvSpPr>
          <p:spPr>
            <a:xfrm>
              <a:off x="1474009" y="3921067"/>
              <a:ext cx="49834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uk-UA" dirty="0"/>
                <a:t>Так</a:t>
              </a:r>
            </a:p>
          </p:txBody>
        </p:sp>
        <p:sp>
          <p:nvSpPr>
            <p:cNvPr id="20" name="Прямокутник 19"/>
            <p:cNvSpPr/>
            <p:nvPr/>
          </p:nvSpPr>
          <p:spPr>
            <a:xfrm>
              <a:off x="6229328" y="3921067"/>
              <a:ext cx="3818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uk-UA" dirty="0"/>
                <a:t>Ні</a:t>
              </a: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1202400" y="4315167"/>
              <a:ext cx="1526380" cy="261610"/>
            </a:xfrm>
            <a:prstGeom prst="rect">
              <a:avLst/>
            </a:prstGeom>
            <a:solidFill>
              <a:srgbClr val="E0EFED"/>
            </a:solidFill>
          </p:spPr>
          <p:txBody>
            <a:bodyPr wrap="none">
              <a:spAutoFit/>
            </a:bodyPr>
            <a:lstStyle/>
            <a:p>
              <a:r>
                <a:rPr lang="uk-UA" sz="1100" b="1" dirty="0"/>
                <a:t>Цільовий генний </a:t>
              </a:r>
              <a:r>
                <a:rPr lang="uk-UA" sz="1100" b="1" dirty="0" smtClean="0"/>
                <a:t>тест </a:t>
              </a:r>
              <a:endParaRPr lang="uk-UA" sz="1100" b="1" dirty="0"/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2879080" y="4455903"/>
              <a:ext cx="94800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uk-UA" sz="1200" dirty="0" smtClean="0"/>
                <a:t>Негатив</a:t>
              </a:r>
              <a:endParaRPr lang="uk-UA" sz="1200" dirty="0"/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4107644" y="4301824"/>
              <a:ext cx="3664755" cy="415498"/>
            </a:xfrm>
            <a:prstGeom prst="rect">
              <a:avLst/>
            </a:prstGeom>
            <a:solidFill>
              <a:srgbClr val="E0EFED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uk-UA" sz="1050" b="1" dirty="0" smtClean="0"/>
                <a:t>Трансльовані </a:t>
              </a:r>
              <a:r>
                <a:rPr lang="uk-UA" sz="1050" b="1" dirty="0"/>
                <a:t>повторні мутації </a:t>
              </a:r>
              <a:r>
                <a:rPr lang="uk-UA" sz="1050" b="1" dirty="0" smtClean="0"/>
                <a:t>CAG</a:t>
              </a:r>
            </a:p>
            <a:p>
              <a:pPr algn="ctr"/>
              <a:r>
                <a:rPr lang="ru-RU" sz="1050" dirty="0"/>
                <a:t>СЦА1, СЦА2, СЦА3, СЦА6, СЦА7, СЦА17 </a:t>
              </a:r>
              <a:r>
                <a:rPr lang="ru-RU" sz="1050" dirty="0" err="1"/>
                <a:t>або</a:t>
              </a:r>
              <a:r>
                <a:rPr lang="ru-RU" sz="1050" dirty="0"/>
                <a:t> DRPLA</a:t>
              </a:r>
              <a:endParaRPr lang="uk-UA" sz="1050" dirty="0"/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5166555" y="4809430"/>
              <a:ext cx="94800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uk-UA" sz="1200" dirty="0" smtClean="0"/>
                <a:t>Негатив</a:t>
              </a:r>
              <a:endParaRPr lang="uk-UA" sz="1200" dirty="0"/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1202400" y="5440777"/>
              <a:ext cx="1238133" cy="430887"/>
            </a:xfrm>
            <a:prstGeom prst="rect">
              <a:avLst/>
            </a:prstGeom>
            <a:solidFill>
              <a:srgbClr val="C1E0DB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uk-UA" sz="1100" b="1" dirty="0"/>
                <a:t>ITPR1 </a:t>
              </a:r>
              <a:r>
                <a:rPr lang="uk-UA" sz="1100" b="1" dirty="0" err="1" smtClean="0"/>
                <a:t>делеція</a:t>
              </a:r>
              <a:r>
                <a:rPr lang="uk-UA" sz="1100" dirty="0" smtClean="0"/>
                <a:t/>
              </a:r>
              <a:br>
                <a:rPr lang="uk-UA" sz="1100" dirty="0" smtClean="0"/>
              </a:br>
              <a:r>
                <a:rPr lang="uk-UA" sz="1100" dirty="0" smtClean="0"/>
                <a:t>SCA15/SCA16</a:t>
              </a:r>
              <a:endParaRPr lang="uk-UA" sz="1100" dirty="0"/>
            </a:p>
          </p:txBody>
        </p:sp>
        <p:sp>
          <p:nvSpPr>
            <p:cNvPr id="26" name="Прямокутник 25"/>
            <p:cNvSpPr/>
            <p:nvPr/>
          </p:nvSpPr>
          <p:spPr>
            <a:xfrm>
              <a:off x="4419600" y="5424957"/>
              <a:ext cx="3505201" cy="415498"/>
            </a:xfrm>
            <a:prstGeom prst="rect">
              <a:avLst/>
            </a:prstGeom>
            <a:solidFill>
              <a:srgbClr val="C1E0DB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uk-UA" sz="1050" b="1" dirty="0" smtClean="0"/>
                <a:t>Нетрансльовані </a:t>
              </a:r>
              <a:r>
                <a:rPr lang="uk-UA" sz="1050" b="1" dirty="0"/>
                <a:t>повторні </a:t>
              </a:r>
              <a:r>
                <a:rPr lang="uk-UA" sz="1050" b="1" dirty="0" smtClean="0"/>
                <a:t>мутації</a:t>
              </a:r>
            </a:p>
            <a:p>
              <a:pPr algn="ctr"/>
              <a:r>
                <a:rPr lang="ru-RU" sz="1050" dirty="0" smtClean="0"/>
                <a:t>СЦА8, СЦА10, СЦА12, СЦА31, СЦА36 </a:t>
              </a:r>
              <a:r>
                <a:rPr lang="ru-RU" sz="1050" dirty="0" err="1" smtClean="0"/>
                <a:t>або</a:t>
              </a:r>
              <a:r>
                <a:rPr lang="ru-RU" sz="1050" dirty="0" smtClean="0"/>
                <a:t> СЦА37</a:t>
              </a:r>
              <a:endParaRPr lang="uk-UA" sz="1050" dirty="0"/>
            </a:p>
          </p:txBody>
        </p:sp>
        <p:grpSp>
          <p:nvGrpSpPr>
            <p:cNvPr id="31" name="Групувати 30"/>
            <p:cNvGrpSpPr/>
            <p:nvPr/>
          </p:nvGrpSpPr>
          <p:grpSpPr>
            <a:xfrm>
              <a:off x="2798785" y="5364244"/>
              <a:ext cx="1317858" cy="553778"/>
              <a:chOff x="1421547" y="2394566"/>
              <a:chExt cx="1317858" cy="553778"/>
            </a:xfrm>
          </p:grpSpPr>
          <p:sp>
            <p:nvSpPr>
              <p:cNvPr id="30" name="Округлений прямокутник 29"/>
              <p:cNvSpPr/>
              <p:nvPr/>
            </p:nvSpPr>
            <p:spPr>
              <a:xfrm>
                <a:off x="1421547" y="2394566"/>
                <a:ext cx="1317858" cy="553778"/>
              </a:xfrm>
              <a:prstGeom prst="roundRect">
                <a:avLst/>
              </a:prstGeom>
              <a:solidFill>
                <a:srgbClr val="C1E0DB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" name="Прямокутник 27"/>
              <p:cNvSpPr/>
              <p:nvPr/>
            </p:nvSpPr>
            <p:spPr>
              <a:xfrm>
                <a:off x="1421547" y="2488696"/>
                <a:ext cx="1317858" cy="430887"/>
              </a:xfrm>
              <a:prstGeom prst="rect">
                <a:avLst/>
              </a:prstGeom>
              <a:solidFill>
                <a:srgbClr val="C1E0DB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sz="1050" b="1" dirty="0" err="1"/>
                  <a:t>Секвенування</a:t>
                </a:r>
                <a:r>
                  <a:rPr lang="uk-UA" sz="1050" b="1" dirty="0"/>
                  <a:t> всього </a:t>
                </a:r>
                <a:r>
                  <a:rPr lang="uk-UA" sz="1050" b="1" dirty="0" err="1"/>
                  <a:t>екзому</a:t>
                </a:r>
                <a:endParaRPr lang="uk-UA" sz="1050" b="1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5FCAEE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33926" y="2133600"/>
            <a:ext cx="654558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dirty="0" err="1">
                <a:solidFill>
                  <a:srgbClr val="226192"/>
                </a:solidFill>
              </a:rPr>
              <a:t>Аутосомно</a:t>
            </a:r>
            <a:r>
              <a:rPr lang="uk-UA" sz="3600" dirty="0">
                <a:solidFill>
                  <a:srgbClr val="226192"/>
                </a:solidFill>
              </a:rPr>
              <a:t>-рецесивні СЦА (СЦАР)</a:t>
            </a:r>
            <a:endParaRPr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48482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spc="-5" dirty="0" smtClean="0"/>
              <a:t>Клінічні ознаки</a:t>
            </a:r>
            <a:r>
              <a:rPr sz="3600" spc="-15" dirty="0" smtClean="0"/>
              <a:t> </a:t>
            </a:r>
            <a:r>
              <a:rPr lang="uk-UA" sz="3600" spc="-15" dirty="0" smtClean="0"/>
              <a:t>СЦА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0941" y="1676400"/>
            <a:ext cx="6040120" cy="3983911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5600" marR="5080" indent="-343535">
              <a:lnSpc>
                <a:spcPct val="80100"/>
              </a:lnSpc>
              <a:spcBef>
                <a:spcPts val="550"/>
              </a:spcBef>
              <a:tabLst>
                <a:tab pos="355600" algn="l"/>
                <a:tab pos="2091689" algn="l"/>
                <a:tab pos="3963035" algn="l"/>
              </a:tabLst>
            </a:pPr>
            <a:r>
              <a:rPr sz="15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високо гетерогенна </a:t>
            </a:r>
            <a:r>
              <a:rPr lang="uk-UA" sz="1900" spc="-10" dirty="0">
                <a:solidFill>
                  <a:srgbClr val="404040"/>
                </a:solidFill>
                <a:latin typeface="Trebuchet MS"/>
                <a:cs typeface="Trebuchet MS"/>
              </a:rPr>
              <a:t>– 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чиста </a:t>
            </a:r>
            <a:r>
              <a:rPr lang="uk-UA" sz="1900" spc="-10" dirty="0">
                <a:solidFill>
                  <a:srgbClr val="404040"/>
                </a:solidFill>
                <a:latin typeface="Trebuchet MS"/>
                <a:cs typeface="Trebuchet MS"/>
              </a:rPr>
              <a:t>і 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складна, </a:t>
            </a:r>
            <a:r>
              <a:rPr lang="uk-UA" sz="1900" spc="-10" dirty="0">
                <a:solidFill>
                  <a:srgbClr val="404040"/>
                </a:solidFill>
                <a:latin typeface="Trebuchet MS"/>
                <a:cs typeface="Trebuchet MS"/>
              </a:rPr>
              <a:t>може бути </a:t>
            </a:r>
            <a:r>
              <a:rPr lang="uk-UA" sz="1900" spc="-1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аутосомно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-рецесивною, </a:t>
            </a:r>
            <a:r>
              <a:rPr lang="uk-UA" sz="1900" spc="-1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аутосомно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-домінантною, Х-зчепленою, </a:t>
            </a:r>
            <a:r>
              <a:rPr lang="uk-UA" sz="1900" spc="-1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мітохондріальною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. Відомо понад </a:t>
            </a:r>
            <a:r>
              <a:rPr lang="uk-UA" sz="1900" spc="-10" dirty="0">
                <a:solidFill>
                  <a:srgbClr val="404040"/>
                </a:solidFill>
                <a:latin typeface="Trebuchet MS"/>
                <a:cs typeface="Trebuchet MS"/>
              </a:rPr>
              <a:t>220 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асоційованих генів.</a:t>
            </a:r>
            <a:endParaRPr sz="19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endParaRPr lang="uk-UA" sz="1500" spc="-130" dirty="0" smtClean="0">
              <a:solidFill>
                <a:srgbClr val="5FCAEE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sz="1500" spc="-13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5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ключова ознака</a:t>
            </a:r>
            <a:r>
              <a:rPr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:</a:t>
            </a:r>
            <a:r>
              <a:rPr sz="1900" spc="2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1900" spc="-1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мозочкова</a:t>
            </a:r>
            <a:r>
              <a:rPr lang="uk-UA"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1900" spc="-1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дисфункція</a:t>
            </a:r>
            <a:endParaRPr sz="19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00" dirty="0">
              <a:latin typeface="Trebuchet MS"/>
              <a:cs typeface="Trebuchet MS"/>
            </a:endParaRPr>
          </a:p>
          <a:p>
            <a:pPr marL="12700">
              <a:lnSpc>
                <a:spcPts val="2055"/>
              </a:lnSpc>
              <a:tabLst>
                <a:tab pos="355600" algn="l"/>
              </a:tabLst>
            </a:pPr>
            <a:r>
              <a:rPr sz="15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900" spc="-2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спастичність</a:t>
            </a:r>
            <a:r>
              <a:rPr lang="uk-UA" sz="1900" spc="-25" dirty="0">
                <a:solidFill>
                  <a:srgbClr val="404040"/>
                </a:solidFill>
                <a:latin typeface="Trebuchet MS"/>
                <a:cs typeface="Trebuchet MS"/>
              </a:rPr>
              <a:t>, </a:t>
            </a:r>
            <a:r>
              <a:rPr lang="uk-UA" sz="1900" spc="-25" dirty="0" err="1">
                <a:solidFill>
                  <a:srgbClr val="404040"/>
                </a:solidFill>
                <a:latin typeface="Trebuchet MS"/>
                <a:cs typeface="Trebuchet MS"/>
              </a:rPr>
              <a:t>нейропатія</a:t>
            </a:r>
            <a:r>
              <a:rPr lang="uk-UA" sz="1900" spc="-25" dirty="0">
                <a:solidFill>
                  <a:srgbClr val="404040"/>
                </a:solidFill>
                <a:latin typeface="Trebuchet MS"/>
                <a:cs typeface="Trebuchet MS"/>
              </a:rPr>
              <a:t>, когнітивні/поведінкові </a:t>
            </a:r>
            <a:r>
              <a:rPr lang="uk-UA" sz="1900" spc="-25" dirty="0" smtClean="0">
                <a:solidFill>
                  <a:srgbClr val="404040"/>
                </a:solidFill>
                <a:latin typeface="Trebuchet MS"/>
                <a:cs typeface="Trebuchet MS"/>
              </a:rPr>
              <a:t>         труднощі</a:t>
            </a:r>
          </a:p>
          <a:p>
            <a:pPr marL="12700">
              <a:lnSpc>
                <a:spcPts val="2055"/>
              </a:lnSpc>
              <a:tabLst>
                <a:tab pos="355600" algn="l"/>
              </a:tabLst>
            </a:pPr>
            <a:endParaRPr sz="3250" dirty="0">
              <a:latin typeface="Trebuchet MS"/>
              <a:cs typeface="Trebuchet MS"/>
            </a:endParaRPr>
          </a:p>
          <a:p>
            <a:pPr marL="355600" marR="25400" indent="-343535">
              <a:lnSpc>
                <a:spcPts val="1820"/>
              </a:lnSpc>
              <a:tabLst>
                <a:tab pos="355600" algn="l"/>
              </a:tabLst>
            </a:pPr>
            <a:r>
              <a:rPr sz="15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9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деякі мають </a:t>
            </a:r>
            <a:r>
              <a:rPr lang="uk-UA" sz="1900" spc="-5" dirty="0">
                <a:solidFill>
                  <a:srgbClr val="404040"/>
                </a:solidFill>
                <a:latin typeface="Trebuchet MS"/>
                <a:cs typeface="Trebuchet MS"/>
              </a:rPr>
              <a:t>чіткі клінічні характеристики, такі як окорухові аномалії, паркінсонізм, </a:t>
            </a:r>
            <a:r>
              <a:rPr lang="uk-UA" sz="19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нарколепсія</a:t>
            </a:r>
            <a:endParaRPr sz="19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sz="1500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9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поширеність</a:t>
            </a:r>
            <a:r>
              <a:rPr sz="1900" spc="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9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sz="19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9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6/100,000</a:t>
            </a:r>
            <a:endParaRPr sz="19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62458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uk-UA" sz="3600" dirty="0" smtClean="0">
                <a:solidFill>
                  <a:srgbClr val="174260"/>
                </a:solidFill>
              </a:rPr>
              <a:t>Пропонований підхід до педіатричних пацієнтів</a:t>
            </a:r>
            <a:endParaRPr lang="uk-UA"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2186432"/>
            <a:ext cx="6931660" cy="3770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680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24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dirty="0" smtClean="0">
                <a:solidFill>
                  <a:srgbClr val="404040"/>
                </a:solidFill>
                <a:latin typeface="Trebuchet MS"/>
                <a:cs typeface="Trebuchet MS"/>
              </a:rPr>
              <a:t>Родовід </a:t>
            </a:r>
            <a:r>
              <a:rPr lang="uk-UA" sz="2400" dirty="0">
                <a:solidFill>
                  <a:srgbClr val="404040"/>
                </a:solidFill>
                <a:latin typeface="Trebuchet MS"/>
                <a:cs typeface="Trebuchet MS"/>
              </a:rPr>
              <a:t>трьох поколінь (зверніть увагу: етнічна приналежність, кровна спорідненість</a:t>
            </a:r>
            <a:r>
              <a:rPr lang="uk-UA" sz="2400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endParaRPr lang="uk-UA" sz="24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6680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4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dirty="0" smtClean="0">
                <a:solidFill>
                  <a:srgbClr val="2D83C3"/>
                </a:solidFill>
                <a:latin typeface="Trebuchet MS"/>
                <a:cs typeface="Trebuchet MS"/>
              </a:rPr>
              <a:t>Вагітність</a:t>
            </a:r>
            <a:r>
              <a:rPr lang="uk-UA" sz="2400" dirty="0">
                <a:solidFill>
                  <a:srgbClr val="2D83C3"/>
                </a:solidFill>
                <a:latin typeface="Trebuchet MS"/>
                <a:cs typeface="Trebuchet MS"/>
              </a:rPr>
              <a:t>, історія пологів</a:t>
            </a:r>
          </a:p>
          <a:p>
            <a:pPr marL="355600" marR="6680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4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dirty="0" smtClean="0">
                <a:solidFill>
                  <a:srgbClr val="2D83C3"/>
                </a:solidFill>
                <a:latin typeface="Trebuchet MS"/>
                <a:cs typeface="Trebuchet MS"/>
              </a:rPr>
              <a:t>Етапи </a:t>
            </a:r>
            <a:r>
              <a:rPr lang="uk-UA" sz="2400" dirty="0">
                <a:solidFill>
                  <a:srgbClr val="2D83C3"/>
                </a:solidFill>
                <a:latin typeface="Trebuchet MS"/>
                <a:cs typeface="Trebuchet MS"/>
              </a:rPr>
              <a:t>розвитку (особливо мова</a:t>
            </a:r>
            <a:r>
              <a:rPr lang="uk-UA" sz="2400" dirty="0" smtClean="0">
                <a:solidFill>
                  <a:srgbClr val="2D83C3"/>
                </a:solidFill>
                <a:latin typeface="Trebuchet MS"/>
                <a:cs typeface="Trebuchet MS"/>
              </a:rPr>
              <a:t>, моторика</a:t>
            </a:r>
            <a:r>
              <a:rPr lang="uk-UA" sz="2400" dirty="0">
                <a:solidFill>
                  <a:srgbClr val="2D83C3"/>
                </a:solidFill>
                <a:latin typeface="Trebuchet MS"/>
                <a:cs typeface="Trebuchet MS"/>
              </a:rPr>
              <a:t>)</a:t>
            </a:r>
          </a:p>
          <a:p>
            <a:pPr marL="355600" marR="6680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4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dirty="0" smtClean="0">
                <a:solidFill>
                  <a:srgbClr val="404040"/>
                </a:solidFill>
                <a:latin typeface="Trebuchet MS"/>
                <a:cs typeface="Trebuchet MS"/>
              </a:rPr>
              <a:t>Вік </a:t>
            </a:r>
            <a:r>
              <a:rPr lang="uk-UA" sz="2400" dirty="0">
                <a:solidFill>
                  <a:srgbClr val="404040"/>
                </a:solidFill>
                <a:latin typeface="Trebuchet MS"/>
                <a:cs typeface="Trebuchet MS"/>
              </a:rPr>
              <a:t>початку</a:t>
            </a:r>
          </a:p>
          <a:p>
            <a:pPr marL="355600" marR="6680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4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dirty="0" smtClean="0">
                <a:solidFill>
                  <a:srgbClr val="404040"/>
                </a:solidFill>
                <a:latin typeface="Trebuchet MS"/>
                <a:cs typeface="Trebuchet MS"/>
              </a:rPr>
              <a:t>Інші </a:t>
            </a:r>
            <a:r>
              <a:rPr lang="uk-UA" sz="2400" dirty="0">
                <a:solidFill>
                  <a:srgbClr val="404040"/>
                </a:solidFill>
                <a:latin typeface="Trebuchet MS"/>
                <a:cs typeface="Trebuchet MS"/>
              </a:rPr>
              <a:t>пов’язані результати</a:t>
            </a:r>
          </a:p>
          <a:p>
            <a:pPr marL="355600" marR="6680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4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dirty="0" smtClean="0">
                <a:solidFill>
                  <a:srgbClr val="404040"/>
                </a:solidFill>
                <a:latin typeface="Trebuchet MS"/>
                <a:cs typeface="Trebuchet MS"/>
              </a:rPr>
              <a:t>Може </a:t>
            </a:r>
            <a:r>
              <a:rPr lang="uk-UA" sz="2400" dirty="0">
                <a:solidFill>
                  <a:srgbClr val="404040"/>
                </a:solidFill>
                <a:latin typeface="Trebuchet MS"/>
                <a:cs typeface="Trebuchet MS"/>
              </a:rPr>
              <a:t>бути неправильно діагностовано як церебральний </a:t>
            </a:r>
            <a:r>
              <a:rPr lang="uk-UA" sz="2400" dirty="0" smtClean="0">
                <a:solidFill>
                  <a:srgbClr val="404040"/>
                </a:solidFill>
                <a:latin typeface="Trebuchet MS"/>
                <a:cs typeface="Trebuchet MS"/>
              </a:rPr>
              <a:t>параліч</a:t>
            </a:r>
            <a:endParaRPr sz="2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284513"/>
            <a:ext cx="9144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uk-UA" sz="2800" spc="-10" dirty="0">
                <a:solidFill>
                  <a:srgbClr val="174260"/>
                </a:solidFill>
              </a:rPr>
              <a:t>Клінічна класифікація </a:t>
            </a:r>
            <a:r>
              <a:rPr lang="uk-UA" sz="2800" spc="-10" dirty="0" err="1">
                <a:solidFill>
                  <a:srgbClr val="174260"/>
                </a:solidFill>
              </a:rPr>
              <a:t>аутосомно</a:t>
            </a:r>
            <a:r>
              <a:rPr lang="uk-UA" sz="2800" spc="-10" dirty="0">
                <a:solidFill>
                  <a:srgbClr val="174260"/>
                </a:solidFill>
              </a:rPr>
              <a:t>-рецесивних </a:t>
            </a:r>
            <a:r>
              <a:rPr lang="uk-UA" sz="2800" spc="-10" dirty="0" err="1" smtClean="0">
                <a:solidFill>
                  <a:srgbClr val="174260"/>
                </a:solidFill>
              </a:rPr>
              <a:t>атаксій</a:t>
            </a:r>
            <a:endParaRPr sz="2800" dirty="0"/>
          </a:p>
        </p:txBody>
      </p:sp>
      <p:grpSp>
        <p:nvGrpSpPr>
          <p:cNvPr id="17" name="Групувати 16"/>
          <p:cNvGrpSpPr/>
          <p:nvPr/>
        </p:nvGrpSpPr>
        <p:grpSpPr>
          <a:xfrm>
            <a:off x="762000" y="693716"/>
            <a:ext cx="7772400" cy="6011883"/>
            <a:chOff x="762000" y="693716"/>
            <a:chExt cx="7772400" cy="6011883"/>
          </a:xfrm>
        </p:grpSpPr>
        <p:grpSp>
          <p:nvGrpSpPr>
            <p:cNvPr id="14" name="Групувати 13"/>
            <p:cNvGrpSpPr/>
            <p:nvPr/>
          </p:nvGrpSpPr>
          <p:grpSpPr>
            <a:xfrm>
              <a:off x="762000" y="693716"/>
              <a:ext cx="7772400" cy="6011883"/>
              <a:chOff x="762000" y="693716"/>
              <a:chExt cx="7772400" cy="6011883"/>
            </a:xfrm>
          </p:grpSpPr>
          <p:grpSp>
            <p:nvGrpSpPr>
              <p:cNvPr id="9" name="Групувати 8"/>
              <p:cNvGrpSpPr/>
              <p:nvPr/>
            </p:nvGrpSpPr>
            <p:grpSpPr>
              <a:xfrm>
                <a:off x="762000" y="693716"/>
                <a:ext cx="7772400" cy="6011883"/>
                <a:chOff x="762000" y="693716"/>
                <a:chExt cx="7772400" cy="6011883"/>
              </a:xfrm>
            </p:grpSpPr>
            <p:grpSp>
              <p:nvGrpSpPr>
                <p:cNvPr id="7" name="Групувати 6"/>
                <p:cNvGrpSpPr/>
                <p:nvPr/>
              </p:nvGrpSpPr>
              <p:grpSpPr>
                <a:xfrm>
                  <a:off x="762000" y="693716"/>
                  <a:ext cx="7772400" cy="6011883"/>
                  <a:chOff x="762000" y="693717"/>
                  <a:chExt cx="7620000" cy="5955430"/>
                </a:xfrm>
              </p:grpSpPr>
              <p:pic>
                <p:nvPicPr>
                  <p:cNvPr id="3" name="object 3"/>
                  <p:cNvPicPr/>
                  <p:nvPr/>
                </p:nvPicPr>
                <p:blipFill rotWithShape="1">
                  <a:blip r:embed="rId2" cstate="print"/>
                  <a:srcRect t="803"/>
                  <a:stretch/>
                </p:blipFill>
                <p:spPr>
                  <a:xfrm>
                    <a:off x="762000" y="693717"/>
                    <a:ext cx="7620000" cy="5955430"/>
                  </a:xfrm>
                  <a:prstGeom prst="rect">
                    <a:avLst/>
                  </a:prstGeom>
                </p:spPr>
              </p:pic>
              <p:sp>
                <p:nvSpPr>
                  <p:cNvPr id="4" name="object 4"/>
                  <p:cNvSpPr txBox="1"/>
                  <p:nvPr/>
                </p:nvSpPr>
                <p:spPr>
                  <a:xfrm>
                    <a:off x="5777865" y="6409752"/>
                    <a:ext cx="2604135" cy="23939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1400" spc="-5" dirty="0">
                        <a:latin typeface="Trebuchet MS"/>
                        <a:cs typeface="Trebuchet MS"/>
                      </a:rPr>
                      <a:t>Beaudin</a:t>
                    </a:r>
                    <a:r>
                      <a:rPr sz="1400" spc="-20" dirty="0">
                        <a:latin typeface="Trebuchet MS"/>
                        <a:cs typeface="Trebuchet MS"/>
                      </a:rPr>
                      <a:t> </a:t>
                    </a:r>
                    <a:r>
                      <a:rPr sz="1400" spc="-5" dirty="0">
                        <a:latin typeface="Trebuchet MS"/>
                        <a:cs typeface="Trebuchet MS"/>
                      </a:rPr>
                      <a:t>et</a:t>
                    </a:r>
                    <a:r>
                      <a:rPr sz="1400" spc="-10" dirty="0">
                        <a:latin typeface="Trebuchet MS"/>
                        <a:cs typeface="Trebuchet MS"/>
                      </a:rPr>
                      <a:t> </a:t>
                    </a:r>
                    <a:r>
                      <a:rPr sz="1400" spc="-5" dirty="0">
                        <a:latin typeface="Trebuchet MS"/>
                        <a:cs typeface="Trebuchet MS"/>
                      </a:rPr>
                      <a:t>al.</a:t>
                    </a:r>
                    <a:r>
                      <a:rPr sz="1400" dirty="0">
                        <a:latin typeface="Trebuchet MS"/>
                        <a:cs typeface="Trebuchet MS"/>
                      </a:rPr>
                      <a:t> </a:t>
                    </a:r>
                    <a:r>
                      <a:rPr sz="1400" spc="-5" dirty="0">
                        <a:latin typeface="Trebuchet MS"/>
                        <a:cs typeface="Trebuchet MS"/>
                      </a:rPr>
                      <a:t>Cerebellum,</a:t>
                    </a:r>
                    <a:r>
                      <a:rPr sz="1400" spc="-45" dirty="0">
                        <a:latin typeface="Trebuchet MS"/>
                        <a:cs typeface="Trebuchet MS"/>
                      </a:rPr>
                      <a:t> </a:t>
                    </a:r>
                    <a:r>
                      <a:rPr sz="1400" spc="-5" dirty="0">
                        <a:latin typeface="Trebuchet MS"/>
                        <a:cs typeface="Trebuchet MS"/>
                      </a:rPr>
                      <a:t>2019</a:t>
                    </a:r>
                    <a:endParaRPr sz="1400" dirty="0">
                      <a:latin typeface="Trebuchet MS"/>
                      <a:cs typeface="Trebuchet MS"/>
                    </a:endParaRPr>
                  </a:p>
                </p:txBody>
              </p:sp>
            </p:grpSp>
            <p:sp>
              <p:nvSpPr>
                <p:cNvPr id="5" name="Прямокутник 4"/>
                <p:cNvSpPr/>
                <p:nvPr/>
              </p:nvSpPr>
              <p:spPr>
                <a:xfrm>
                  <a:off x="3810000" y="1197530"/>
                  <a:ext cx="1295400" cy="43088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uk-UA" sz="1100" b="1" dirty="0"/>
                    <a:t>Чиста </a:t>
                  </a:r>
                  <a:r>
                    <a:rPr lang="uk-UA" sz="1100" b="1" dirty="0" err="1"/>
                    <a:t>мозочкова</a:t>
                  </a:r>
                  <a:r>
                    <a:rPr lang="uk-UA" sz="1100" b="1" dirty="0"/>
                    <a:t> атаксія</a:t>
                  </a:r>
                </a:p>
              </p:txBody>
            </p:sp>
            <p:sp>
              <p:nvSpPr>
                <p:cNvPr id="6" name="Прямокутник 5"/>
                <p:cNvSpPr/>
                <p:nvPr/>
              </p:nvSpPr>
              <p:spPr>
                <a:xfrm>
                  <a:off x="5878182" y="1752600"/>
                  <a:ext cx="1360818" cy="784830"/>
                </a:xfrm>
                <a:prstGeom prst="rect">
                  <a:avLst/>
                </a:prstGeom>
                <a:solidFill>
                  <a:srgbClr val="ECECEC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uk-UA" sz="900" b="1" dirty="0" err="1"/>
                    <a:t>Мозочковий</a:t>
                  </a:r>
                  <a:r>
                    <a:rPr lang="uk-UA" sz="900" b="1" dirty="0"/>
                    <a:t> синдром з інтелектуальною недостатністю, затримкою розвитку або деменцією</a:t>
                  </a:r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7239000" y="2098365"/>
                  <a:ext cx="228600" cy="369332"/>
                </a:xfrm>
                <a:prstGeom prst="rect">
                  <a:avLst/>
                </a:prstGeom>
                <a:solidFill>
                  <a:srgbClr val="ECECEC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   </a:t>
                  </a:r>
                  <a:endParaRPr lang="uk-UA" dirty="0"/>
                </a:p>
              </p:txBody>
            </p:sp>
          </p:grpSp>
          <p:sp>
            <p:nvSpPr>
              <p:cNvPr id="10" name="Прямокутник 9"/>
              <p:cNvSpPr/>
              <p:nvPr/>
            </p:nvSpPr>
            <p:spPr>
              <a:xfrm>
                <a:off x="1796091" y="1752600"/>
                <a:ext cx="1251909" cy="646331"/>
              </a:xfrm>
              <a:prstGeom prst="rect">
                <a:avLst/>
              </a:prstGeom>
              <a:solidFill>
                <a:srgbClr val="ECECEC"/>
              </a:solidFill>
            </p:spPr>
            <p:txBody>
              <a:bodyPr wrap="square">
                <a:spAutoFit/>
              </a:bodyPr>
              <a:lstStyle/>
              <a:p>
                <a:r>
                  <a:rPr lang="uk-UA" sz="900" b="1" dirty="0" err="1"/>
                  <a:t>Мозочковий</a:t>
                </a:r>
                <a:r>
                  <a:rPr lang="uk-UA" sz="900" b="1" dirty="0"/>
                  <a:t> синдром з ураженням моторних нейронів</a:t>
                </a:r>
              </a:p>
            </p:txBody>
          </p:sp>
          <p:sp>
            <p:nvSpPr>
              <p:cNvPr id="11" name="Прямокутник 10"/>
              <p:cNvSpPr/>
              <p:nvPr/>
            </p:nvSpPr>
            <p:spPr>
              <a:xfrm>
                <a:off x="1599059" y="4136767"/>
                <a:ext cx="1645972" cy="415498"/>
              </a:xfrm>
              <a:prstGeom prst="rect">
                <a:avLst/>
              </a:prstGeom>
              <a:solidFill>
                <a:srgbClr val="D8D8D8"/>
              </a:solidFill>
            </p:spPr>
            <p:txBody>
              <a:bodyPr wrap="square">
                <a:spAutoFit/>
              </a:bodyPr>
              <a:lstStyle/>
              <a:p>
                <a:r>
                  <a:rPr lang="uk-UA" sz="1050" b="1" dirty="0" err="1"/>
                  <a:t>Мозочковий</a:t>
                </a:r>
                <a:r>
                  <a:rPr lang="uk-UA" sz="1050" b="1" dirty="0"/>
                  <a:t> синдром з </a:t>
                </a:r>
                <a:r>
                  <a:rPr lang="uk-UA" sz="1050" b="1" dirty="0" err="1"/>
                  <a:t>полінейропатією</a:t>
                </a:r>
                <a:endParaRPr lang="uk-UA" sz="1050" b="1" dirty="0"/>
              </a:p>
            </p:txBody>
          </p:sp>
          <p:sp>
            <p:nvSpPr>
              <p:cNvPr id="12" name="Прямокутник 11"/>
              <p:cNvSpPr/>
              <p:nvPr/>
            </p:nvSpPr>
            <p:spPr>
              <a:xfrm>
                <a:off x="5715000" y="4164378"/>
                <a:ext cx="1905000" cy="415498"/>
              </a:xfrm>
              <a:prstGeom prst="rect">
                <a:avLst/>
              </a:prstGeom>
              <a:solidFill>
                <a:srgbClr val="D8D8D8"/>
              </a:solidFill>
            </p:spPr>
            <p:txBody>
              <a:bodyPr wrap="square">
                <a:spAutoFit/>
              </a:bodyPr>
              <a:lstStyle/>
              <a:p>
                <a:r>
                  <a:rPr lang="uk-UA" sz="1050" b="1" dirty="0"/>
                  <a:t>Метаболічний або </a:t>
                </a:r>
                <a:r>
                  <a:rPr lang="uk-UA" sz="1050" b="1" dirty="0" err="1" smtClean="0"/>
                  <a:t>мітохондріальний</a:t>
                </a:r>
                <a:r>
                  <a:rPr lang="uk-UA" sz="1050" b="1" dirty="0" smtClean="0"/>
                  <a:t> синдром</a:t>
                </a:r>
                <a:endParaRPr lang="uk-UA" sz="1050" b="1" dirty="0"/>
              </a:p>
            </p:txBody>
          </p:sp>
        </p:grpSp>
        <p:sp>
          <p:nvSpPr>
            <p:cNvPr id="15" name="Прямокутник 14"/>
            <p:cNvSpPr/>
            <p:nvPr/>
          </p:nvSpPr>
          <p:spPr>
            <a:xfrm>
              <a:off x="3657600" y="5562600"/>
              <a:ext cx="1676400" cy="738664"/>
            </a:xfrm>
            <a:prstGeom prst="rect">
              <a:avLst/>
            </a:prstGeom>
            <a:solidFill>
              <a:srgbClr val="C3C3C3"/>
            </a:solidFill>
          </p:spPr>
          <p:txBody>
            <a:bodyPr wrap="square">
              <a:spAutoFit/>
            </a:bodyPr>
            <a:lstStyle/>
            <a:p>
              <a:r>
                <a:rPr lang="uk-UA" sz="1050" b="1" dirty="0" err="1"/>
                <a:t>Мозочковий</a:t>
              </a:r>
              <a:r>
                <a:rPr lang="uk-UA" sz="1050" b="1" dirty="0"/>
                <a:t> синдром з </a:t>
              </a:r>
              <a:r>
                <a:rPr lang="uk-UA" sz="1050" b="1" dirty="0" err="1"/>
                <a:t>екстрапірамідним</a:t>
              </a:r>
              <a:r>
                <a:rPr lang="uk-UA" sz="1050" b="1" dirty="0"/>
                <a:t> ураженням і окоруховою апраксією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71911" y="5747266"/>
              <a:ext cx="228600" cy="369332"/>
            </a:xfrm>
            <a:prstGeom prst="rect">
              <a:avLst/>
            </a:prstGeom>
            <a:solidFill>
              <a:srgbClr val="C3C3C3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</a:t>
              </a:r>
              <a:endParaRPr lang="uk-UA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0493" y="441211"/>
            <a:ext cx="54799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7980" algn="l"/>
              </a:tabLst>
            </a:pPr>
            <a:r>
              <a:rPr lang="uk-UA" sz="2400" dirty="0" err="1">
                <a:solidFill>
                  <a:srgbClr val="174260"/>
                </a:solidFill>
              </a:rPr>
              <a:t>Аутосомно</a:t>
            </a:r>
            <a:r>
              <a:rPr lang="uk-UA" sz="2400" dirty="0">
                <a:solidFill>
                  <a:srgbClr val="174260"/>
                </a:solidFill>
              </a:rPr>
              <a:t>-рецесивні атаксії</a:t>
            </a:r>
            <a:endParaRPr sz="2400" dirty="0"/>
          </a:p>
        </p:txBody>
      </p:sp>
      <p:sp>
        <p:nvSpPr>
          <p:cNvPr id="7" name="object 7"/>
          <p:cNvSpPr txBox="1"/>
          <p:nvPr/>
        </p:nvSpPr>
        <p:spPr>
          <a:xfrm>
            <a:off x="5642228" y="6354267"/>
            <a:ext cx="23101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Trebuchet MS"/>
                <a:cs typeface="Trebuchet MS"/>
              </a:rPr>
              <a:t>Fogel</a:t>
            </a:r>
            <a:r>
              <a:rPr sz="1050" spc="-25" dirty="0">
                <a:latin typeface="Trebuchet MS"/>
                <a:cs typeface="Trebuchet MS"/>
              </a:rPr>
              <a:t> </a:t>
            </a:r>
            <a:r>
              <a:rPr sz="1050" dirty="0">
                <a:latin typeface="Trebuchet MS"/>
                <a:cs typeface="Trebuchet MS"/>
              </a:rPr>
              <a:t>&amp;</a:t>
            </a:r>
            <a:r>
              <a:rPr sz="1050" spc="-15" dirty="0">
                <a:latin typeface="Trebuchet MS"/>
                <a:cs typeface="Trebuchet MS"/>
              </a:rPr>
              <a:t> </a:t>
            </a:r>
            <a:r>
              <a:rPr sz="1050" dirty="0">
                <a:latin typeface="Trebuchet MS"/>
                <a:cs typeface="Trebuchet MS"/>
              </a:rPr>
              <a:t>Perlman.</a:t>
            </a:r>
            <a:r>
              <a:rPr sz="1050" spc="-20" dirty="0">
                <a:latin typeface="Trebuchet MS"/>
                <a:cs typeface="Trebuchet MS"/>
              </a:rPr>
              <a:t> </a:t>
            </a:r>
            <a:r>
              <a:rPr sz="1050" spc="-5" dirty="0">
                <a:latin typeface="Trebuchet MS"/>
                <a:cs typeface="Trebuchet MS"/>
              </a:rPr>
              <a:t>Lancet</a:t>
            </a:r>
            <a:r>
              <a:rPr sz="1050" spc="-20" dirty="0">
                <a:latin typeface="Trebuchet MS"/>
                <a:cs typeface="Trebuchet MS"/>
              </a:rPr>
              <a:t> </a:t>
            </a:r>
            <a:r>
              <a:rPr sz="1050" dirty="0">
                <a:latin typeface="Trebuchet MS"/>
                <a:cs typeface="Trebuchet MS"/>
              </a:rPr>
              <a:t>Neurol.</a:t>
            </a:r>
            <a:r>
              <a:rPr sz="1050" spc="-5" dirty="0">
                <a:latin typeface="Trebuchet MS"/>
                <a:cs typeface="Trebuchet MS"/>
              </a:rPr>
              <a:t> 2007</a:t>
            </a:r>
            <a:endParaRPr sz="1050">
              <a:latin typeface="Trebuchet MS"/>
              <a:cs typeface="Trebuchet MS"/>
            </a:endParaRPr>
          </a:p>
        </p:txBody>
      </p:sp>
      <p:grpSp>
        <p:nvGrpSpPr>
          <p:cNvPr id="67" name="Групувати 66"/>
          <p:cNvGrpSpPr/>
          <p:nvPr/>
        </p:nvGrpSpPr>
        <p:grpSpPr>
          <a:xfrm>
            <a:off x="381000" y="996606"/>
            <a:ext cx="7790688" cy="5257800"/>
            <a:chOff x="381000" y="996606"/>
            <a:chExt cx="7790688" cy="5257800"/>
          </a:xfrm>
        </p:grpSpPr>
        <p:grpSp>
          <p:nvGrpSpPr>
            <p:cNvPr id="65" name="Групувати 64"/>
            <p:cNvGrpSpPr/>
            <p:nvPr/>
          </p:nvGrpSpPr>
          <p:grpSpPr>
            <a:xfrm>
              <a:off x="381000" y="996606"/>
              <a:ext cx="7790688" cy="5257800"/>
              <a:chOff x="381000" y="996606"/>
              <a:chExt cx="7790688" cy="5257800"/>
            </a:xfrm>
          </p:grpSpPr>
          <p:grpSp>
            <p:nvGrpSpPr>
              <p:cNvPr id="56" name="Групувати 55"/>
              <p:cNvGrpSpPr/>
              <p:nvPr/>
            </p:nvGrpSpPr>
            <p:grpSpPr>
              <a:xfrm>
                <a:off x="381000" y="996606"/>
                <a:ext cx="7790688" cy="5257800"/>
                <a:chOff x="381000" y="996606"/>
                <a:chExt cx="7790688" cy="5257800"/>
              </a:xfrm>
            </p:grpSpPr>
            <p:grpSp>
              <p:nvGrpSpPr>
                <p:cNvPr id="50" name="Групувати 49"/>
                <p:cNvGrpSpPr/>
                <p:nvPr/>
              </p:nvGrpSpPr>
              <p:grpSpPr>
                <a:xfrm>
                  <a:off x="381000" y="996606"/>
                  <a:ext cx="7790688" cy="5257800"/>
                  <a:chOff x="381000" y="996606"/>
                  <a:chExt cx="7790688" cy="5257800"/>
                </a:xfrm>
              </p:grpSpPr>
              <p:grpSp>
                <p:nvGrpSpPr>
                  <p:cNvPr id="44" name="Групувати 43"/>
                  <p:cNvGrpSpPr/>
                  <p:nvPr/>
                </p:nvGrpSpPr>
                <p:grpSpPr>
                  <a:xfrm>
                    <a:off x="381000" y="996606"/>
                    <a:ext cx="7790688" cy="5257800"/>
                    <a:chOff x="515111" y="914400"/>
                    <a:chExt cx="7790688" cy="5257800"/>
                  </a:xfrm>
                </p:grpSpPr>
                <p:grpSp>
                  <p:nvGrpSpPr>
                    <p:cNvPr id="43" name="Групувати 42"/>
                    <p:cNvGrpSpPr/>
                    <p:nvPr/>
                  </p:nvGrpSpPr>
                  <p:grpSpPr>
                    <a:xfrm>
                      <a:off x="515111" y="914400"/>
                      <a:ext cx="7790688" cy="5257800"/>
                      <a:chOff x="515111" y="914400"/>
                      <a:chExt cx="7790688" cy="5257800"/>
                    </a:xfrm>
                  </p:grpSpPr>
                  <p:grpSp>
                    <p:nvGrpSpPr>
                      <p:cNvPr id="19" name="Групувати 18"/>
                      <p:cNvGrpSpPr/>
                      <p:nvPr/>
                    </p:nvGrpSpPr>
                    <p:grpSpPr>
                      <a:xfrm>
                        <a:off x="515111" y="914400"/>
                        <a:ext cx="7790688" cy="5257800"/>
                        <a:chOff x="515111" y="914400"/>
                        <a:chExt cx="7790688" cy="5257800"/>
                      </a:xfrm>
                    </p:grpSpPr>
                    <p:grpSp>
                      <p:nvGrpSpPr>
                        <p:cNvPr id="13" name="Групувати 12"/>
                        <p:cNvGrpSpPr/>
                        <p:nvPr/>
                      </p:nvGrpSpPr>
                      <p:grpSpPr>
                        <a:xfrm>
                          <a:off x="515111" y="914400"/>
                          <a:ext cx="7790688" cy="5257800"/>
                          <a:chOff x="515111" y="914400"/>
                          <a:chExt cx="7790688" cy="5257800"/>
                        </a:xfrm>
                      </p:grpSpPr>
                      <p:pic>
                        <p:nvPicPr>
                          <p:cNvPr id="5" name="object 5"/>
                          <p:cNvPicPr/>
                          <p:nvPr/>
                        </p:nvPicPr>
                        <p:blipFill>
                          <a:blip r:embed="rId2" cstate="print"/>
                          <a:stretch>
                            <a:fillRect/>
                          </a:stretch>
                        </p:blipFill>
                        <p:spPr>
                          <a:xfrm>
                            <a:off x="515111" y="914400"/>
                            <a:ext cx="7790688" cy="5257800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8" name="Прямокутник 7"/>
                          <p:cNvSpPr/>
                          <p:nvPr/>
                        </p:nvSpPr>
                        <p:spPr>
                          <a:xfrm>
                            <a:off x="3048000" y="981684"/>
                            <a:ext cx="997389" cy="261610"/>
                          </a:xfrm>
                          <a:prstGeom prst="rect">
                            <a:avLst/>
                          </a:prstGeom>
                          <a:solidFill>
                            <a:srgbClr val="E8EFE8"/>
                          </a:solidFill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r>
                              <a:rPr lang="uk-UA" sz="1100" b="1" dirty="0">
                                <a:latin typeface="Roboto"/>
                              </a:rPr>
                              <a:t>Ген/протеїн</a:t>
                            </a:r>
                            <a:endParaRPr lang="uk-UA" sz="1100" b="1" dirty="0"/>
                          </a:p>
                        </p:txBody>
                      </p:sp>
                      <p:sp>
                        <p:nvSpPr>
                          <p:cNvPr id="9" name="Прямокутник 8"/>
                          <p:cNvSpPr/>
                          <p:nvPr/>
                        </p:nvSpPr>
                        <p:spPr>
                          <a:xfrm>
                            <a:off x="4953000" y="981684"/>
                            <a:ext cx="428322" cy="261610"/>
                          </a:xfrm>
                          <a:prstGeom prst="rect">
                            <a:avLst/>
                          </a:prstGeom>
                          <a:solidFill>
                            <a:srgbClr val="E8EFE8"/>
                          </a:solidFill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r>
                              <a:rPr lang="uk-UA" sz="1100" b="1" dirty="0">
                                <a:latin typeface="Roboto"/>
                              </a:rPr>
                              <a:t>Ген</a:t>
                            </a:r>
                          </a:p>
                        </p:txBody>
                      </p:sp>
                      <p:sp>
                        <p:nvSpPr>
                          <p:cNvPr id="10" name="Прямокутник 9"/>
                          <p:cNvSpPr/>
                          <p:nvPr/>
                        </p:nvSpPr>
                        <p:spPr>
                          <a:xfrm>
                            <a:off x="5586024" y="976573"/>
                            <a:ext cx="598241" cy="261610"/>
                          </a:xfrm>
                          <a:prstGeom prst="rect">
                            <a:avLst/>
                          </a:prstGeom>
                          <a:solidFill>
                            <a:srgbClr val="E8EFE8"/>
                          </a:solidFill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r>
                              <a:rPr lang="uk-UA" sz="1100" b="1" dirty="0" smtClean="0">
                                <a:latin typeface="Roboto"/>
                              </a:rPr>
                              <a:t>Локус</a:t>
                            </a:r>
                            <a:endParaRPr lang="uk-UA" sz="1100" b="1" dirty="0">
                              <a:latin typeface="Roboto"/>
                            </a:endParaRPr>
                          </a:p>
                        </p:txBody>
                      </p:sp>
                      <p:sp>
                        <p:nvSpPr>
                          <p:cNvPr id="11" name="Прямокутник 10"/>
                          <p:cNvSpPr/>
                          <p:nvPr/>
                        </p:nvSpPr>
                        <p:spPr>
                          <a:xfrm>
                            <a:off x="6223257" y="976573"/>
                            <a:ext cx="1148071" cy="261610"/>
                          </a:xfrm>
                          <a:prstGeom prst="rect">
                            <a:avLst/>
                          </a:prstGeom>
                          <a:solidFill>
                            <a:srgbClr val="E8EFE8"/>
                          </a:solidFill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r>
                              <a:rPr lang="uk-UA" sz="1100" b="1" dirty="0" smtClean="0">
                                <a:latin typeface="Roboto"/>
                              </a:rPr>
                              <a:t>Функція білка</a:t>
                            </a:r>
                            <a:endParaRPr lang="uk-UA" sz="1100" b="1" dirty="0">
                              <a:latin typeface="Roboto"/>
                            </a:endParaRPr>
                          </a:p>
                        </p:txBody>
                      </p:sp>
                      <p:sp>
                        <p:nvSpPr>
                          <p:cNvPr id="12" name="Прямокутник 11"/>
                          <p:cNvSpPr/>
                          <p:nvPr/>
                        </p:nvSpPr>
                        <p:spPr>
                          <a:xfrm>
                            <a:off x="605942" y="1292497"/>
                            <a:ext cx="1685077" cy="230832"/>
                          </a:xfrm>
                          <a:prstGeom prst="rect">
                            <a:avLst/>
                          </a:prstGeom>
                          <a:solidFill>
                            <a:srgbClr val="E8EFE8"/>
                          </a:solidFill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r>
                              <a:rPr lang="uk-UA" sz="900" b="1" dirty="0" err="1">
                                <a:latin typeface="Roboto"/>
                              </a:rPr>
                              <a:t>Фрідрейхоподібна</a:t>
                            </a:r>
                            <a:r>
                              <a:rPr lang="uk-UA" sz="900" b="1" dirty="0">
                                <a:latin typeface="Roboto"/>
                              </a:rPr>
                              <a:t> атаксія</a:t>
                            </a:r>
                            <a:endParaRPr lang="uk-UA" sz="900" b="1" dirty="0"/>
                          </a:p>
                        </p:txBody>
                      </p:sp>
                    </p:grpSp>
                    <p:sp>
                      <p:nvSpPr>
                        <p:cNvPr id="14" name="Прямокутник 13"/>
                        <p:cNvSpPr/>
                        <p:nvPr/>
                      </p:nvSpPr>
                      <p:spPr>
                        <a:xfrm>
                          <a:off x="639809" y="1523329"/>
                          <a:ext cx="1167307" cy="2308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uk-UA" sz="900" dirty="0">
                              <a:latin typeface="Roboto"/>
                            </a:rPr>
                            <a:t>Атаксія </a:t>
                          </a:r>
                          <a:r>
                            <a:rPr lang="uk-UA" sz="900" dirty="0" err="1" smtClean="0">
                              <a:latin typeface="Roboto"/>
                            </a:rPr>
                            <a:t>Фрідрейха</a:t>
                          </a:r>
                          <a:endParaRPr lang="uk-UA" sz="900" dirty="0">
                            <a:latin typeface="Roboto"/>
                          </a:endParaRPr>
                        </a:p>
                      </p:txBody>
                    </p:sp>
                    <p:sp>
                      <p:nvSpPr>
                        <p:cNvPr id="15" name="Прямокутник 14"/>
                        <p:cNvSpPr/>
                        <p:nvPr/>
                      </p:nvSpPr>
                      <p:spPr>
                        <a:xfrm>
                          <a:off x="639809" y="1729778"/>
                          <a:ext cx="1863011" cy="2308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ru-RU" sz="900" dirty="0" err="1">
                              <a:latin typeface="Roboto"/>
                            </a:rPr>
                            <a:t>Атаксія</a:t>
                          </a:r>
                          <a:r>
                            <a:rPr lang="ru-RU" sz="900" dirty="0">
                              <a:latin typeface="Roboto"/>
                            </a:rPr>
                            <a:t> при </a:t>
                          </a:r>
                          <a:r>
                            <a:rPr lang="ru-RU" sz="900" dirty="0" err="1">
                              <a:latin typeface="Roboto"/>
                            </a:rPr>
                            <a:t>дефіциті</a:t>
                          </a:r>
                          <a:r>
                            <a:rPr lang="ru-RU" sz="900" dirty="0">
                              <a:latin typeface="Roboto"/>
                            </a:rPr>
                            <a:t> </a:t>
                          </a:r>
                          <a:r>
                            <a:rPr lang="ru-RU" sz="900" dirty="0" err="1">
                              <a:latin typeface="Roboto"/>
                            </a:rPr>
                            <a:t>вітаміну</a:t>
                          </a:r>
                          <a:r>
                            <a:rPr lang="ru-RU" sz="900" dirty="0">
                              <a:latin typeface="Roboto"/>
                            </a:rPr>
                            <a:t> Е</a:t>
                          </a:r>
                          <a:endParaRPr lang="uk-UA" sz="900" dirty="0">
                            <a:latin typeface="Roboto"/>
                          </a:endParaRPr>
                        </a:p>
                      </p:txBody>
                    </p:sp>
                    <p:sp>
                      <p:nvSpPr>
                        <p:cNvPr id="17" name="Прямокутник 16"/>
                        <p:cNvSpPr/>
                        <p:nvPr/>
                      </p:nvSpPr>
                      <p:spPr>
                        <a:xfrm>
                          <a:off x="639809" y="1936227"/>
                          <a:ext cx="1364476" cy="2308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uk-UA" sz="900" dirty="0" err="1">
                              <a:latin typeface="Roboto"/>
                            </a:rPr>
                            <a:t>Абеталіпопротеїнемія</a:t>
                          </a:r>
                          <a:endParaRPr lang="uk-UA" sz="900" dirty="0">
                            <a:latin typeface="Roboto"/>
                          </a:endParaRPr>
                        </a:p>
                      </p:txBody>
                    </p:sp>
                    <p:sp>
                      <p:nvSpPr>
                        <p:cNvPr id="18" name="Прямокутник 17"/>
                        <p:cNvSpPr/>
                        <p:nvPr/>
                      </p:nvSpPr>
                      <p:spPr>
                        <a:xfrm>
                          <a:off x="639809" y="2139741"/>
                          <a:ext cx="1172116" cy="2308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uk-UA" sz="900" dirty="0">
                              <a:latin typeface="Roboto"/>
                            </a:rPr>
                            <a:t>Хвороба </a:t>
                          </a:r>
                          <a:r>
                            <a:rPr lang="uk-UA" sz="900" dirty="0" err="1">
                              <a:latin typeface="Roboto"/>
                            </a:rPr>
                            <a:t>Рефсума</a:t>
                          </a:r>
                          <a:endParaRPr lang="uk-UA" sz="900" dirty="0">
                            <a:latin typeface="Roboto"/>
                          </a:endParaRPr>
                        </a:p>
                      </p:txBody>
                    </p:sp>
                  </p:grpSp>
                  <p:sp>
                    <p:nvSpPr>
                      <p:cNvPr id="20" name="Прямокутник 19"/>
                      <p:cNvSpPr/>
                      <p:nvPr/>
                    </p:nvSpPr>
                    <p:spPr>
                      <a:xfrm>
                        <a:off x="601525" y="2549704"/>
                        <a:ext cx="2868093" cy="230832"/>
                      </a:xfrm>
                      <a:prstGeom prst="rect">
                        <a:avLst/>
                      </a:prstGeom>
                      <a:solidFill>
                        <a:srgbClr val="E8EFE8"/>
                      </a:solidFill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uk-UA" sz="900" b="1" dirty="0" err="1">
                            <a:latin typeface="Roboto"/>
                          </a:rPr>
                          <a:t>Фрідрейхоподібна</a:t>
                        </a:r>
                        <a:r>
                          <a:rPr lang="uk-UA" sz="900" b="1" dirty="0">
                            <a:latin typeface="Roboto"/>
                          </a:rPr>
                          <a:t> атаксія з атрофією мозочка</a:t>
                        </a:r>
                        <a:endParaRPr lang="uk-UA" sz="900" b="1" dirty="0"/>
                      </a:p>
                    </p:txBody>
                  </p:sp>
                  <p:sp>
                    <p:nvSpPr>
                      <p:cNvPr id="21" name="Прямокутник 20"/>
                      <p:cNvSpPr/>
                      <p:nvPr/>
                    </p:nvSpPr>
                    <p:spPr>
                      <a:xfrm>
                        <a:off x="609445" y="2784005"/>
                        <a:ext cx="2193229" cy="2308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ru-RU" sz="900" dirty="0" smtClean="0">
                            <a:latin typeface="Roboto"/>
                          </a:rPr>
                          <a:t>Хвороба Тея-Сакса з </a:t>
                        </a:r>
                        <a:r>
                          <a:rPr lang="ru-RU" sz="900" dirty="0" err="1" smtClean="0">
                            <a:latin typeface="Roboto"/>
                          </a:rPr>
                          <a:t>пізнім</a:t>
                        </a:r>
                        <a:r>
                          <a:rPr lang="ru-RU" sz="900" dirty="0" smtClean="0">
                            <a:latin typeface="Roboto"/>
                          </a:rPr>
                          <a:t> початком</a:t>
                        </a:r>
                        <a:endParaRPr lang="uk-UA" sz="900" dirty="0">
                          <a:latin typeface="Roboto"/>
                        </a:endParaRPr>
                      </a:p>
                    </p:txBody>
                  </p:sp>
                  <p:sp>
                    <p:nvSpPr>
                      <p:cNvPr id="22" name="Прямокутник 21"/>
                      <p:cNvSpPr/>
                      <p:nvPr/>
                    </p:nvSpPr>
                    <p:spPr>
                      <a:xfrm>
                        <a:off x="609445" y="2992921"/>
                        <a:ext cx="2042547" cy="2308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ru-RU" sz="900" dirty="0" err="1">
                            <a:latin typeface="Roboto"/>
                          </a:rPr>
                          <a:t>Церебротендинозний</a:t>
                        </a:r>
                        <a:r>
                          <a:rPr lang="ru-RU" sz="900" dirty="0">
                            <a:latin typeface="Roboto"/>
                          </a:rPr>
                          <a:t> </a:t>
                        </a:r>
                        <a:r>
                          <a:rPr lang="ru-RU" sz="900" dirty="0" err="1">
                            <a:latin typeface="Roboto"/>
                          </a:rPr>
                          <a:t>ксантоматоз</a:t>
                        </a:r>
                        <a:endParaRPr lang="uk-UA" sz="900" dirty="0">
                          <a:latin typeface="Roboto"/>
                        </a:endParaRPr>
                      </a:p>
                    </p:txBody>
                  </p:sp>
                  <p:sp>
                    <p:nvSpPr>
                      <p:cNvPr id="23" name="Прямокутник 22"/>
                      <p:cNvSpPr/>
                      <p:nvPr/>
                    </p:nvSpPr>
                    <p:spPr>
                      <a:xfrm>
                        <a:off x="609445" y="3218884"/>
                        <a:ext cx="2438555" cy="3693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ru-RU" sz="900" dirty="0" err="1">
                            <a:latin typeface="Roboto"/>
                          </a:rPr>
                          <a:t>Порушення</a:t>
                        </a:r>
                        <a:r>
                          <a:rPr lang="ru-RU" sz="900" dirty="0">
                            <a:latin typeface="Roboto"/>
                          </a:rPr>
                          <a:t> ДНК-</a:t>
                        </a:r>
                        <a:r>
                          <a:rPr lang="ru-RU" sz="900" dirty="0" err="1">
                            <a:latin typeface="Roboto"/>
                          </a:rPr>
                          <a:t>полімерази</a:t>
                        </a:r>
                        <a:r>
                          <a:rPr lang="ru-RU" sz="900" dirty="0">
                            <a:latin typeface="Roboto"/>
                          </a:rPr>
                          <a:t> </a:t>
                        </a:r>
                        <a:r>
                          <a:rPr lang="el-GR" sz="900" dirty="0" smtClean="0">
                            <a:latin typeface="Roboto"/>
                          </a:rPr>
                          <a:t>γ</a:t>
                        </a:r>
                        <a:r>
                          <a:rPr lang="en-US" sz="900" dirty="0" smtClean="0">
                            <a:latin typeface="Roboto"/>
                          </a:rPr>
                          <a:t> </a:t>
                        </a:r>
                        <a:r>
                          <a:rPr lang="en-US" sz="900" dirty="0">
                            <a:latin typeface="Roboto"/>
                          </a:rPr>
                          <a:t>(</a:t>
                        </a:r>
                        <a:r>
                          <a:rPr lang="ru-RU" sz="900" dirty="0">
                            <a:latin typeface="Roboto"/>
                          </a:rPr>
                          <a:t>синдром </a:t>
                        </a:r>
                        <a:r>
                          <a:rPr lang="ru-RU" sz="900" dirty="0" err="1">
                            <a:latin typeface="Roboto"/>
                          </a:rPr>
                          <a:t>мітохондріальної</a:t>
                        </a:r>
                        <a:r>
                          <a:rPr lang="ru-RU" sz="900" dirty="0">
                            <a:latin typeface="Roboto"/>
                          </a:rPr>
                          <a:t> </a:t>
                        </a:r>
                        <a:r>
                          <a:rPr lang="ru-RU" sz="900" dirty="0" err="1">
                            <a:latin typeface="Roboto"/>
                          </a:rPr>
                          <a:t>рецесивної</a:t>
                        </a:r>
                        <a:r>
                          <a:rPr lang="ru-RU" sz="900" dirty="0">
                            <a:latin typeface="Roboto"/>
                          </a:rPr>
                          <a:t> </a:t>
                        </a:r>
                        <a:r>
                          <a:rPr lang="ru-RU" sz="900" dirty="0" err="1">
                            <a:latin typeface="Roboto"/>
                          </a:rPr>
                          <a:t>атаксії</a:t>
                        </a:r>
                        <a:r>
                          <a:rPr lang="ru-RU" sz="900" dirty="0">
                            <a:latin typeface="Roboto"/>
                          </a:rPr>
                          <a:t>)</a:t>
                        </a:r>
                        <a:endParaRPr lang="uk-UA" sz="900" dirty="0">
                          <a:latin typeface="Roboto"/>
                        </a:endParaRPr>
                      </a:p>
                    </p:txBody>
                  </p:sp>
                  <p:sp>
                    <p:nvSpPr>
                      <p:cNvPr id="24" name="Прямокутник 23"/>
                      <p:cNvSpPr/>
                      <p:nvPr/>
                    </p:nvSpPr>
                    <p:spPr>
                      <a:xfrm>
                        <a:off x="609445" y="3574428"/>
                        <a:ext cx="2450511" cy="2308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ru-RU" sz="900" dirty="0" smtClean="0">
                            <a:latin typeface="Roboto"/>
                          </a:rPr>
                          <a:t>СЦА з </a:t>
                        </a:r>
                        <a:r>
                          <a:rPr lang="ru-RU" sz="900" dirty="0" err="1">
                            <a:latin typeface="Roboto"/>
                          </a:rPr>
                          <a:t>нейропатією</a:t>
                        </a:r>
                        <a:r>
                          <a:rPr lang="ru-RU" sz="900" dirty="0">
                            <a:latin typeface="Roboto"/>
                          </a:rPr>
                          <a:t> </a:t>
                        </a:r>
                        <a:r>
                          <a:rPr lang="ru-RU" sz="900" dirty="0" err="1">
                            <a:latin typeface="Roboto"/>
                          </a:rPr>
                          <a:t>аксонів</a:t>
                        </a:r>
                        <a:endParaRPr lang="uk-UA" sz="900" dirty="0">
                          <a:latin typeface="Roboto"/>
                        </a:endParaRPr>
                      </a:p>
                    </p:txBody>
                  </p:sp>
                  <p:sp>
                    <p:nvSpPr>
                      <p:cNvPr id="25" name="Прямокутник 24"/>
                      <p:cNvSpPr/>
                      <p:nvPr/>
                    </p:nvSpPr>
                    <p:spPr>
                      <a:xfrm>
                        <a:off x="601524" y="3795732"/>
                        <a:ext cx="2151551" cy="230832"/>
                      </a:xfrm>
                      <a:prstGeom prst="rect">
                        <a:avLst/>
                      </a:prstGeom>
                      <a:solidFill>
                        <a:srgbClr val="E8EFE8"/>
                      </a:solidFill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ru-RU" sz="900" b="1" dirty="0" err="1">
                            <a:latin typeface="Roboto"/>
                          </a:rPr>
                          <a:t>Рання</a:t>
                        </a:r>
                        <a:r>
                          <a:rPr lang="ru-RU" sz="900" b="1" dirty="0">
                            <a:latin typeface="Roboto"/>
                          </a:rPr>
                          <a:t> </a:t>
                        </a:r>
                        <a:r>
                          <a:rPr lang="ru-RU" sz="900" b="1" dirty="0" err="1">
                            <a:latin typeface="Roboto"/>
                          </a:rPr>
                          <a:t>атаксія</a:t>
                        </a:r>
                        <a:r>
                          <a:rPr lang="ru-RU" sz="900" b="1" dirty="0">
                            <a:latin typeface="Roboto"/>
                          </a:rPr>
                          <a:t> з </a:t>
                        </a:r>
                        <a:r>
                          <a:rPr lang="ru-RU" sz="900" b="1" dirty="0" err="1">
                            <a:latin typeface="Roboto"/>
                          </a:rPr>
                          <a:t>атрофією</a:t>
                        </a:r>
                        <a:r>
                          <a:rPr lang="ru-RU" sz="900" b="1" dirty="0">
                            <a:latin typeface="Roboto"/>
                          </a:rPr>
                          <a:t> </a:t>
                        </a:r>
                        <a:r>
                          <a:rPr lang="ru-RU" sz="900" b="1" dirty="0" err="1">
                            <a:latin typeface="Roboto"/>
                          </a:rPr>
                          <a:t>мозочка</a:t>
                        </a:r>
                        <a:endParaRPr lang="uk-UA" sz="900" b="1" dirty="0"/>
                      </a:p>
                    </p:txBody>
                  </p:sp>
                </p:grpSp>
                <p:sp>
                  <p:nvSpPr>
                    <p:cNvPr id="26" name="Прямокутник 25"/>
                    <p:cNvSpPr/>
                    <p:nvPr/>
                  </p:nvSpPr>
                  <p:spPr>
                    <a:xfrm>
                      <a:off x="614742" y="4040519"/>
                      <a:ext cx="1431802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uk-UA" sz="900" dirty="0" smtClean="0">
                          <a:latin typeface="Roboto"/>
                        </a:rPr>
                        <a:t>Атаксія-</a:t>
                      </a:r>
                      <a:r>
                        <a:rPr lang="uk-UA" sz="900" dirty="0" err="1" smtClean="0">
                          <a:latin typeface="Roboto"/>
                        </a:rPr>
                        <a:t>телеангіектазія</a:t>
                      </a:r>
                      <a:endParaRPr lang="uk-UA" sz="900" dirty="0">
                        <a:latin typeface="Roboto"/>
                      </a:endParaRPr>
                    </a:p>
                  </p:txBody>
                </p:sp>
                <p:sp>
                  <p:nvSpPr>
                    <p:cNvPr id="27" name="Прямокутник 26"/>
                    <p:cNvSpPr/>
                    <p:nvPr/>
                  </p:nvSpPr>
                  <p:spPr>
                    <a:xfrm>
                      <a:off x="601524" y="4230887"/>
                      <a:ext cx="2356735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uk-UA" sz="900" dirty="0" smtClean="0">
                          <a:latin typeface="Roboto"/>
                        </a:rPr>
                        <a:t>Атаксія-</a:t>
                      </a:r>
                      <a:r>
                        <a:rPr lang="uk-UA" sz="900" dirty="0" err="1" smtClean="0">
                          <a:latin typeface="Roboto"/>
                        </a:rPr>
                        <a:t>телеангіектазієподібний</a:t>
                      </a:r>
                      <a:r>
                        <a:rPr lang="uk-UA" sz="900" dirty="0" smtClean="0">
                          <a:latin typeface="Roboto"/>
                        </a:rPr>
                        <a:t> розлад</a:t>
                      </a:r>
                      <a:endParaRPr lang="uk-UA" sz="900" dirty="0">
                        <a:latin typeface="Roboto"/>
                      </a:endParaRPr>
                    </a:p>
                  </p:txBody>
                </p:sp>
                <p:sp>
                  <p:nvSpPr>
                    <p:cNvPr id="29" name="Прямокутник 28"/>
                    <p:cNvSpPr/>
                    <p:nvPr/>
                  </p:nvSpPr>
                  <p:spPr>
                    <a:xfrm>
                      <a:off x="614742" y="4438720"/>
                      <a:ext cx="2260555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ru-RU" sz="900" dirty="0" err="1">
                          <a:latin typeface="Roboto"/>
                        </a:rPr>
                        <a:t>Атаксія</a:t>
                      </a:r>
                      <a:r>
                        <a:rPr lang="ru-RU" sz="900" dirty="0">
                          <a:latin typeface="Roboto"/>
                        </a:rPr>
                        <a:t> з </a:t>
                      </a:r>
                      <a:r>
                        <a:rPr lang="ru-RU" sz="900" dirty="0" err="1">
                          <a:latin typeface="Roboto"/>
                        </a:rPr>
                        <a:t>окоруховою</a:t>
                      </a:r>
                      <a:r>
                        <a:rPr lang="ru-RU" sz="900" dirty="0">
                          <a:latin typeface="Roboto"/>
                        </a:rPr>
                        <a:t> </a:t>
                      </a:r>
                      <a:r>
                        <a:rPr lang="ru-RU" sz="900" dirty="0" err="1">
                          <a:latin typeface="Roboto"/>
                        </a:rPr>
                        <a:t>апраксією</a:t>
                      </a:r>
                      <a:r>
                        <a:rPr lang="ru-RU" sz="900" dirty="0">
                          <a:latin typeface="Roboto"/>
                        </a:rPr>
                        <a:t> 1 типу</a:t>
                      </a:r>
                      <a:endParaRPr lang="uk-UA" sz="900" dirty="0">
                        <a:latin typeface="Roboto"/>
                      </a:endParaRPr>
                    </a:p>
                  </p:txBody>
                </p:sp>
                <p:sp>
                  <p:nvSpPr>
                    <p:cNvPr id="30" name="Прямокутник 29"/>
                    <p:cNvSpPr/>
                    <p:nvPr/>
                  </p:nvSpPr>
                  <p:spPr>
                    <a:xfrm>
                      <a:off x="609445" y="4657314"/>
                      <a:ext cx="2260555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ru-RU" sz="900" dirty="0" err="1">
                          <a:latin typeface="Roboto"/>
                        </a:rPr>
                        <a:t>Атаксія</a:t>
                      </a:r>
                      <a:r>
                        <a:rPr lang="ru-RU" sz="900" dirty="0">
                          <a:latin typeface="Roboto"/>
                        </a:rPr>
                        <a:t> з </a:t>
                      </a:r>
                      <a:r>
                        <a:rPr lang="ru-RU" sz="900" dirty="0" err="1">
                          <a:latin typeface="Roboto"/>
                        </a:rPr>
                        <a:t>окоруховою</a:t>
                      </a:r>
                      <a:r>
                        <a:rPr lang="ru-RU" sz="900" dirty="0">
                          <a:latin typeface="Roboto"/>
                        </a:rPr>
                        <a:t> </a:t>
                      </a:r>
                      <a:r>
                        <a:rPr lang="ru-RU" sz="900" dirty="0" err="1">
                          <a:latin typeface="Roboto"/>
                        </a:rPr>
                        <a:t>апраксією</a:t>
                      </a:r>
                      <a:r>
                        <a:rPr lang="ru-RU" sz="900" dirty="0">
                          <a:latin typeface="Roboto"/>
                        </a:rPr>
                        <a:t> </a:t>
                      </a:r>
                      <a:r>
                        <a:rPr lang="ru-RU" sz="900" dirty="0" smtClean="0">
                          <a:latin typeface="Roboto"/>
                        </a:rPr>
                        <a:t>2 </a:t>
                      </a:r>
                      <a:r>
                        <a:rPr lang="ru-RU" sz="900" dirty="0">
                          <a:latin typeface="Roboto"/>
                        </a:rPr>
                        <a:t>типу</a:t>
                      </a:r>
                      <a:endParaRPr lang="uk-UA" sz="900" dirty="0">
                        <a:latin typeface="Roboto"/>
                      </a:endParaRPr>
                    </a:p>
                  </p:txBody>
                </p:sp>
                <p:sp>
                  <p:nvSpPr>
                    <p:cNvPr id="31" name="Прямокутник 30"/>
                    <p:cNvSpPr/>
                    <p:nvPr/>
                  </p:nvSpPr>
                  <p:spPr>
                    <a:xfrm>
                      <a:off x="635000" y="5057698"/>
                      <a:ext cx="2016992" cy="3693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uk-UA" sz="900" dirty="0">
                          <a:latin typeface="Roboto"/>
                        </a:rPr>
                        <a:t>АР-атаксія </a:t>
                      </a:r>
                      <a:r>
                        <a:rPr lang="uk-UA" sz="900" dirty="0" err="1" smtClean="0">
                          <a:latin typeface="Roboto"/>
                        </a:rPr>
                        <a:t>Шарлевуа-Сагенея</a:t>
                      </a:r>
                      <a:endParaRPr lang="uk-UA" sz="900" dirty="0" smtClean="0">
                        <a:latin typeface="Roboto"/>
                      </a:endParaRPr>
                    </a:p>
                    <a:p>
                      <a:endParaRPr lang="uk-UA" sz="900" dirty="0">
                        <a:latin typeface="Roboto"/>
                      </a:endParaRPr>
                    </a:p>
                  </p:txBody>
                </p:sp>
                <p:sp>
                  <p:nvSpPr>
                    <p:cNvPr id="32" name="Прямокутник 31"/>
                    <p:cNvSpPr/>
                    <p:nvPr/>
                  </p:nvSpPr>
                  <p:spPr>
                    <a:xfrm>
                      <a:off x="648838" y="5380740"/>
                      <a:ext cx="2031325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uk-UA" sz="900" dirty="0" smtClean="0">
                          <a:latin typeface="Roboto"/>
                        </a:rPr>
                        <a:t>СЦА дитячого віку	</a:t>
                      </a:r>
                      <a:endParaRPr lang="uk-UA" sz="900" dirty="0">
                        <a:latin typeface="Roboto"/>
                      </a:endParaRPr>
                    </a:p>
                  </p:txBody>
                </p:sp>
                <p:sp>
                  <p:nvSpPr>
                    <p:cNvPr id="33" name="Прямокутник 32"/>
                    <p:cNvSpPr/>
                    <p:nvPr/>
                  </p:nvSpPr>
                  <p:spPr>
                    <a:xfrm>
                      <a:off x="661636" y="5611572"/>
                      <a:ext cx="1005403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uk-UA" sz="900" dirty="0">
                          <a:latin typeface="Roboto"/>
                        </a:rPr>
                        <a:t>Кайман-атаксія</a:t>
                      </a:r>
                    </a:p>
                  </p:txBody>
                </p:sp>
                <p:sp>
                  <p:nvSpPr>
                    <p:cNvPr id="34" name="Прямокутник 33"/>
                    <p:cNvSpPr/>
                    <p:nvPr/>
                  </p:nvSpPr>
                  <p:spPr>
                    <a:xfrm>
                      <a:off x="648838" y="5834636"/>
                      <a:ext cx="1762021" cy="2308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uk-UA" sz="900" dirty="0">
                          <a:latin typeface="Roboto"/>
                        </a:rPr>
                        <a:t>Синдром </a:t>
                      </a:r>
                      <a:r>
                        <a:rPr lang="uk-UA" sz="900" dirty="0" err="1">
                          <a:latin typeface="Roboto"/>
                        </a:rPr>
                        <a:t>Марінеско-Шегрена</a:t>
                      </a:r>
                      <a:endParaRPr lang="uk-UA" sz="900" dirty="0">
                        <a:latin typeface="Roboto"/>
                      </a:endParaRPr>
                    </a:p>
                  </p:txBody>
                </p:sp>
              </p:grpSp>
              <p:sp>
                <p:nvSpPr>
                  <p:cNvPr id="45" name="Прямокутник 44"/>
                  <p:cNvSpPr/>
                  <p:nvPr/>
                </p:nvSpPr>
                <p:spPr>
                  <a:xfrm>
                    <a:off x="6089146" y="1605535"/>
                    <a:ext cx="1950846" cy="21544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uk-UA" sz="800" dirty="0" err="1">
                        <a:latin typeface="Roboto"/>
                      </a:rPr>
                      <a:t>Мітохондріальний</a:t>
                    </a:r>
                    <a:r>
                      <a:rPr lang="uk-UA" sz="800" dirty="0">
                        <a:latin typeface="Roboto"/>
                      </a:rPr>
                      <a:t> метаболізм заліза</a:t>
                    </a:r>
                  </a:p>
                </p:txBody>
              </p:sp>
              <p:sp>
                <p:nvSpPr>
                  <p:cNvPr id="46" name="Прямокутник 45"/>
                  <p:cNvSpPr/>
                  <p:nvPr/>
                </p:nvSpPr>
                <p:spPr>
                  <a:xfrm>
                    <a:off x="6091809" y="1787601"/>
                    <a:ext cx="1375791" cy="2308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uk-UA" sz="900" dirty="0">
                        <a:latin typeface="Roboto"/>
                      </a:rPr>
                      <a:t>Гомеостаз вітаміну Е</a:t>
                    </a:r>
                  </a:p>
                </p:txBody>
              </p:sp>
              <p:sp>
                <p:nvSpPr>
                  <p:cNvPr id="47" name="Прямокутник 46"/>
                  <p:cNvSpPr/>
                  <p:nvPr/>
                </p:nvSpPr>
                <p:spPr>
                  <a:xfrm>
                    <a:off x="6086324" y="1991115"/>
                    <a:ext cx="1255472" cy="2308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uk-UA" sz="900" dirty="0">
                        <a:latin typeface="Roboto"/>
                      </a:rPr>
                      <a:t>Обмін ліпопротеїдів</a:t>
                    </a:r>
                  </a:p>
                </p:txBody>
              </p:sp>
              <p:sp>
                <p:nvSpPr>
                  <p:cNvPr id="48" name="Прямокутник 47"/>
                  <p:cNvSpPr/>
                  <p:nvPr/>
                </p:nvSpPr>
                <p:spPr>
                  <a:xfrm>
                    <a:off x="6084491" y="2194629"/>
                    <a:ext cx="1582484" cy="2308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uk-UA" sz="900" dirty="0">
                        <a:latin typeface="Roboto"/>
                      </a:rPr>
                      <a:t>Окислення жирних кислот</a:t>
                    </a:r>
                  </a:p>
                </p:txBody>
              </p:sp>
              <p:sp>
                <p:nvSpPr>
                  <p:cNvPr id="49" name="Прямокутник 48"/>
                  <p:cNvSpPr/>
                  <p:nvPr/>
                </p:nvSpPr>
                <p:spPr>
                  <a:xfrm>
                    <a:off x="6084490" y="2452778"/>
                    <a:ext cx="1764109" cy="21544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uk-UA" sz="800" dirty="0">
                        <a:latin typeface="Roboto"/>
                      </a:rPr>
                      <a:t>Імпорт </a:t>
                    </a:r>
                    <a:r>
                      <a:rPr lang="uk-UA" sz="800" dirty="0" err="1">
                        <a:latin typeface="Roboto"/>
                      </a:rPr>
                      <a:t>пероксисомного</a:t>
                    </a:r>
                    <a:r>
                      <a:rPr lang="uk-UA" sz="800" dirty="0">
                        <a:latin typeface="Roboto"/>
                      </a:rPr>
                      <a:t> білка</a:t>
                    </a:r>
                  </a:p>
                </p:txBody>
              </p:sp>
            </p:grpSp>
            <p:sp>
              <p:nvSpPr>
                <p:cNvPr id="51" name="Прямокутник 50"/>
                <p:cNvSpPr/>
                <p:nvPr/>
              </p:nvSpPr>
              <p:spPr>
                <a:xfrm>
                  <a:off x="6091809" y="2873905"/>
                  <a:ext cx="1603324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uk-UA" sz="800" smtClean="0">
                      <a:latin typeface="Roboto"/>
                    </a:rPr>
                    <a:t>Метаболізм глікосфінголіпідів</a:t>
                  </a:r>
                  <a:endParaRPr lang="uk-UA" sz="800" dirty="0">
                    <a:latin typeface="Roboto"/>
                  </a:endParaRPr>
                </a:p>
              </p:txBody>
            </p:sp>
            <p:sp>
              <p:nvSpPr>
                <p:cNvPr id="52" name="Прямокутник 51"/>
                <p:cNvSpPr/>
                <p:nvPr/>
              </p:nvSpPr>
              <p:spPr>
                <a:xfrm>
                  <a:off x="6091809" y="3108734"/>
                  <a:ext cx="1297150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uk-UA" sz="800" dirty="0">
                      <a:latin typeface="Roboto"/>
                    </a:rPr>
                    <a:t>Синтез жовчних кислот</a:t>
                  </a:r>
                </a:p>
              </p:txBody>
            </p:sp>
            <p:sp>
              <p:nvSpPr>
                <p:cNvPr id="53" name="Прямокутник 52"/>
                <p:cNvSpPr/>
                <p:nvPr/>
              </p:nvSpPr>
              <p:spPr>
                <a:xfrm>
                  <a:off x="6097453" y="3318080"/>
                  <a:ext cx="1961616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uk-UA" sz="800" dirty="0">
                      <a:latin typeface="Roboto"/>
                    </a:rPr>
                    <a:t>Репарація та реплікація </a:t>
                  </a:r>
                  <a:r>
                    <a:rPr lang="uk-UA" sz="800" dirty="0" err="1">
                      <a:latin typeface="Roboto"/>
                    </a:rPr>
                    <a:t>мітохондріальної</a:t>
                  </a:r>
                  <a:r>
                    <a:rPr lang="uk-UA" sz="800" dirty="0">
                      <a:latin typeface="Roboto"/>
                    </a:rPr>
                    <a:t> ДНК</a:t>
                  </a:r>
                </a:p>
              </p:txBody>
            </p:sp>
            <p:sp>
              <p:nvSpPr>
                <p:cNvPr id="55" name="Прямокутник 54"/>
                <p:cNvSpPr/>
                <p:nvPr/>
              </p:nvSpPr>
              <p:spPr>
                <a:xfrm>
                  <a:off x="6100274" y="3662494"/>
                  <a:ext cx="1961616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uk-UA" sz="800" dirty="0">
                      <a:latin typeface="Roboto"/>
                    </a:rPr>
                    <a:t>Репарація </a:t>
                  </a:r>
                  <a:r>
                    <a:rPr lang="uk-UA" sz="800" dirty="0" smtClean="0">
                      <a:latin typeface="Roboto"/>
                    </a:rPr>
                    <a:t>ДНК</a:t>
                  </a:r>
                  <a:endParaRPr lang="uk-UA" sz="800" dirty="0">
                    <a:latin typeface="Roboto"/>
                  </a:endParaRPr>
                </a:p>
              </p:txBody>
            </p:sp>
          </p:grpSp>
          <p:sp>
            <p:nvSpPr>
              <p:cNvPr id="57" name="Прямокутник 56"/>
              <p:cNvSpPr/>
              <p:nvPr/>
            </p:nvSpPr>
            <p:spPr>
              <a:xfrm>
                <a:off x="6084490" y="4097649"/>
                <a:ext cx="160653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800" dirty="0">
                    <a:latin typeface="Roboto"/>
                  </a:rPr>
                  <a:t>Реакція на пошкодження ДНК</a:t>
                </a:r>
              </a:p>
            </p:txBody>
          </p:sp>
          <p:sp>
            <p:nvSpPr>
              <p:cNvPr id="58" name="Прямокутник 57"/>
              <p:cNvSpPr/>
              <p:nvPr/>
            </p:nvSpPr>
            <p:spPr>
              <a:xfrm>
                <a:off x="6091809" y="4317360"/>
                <a:ext cx="160653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800" dirty="0">
                    <a:latin typeface="Roboto"/>
                  </a:rPr>
                  <a:t>Реакція на пошкодження ДНК</a:t>
                </a:r>
              </a:p>
            </p:txBody>
          </p:sp>
          <p:sp>
            <p:nvSpPr>
              <p:cNvPr id="59" name="Прямокутник 58"/>
              <p:cNvSpPr/>
              <p:nvPr/>
            </p:nvSpPr>
            <p:spPr>
              <a:xfrm>
                <a:off x="6078376" y="4495657"/>
                <a:ext cx="196161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uk-UA" sz="800" dirty="0">
                    <a:latin typeface="Roboto"/>
                  </a:rPr>
                  <a:t>Репарація ДНК, можливо </a:t>
                </a:r>
                <a:r>
                  <a:rPr lang="uk-UA" sz="800" dirty="0" err="1">
                    <a:latin typeface="Roboto"/>
                  </a:rPr>
                  <a:t>процесинг</a:t>
                </a:r>
                <a:r>
                  <a:rPr lang="uk-UA" sz="800" dirty="0">
                    <a:latin typeface="Roboto"/>
                  </a:rPr>
                  <a:t> РНК</a:t>
                </a:r>
              </a:p>
            </p:txBody>
          </p:sp>
          <p:sp>
            <p:nvSpPr>
              <p:cNvPr id="60" name="Прямокутник 59"/>
              <p:cNvSpPr/>
              <p:nvPr/>
            </p:nvSpPr>
            <p:spPr>
              <a:xfrm>
                <a:off x="6074876" y="4801075"/>
                <a:ext cx="186211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uk-UA" sz="800" smtClean="0">
                    <a:latin typeface="Roboto"/>
                  </a:rPr>
                  <a:t>Можливо, відновлення ДНК, ДНК</a:t>
                </a:r>
              </a:p>
              <a:p>
                <a:r>
                  <a:rPr lang="uk-UA" sz="800" smtClean="0">
                    <a:latin typeface="Roboto"/>
                  </a:rPr>
                  <a:t>транскрипція, або процесинг РНК</a:t>
                </a:r>
                <a:endParaRPr lang="uk-UA" sz="800" dirty="0">
                  <a:latin typeface="Roboto"/>
                </a:endParaRPr>
              </a:p>
            </p:txBody>
          </p:sp>
          <p:sp>
            <p:nvSpPr>
              <p:cNvPr id="61" name="Прямокутник 60"/>
              <p:cNvSpPr/>
              <p:nvPr/>
            </p:nvSpPr>
            <p:spPr>
              <a:xfrm>
                <a:off x="6088987" y="5153735"/>
                <a:ext cx="139814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800" dirty="0">
                    <a:latin typeface="Roboto"/>
                  </a:rPr>
                  <a:t>Можливо згортання білка</a:t>
                </a:r>
              </a:p>
            </p:txBody>
          </p:sp>
          <p:sp>
            <p:nvSpPr>
              <p:cNvPr id="62" name="Прямокутник 61"/>
              <p:cNvSpPr/>
              <p:nvPr/>
            </p:nvSpPr>
            <p:spPr>
              <a:xfrm>
                <a:off x="6091809" y="5505049"/>
                <a:ext cx="92044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800" smtClean="0">
                    <a:latin typeface="Roboto"/>
                  </a:rPr>
                  <a:t>Реплікація ДНК</a:t>
                </a:r>
                <a:endParaRPr lang="uk-UA" sz="800" dirty="0">
                  <a:latin typeface="Roboto"/>
                </a:endParaRPr>
              </a:p>
            </p:txBody>
          </p:sp>
          <p:sp>
            <p:nvSpPr>
              <p:cNvPr id="63" name="Прямокутник 62"/>
              <p:cNvSpPr/>
              <p:nvPr/>
            </p:nvSpPr>
            <p:spPr>
              <a:xfrm>
                <a:off x="6078376" y="5726877"/>
                <a:ext cx="2053767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800" dirty="0">
                    <a:latin typeface="Roboto"/>
                  </a:rPr>
                  <a:t>Можливо, метаболізм </a:t>
                </a:r>
                <a:r>
                  <a:rPr lang="uk-UA" sz="800" dirty="0" err="1">
                    <a:latin typeface="Roboto"/>
                  </a:rPr>
                  <a:t>нейромедіаторів</a:t>
                </a:r>
                <a:endParaRPr lang="uk-UA" sz="800" dirty="0">
                  <a:latin typeface="Roboto"/>
                </a:endParaRPr>
              </a:p>
            </p:txBody>
          </p:sp>
          <p:sp>
            <p:nvSpPr>
              <p:cNvPr id="64" name="Прямокутник 63"/>
              <p:cNvSpPr/>
              <p:nvPr/>
            </p:nvSpPr>
            <p:spPr>
              <a:xfrm>
                <a:off x="6084490" y="5927768"/>
                <a:ext cx="139814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800" dirty="0">
                    <a:latin typeface="Roboto"/>
                  </a:rPr>
                  <a:t>Можливо згортання білка</a:t>
                </a:r>
              </a:p>
            </p:txBody>
          </p:sp>
        </p:grpSp>
        <p:sp>
          <p:nvSpPr>
            <p:cNvPr id="66" name="Прямокутник 65"/>
            <p:cNvSpPr/>
            <p:nvPr/>
          </p:nvSpPr>
          <p:spPr>
            <a:xfrm>
              <a:off x="8047311" y="1303207"/>
              <a:ext cx="73074" cy="4934017"/>
            </a:xfrm>
            <a:prstGeom prst="rect">
              <a:avLst/>
            </a:prstGeom>
            <a:solidFill>
              <a:srgbClr val="E8EF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7" y="1571555"/>
            <a:ext cx="8113713" cy="37861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917708" y="1800639"/>
            <a:ext cx="6858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3917708" y="1704344"/>
            <a:ext cx="1219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Лізосома</a:t>
            </a:r>
            <a:endParaRPr lang="uk-UA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2249557"/>
            <a:ext cx="1447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3429000" y="2201902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Глікосфінголіпідний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обмін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3508" y="1886352"/>
            <a:ext cx="685800" cy="2436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5289308" y="1914939"/>
            <a:ext cx="425692" cy="1143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4374908" y="1902049"/>
            <a:ext cx="152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Холестерин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435940">
            <a:off x="4955803" y="1856673"/>
            <a:ext cx="1295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Жовчні кислоти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47800" y="2269436"/>
            <a:ext cx="533400" cy="3048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1364974" y="2544418"/>
            <a:ext cx="1066800" cy="2451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/>
          <p:cNvSpPr txBox="1"/>
          <p:nvPr/>
        </p:nvSpPr>
        <p:spPr>
          <a:xfrm>
            <a:off x="1364974" y="2249557"/>
            <a:ext cx="22164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Метаболізм</a:t>
            </a:r>
          </a:p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жирних</a:t>
            </a:r>
          </a:p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98374" y="2526556"/>
            <a:ext cx="15587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Пероксисома</a:t>
            </a:r>
            <a:endParaRPr lang="uk-UA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64974" y="2401957"/>
            <a:ext cx="82826" cy="1015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1938131" y="3333818"/>
            <a:ext cx="450574" cy="130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>
            <a:off x="914400" y="3464649"/>
            <a:ext cx="450574" cy="192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1953867" y="3209665"/>
            <a:ext cx="72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РНК</a:t>
            </a:r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0100" y="3430319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ДНК</a:t>
            </a:r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14500" y="2971800"/>
            <a:ext cx="758687" cy="15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22"/>
          <p:cNvSpPr txBox="1"/>
          <p:nvPr/>
        </p:nvSpPr>
        <p:spPr>
          <a:xfrm>
            <a:off x="1686340" y="2893368"/>
            <a:ext cx="9541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Транскрипція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828800" y="4343400"/>
            <a:ext cx="644387" cy="15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/>
          <p:cNvSpPr txBox="1"/>
          <p:nvPr/>
        </p:nvSpPr>
        <p:spPr>
          <a:xfrm>
            <a:off x="1855304" y="4311878"/>
            <a:ext cx="886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ДНК репарація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81200" y="4656351"/>
            <a:ext cx="723900" cy="2176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/>
          <p:cNvSpPr txBox="1"/>
          <p:nvPr/>
        </p:nvSpPr>
        <p:spPr>
          <a:xfrm>
            <a:off x="1953867" y="4612382"/>
            <a:ext cx="2231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11184" y="4951596"/>
            <a:ext cx="717308" cy="1552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>
            <a:off x="4260608" y="4873992"/>
            <a:ext cx="616192" cy="1552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TextBox 29"/>
          <p:cNvSpPr txBox="1"/>
          <p:nvPr/>
        </p:nvSpPr>
        <p:spPr>
          <a:xfrm>
            <a:off x="3170582" y="4913784"/>
            <a:ext cx="944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15883" y="4836180"/>
            <a:ext cx="1176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Глютамін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" name="Прямоугольник 1023"/>
          <p:cNvSpPr/>
          <p:nvPr/>
        </p:nvSpPr>
        <p:spPr>
          <a:xfrm>
            <a:off x="5136908" y="4656351"/>
            <a:ext cx="1123691" cy="2176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25" name="TextBox 1024"/>
          <p:cNvSpPr txBox="1"/>
          <p:nvPr/>
        </p:nvSpPr>
        <p:spPr>
          <a:xfrm>
            <a:off x="5136908" y="4612382"/>
            <a:ext cx="11545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Мітохондрії</a:t>
            </a:r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Прямоугольник 1027"/>
          <p:cNvSpPr/>
          <p:nvPr/>
        </p:nvSpPr>
        <p:spPr>
          <a:xfrm>
            <a:off x="5392013" y="4365738"/>
            <a:ext cx="1161187" cy="1615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29" name="TextBox 1028"/>
          <p:cNvSpPr txBox="1"/>
          <p:nvPr/>
        </p:nvSpPr>
        <p:spPr>
          <a:xfrm>
            <a:off x="5143534" y="4348420"/>
            <a:ext cx="1695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ДНК репарація/реплікація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0" name="Прямоугольник 1029"/>
          <p:cNvSpPr/>
          <p:nvPr/>
        </p:nvSpPr>
        <p:spPr>
          <a:xfrm>
            <a:off x="4895056" y="3391812"/>
            <a:ext cx="625354" cy="2206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1" name="TextBox 1030"/>
          <p:cNvSpPr txBox="1"/>
          <p:nvPr/>
        </p:nvSpPr>
        <p:spPr>
          <a:xfrm>
            <a:off x="4871002" y="3310627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Білок</a:t>
            </a:r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2" name="Прямоугольник 1031"/>
          <p:cNvSpPr/>
          <p:nvPr/>
        </p:nvSpPr>
        <p:spPr>
          <a:xfrm>
            <a:off x="5207733" y="3612466"/>
            <a:ext cx="888267" cy="2737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3" name="TextBox 1032"/>
          <p:cNvSpPr txBox="1"/>
          <p:nvPr/>
        </p:nvSpPr>
        <p:spPr>
          <a:xfrm>
            <a:off x="5289308" y="3403684"/>
            <a:ext cx="10218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дихального ланцюга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4" name="Прямоугольник 1033"/>
          <p:cNvSpPr/>
          <p:nvPr/>
        </p:nvSpPr>
        <p:spPr>
          <a:xfrm>
            <a:off x="5289308" y="2757388"/>
            <a:ext cx="806692" cy="2144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5" name="TextBox 1034"/>
          <p:cNvSpPr txBox="1"/>
          <p:nvPr/>
        </p:nvSpPr>
        <p:spPr>
          <a:xfrm>
            <a:off x="5267263" y="2682917"/>
            <a:ext cx="954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Згортання білка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7" name="Скругленный прямоугольник 1036"/>
          <p:cNvSpPr/>
          <p:nvPr/>
        </p:nvSpPr>
        <p:spPr>
          <a:xfrm>
            <a:off x="6553200" y="2452714"/>
            <a:ext cx="609600" cy="23020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8" name="TextBox 1037"/>
          <p:cNvSpPr txBox="1"/>
          <p:nvPr/>
        </p:nvSpPr>
        <p:spPr>
          <a:xfrm rot="1869845">
            <a:off x="6420164" y="2417346"/>
            <a:ext cx="1056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Група </a:t>
            </a:r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ліпопротеїнів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0" name="Прямоугольник 1039"/>
          <p:cNvSpPr/>
          <p:nvPr/>
        </p:nvSpPr>
        <p:spPr>
          <a:xfrm rot="1288417">
            <a:off x="7013478" y="3445353"/>
            <a:ext cx="609600" cy="1103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41" name="Прямоугольник 1040"/>
          <p:cNvSpPr/>
          <p:nvPr/>
        </p:nvSpPr>
        <p:spPr>
          <a:xfrm rot="19194158">
            <a:off x="7407495" y="3385933"/>
            <a:ext cx="429238" cy="1109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42" name="TextBox 1041"/>
          <p:cNvSpPr txBox="1"/>
          <p:nvPr/>
        </p:nvSpPr>
        <p:spPr>
          <a:xfrm>
            <a:off x="7035187" y="3355859"/>
            <a:ext cx="7868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Ліпопротеїн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3" name="Прямоугольник 1042"/>
          <p:cNvSpPr/>
          <p:nvPr/>
        </p:nvSpPr>
        <p:spPr>
          <a:xfrm>
            <a:off x="7022043" y="3835315"/>
            <a:ext cx="586927" cy="152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44" name="TextBox 1043"/>
          <p:cNvSpPr txBox="1"/>
          <p:nvPr/>
        </p:nvSpPr>
        <p:spPr>
          <a:xfrm>
            <a:off x="7014441" y="3760183"/>
            <a:ext cx="801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токоферол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5" name="Прямоугольник 1044"/>
          <p:cNvSpPr/>
          <p:nvPr/>
        </p:nvSpPr>
        <p:spPr>
          <a:xfrm>
            <a:off x="2895600" y="2503472"/>
            <a:ext cx="457200" cy="286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46" name="TextBox 1045"/>
          <p:cNvSpPr txBox="1"/>
          <p:nvPr/>
        </p:nvSpPr>
        <p:spPr>
          <a:xfrm>
            <a:off x="2741544" y="2487593"/>
            <a:ext cx="98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</a:t>
            </a:r>
          </a:p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7" name="Прямоугольник 1046"/>
          <p:cNvSpPr/>
          <p:nvPr/>
        </p:nvSpPr>
        <p:spPr>
          <a:xfrm>
            <a:off x="2741544" y="3260744"/>
            <a:ext cx="469640" cy="1806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48" name="TextBox 1047"/>
          <p:cNvSpPr txBox="1"/>
          <p:nvPr/>
        </p:nvSpPr>
        <p:spPr>
          <a:xfrm>
            <a:off x="2645466" y="3240443"/>
            <a:ext cx="7868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" name="Прямоугольник 1048"/>
          <p:cNvSpPr/>
          <p:nvPr/>
        </p:nvSpPr>
        <p:spPr>
          <a:xfrm>
            <a:off x="2895600" y="4006404"/>
            <a:ext cx="674238" cy="1845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50" name="TextBox 1049"/>
          <p:cNvSpPr txBox="1"/>
          <p:nvPr/>
        </p:nvSpPr>
        <p:spPr>
          <a:xfrm>
            <a:off x="2879035" y="4006404"/>
            <a:ext cx="786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Процесинг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1" name="Прямоугольник 1050"/>
          <p:cNvSpPr/>
          <p:nvPr/>
        </p:nvSpPr>
        <p:spPr>
          <a:xfrm>
            <a:off x="2662453" y="4264165"/>
            <a:ext cx="492815" cy="1823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52" name="TextBox 1051"/>
          <p:cNvSpPr txBox="1"/>
          <p:nvPr/>
        </p:nvSpPr>
        <p:spPr>
          <a:xfrm>
            <a:off x="2555590" y="4237236"/>
            <a:ext cx="1229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Реплікація</a:t>
            </a: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305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56362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dirty="0">
                <a:solidFill>
                  <a:srgbClr val="174260"/>
                </a:solidFill>
              </a:rPr>
              <a:t>Атаксія </a:t>
            </a:r>
            <a:r>
              <a:rPr lang="uk-UA" sz="3600" dirty="0" err="1" smtClean="0">
                <a:solidFill>
                  <a:srgbClr val="174260"/>
                </a:solidFill>
              </a:rPr>
              <a:t>Фрідрейха</a:t>
            </a:r>
            <a:r>
              <a:rPr lang="uk-UA" sz="3600" dirty="0" smtClean="0">
                <a:solidFill>
                  <a:srgbClr val="174260"/>
                </a:solidFill>
              </a:rPr>
              <a:t> (АФ)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1497456"/>
            <a:ext cx="7289165" cy="439864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sz="2000" spc="-17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Поширеність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становить 1–2 на 100 000.</a:t>
            </a:r>
          </a:p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uk-UA" sz="20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Зазвичай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починається у віці до 15 років, </a:t>
            </a:r>
            <a:r>
              <a:rPr lang="uk-UA" sz="2000" dirty="0" err="1">
                <a:solidFill>
                  <a:srgbClr val="404040"/>
                </a:solidFill>
                <a:latin typeface="Trebuchet MS"/>
                <a:cs typeface="Trebuchet MS"/>
              </a:rPr>
              <a:t>рідко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 (але повідомлялося) після 25 років</a:t>
            </a:r>
          </a:p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uk-UA" sz="20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У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пацієнтів зазвичай спостерігаються атаксія ходи, а пізніше атаксія кінцівок, втрата положення суглобів і відчуття вібрації в нижніх кінцівках, </a:t>
            </a:r>
            <a:r>
              <a:rPr lang="uk-UA" sz="2000" dirty="0" err="1">
                <a:solidFill>
                  <a:srgbClr val="404040"/>
                </a:solidFill>
                <a:latin typeface="Trebuchet MS"/>
                <a:cs typeface="Trebuchet MS"/>
              </a:rPr>
              <a:t>генералізована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 арефлексія, пірамідна слабкість нижніх кінцівок і розгинальні підошовні реакції.</a:t>
            </a:r>
          </a:p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uk-UA" sz="20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Часто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зустрічаються сколіоз і </a:t>
            </a:r>
            <a:r>
              <a:rPr lang="en-US" sz="2000" dirty="0">
                <a:solidFill>
                  <a:srgbClr val="404040"/>
                </a:solidFill>
                <a:latin typeface="Trebuchet MS"/>
                <a:cs typeface="Trebuchet MS"/>
              </a:rPr>
              <a:t>pes </a:t>
            </a:r>
            <a:r>
              <a:rPr lang="en-US" sz="2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cavus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 (високе склепіння стопи).</a:t>
            </a:r>
            <a:endParaRPr lang="uk-UA" sz="20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uk-UA" sz="20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У понад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60% пацієнтів 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розвиваються </a:t>
            </a:r>
            <a:r>
              <a:rPr lang="uk-UA" sz="2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кардіоміопатія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та приблизно 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у 10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% 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- цукровий діабет.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32205"/>
            <a:ext cx="60502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uk-UA" sz="2800" spc="-10" dirty="0" err="1" smtClean="0">
                <a:solidFill>
                  <a:srgbClr val="202C31"/>
                </a:solidFill>
              </a:rPr>
              <a:t>Аутосомно</a:t>
            </a:r>
            <a:r>
              <a:rPr lang="uk-UA" sz="2800" spc="-10" dirty="0" smtClean="0">
                <a:solidFill>
                  <a:srgbClr val="202C31"/>
                </a:solidFill>
              </a:rPr>
              <a:t>-рецесивна спастична атаксія </a:t>
            </a:r>
            <a:r>
              <a:rPr lang="uk-UA" sz="2800" spc="-10" dirty="0" err="1" smtClean="0">
                <a:solidFill>
                  <a:srgbClr val="202C31"/>
                </a:solidFill>
              </a:rPr>
              <a:t>Шарлевуа-Сагене</a:t>
            </a:r>
            <a:endParaRPr lang="uk-UA"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956307"/>
            <a:ext cx="6102350" cy="3136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sz="22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2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Друга </a:t>
            </a:r>
            <a:r>
              <a:rPr lang="uk-UA" sz="2200" spc="-5" dirty="0">
                <a:solidFill>
                  <a:srgbClr val="404040"/>
                </a:solidFill>
                <a:latin typeface="Trebuchet MS"/>
                <a:cs typeface="Trebuchet MS"/>
              </a:rPr>
              <a:t>за поширеністю СЦАР після АФ, зареєстровано кілька патогенних варіантів</a:t>
            </a:r>
          </a:p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endParaRPr lang="uk-UA" sz="22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uk-UA" sz="22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2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Повільно </a:t>
            </a:r>
            <a:r>
              <a:rPr lang="uk-UA" sz="2200" spc="-5" dirty="0">
                <a:solidFill>
                  <a:srgbClr val="404040"/>
                </a:solidFill>
                <a:latin typeface="Trebuchet MS"/>
                <a:cs typeface="Trebuchet MS"/>
              </a:rPr>
              <a:t>прогресуюча рання атаксія, </a:t>
            </a:r>
            <a:r>
              <a:rPr lang="uk-UA" sz="2200" spc="-5" dirty="0" err="1">
                <a:solidFill>
                  <a:srgbClr val="404040"/>
                </a:solidFill>
                <a:latin typeface="Trebuchet MS"/>
                <a:cs typeface="Trebuchet MS"/>
              </a:rPr>
              <a:t>спастичність</a:t>
            </a:r>
            <a:r>
              <a:rPr lang="uk-UA" sz="2200" spc="-5" dirty="0">
                <a:solidFill>
                  <a:srgbClr val="404040"/>
                </a:solidFill>
                <a:latin typeface="Trebuchet MS"/>
                <a:cs typeface="Trebuchet MS"/>
              </a:rPr>
              <a:t> і периферична </a:t>
            </a:r>
            <a:r>
              <a:rPr lang="uk-UA" sz="2200" spc="-5" dirty="0" err="1">
                <a:solidFill>
                  <a:srgbClr val="404040"/>
                </a:solidFill>
                <a:latin typeface="Trebuchet MS"/>
                <a:cs typeface="Trebuchet MS"/>
              </a:rPr>
              <a:t>нейропатія</a:t>
            </a:r>
            <a:endParaRPr lang="uk-UA" sz="22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endParaRPr lang="uk-UA" sz="22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uk-UA" sz="22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2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Гіпермієлінізація</a:t>
            </a:r>
            <a:r>
              <a:rPr lang="uk-UA" sz="22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200" spc="-5" dirty="0">
                <a:solidFill>
                  <a:srgbClr val="404040"/>
                </a:solidFill>
                <a:latin typeface="Trebuchet MS"/>
                <a:cs typeface="Trebuchet MS"/>
              </a:rPr>
              <a:t>сітківки</a:t>
            </a:r>
          </a:p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endParaRPr lang="uk-UA" sz="22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13970" indent="-343535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uk-UA" sz="22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2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МРТ </a:t>
            </a:r>
            <a:r>
              <a:rPr lang="uk-UA" sz="2200" spc="-5" dirty="0">
                <a:solidFill>
                  <a:srgbClr val="404040"/>
                </a:solidFill>
                <a:latin typeface="Trebuchet MS"/>
                <a:cs typeface="Trebuchet MS"/>
              </a:rPr>
              <a:t>– атрофія мозочка та шийного канатику</a:t>
            </a:r>
            <a:endParaRPr sz="2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29158"/>
            <a:ext cx="7162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spc="-5" dirty="0" smtClean="0">
                <a:solidFill>
                  <a:srgbClr val="226192"/>
                </a:solidFill>
              </a:rPr>
              <a:t>Розлади, про які слід пам’ятати</a:t>
            </a:r>
            <a:endParaRPr lang="uk-UA"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776425"/>
            <a:ext cx="5947410" cy="26494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2400" spc="-17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Крихка </a:t>
            </a:r>
            <a:r>
              <a:rPr lang="uk-UA" sz="2400" spc="-5" dirty="0" err="1">
                <a:solidFill>
                  <a:srgbClr val="404040"/>
                </a:solidFill>
                <a:latin typeface="Trebuchet MS"/>
                <a:cs typeface="Trebuchet MS"/>
              </a:rPr>
              <a:t>премутація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2400" spc="-5" dirty="0">
                <a:solidFill>
                  <a:srgbClr val="404040"/>
                </a:solidFill>
                <a:latin typeface="Trebuchet MS"/>
                <a:cs typeface="Trebuchet MS"/>
              </a:rPr>
              <a:t>X –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може мати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місце атаксія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, або </a:t>
            </a:r>
            <a:r>
              <a:rPr lang="uk-UA" sz="2400" spc="-5" dirty="0" err="1">
                <a:solidFill>
                  <a:srgbClr val="404040"/>
                </a:solidFill>
                <a:latin typeface="Trebuchet MS"/>
                <a:cs typeface="Trebuchet MS"/>
              </a:rPr>
              <a:t>постуральний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 тремор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endParaRPr lang="uk-UA" sz="24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uk-UA" sz="24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Атаксія-</a:t>
            </a:r>
            <a:r>
              <a:rPr lang="uk-UA" sz="24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телеангіектазія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– може не мати </a:t>
            </a:r>
            <a:r>
              <a:rPr lang="uk-UA" sz="2400" spc="-5" dirty="0" err="1">
                <a:solidFill>
                  <a:srgbClr val="404040"/>
                </a:solidFill>
                <a:latin typeface="Trebuchet MS"/>
                <a:cs typeface="Trebuchet MS"/>
              </a:rPr>
              <a:t>телеангіектазії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, ризик раку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endParaRPr lang="uk-UA" sz="24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uk-UA" sz="24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Дефіцит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вітаміну Е –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генетичний</a:t>
            </a:r>
            <a:endParaRPr sz="2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458498"/>
            <a:ext cx="8153400" cy="21427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3096" y="3094219"/>
            <a:ext cx="70465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000" i="1" spc="5" dirty="0" smtClean="0">
                <a:latin typeface="Trebuchet MS"/>
                <a:cs typeface="Trebuchet MS"/>
              </a:rPr>
              <a:t>Saunders-Pullman </a:t>
            </a:r>
            <a:r>
              <a:rPr lang="en-US" sz="2000" i="1" spc="5" dirty="0">
                <a:latin typeface="Trebuchet MS"/>
                <a:cs typeface="Trebuchet MS"/>
              </a:rPr>
              <a:t>R, Raymond D, </a:t>
            </a:r>
            <a:r>
              <a:rPr lang="en-US" sz="2000" i="1" spc="5" dirty="0" err="1">
                <a:latin typeface="Trebuchet MS"/>
                <a:cs typeface="Trebuchet MS"/>
              </a:rPr>
              <a:t>Stoessl</a:t>
            </a:r>
            <a:r>
              <a:rPr lang="en-US" sz="2000" i="1" spc="5" dirty="0">
                <a:latin typeface="Trebuchet MS"/>
                <a:cs typeface="Trebuchet MS"/>
              </a:rPr>
              <a:t> AJ, Hobson D </a:t>
            </a:r>
            <a:r>
              <a:rPr lang="uk-UA" sz="2000" i="1" spc="5" dirty="0">
                <a:latin typeface="Trebuchet MS"/>
                <a:cs typeface="Trebuchet MS"/>
              </a:rPr>
              <a:t>та ін. Неврологія, 2012; 78(9): 649-657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7400" y="990600"/>
            <a:ext cx="6019800" cy="1610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 </a:t>
            </a:r>
            <a:r>
              <a:rPr lang="uk-UA" sz="28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атаксії-телеангіектазії</a:t>
            </a:r>
            <a:r>
              <a:rPr lang="uk-UA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проявляється як первинна дистонія у канадських менонітів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3622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https://pubmed.ncbi.nlm.nih.gov/22345219/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64744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dirty="0">
                <a:solidFill>
                  <a:srgbClr val="174260"/>
                </a:solidFill>
              </a:rPr>
              <a:t>Доброякісна спадкова хорея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33400" y="1905000"/>
            <a:ext cx="7465060" cy="32066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r>
              <a:rPr sz="2000" spc="-16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Аутосомно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-домінантна: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гени </a:t>
            </a:r>
            <a:r>
              <a:rPr lang="en-US" sz="2000" dirty="0">
                <a:solidFill>
                  <a:srgbClr val="404040"/>
                </a:solidFill>
                <a:latin typeface="Trebuchet MS"/>
                <a:cs typeface="Trebuchet MS"/>
              </a:rPr>
              <a:t>NKX2-1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або </a:t>
            </a:r>
            <a:r>
              <a:rPr lang="en-US" sz="2000" dirty="0">
                <a:solidFill>
                  <a:srgbClr val="404040"/>
                </a:solidFill>
                <a:latin typeface="Trebuchet MS"/>
                <a:cs typeface="Trebuchet MS"/>
              </a:rPr>
              <a:t>MBIP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endParaRPr lang="en-US" sz="20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Гіпотонія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при народженні із затримкою 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етапів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розвитку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endParaRPr lang="uk-UA" sz="20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Ранній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початок, непрогресуюча хорея, атаксія,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дистонія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endParaRPr lang="uk-UA" sz="20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Легеневі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інфекції та гіпотиреоз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endParaRPr lang="uk-UA" sz="20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2931795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dirty="0" smtClean="0">
                <a:solidFill>
                  <a:srgbClr val="404040"/>
                </a:solidFill>
                <a:latin typeface="Trebuchet MS"/>
                <a:cs typeface="Trebuchet MS"/>
              </a:rPr>
              <a:t>Ризик </a:t>
            </a:r>
            <a:r>
              <a:rPr lang="uk-UA" sz="2000" dirty="0">
                <a:solidFill>
                  <a:srgbClr val="404040"/>
                </a:solidFill>
                <a:latin typeface="Trebuchet MS"/>
                <a:cs typeface="Trebuchet MS"/>
              </a:rPr>
              <a:t>злоякісних новоутворень у дорослому віці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8382000" cy="4495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1000" y="4475922"/>
            <a:ext cx="4572000" cy="858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4475922"/>
            <a:ext cx="6248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lphaLcParenR"/>
            </a:pP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 Альберти, кафедри медицини (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незрології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та медичної генетики,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Едмонсон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Канада </a:t>
            </a:r>
          </a:p>
          <a:p>
            <a:pPr marL="228600" indent="-228600">
              <a:buFont typeface="+mj-lt"/>
              <a:buAutoNum type="alphaLcParenR"/>
            </a:pP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Альбертська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дитяча лікарня, медична генетика,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Калгарі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Канада </a:t>
            </a:r>
          </a:p>
          <a:p>
            <a:pPr marL="228600" indent="-228600">
              <a:buFont typeface="+mj-lt"/>
              <a:buAutoNum type="alphaLcParenR"/>
            </a:pP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Дитяча лікарня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Абера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Педиконіки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Калгарі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Канада </a:t>
            </a:r>
          </a:p>
          <a:p>
            <a:pPr marL="228600" indent="-228600">
              <a:buFont typeface="+mj-lt"/>
              <a:buAutoNum type="alphaLcParenR"/>
            </a:pP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Макгілла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Департамент генетики людини, Монреаль, Канада</a:t>
            </a:r>
          </a:p>
          <a:p>
            <a:pPr marL="228600" indent="-228600">
              <a:buFont typeface="+mj-lt"/>
              <a:buAutoNum type="alphaLcParenR"/>
            </a:pP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Макгілла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Департамент неврології та нейрохірургії, </a:t>
            </a:r>
            <a:r>
              <a:rPr lang="uk-UA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Монмал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Канада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581400"/>
            <a:ext cx="6019800" cy="894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609599" y="3276600"/>
            <a:ext cx="65531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Спадкова спастична параплегія, спочатку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діагностована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дитячий церебральний параліч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Суховерська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(а),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Сетаре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Аштіані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Пінг-Ї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Біллі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(b)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Скотт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Маклеод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(c)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Мехрдад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Естіар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Зів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Ган-Орде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(d, e)</a:t>
            </a:r>
            <a:r>
              <a:rPr lang="uk-UA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Гай А. </a:t>
            </a:r>
            <a:r>
              <a:rPr lang="uk-UA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Руло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(d, e</a:t>
            </a:r>
            <a:r>
              <a:rPr lang="en-US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52600" y="2021125"/>
            <a:ext cx="5410198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1905000" y="2188577"/>
            <a:ext cx="5464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Клінічний паркінсонізм і </a:t>
            </a: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язані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ним захворювання 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2165" y="2743201"/>
            <a:ext cx="43434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2912165" y="2743200"/>
            <a:ext cx="4343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hlinkClick r:id="rId3"/>
              </a:rPr>
              <a:t>www.sciencedirect.com/journal/clinical-parkinsonism-and-related-disorders</a:t>
            </a:r>
            <a:endParaRPr lang="uk-UA" sz="10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52600" y="1905000"/>
            <a:ext cx="30480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/>
          <p:cNvSpPr txBox="1"/>
          <p:nvPr/>
        </p:nvSpPr>
        <p:spPr>
          <a:xfrm>
            <a:off x="3756991" y="185002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вмісту доступний на сайті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52600" y="2743200"/>
            <a:ext cx="1159565" cy="2286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1676400" y="2781672"/>
            <a:ext cx="15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 сторінка журналу </a:t>
            </a: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30682"/>
            <a:ext cx="761746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pc="-25" dirty="0" smtClean="0">
                <a:solidFill>
                  <a:srgbClr val="226192"/>
                </a:solidFill>
              </a:rPr>
              <a:t>Спадковий </a:t>
            </a:r>
            <a:r>
              <a:rPr lang="uk-UA" spc="-25" dirty="0">
                <a:solidFill>
                  <a:srgbClr val="226192"/>
                </a:solidFill>
              </a:rPr>
              <a:t>спастичний </a:t>
            </a:r>
            <a:r>
              <a:rPr lang="uk-UA" spc="-25" dirty="0" err="1" smtClean="0">
                <a:solidFill>
                  <a:srgbClr val="226192"/>
                </a:solidFill>
              </a:rPr>
              <a:t>парапарез</a:t>
            </a:r>
            <a:r>
              <a:rPr lang="uk-UA" spc="-25" dirty="0" smtClean="0">
                <a:solidFill>
                  <a:srgbClr val="226192"/>
                </a:solidFill>
              </a:rPr>
              <a:t> (ССП)</a:t>
            </a:r>
            <a:endParaRPr spc="-20" dirty="0">
              <a:solidFill>
                <a:srgbClr val="22619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816049"/>
            <a:ext cx="6169660" cy="28597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900" spc="-17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ССП – чистий і складний, АР, АД, Х- зчеплені, </a:t>
            </a:r>
            <a:r>
              <a:rPr lang="uk-UA" sz="24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мітохондріальні</a:t>
            </a:r>
            <a:endParaRPr lang="uk-UA" sz="2400" spc="-5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endParaRPr lang="uk-UA" sz="24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uk-UA" sz="24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багато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хто має особливості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мозочка</a:t>
            </a:r>
          </a:p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endParaRPr lang="uk-UA" sz="2400" spc="-5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uk-UA" sz="24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поширеність 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– 4/100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000</a:t>
            </a:r>
          </a:p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endParaRPr lang="uk-UA" sz="24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ts val="274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uk-UA" sz="2400" spc="-170" dirty="0">
                <a:solidFill>
                  <a:srgbClr val="5FCAEE"/>
                </a:solidFill>
                <a:latin typeface="Lucida Sans Unicode"/>
                <a:cs typeface="Lucida Sans Unicode"/>
              </a:rPr>
              <a:t>▶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«</a:t>
            </a:r>
            <a:r>
              <a:rPr lang="uk-UA" sz="2400" spc="-5" dirty="0">
                <a:solidFill>
                  <a:srgbClr val="404040"/>
                </a:solidFill>
                <a:latin typeface="Trebuchet MS"/>
                <a:cs typeface="Trebuchet MS"/>
              </a:rPr>
              <a:t>спастичні атаксії» 1/10 </a:t>
            </a:r>
            <a:r>
              <a:rPr lang="uk-UA" sz="24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000</a:t>
            </a:r>
            <a:endParaRPr sz="2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2606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spc="-5" dirty="0"/>
              <a:t>Мій підхід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321053"/>
            <a:ext cx="6245860" cy="41171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Виключіть 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вторинні причини, сімейний анамнез 3 покоління</a:t>
            </a: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endParaRPr lang="uk-UA" sz="2000" spc="-2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Генетичне 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тестування: альфа </a:t>
            </a:r>
            <a:r>
              <a:rPr lang="uk-UA" sz="2000" spc="-20" dirty="0" err="1">
                <a:solidFill>
                  <a:srgbClr val="404040"/>
                </a:solidFill>
                <a:latin typeface="Trebuchet MS"/>
                <a:cs typeface="Trebuchet MS"/>
              </a:rPr>
              <a:t>фетопротеїн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, вітамін Е, АФ, СЦА1-8, </a:t>
            </a:r>
            <a:r>
              <a:rPr lang="en-US" sz="2000" spc="-20" dirty="0">
                <a:solidFill>
                  <a:srgbClr val="404040"/>
                </a:solidFill>
                <a:latin typeface="Trebuchet MS"/>
                <a:cs typeface="Trebuchet MS"/>
              </a:rPr>
              <a:t>DRPLA, 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СЦА17</a:t>
            </a: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endParaRPr lang="uk-UA" sz="2000" spc="-2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Якщо 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результат негативний, панель атаксії (комбінувати з панеллю </a:t>
            </a:r>
            <a:r>
              <a:rPr lang="en-US" sz="2000" spc="-20" dirty="0">
                <a:solidFill>
                  <a:srgbClr val="404040"/>
                </a:solidFill>
                <a:latin typeface="Trebuchet MS"/>
                <a:cs typeface="Trebuchet MS"/>
              </a:rPr>
              <a:t>HSP)</a:t>
            </a: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endParaRPr lang="en-US" sz="2000" spc="-2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Якщо 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негативний результат, послідовність цілого </a:t>
            </a:r>
            <a:r>
              <a:rPr lang="uk-UA" sz="2000" spc="-20" dirty="0" err="1">
                <a:solidFill>
                  <a:srgbClr val="404040"/>
                </a:solidFill>
                <a:latin typeface="Trebuchet MS"/>
                <a:cs typeface="Trebuchet MS"/>
              </a:rPr>
              <a:t>екзома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 (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тріо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, якщо можливо)</a:t>
            </a: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endParaRPr lang="uk-UA" sz="2000" spc="-2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89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lang="uk-UA" sz="20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Клінічний </a:t>
            </a:r>
            <a:r>
              <a:rPr lang="uk-UA" sz="2000" spc="-20" dirty="0">
                <a:solidFill>
                  <a:srgbClr val="404040"/>
                </a:solidFill>
                <a:latin typeface="Trebuchet MS"/>
                <a:cs typeface="Trebuchet MS"/>
              </a:rPr>
              <a:t>догляд – спільне лікування з </a:t>
            </a:r>
            <a:r>
              <a:rPr lang="uk-UA" sz="2000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ФР/СМ.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2400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spc="-5" dirty="0"/>
              <a:t>Висновки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677670"/>
            <a:ext cx="6102985" cy="3607783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r>
              <a:rPr sz="1350" spc="-13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7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Спадкові спинно-мозочкові </a:t>
            </a:r>
            <a:r>
              <a:rPr lang="uk-UA" sz="1700" spc="-5" dirty="0">
                <a:solidFill>
                  <a:srgbClr val="404040"/>
                </a:solidFill>
                <a:latin typeface="Trebuchet MS"/>
                <a:cs typeface="Trebuchet MS"/>
              </a:rPr>
              <a:t>атаксії клінічно збігаються зі складними спадковими спастичними </a:t>
            </a:r>
            <a:r>
              <a:rPr lang="uk-UA" sz="1700" spc="-5" dirty="0" err="1">
                <a:solidFill>
                  <a:srgbClr val="404040"/>
                </a:solidFill>
                <a:latin typeface="Trebuchet MS"/>
                <a:cs typeface="Trebuchet MS"/>
              </a:rPr>
              <a:t>параплегіями</a:t>
            </a:r>
            <a:r>
              <a:rPr lang="uk-UA" sz="1700" spc="-5" dirty="0">
                <a:solidFill>
                  <a:srgbClr val="404040"/>
                </a:solidFill>
                <a:latin typeface="Trebuchet MS"/>
                <a:cs typeface="Trebuchet MS"/>
              </a:rPr>
              <a:t> із загальною поширеністю 1/10 000</a:t>
            </a:r>
          </a:p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endParaRPr lang="uk-UA" sz="17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r>
              <a:rPr lang="uk-UA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7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Клінічна </a:t>
            </a:r>
            <a:r>
              <a:rPr lang="uk-UA" sz="1700" spc="-5" dirty="0">
                <a:solidFill>
                  <a:srgbClr val="404040"/>
                </a:solidFill>
                <a:latin typeface="Trebuchet MS"/>
                <a:cs typeface="Trebuchet MS"/>
              </a:rPr>
              <a:t>оцінка може допомогти визначити конкретний тип СЦА, хоча у різних СЦА спостерігається значне збігання проявів</a:t>
            </a:r>
          </a:p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endParaRPr lang="uk-UA" sz="17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r>
              <a:rPr lang="uk-UA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7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Генетичне </a:t>
            </a:r>
            <a:r>
              <a:rPr lang="uk-UA" sz="1700" spc="-5" dirty="0">
                <a:solidFill>
                  <a:srgbClr val="404040"/>
                </a:solidFill>
                <a:latin typeface="Trebuchet MS"/>
                <a:cs typeface="Trebuchet MS"/>
              </a:rPr>
              <a:t>тестування тепер може ідентифікувати до 70% патогенних варіантів у приблизно 300 генах, даючи окремим особам і родинам конкретний діагноз</a:t>
            </a:r>
          </a:p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endParaRPr lang="uk-UA" sz="1700" spc="-5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55600" marR="201295" indent="-343535">
              <a:lnSpc>
                <a:spcPct val="90100"/>
              </a:lnSpc>
              <a:spcBef>
                <a:spcPts val="305"/>
              </a:spcBef>
              <a:tabLst>
                <a:tab pos="355600" algn="l"/>
              </a:tabLst>
            </a:pPr>
            <a:r>
              <a:rPr lang="uk-UA" spc="-13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7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Важливо </a:t>
            </a:r>
            <a:r>
              <a:rPr lang="uk-UA" sz="1700" spc="-5" dirty="0">
                <a:solidFill>
                  <a:srgbClr val="404040"/>
                </a:solidFill>
                <a:latin typeface="Trebuchet MS"/>
                <a:cs typeface="Trebuchet MS"/>
              </a:rPr>
              <a:t>знати про різні типи доступних генетичних тестів і обмеження кожного з </a:t>
            </a:r>
            <a:r>
              <a:rPr lang="uk-UA" sz="17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них</a:t>
            </a:r>
            <a:endParaRPr lang="en-US" sz="1700" spc="-5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25882"/>
            <a:ext cx="472186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pc="-15" dirty="0">
                <a:solidFill>
                  <a:srgbClr val="2D83C3"/>
                </a:solidFill>
              </a:rPr>
              <a:t>Список літератури</a:t>
            </a:r>
            <a:endParaRPr spc="-15" dirty="0">
              <a:solidFill>
                <a:srgbClr val="2D83C3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132078"/>
            <a:ext cx="7033895" cy="483222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55600" marR="120650" indent="-343535" algn="just">
              <a:lnSpc>
                <a:spcPct val="80000"/>
              </a:lnSpc>
              <a:spcBef>
                <a:spcPts val="405"/>
              </a:spcBef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050" spc="-100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lang="en-US" sz="13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Beaudin</a:t>
            </a:r>
            <a:r>
              <a:rPr lang="en-US" sz="13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dirty="0">
                <a:solidFill>
                  <a:srgbClr val="404040"/>
                </a:solidFill>
                <a:latin typeface="Trebuchet MS"/>
                <a:cs typeface="Trebuchet MS"/>
              </a:rPr>
              <a:t>M, </a:t>
            </a:r>
            <a:r>
              <a:rPr lang="en-US" sz="1300" dirty="0" err="1">
                <a:solidFill>
                  <a:srgbClr val="404040"/>
                </a:solidFill>
                <a:latin typeface="Trebuchet MS"/>
                <a:cs typeface="Trebuchet MS"/>
              </a:rPr>
              <a:t>Matilla-Duenas</a:t>
            </a:r>
            <a:r>
              <a:rPr lang="en-US" sz="1300" dirty="0">
                <a:solidFill>
                  <a:srgbClr val="404040"/>
                </a:solidFill>
                <a:latin typeface="Trebuchet MS"/>
                <a:cs typeface="Trebuchet MS"/>
              </a:rPr>
              <a:t> A, Soong BW </a:t>
            </a:r>
            <a:r>
              <a:rPr lang="uk-UA" sz="1300" dirty="0">
                <a:solidFill>
                  <a:srgbClr val="404040"/>
                </a:solidFill>
                <a:latin typeface="Trebuchet MS"/>
                <a:cs typeface="Trebuchet MS"/>
              </a:rPr>
              <a:t>та ін. Класифікація </a:t>
            </a:r>
            <a:r>
              <a:rPr lang="uk-UA" sz="1300" dirty="0" err="1">
                <a:solidFill>
                  <a:srgbClr val="404040"/>
                </a:solidFill>
                <a:latin typeface="Trebuchet MS"/>
                <a:cs typeface="Trebuchet MS"/>
              </a:rPr>
              <a:t>аутосомно-рецесивних</a:t>
            </a:r>
            <a:r>
              <a:rPr lang="uk-UA" sz="13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1300" dirty="0" err="1">
                <a:solidFill>
                  <a:srgbClr val="404040"/>
                </a:solidFill>
                <a:latin typeface="Trebuchet MS"/>
                <a:cs typeface="Trebuchet MS"/>
              </a:rPr>
              <a:t>мозочкових</a:t>
            </a:r>
            <a:r>
              <a:rPr lang="uk-UA" sz="1300" dirty="0">
                <a:solidFill>
                  <a:srgbClr val="404040"/>
                </a:solidFill>
                <a:latin typeface="Trebuchet MS"/>
                <a:cs typeface="Trebuchet MS"/>
              </a:rPr>
              <a:t> атаксій: консенсусна заява. Мозочок 2019;18:1098-1125</a:t>
            </a:r>
            <a:endParaRPr sz="1300" dirty="0">
              <a:latin typeface="Trebuchet MS"/>
              <a:cs typeface="Trebuchet MS"/>
            </a:endParaRPr>
          </a:p>
          <a:p>
            <a:pPr marL="355600" marR="141605" indent="-343535">
              <a:lnSpc>
                <a:spcPts val="1250"/>
              </a:lnSpc>
              <a:spcBef>
                <a:spcPts val="985"/>
              </a:spcBef>
              <a:tabLst>
                <a:tab pos="355600" algn="l"/>
              </a:tabLst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Бредлі</a:t>
            </a:r>
            <a:r>
              <a:rPr lang="uk-UA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та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Дарофф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у неврології в клінічній практиці. За редакцією Джозефа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Янковича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, Джона К.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Мацціотти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, Скотта Л.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Помероя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,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Ненсі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Дж. Амстердам :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Elsevier, [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2022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]</a:t>
            </a:r>
            <a:endParaRPr sz="1300" dirty="0">
              <a:latin typeface="Trebuchet MS"/>
              <a:cs typeface="Trebuchet MS"/>
            </a:endParaRPr>
          </a:p>
          <a:p>
            <a:pPr marL="355600" marR="194310" indent="-343535" algn="just">
              <a:lnSpc>
                <a:spcPct val="80100"/>
              </a:lnSpc>
              <a:spcBef>
                <a:spcPts val="1015"/>
              </a:spcBef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050" spc="-100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lang="en-US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Dalio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A, Jacobi H,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Tezenas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duMontcel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S,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Klockgether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T. 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Природна історія найпоширенішої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спіноцеребелярної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атаксії: систематичний огляд та мета-аналіз.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JNeurol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2021;268:2749- 2756</a:t>
            </a:r>
            <a:endParaRPr sz="1300" dirty="0">
              <a:latin typeface="Trebuchet MS"/>
              <a:cs typeface="Trebuchet MS"/>
            </a:endParaRPr>
          </a:p>
          <a:p>
            <a:pPr marL="355600" marR="381000" indent="-343535">
              <a:lnSpc>
                <a:spcPts val="1250"/>
              </a:lnSpc>
              <a:spcBef>
                <a:spcPts val="985"/>
              </a:spcBef>
              <a:tabLst>
                <a:tab pos="355600" algn="l"/>
              </a:tabLst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Фогель</a:t>
            </a:r>
            <a:r>
              <a:rPr lang="uk-UA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Б.Л.,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Перлман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С. Клінічні особливості та молекулярна генетика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аутосомно-рецесивних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мозочкових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атаксій.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НеврологіяЛанцет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2007;6:245-257</a:t>
            </a:r>
            <a:endParaRPr sz="1300" dirty="0">
              <a:latin typeface="Trebuchet MS"/>
              <a:cs typeface="Trebuchet MS"/>
            </a:endParaRPr>
          </a:p>
          <a:p>
            <a:pPr marL="360363" indent="-360363">
              <a:lnSpc>
                <a:spcPts val="1405"/>
              </a:lnSpc>
              <a:spcBef>
                <a:spcPts val="690"/>
              </a:spcBef>
              <a:tabLst>
                <a:tab pos="88900" algn="l"/>
                <a:tab pos="447675" algn="l"/>
              </a:tabLst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Klockgether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T,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Mariotti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C, Paulson HL.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Спіноцеребелярна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атаксія.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Nat Rev Dis Prim </a:t>
            </a:r>
            <a:r>
              <a:rPr lang="uk-UA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   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[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Інтернет</a:t>
            </a:r>
            <a:r>
              <a:rPr lang="uk-UA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]. 2019;5(1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):1-21. Доступно за посиланням</a:t>
            </a:r>
            <a:r>
              <a:rPr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:</a:t>
            </a:r>
            <a:r>
              <a:rPr sz="1300" spc="2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300" u="sng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2"/>
              </a:rPr>
              <a:t>http://dx.doi.org/10.1038/s41572-019-0074-3</a:t>
            </a:r>
            <a:endParaRPr sz="1300" dirty="0">
              <a:latin typeface="Trebuchet MS"/>
              <a:cs typeface="Trebuchet MS"/>
            </a:endParaRPr>
          </a:p>
          <a:p>
            <a:pPr marL="355600" marR="80010" indent="-343535">
              <a:lnSpc>
                <a:spcPct val="80100"/>
              </a:lnSpc>
              <a:spcBef>
                <a:spcPts val="1005"/>
              </a:spcBef>
              <a:tabLst>
                <a:tab pos="355600" algn="l"/>
              </a:tabLst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Gauquelin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L, Hartley T,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Tarnopolsky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M 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та ін. </a:t>
            </a:r>
            <a:r>
              <a:rPr lang="uk-UA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Каналопатії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 є частою причиною генетичних атаксій, пов'язаних з атрофією мозочка.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Mov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Disord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Clin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Pract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. 2020;7(8):940- 9.</a:t>
            </a:r>
            <a:endParaRPr sz="1300" dirty="0">
              <a:latin typeface="Trebuchet MS"/>
              <a:cs typeface="Trebuchet MS"/>
            </a:endParaRPr>
          </a:p>
          <a:p>
            <a:pPr marL="355600" marR="66675" indent="-343535">
              <a:lnSpc>
                <a:spcPts val="1250"/>
              </a:lnSpc>
              <a:spcBef>
                <a:spcPts val="985"/>
              </a:spcBef>
              <a:tabLst>
                <a:tab pos="355600" algn="l"/>
              </a:tabLst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Ruano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L,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Melo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C, Silva, MC,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Coutinho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P. 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Глобальна епідеміологія спадкової атаксії та спастичної параплегії: систематичний огляд досліджень поширеності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Neuroepidemiology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2014;42:174-183</a:t>
            </a:r>
            <a:endParaRPr sz="1300" dirty="0">
              <a:latin typeface="Trebuchet MS"/>
              <a:cs typeface="Trebuchet MS"/>
            </a:endParaRPr>
          </a:p>
          <a:p>
            <a:pPr marL="355600" marR="274320" indent="-343535">
              <a:lnSpc>
                <a:spcPct val="80000"/>
              </a:lnSpc>
              <a:spcBef>
                <a:spcPts val="1005"/>
              </a:spcBef>
              <a:tabLst>
                <a:tab pos="355600" algn="l"/>
              </a:tabLst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Schmitz-</a:t>
            </a:r>
            <a:r>
              <a:rPr lang="en-US" sz="1300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Hubsch</a:t>
            </a:r>
            <a:r>
              <a:rPr lang="en-US" sz="1300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T,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Tezenas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du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Montcel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S, </a:t>
            </a:r>
            <a:r>
              <a:rPr lang="en-US" sz="1300" spc="-5" dirty="0" err="1">
                <a:solidFill>
                  <a:srgbClr val="404040"/>
                </a:solidFill>
                <a:latin typeface="Trebuchet MS"/>
                <a:cs typeface="Trebuchet MS"/>
              </a:rPr>
              <a:t>Baliko</a:t>
            </a:r>
            <a:r>
              <a:rPr lang="en-US" sz="1300" spc="-5" dirty="0">
                <a:solidFill>
                  <a:srgbClr val="404040"/>
                </a:solidFill>
                <a:latin typeface="Trebuchet MS"/>
                <a:cs typeface="Trebuchet MS"/>
              </a:rPr>
              <a:t> L </a:t>
            </a:r>
            <a:r>
              <a:rPr lang="uk-UA" sz="1300" spc="-5" dirty="0">
                <a:solidFill>
                  <a:srgbClr val="404040"/>
                </a:solidFill>
                <a:latin typeface="Trebuchet MS"/>
                <a:cs typeface="Trebuchet MS"/>
              </a:rPr>
              <a:t>та ін. Шкала для оцінки та рейтингу атаксії. Неврологія 2006;66:1717-1720</a:t>
            </a:r>
            <a:endParaRPr sz="1300" dirty="0">
              <a:latin typeface="Trebuchet MS"/>
              <a:cs typeface="Trebuchet MS"/>
            </a:endParaRPr>
          </a:p>
          <a:p>
            <a:pPr marL="355600" marR="161925" indent="-343535" algn="just">
              <a:lnSpc>
                <a:spcPct val="80100"/>
              </a:lnSpc>
              <a:spcBef>
                <a:spcPts val="1005"/>
              </a:spcBef>
            </a:pPr>
            <a:r>
              <a:rPr sz="1050" spc="-105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050" spc="-100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lang="en-US" sz="1300" spc="-10" dirty="0" smtClean="0">
                <a:solidFill>
                  <a:srgbClr val="404040"/>
                </a:solidFill>
                <a:latin typeface="Trebuchet MS"/>
                <a:cs typeface="Trebuchet MS"/>
              </a:rPr>
              <a:t>Sullivan </a:t>
            </a:r>
            <a:r>
              <a:rPr lang="en-US" sz="1300" spc="-10" dirty="0">
                <a:solidFill>
                  <a:srgbClr val="404040"/>
                </a:solidFill>
                <a:latin typeface="Trebuchet MS"/>
                <a:cs typeface="Trebuchet MS"/>
              </a:rPr>
              <a:t>R, </a:t>
            </a:r>
            <a:r>
              <a:rPr lang="en-US" sz="1300" spc="-10" dirty="0" err="1">
                <a:solidFill>
                  <a:srgbClr val="404040"/>
                </a:solidFill>
                <a:latin typeface="Trebuchet MS"/>
                <a:cs typeface="Trebuchet MS"/>
              </a:rPr>
              <a:t>Yau</a:t>
            </a:r>
            <a:r>
              <a:rPr lang="en-US" sz="1300" spc="-10" dirty="0">
                <a:solidFill>
                  <a:srgbClr val="404040"/>
                </a:solidFill>
                <a:latin typeface="Trebuchet MS"/>
                <a:cs typeface="Trebuchet MS"/>
              </a:rPr>
              <a:t> WY, O'Connor E, </a:t>
            </a:r>
            <a:r>
              <a:rPr lang="en-US" sz="1300" spc="-10" dirty="0" err="1">
                <a:solidFill>
                  <a:srgbClr val="404040"/>
                </a:solidFill>
                <a:latin typeface="Trebuchet MS"/>
                <a:cs typeface="Trebuchet MS"/>
              </a:rPr>
              <a:t>Houlden</a:t>
            </a:r>
            <a:r>
              <a:rPr lang="en-US" sz="1300" spc="-10" dirty="0">
                <a:solidFill>
                  <a:srgbClr val="404040"/>
                </a:solidFill>
                <a:latin typeface="Trebuchet MS"/>
                <a:cs typeface="Trebuchet MS"/>
              </a:rPr>
              <a:t> H. </a:t>
            </a:r>
            <a:r>
              <a:rPr lang="uk-UA" sz="1300" spc="-10" dirty="0" err="1">
                <a:solidFill>
                  <a:srgbClr val="404040"/>
                </a:solidFill>
                <a:latin typeface="Trebuchet MS"/>
                <a:cs typeface="Trebuchet MS"/>
              </a:rPr>
              <a:t>Спіноцеребелярна</a:t>
            </a:r>
            <a:r>
              <a:rPr lang="uk-UA" sz="1300" spc="-10" dirty="0">
                <a:solidFill>
                  <a:srgbClr val="404040"/>
                </a:solidFill>
                <a:latin typeface="Trebuchet MS"/>
                <a:cs typeface="Trebuchet MS"/>
              </a:rPr>
              <a:t> атаксія: оновлення. </a:t>
            </a:r>
            <a:r>
              <a:rPr lang="en-US" sz="1300" spc="-10" dirty="0">
                <a:solidFill>
                  <a:srgbClr val="404040"/>
                </a:solidFill>
                <a:latin typeface="Trebuchet MS"/>
                <a:cs typeface="Trebuchet MS"/>
              </a:rPr>
              <a:t>J </a:t>
            </a:r>
            <a:r>
              <a:rPr lang="en-US" sz="1300" spc="-1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Neurol</a:t>
            </a:r>
            <a:r>
              <a:rPr lang="uk-UA" sz="13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300" spc="-5" dirty="0" smtClean="0">
                <a:solidFill>
                  <a:srgbClr val="404040"/>
                </a:solidFill>
                <a:latin typeface="Trebuchet MS"/>
                <a:cs typeface="Trebuchet MS"/>
                <a:hlinkClick r:id="rId3"/>
              </a:rPr>
              <a:t>[Internet</a:t>
            </a:r>
            <a:r>
              <a:rPr sz="1300" spc="-5" dirty="0">
                <a:solidFill>
                  <a:srgbClr val="404040"/>
                </a:solidFill>
                <a:latin typeface="Trebuchet MS"/>
                <a:cs typeface="Trebuchet MS"/>
                <a:hlinkClick r:id="rId3"/>
              </a:rPr>
              <a:t>]. 2019;266(2):533–44. </a:t>
            </a:r>
            <a:r>
              <a:rPr sz="1300" spc="-15" dirty="0">
                <a:solidFill>
                  <a:srgbClr val="404040"/>
                </a:solidFill>
                <a:latin typeface="Trebuchet MS"/>
                <a:cs typeface="Trebuchet MS"/>
                <a:hlinkClick r:id="rId3"/>
              </a:rPr>
              <a:t>Available </a:t>
            </a:r>
            <a:r>
              <a:rPr sz="1300" spc="-5" dirty="0">
                <a:solidFill>
                  <a:srgbClr val="404040"/>
                </a:solidFill>
                <a:latin typeface="Trebuchet MS"/>
                <a:cs typeface="Trebuchet MS"/>
                <a:hlinkClick r:id="rId3"/>
              </a:rPr>
              <a:t>from: </a:t>
            </a:r>
            <a:r>
              <a:rPr sz="1300" u="sng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3"/>
              </a:rPr>
              <a:t>http://dx.doi.org/10.1007/s00415-018- </a:t>
            </a:r>
            <a:r>
              <a:rPr sz="1300" dirty="0">
                <a:solidFill>
                  <a:srgbClr val="3ECDE7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1300" u="sng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3"/>
              </a:rPr>
              <a:t>9076-4</a:t>
            </a:r>
            <a:endParaRPr sz="13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30682"/>
            <a:ext cx="342646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dirty="0" smtClean="0"/>
              <a:t>Оцінка пацієнта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88340" y="1139698"/>
            <a:ext cx="7007860" cy="319767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/>
              <a:t>діагностика </a:t>
            </a:r>
            <a:r>
              <a:rPr lang="uk-UA" spc="-5" dirty="0"/>
              <a:t>починається з виключення вторинних причин</a:t>
            </a:r>
          </a:p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/>
              <a:t>анамнез </a:t>
            </a:r>
            <a:r>
              <a:rPr lang="uk-UA" spc="-5" dirty="0"/>
              <a:t>– вік початку, прогресування, супутні симптоми</a:t>
            </a:r>
          </a:p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/>
              <a:t>сімейний </a:t>
            </a:r>
            <a:r>
              <a:rPr lang="uk-UA" spc="-5" dirty="0"/>
              <a:t>анамнез – </a:t>
            </a:r>
            <a:r>
              <a:rPr lang="uk-UA" spc="-5" dirty="0" smtClean="0"/>
              <a:t>етнічна </a:t>
            </a:r>
            <a:r>
              <a:rPr lang="uk-UA" spc="-5" dirty="0"/>
              <a:t>приналежність, кровна спорідненість, родовід у 3 поколінні, пошук розладу ходи в анамнезі (може бути пов’язано з іншими причинами)</a:t>
            </a:r>
          </a:p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err="1" smtClean="0"/>
              <a:t>фізикальне</a:t>
            </a:r>
            <a:r>
              <a:rPr lang="uk-UA" spc="-5" dirty="0" smtClean="0"/>
              <a:t> </a:t>
            </a:r>
            <a:r>
              <a:rPr lang="uk-UA" spc="-5" dirty="0"/>
              <a:t>обстеження, рейтингові шкали (</a:t>
            </a:r>
            <a:r>
              <a:rPr lang="en-US" spc="-5" dirty="0"/>
              <a:t>SARA), </a:t>
            </a:r>
            <a:r>
              <a:rPr lang="uk-UA" spc="-5" dirty="0" err="1"/>
              <a:t>нейровізуалізація</a:t>
            </a:r>
            <a:r>
              <a:rPr lang="uk-UA" spc="-5" dirty="0"/>
              <a:t>, ЕМГ</a:t>
            </a:r>
          </a:p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/>
              <a:t>молекулярно-генетичне </a:t>
            </a:r>
            <a:r>
              <a:rPr lang="uk-UA" spc="-5" dirty="0"/>
              <a:t>тестування – </a:t>
            </a:r>
            <a:r>
              <a:rPr lang="uk-UA" spc="-5" dirty="0" err="1"/>
              <a:t>секвенування</a:t>
            </a:r>
            <a:r>
              <a:rPr lang="uk-UA" spc="-5" dirty="0"/>
              <a:t> окремого гена чи панелі чи цілого </a:t>
            </a:r>
            <a:r>
              <a:rPr lang="uk-UA" spc="-5" dirty="0" err="1"/>
              <a:t>екзома</a:t>
            </a:r>
            <a:r>
              <a:rPr lang="uk-UA" spc="-5" dirty="0" smtClean="0"/>
              <a:t>.</a:t>
            </a:r>
            <a:endParaRPr sz="1450" dirty="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09800" y="4337368"/>
            <a:ext cx="4966335" cy="2438400"/>
            <a:chOff x="2103120" y="4724400"/>
            <a:chExt cx="4692015" cy="2133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3120" y="6466327"/>
              <a:ext cx="4691633" cy="3916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8360" y="4724400"/>
              <a:ext cx="4663440" cy="1752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629158"/>
            <a:ext cx="57283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3600" dirty="0">
                <a:solidFill>
                  <a:srgbClr val="226192"/>
                </a:solidFill>
              </a:rPr>
              <a:t>Шкала </a:t>
            </a:r>
            <a:r>
              <a:rPr lang="ru-RU" sz="3600" dirty="0" err="1">
                <a:solidFill>
                  <a:srgbClr val="226192"/>
                </a:solidFill>
              </a:rPr>
              <a:t>оцінки</a:t>
            </a:r>
            <a:r>
              <a:rPr lang="ru-RU" sz="3600" dirty="0">
                <a:solidFill>
                  <a:srgbClr val="226192"/>
                </a:solidFill>
              </a:rPr>
              <a:t> та рейтингу </a:t>
            </a:r>
            <a:r>
              <a:rPr lang="ru-RU" sz="3600" dirty="0" err="1">
                <a:solidFill>
                  <a:srgbClr val="226192"/>
                </a:solidFill>
              </a:rPr>
              <a:t>атаксії</a:t>
            </a:r>
            <a:r>
              <a:rPr lang="ru-RU" sz="3600" dirty="0">
                <a:solidFill>
                  <a:srgbClr val="226192"/>
                </a:solidFill>
              </a:rPr>
              <a:t> (SARA)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2256593"/>
            <a:ext cx="2936240" cy="190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Хода</a:t>
            </a:r>
            <a:r>
              <a:rPr spc="-5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404040"/>
                </a:solidFill>
                <a:latin typeface="Trebuchet MS"/>
                <a:cs typeface="Trebuchet MS"/>
              </a:rPr>
              <a:t>(0-8</a:t>
            </a:r>
            <a:r>
              <a:rPr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uk-UA" dirty="0">
                <a:latin typeface="Trebuchet MS"/>
                <a:cs typeface="Trebuchet MS"/>
              </a:rPr>
              <a:t/>
            </a:r>
            <a:br>
              <a:rPr lang="uk-UA" dirty="0">
                <a:latin typeface="Trebuchet MS"/>
                <a:cs typeface="Trebuchet MS"/>
              </a:rPr>
            </a:br>
            <a:r>
              <a:rPr lang="uk-UA" dirty="0" smtClean="0">
                <a:latin typeface="Trebuchet MS"/>
                <a:cs typeface="Trebuchet MS"/>
              </a:rPr>
              <a:t/>
            </a:r>
            <a:br>
              <a:rPr lang="uk-UA" dirty="0" smtClean="0">
                <a:latin typeface="Trebuchet MS"/>
                <a:cs typeface="Trebuchet MS"/>
              </a:rPr>
            </a:br>
            <a:r>
              <a:rPr spc="-15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Позиція (стоячи)</a:t>
            </a:r>
            <a:r>
              <a:rPr spc="-6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404040"/>
                </a:solidFill>
                <a:latin typeface="Trebuchet MS"/>
                <a:cs typeface="Trebuchet MS"/>
              </a:rPr>
              <a:t>(0-6</a:t>
            </a:r>
            <a:r>
              <a:rPr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uk-UA" dirty="0">
                <a:latin typeface="Trebuchet MS"/>
                <a:cs typeface="Trebuchet MS"/>
              </a:rPr>
              <a:t/>
            </a:r>
            <a:br>
              <a:rPr lang="uk-UA" dirty="0">
                <a:latin typeface="Trebuchet MS"/>
                <a:cs typeface="Trebuchet MS"/>
              </a:rPr>
            </a:br>
            <a:endParaRPr lang="uk-UA" dirty="0" smtClean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pc="-15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Сидіння</a:t>
            </a:r>
            <a:r>
              <a:rPr spc="-75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404040"/>
                </a:solidFill>
                <a:latin typeface="Trebuchet MS"/>
                <a:cs typeface="Trebuchet MS"/>
              </a:rPr>
              <a:t>(0-4</a:t>
            </a:r>
            <a:r>
              <a:rPr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endParaRPr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25"/>
              </a:spcBef>
              <a:tabLst>
                <a:tab pos="355600" algn="l"/>
              </a:tabLst>
            </a:pP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Порушення мови </a:t>
            </a:r>
            <a:r>
              <a:rPr dirty="0" smtClean="0">
                <a:solidFill>
                  <a:srgbClr val="404040"/>
                </a:solidFill>
                <a:latin typeface="Trebuchet MS"/>
                <a:cs typeface="Trebuchet MS"/>
              </a:rPr>
              <a:t>(0-6</a:t>
            </a:r>
            <a:r>
              <a:rPr dirty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48429" y="2187955"/>
            <a:ext cx="4357371" cy="301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Стеження за пальцем </a:t>
            </a:r>
            <a:r>
              <a:rPr dirty="0" smtClean="0">
                <a:solidFill>
                  <a:srgbClr val="404040"/>
                </a:solidFill>
                <a:latin typeface="Trebuchet MS"/>
                <a:cs typeface="Trebuchet MS"/>
              </a:rPr>
              <a:t>(0-8)</a:t>
            </a:r>
            <a:endParaRPr lang="uk-UA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endParaRPr lang="uk-UA" spc="-150" dirty="0">
              <a:solidFill>
                <a:srgbClr val="404040"/>
              </a:solidFill>
              <a:latin typeface="Trebuchet MS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pc="-15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spc="-5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Пальце</a:t>
            </a:r>
            <a:r>
              <a:rPr lang="uk-UA" spc="-5" dirty="0" smtClean="0">
                <a:solidFill>
                  <a:srgbClr val="404040"/>
                </a:solidFill>
                <a:latin typeface="Trebuchet MS"/>
                <a:cs typeface="Trebuchet MS"/>
              </a:rPr>
              <a:t>-носова проба </a:t>
            </a:r>
            <a:r>
              <a:rPr dirty="0" smtClean="0">
                <a:solidFill>
                  <a:srgbClr val="404040"/>
                </a:solidFill>
                <a:latin typeface="Trebuchet MS"/>
                <a:cs typeface="Trebuchet MS"/>
              </a:rPr>
              <a:t>(0-8)</a:t>
            </a:r>
            <a:endParaRPr lang="uk-UA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endParaRPr lang="uk-UA" spc="-150" dirty="0">
              <a:solidFill>
                <a:srgbClr val="404040"/>
              </a:solidFill>
              <a:latin typeface="Trebuchet MS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lang="ru-RU" spc="-15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lang="ru-RU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dirty="0" smtClean="0">
                <a:solidFill>
                  <a:srgbClr val="404040"/>
                </a:solidFill>
                <a:latin typeface="Trebuchet MS"/>
                <a:cs typeface="Trebuchet MS"/>
              </a:rPr>
              <a:t>Швидкі </a:t>
            </a:r>
            <a:r>
              <a:rPr lang="uk-UA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чергуючі</a:t>
            </a:r>
            <a:r>
              <a:rPr lang="uk-UA" dirty="0" smtClean="0">
                <a:solidFill>
                  <a:srgbClr val="404040"/>
                </a:solidFill>
                <a:latin typeface="Trebuchet MS"/>
                <a:cs typeface="Trebuchet MS"/>
              </a:rPr>
              <a:t> рухи </a:t>
            </a:r>
            <a:r>
              <a:rPr lang="ru-RU" dirty="0" smtClean="0">
                <a:solidFill>
                  <a:srgbClr val="404040"/>
                </a:solidFill>
                <a:latin typeface="Trebuchet MS"/>
                <a:cs typeface="Trebuchet MS"/>
              </a:rPr>
              <a:t>руками </a:t>
            </a:r>
            <a:r>
              <a:rPr lang="ru-RU" dirty="0">
                <a:solidFill>
                  <a:srgbClr val="404040"/>
                </a:solidFill>
                <a:latin typeface="Trebuchet MS"/>
                <a:cs typeface="Trebuchet MS"/>
              </a:rPr>
              <a:t>(0-8</a:t>
            </a:r>
            <a:r>
              <a:rPr lang="ru-RU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endParaRPr lang="ru-RU" spc="-150" dirty="0">
              <a:solidFill>
                <a:srgbClr val="404040"/>
              </a:solidFill>
              <a:latin typeface="Trebuchet MS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lang="uk-UA" spc="-150" dirty="0" smtClean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lang="uk-UA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	</a:t>
            </a:r>
            <a:r>
              <a:rPr lang="uk-UA" spc="-5" dirty="0">
                <a:solidFill>
                  <a:srgbClr val="404040"/>
                </a:solidFill>
                <a:latin typeface="Trebuchet MS"/>
                <a:cs typeface="Trebuchet MS"/>
              </a:rPr>
              <a:t>П'ятка-гомілка (0-8)</a:t>
            </a:r>
            <a:endParaRPr lang="uk-UA" dirty="0">
              <a:latin typeface="Trebuchet MS"/>
              <a:cs typeface="Trebuchet MS"/>
            </a:endParaRPr>
          </a:p>
          <a:p>
            <a:pPr marL="12700">
              <a:spcBef>
                <a:spcPts val="1714"/>
              </a:spcBef>
              <a:tabLst>
                <a:tab pos="354965" algn="l"/>
              </a:tabLst>
            </a:pP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14"/>
              </a:spcBef>
              <a:tabLst>
                <a:tab pos="354965" algn="l"/>
              </a:tabLst>
            </a:pPr>
            <a:endParaRPr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6046114"/>
            <a:ext cx="15405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171717"/>
                </a:solidFill>
                <a:latin typeface="Trebuchet MS"/>
                <a:cs typeface="Trebuchet MS"/>
              </a:rPr>
              <a:t>Schmitz-Hubsch</a:t>
            </a:r>
            <a:r>
              <a:rPr sz="1000" spc="5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71717"/>
                </a:solidFill>
                <a:latin typeface="Trebuchet MS"/>
                <a:cs typeface="Trebuchet MS"/>
              </a:rPr>
              <a:t>et.al</a:t>
            </a:r>
            <a:r>
              <a:rPr sz="1000" spc="1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171717"/>
                </a:solidFill>
                <a:latin typeface="Trebuchet MS"/>
                <a:cs typeface="Trebuchet MS"/>
              </a:rPr>
              <a:t>2006</a:t>
            </a:r>
            <a:endParaRPr sz="1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2666187"/>
            <a:ext cx="67030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4000" spc="-5" dirty="0" err="1" smtClean="0">
                <a:solidFill>
                  <a:srgbClr val="226192"/>
                </a:solidFill>
              </a:rPr>
              <a:t>Аутосомно</a:t>
            </a:r>
            <a:r>
              <a:rPr lang="uk-UA" sz="4000" spc="-5" dirty="0" smtClean="0">
                <a:solidFill>
                  <a:srgbClr val="226192"/>
                </a:solidFill>
              </a:rPr>
              <a:t>-домінантна СЦА</a:t>
            </a: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6" name="object 6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69389" y="552958"/>
            <a:ext cx="47929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600" spc="-30" dirty="0" smtClean="0">
                <a:solidFill>
                  <a:srgbClr val="174260"/>
                </a:solidFill>
              </a:rPr>
              <a:t>Класифікація </a:t>
            </a:r>
            <a:r>
              <a:rPr lang="uk-UA" sz="3600" spc="-30" dirty="0" err="1" smtClean="0">
                <a:solidFill>
                  <a:srgbClr val="174260"/>
                </a:solidFill>
              </a:rPr>
              <a:t>Гардінга</a:t>
            </a:r>
            <a:endParaRPr sz="3600" dirty="0"/>
          </a:p>
        </p:txBody>
      </p:sp>
      <p:sp>
        <p:nvSpPr>
          <p:cNvPr id="15" name="object 15"/>
          <p:cNvSpPr txBox="1"/>
          <p:nvPr/>
        </p:nvSpPr>
        <p:spPr>
          <a:xfrm>
            <a:off x="6023228" y="6043371"/>
            <a:ext cx="21609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Sullivan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et </a:t>
            </a:r>
            <a:r>
              <a:rPr sz="1400" dirty="0">
                <a:latin typeface="Calibri"/>
                <a:cs typeface="Calibri"/>
              </a:rPr>
              <a:t>al. </a:t>
            </a:r>
            <a:r>
              <a:rPr sz="1400" dirty="0">
                <a:latin typeface="Trebuchet MS"/>
                <a:cs typeface="Trebuchet MS"/>
              </a:rPr>
              <a:t>J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Neurol,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Calibri"/>
                <a:cs typeface="Calibri"/>
              </a:rPr>
              <a:t>2019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1409702"/>
            <a:ext cx="8564880" cy="5448300"/>
            <a:chOff x="0" y="1409700"/>
            <a:chExt cx="8564880" cy="5448300"/>
          </a:xfrm>
        </p:grpSpPr>
        <p:sp>
          <p:nvSpPr>
            <p:cNvPr id="3" name="object 3"/>
            <p:cNvSpPr/>
            <p:nvPr/>
          </p:nvSpPr>
          <p:spPr>
            <a:xfrm>
              <a:off x="0" y="4069781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16"/>
                  </a:lnTo>
                  <a:lnTo>
                    <a:pt x="446591" y="2788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AEE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" y="1409700"/>
              <a:ext cx="8153400" cy="4648200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2209800" y="1752600"/>
            <a:ext cx="352538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• Ознаки </a:t>
            </a:r>
            <a:r>
              <a:rPr lang="uk-UA" sz="1600" dirty="0" err="1"/>
              <a:t>мозочкової</a:t>
            </a:r>
            <a:r>
              <a:rPr lang="uk-UA" sz="1600" dirty="0"/>
              <a:t> атаксії</a:t>
            </a:r>
          </a:p>
          <a:p>
            <a:r>
              <a:rPr lang="uk-UA" sz="1600" dirty="0"/>
              <a:t>• </a:t>
            </a:r>
            <a:r>
              <a:rPr lang="uk-UA" sz="1600" dirty="0" smtClean="0"/>
              <a:t>Додаткові </a:t>
            </a:r>
            <a:r>
              <a:rPr lang="uk-UA" sz="1600" dirty="0"/>
              <a:t>пірамідальні особливості</a:t>
            </a:r>
          </a:p>
          <a:p>
            <a:r>
              <a:rPr lang="uk-UA" sz="1600" dirty="0"/>
              <a:t>• </a:t>
            </a:r>
            <a:r>
              <a:rPr lang="uk-UA" sz="1600" dirty="0" err="1" smtClean="0"/>
              <a:t>Екстрапірамідні</a:t>
            </a:r>
            <a:r>
              <a:rPr lang="uk-UA" sz="1600" dirty="0" smtClean="0"/>
              <a:t> </a:t>
            </a:r>
            <a:r>
              <a:rPr lang="uk-UA" sz="1600" dirty="0"/>
              <a:t>ознаки</a:t>
            </a:r>
          </a:p>
          <a:p>
            <a:r>
              <a:rPr lang="uk-UA" sz="1600" dirty="0"/>
              <a:t>• </a:t>
            </a:r>
            <a:r>
              <a:rPr lang="uk-UA" sz="1600" dirty="0" err="1" smtClean="0"/>
              <a:t>Аміотрофія</a:t>
            </a:r>
            <a:endParaRPr lang="uk-UA" sz="1600" dirty="0"/>
          </a:p>
        </p:txBody>
      </p:sp>
      <p:sp>
        <p:nvSpPr>
          <p:cNvPr id="17" name="Прямокутник 16"/>
          <p:cNvSpPr/>
          <p:nvPr/>
        </p:nvSpPr>
        <p:spPr>
          <a:xfrm>
            <a:off x="2263503" y="3309472"/>
            <a:ext cx="375972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/>
              <a:t>• </a:t>
            </a:r>
            <a:r>
              <a:rPr lang="uk-UA" dirty="0" smtClean="0"/>
              <a:t>Ознаки </a:t>
            </a:r>
            <a:r>
              <a:rPr lang="uk-UA" dirty="0" err="1"/>
              <a:t>мозочкової</a:t>
            </a:r>
            <a:r>
              <a:rPr lang="uk-UA" dirty="0"/>
              <a:t> атаксії</a:t>
            </a:r>
          </a:p>
          <a:p>
            <a:r>
              <a:rPr lang="uk-UA" dirty="0"/>
              <a:t>• </a:t>
            </a:r>
            <a:r>
              <a:rPr lang="uk-UA" dirty="0" smtClean="0"/>
              <a:t>Пігментна </a:t>
            </a:r>
            <a:r>
              <a:rPr lang="uk-UA" dirty="0"/>
              <a:t>дегенерація сітківки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2285831" y="4840194"/>
            <a:ext cx="383592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dirty="0"/>
              <a:t>• </a:t>
            </a:r>
            <a:r>
              <a:rPr lang="uk-UA" dirty="0" smtClean="0"/>
              <a:t>Симптоми </a:t>
            </a:r>
            <a:r>
              <a:rPr lang="uk-UA" dirty="0"/>
              <a:t>чистої </a:t>
            </a:r>
            <a:r>
              <a:rPr lang="uk-UA" dirty="0" err="1"/>
              <a:t>мозочкової</a:t>
            </a:r>
            <a:r>
              <a:rPr lang="uk-UA" dirty="0"/>
              <a:t> атаксії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738" y="1205687"/>
            <a:ext cx="7638724" cy="6703376"/>
            <a:chOff x="0" y="1295400"/>
            <a:chExt cx="8458200" cy="5562600"/>
          </a:xfrm>
        </p:grpSpPr>
        <p:sp>
          <p:nvSpPr>
            <p:cNvPr id="3" name="object 3"/>
            <p:cNvSpPr/>
            <p:nvPr/>
          </p:nvSpPr>
          <p:spPr>
            <a:xfrm>
              <a:off x="0" y="4069781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16"/>
                  </a:lnTo>
                  <a:lnTo>
                    <a:pt x="446591" y="2788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AEE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1295400"/>
              <a:ext cx="8077200" cy="48006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6" name="object 6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222044" y="326847"/>
            <a:ext cx="55695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uk-UA" sz="2800" spc="-5" dirty="0" smtClean="0">
                <a:solidFill>
                  <a:srgbClr val="174260"/>
                </a:solidFill>
              </a:rPr>
              <a:t>Підтипи СЦА зі специфічними клінічними ознаками</a:t>
            </a:r>
            <a:endParaRPr lang="uk-UA" sz="2800" dirty="0"/>
          </a:p>
        </p:txBody>
      </p:sp>
      <p:sp>
        <p:nvSpPr>
          <p:cNvPr id="15" name="object 15"/>
          <p:cNvSpPr txBox="1"/>
          <p:nvPr/>
        </p:nvSpPr>
        <p:spPr>
          <a:xfrm>
            <a:off x="6632829" y="6197295"/>
            <a:ext cx="1854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Sullivan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et</a:t>
            </a:r>
            <a:r>
              <a:rPr sz="1200" dirty="0">
                <a:latin typeface="Calibri"/>
                <a:cs typeface="Calibri"/>
              </a:rPr>
              <a:t> al.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Trebuchet MS"/>
                <a:cs typeface="Trebuchet MS"/>
              </a:rPr>
              <a:t>J</a:t>
            </a:r>
            <a:r>
              <a:rPr sz="1200" spc="-1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Neurol,</a:t>
            </a:r>
            <a:r>
              <a:rPr sz="1200" spc="-35" dirty="0">
                <a:latin typeface="Trebuchet MS"/>
                <a:cs typeface="Trebuchet MS"/>
              </a:rPr>
              <a:t> </a:t>
            </a:r>
            <a:r>
              <a:rPr sz="1200" dirty="0">
                <a:latin typeface="Calibri"/>
                <a:cs typeface="Calibri"/>
              </a:rPr>
              <a:t>2019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397457" y="1295530"/>
            <a:ext cx="287127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Супутні клінічні ознаки</a:t>
            </a:r>
          </a:p>
        </p:txBody>
      </p:sp>
      <p:sp>
        <p:nvSpPr>
          <p:cNvPr id="23" name="Прямокутник 22"/>
          <p:cNvSpPr/>
          <p:nvPr/>
        </p:nvSpPr>
        <p:spPr>
          <a:xfrm>
            <a:off x="3421667" y="1295530"/>
            <a:ext cx="212757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b="1" i="1" dirty="0"/>
              <a:t>Генетичні підтипи</a:t>
            </a:r>
          </a:p>
        </p:txBody>
      </p:sp>
      <p:sp>
        <p:nvSpPr>
          <p:cNvPr id="24" name="Прямокутник 23"/>
          <p:cNvSpPr/>
          <p:nvPr/>
        </p:nvSpPr>
        <p:spPr>
          <a:xfrm>
            <a:off x="381718" y="1818453"/>
            <a:ext cx="303994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/>
              <a:t>Периферична </a:t>
            </a:r>
            <a:r>
              <a:rPr lang="uk-UA" dirty="0" err="1" smtClean="0"/>
              <a:t>нейропатія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Пірамідні знаки</a:t>
            </a:r>
          </a:p>
          <a:p>
            <a:r>
              <a:rPr lang="uk-UA" dirty="0" smtClean="0"/>
              <a:t>Дистонія</a:t>
            </a:r>
          </a:p>
          <a:p>
            <a:r>
              <a:rPr lang="uk-UA" dirty="0" err="1" smtClean="0"/>
              <a:t>Міоклонія</a:t>
            </a:r>
            <a:endParaRPr lang="uk-UA" dirty="0" smtClean="0"/>
          </a:p>
          <a:p>
            <a:endParaRPr lang="uk-UA" dirty="0" smtClean="0"/>
          </a:p>
        </p:txBody>
      </p:sp>
      <p:sp>
        <p:nvSpPr>
          <p:cNvPr id="25" name="Прямокутник 24"/>
          <p:cNvSpPr/>
          <p:nvPr/>
        </p:nvSpPr>
        <p:spPr>
          <a:xfrm>
            <a:off x="380524" y="3070726"/>
            <a:ext cx="3041143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/>
              <a:t>Паркінсонізм</a:t>
            </a:r>
          </a:p>
          <a:p>
            <a:r>
              <a:rPr lang="uk-UA" dirty="0"/>
              <a:t>Тремор</a:t>
            </a:r>
          </a:p>
          <a:p>
            <a:r>
              <a:rPr lang="uk-UA" dirty="0"/>
              <a:t>Хорея</a:t>
            </a:r>
          </a:p>
          <a:p>
            <a:r>
              <a:rPr lang="uk-UA" dirty="0"/>
              <a:t>Когнітивні порушення</a:t>
            </a:r>
          </a:p>
          <a:p>
            <a:endParaRPr lang="uk-UA" dirty="0"/>
          </a:p>
        </p:txBody>
      </p:sp>
      <p:sp>
        <p:nvSpPr>
          <p:cNvPr id="26" name="Прямокутник 25"/>
          <p:cNvSpPr/>
          <p:nvPr/>
        </p:nvSpPr>
        <p:spPr>
          <a:xfrm>
            <a:off x="388990" y="4272677"/>
            <a:ext cx="313277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/>
              <a:t>Психіатричні симптоми</a:t>
            </a:r>
          </a:p>
          <a:p>
            <a:r>
              <a:rPr lang="uk-UA" dirty="0" err="1"/>
              <a:t>Офтальмоплегія</a:t>
            </a:r>
            <a:endParaRPr lang="uk-UA" dirty="0"/>
          </a:p>
          <a:p>
            <a:r>
              <a:rPr lang="uk-UA" dirty="0"/>
              <a:t>Вади </a:t>
            </a:r>
            <a:r>
              <a:rPr lang="uk-UA" dirty="0" smtClean="0"/>
              <a:t>зору</a:t>
            </a:r>
            <a:endParaRPr lang="uk-UA" dirty="0"/>
          </a:p>
        </p:txBody>
      </p:sp>
      <p:sp>
        <p:nvSpPr>
          <p:cNvPr id="27" name="Прямокутник 26"/>
          <p:cNvSpPr/>
          <p:nvPr/>
        </p:nvSpPr>
        <p:spPr>
          <a:xfrm>
            <a:off x="380524" y="5196007"/>
            <a:ext cx="314124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 err="1"/>
              <a:t>Фасцикуляція</a:t>
            </a:r>
            <a:r>
              <a:rPr lang="uk-UA" dirty="0"/>
              <a:t> обличчя/язика</a:t>
            </a:r>
          </a:p>
          <a:p>
            <a:r>
              <a:rPr lang="uk-UA" dirty="0" err="1"/>
              <a:t>Іхтіозиформні</a:t>
            </a:r>
            <a:r>
              <a:rPr lang="uk-UA" dirty="0"/>
              <a:t> </a:t>
            </a:r>
            <a:r>
              <a:rPr lang="uk-UA" dirty="0" smtClean="0"/>
              <a:t>бляшки</a:t>
            </a:r>
            <a:endParaRPr lang="uk-UA" dirty="0"/>
          </a:p>
        </p:txBody>
      </p:sp>
      <p:sp>
        <p:nvSpPr>
          <p:cNvPr id="28" name="Прямокутник 27"/>
          <p:cNvSpPr/>
          <p:nvPr/>
        </p:nvSpPr>
        <p:spPr>
          <a:xfrm>
            <a:off x="380524" y="5876537"/>
            <a:ext cx="314124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/>
              <a:t>Судоми</a:t>
            </a:r>
          </a:p>
          <a:p>
            <a:r>
              <a:rPr lang="uk-UA" dirty="0" err="1"/>
              <a:t>Нарколепсія</a:t>
            </a:r>
            <a:endParaRPr lang="uk-UA" dirty="0"/>
          </a:p>
          <a:p>
            <a:r>
              <a:rPr lang="uk-UA" dirty="0"/>
              <a:t>Втрата слуху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1989</TotalTime>
  <Words>1994</Words>
  <Application>Microsoft Office PowerPoint</Application>
  <PresentationFormat>Экран (4:3)</PresentationFormat>
  <Paragraphs>582</Paragraphs>
  <Slides>42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Arial</vt:lpstr>
      <vt:lpstr>Arial MT</vt:lpstr>
      <vt:lpstr>Calibri</vt:lpstr>
      <vt:lpstr>Lucida Sans Unicode</vt:lpstr>
      <vt:lpstr>Roboto</vt:lpstr>
      <vt:lpstr>Times New Roman</vt:lpstr>
      <vt:lpstr>Trebuchet MS</vt:lpstr>
      <vt:lpstr>Office Theme</vt:lpstr>
      <vt:lpstr>Клінічні та генетичні основи спадкової атаксії та спастичної атаксії: огляд</vt:lpstr>
      <vt:lpstr>Цілі</vt:lpstr>
      <vt:lpstr>Клінічні ознаки СЦА</vt:lpstr>
      <vt:lpstr>Спадковий спастичний парапарез (ССП)</vt:lpstr>
      <vt:lpstr>Оцінка пацієнта</vt:lpstr>
      <vt:lpstr>Шкала оцінки та рейтингу атаксії (SARA)</vt:lpstr>
      <vt:lpstr>Аутосомно-домінантна СЦА</vt:lpstr>
      <vt:lpstr>Класифікація Гардінга</vt:lpstr>
      <vt:lpstr>Підтипи СЦА зі специфічними клінічними ознаками</vt:lpstr>
      <vt:lpstr>Географічне поширення СЦА</vt:lpstr>
      <vt:lpstr>Розподіл СЦА по провінціях</vt:lpstr>
      <vt:lpstr>Поширеність СЦА по провінціях</vt:lpstr>
      <vt:lpstr>Генетичне тестування СЦА</vt:lpstr>
      <vt:lpstr>Генетичне тестування СЦА</vt:lpstr>
      <vt:lpstr>Презентация PowerPoint</vt:lpstr>
      <vt:lpstr>Повторні генні експансії, що викликають атаксію</vt:lpstr>
      <vt:lpstr>Презентация PowerPoint</vt:lpstr>
      <vt:lpstr>Використання балів SARA для оцінки прогресування СЦА</vt:lpstr>
      <vt:lpstr>Презентация PowerPoint</vt:lpstr>
      <vt:lpstr>Загальні механізми захворювання, що лежать в основі СЦА</vt:lpstr>
      <vt:lpstr>Незвичайні презентації</vt:lpstr>
      <vt:lpstr>Презентация PowerPoint</vt:lpstr>
      <vt:lpstr>Когорта дослідження</vt:lpstr>
      <vt:lpstr>Нове розширення FGF14 GAA та LOCA</vt:lpstr>
      <vt:lpstr>Атаксія, пов'язана з GAA-FGF14</vt:lpstr>
      <vt:lpstr>Розмір повторного розширення GAA та вік на початку</vt:lpstr>
      <vt:lpstr>Обговорення</vt:lpstr>
      <vt:lpstr>Блок-схема молекулярно-генетичної діагностики СЦА</vt:lpstr>
      <vt:lpstr>Аутосомно-рецесивні СЦА (СЦАР)</vt:lpstr>
      <vt:lpstr>Пропонований підхід до педіатричних пацієнтів</vt:lpstr>
      <vt:lpstr>Клінічна класифікація аутосомно-рецесивних атаксій</vt:lpstr>
      <vt:lpstr>Аутосомно-рецесивні атаксії</vt:lpstr>
      <vt:lpstr>Презентация PowerPoint</vt:lpstr>
      <vt:lpstr>Атаксія Фрідрейха (АФ)</vt:lpstr>
      <vt:lpstr>Аутосомно-рецесивна спастична атаксія Шарлевуа-Сагене</vt:lpstr>
      <vt:lpstr>Розлади, про які слід пам’ятати</vt:lpstr>
      <vt:lpstr>Презентация PowerPoint</vt:lpstr>
      <vt:lpstr>Доброякісна спадкова хорея</vt:lpstr>
      <vt:lpstr>Презентация PowerPoint</vt:lpstr>
      <vt:lpstr>Мій підхід</vt:lpstr>
      <vt:lpstr>Висновки</vt:lpstr>
      <vt:lpstr>Список літератури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Админ</cp:lastModifiedBy>
  <cp:revision>139</cp:revision>
  <dcterms:created xsi:type="dcterms:W3CDTF">2023-05-25T10:50:18Z</dcterms:created>
  <dcterms:modified xsi:type="dcterms:W3CDTF">2023-11-22T19:14:17Z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2023-05-25T00:00:00Z</vt:filetime>
  </property>
</Properties>
</file>