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35D12CD9-B501-4CC3-A3B5-58A51E89F01F}" type="datetimeFigureOut">
              <a:rPr lang="uk-UA" smtClean="0"/>
              <a:t>26.10.2025</a:t>
            </a:fld>
            <a:endParaRPr lang="uk-UA"/>
          </a:p>
        </p:txBody>
      </p:sp>
      <p:sp>
        <p:nvSpPr>
          <p:cNvPr id="5" name="Footer Placeholder 4"/>
          <p:cNvSpPr>
            <a:spLocks noGrp="1"/>
          </p:cNvSpPr>
          <p:nvPr>
            <p:ph type="ftr" sz="quarter" idx="11"/>
          </p:nvPr>
        </p:nvSpPr>
        <p:spPr>
          <a:xfrm>
            <a:off x="2416500" y="329307"/>
            <a:ext cx="4973915" cy="309201"/>
          </a:xfrm>
        </p:spPr>
        <p:txBody>
          <a:bodyPr/>
          <a:lstStyle/>
          <a:p>
            <a:endParaRPr lang="uk-UA"/>
          </a:p>
        </p:txBody>
      </p:sp>
      <p:sp>
        <p:nvSpPr>
          <p:cNvPr id="6" name="Slide Number Placeholder 5"/>
          <p:cNvSpPr>
            <a:spLocks noGrp="1"/>
          </p:cNvSpPr>
          <p:nvPr>
            <p:ph type="sldNum" sz="quarter" idx="12"/>
          </p:nvPr>
        </p:nvSpPr>
        <p:spPr>
          <a:xfrm>
            <a:off x="1437664" y="798973"/>
            <a:ext cx="811019" cy="503578"/>
          </a:xfrm>
        </p:spPr>
        <p:txBody>
          <a:bodyPr/>
          <a:lstStyle/>
          <a:p>
            <a:fld id="{D07692C6-BB9A-4C5F-855E-1409C9FBC413}" type="slidenum">
              <a:rPr lang="uk-UA" smtClean="0"/>
              <a:t>‹№›</a:t>
            </a:fld>
            <a:endParaRPr lang="uk-UA"/>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01799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35D12CD9-B501-4CC3-A3B5-58A51E89F01F}" type="datetimeFigureOut">
              <a:rPr lang="uk-UA" smtClean="0"/>
              <a:t>26.10.2025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692C6-BB9A-4C5F-855E-1409C9FBC413}" type="slidenum">
              <a:rPr lang="uk-UA" smtClean="0"/>
              <a:t>‹№›</a:t>
            </a:fld>
            <a:endParaRPr lang="uk-UA"/>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4343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35D12CD9-B501-4CC3-A3B5-58A51E89F01F}" type="datetimeFigureOut">
              <a:rPr lang="uk-UA" smtClean="0"/>
              <a:t>26.10.2025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692C6-BB9A-4C5F-855E-1409C9FBC413}" type="slidenum">
              <a:rPr lang="uk-UA" smtClean="0"/>
              <a:t>‹№›</a:t>
            </a:fld>
            <a:endParaRPr lang="uk-UA"/>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93779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35D12CD9-B501-4CC3-A3B5-58A51E89F01F}" type="datetimeFigureOut">
              <a:rPr lang="uk-UA" smtClean="0"/>
              <a:t>26.10.2025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692C6-BB9A-4C5F-855E-1409C9FBC413}" type="slidenum">
              <a:rPr lang="uk-UA" smtClean="0"/>
              <a:t>‹№›</a:t>
            </a:fld>
            <a:endParaRPr lang="uk-UA"/>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343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35D12CD9-B501-4CC3-A3B5-58A51E89F01F}" type="datetimeFigureOut">
              <a:rPr lang="uk-UA" smtClean="0"/>
              <a:t>26.10.2025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07692C6-BB9A-4C5F-855E-1409C9FBC413}" type="slidenum">
              <a:rPr lang="uk-UA" smtClean="0"/>
              <a:t>‹№›</a:t>
            </a:fld>
            <a:endParaRPr lang="uk-UA"/>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2021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35D12CD9-B501-4CC3-A3B5-58A51E89F01F}" type="datetimeFigureOut">
              <a:rPr lang="uk-UA" smtClean="0"/>
              <a:t>26.10.2025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07692C6-BB9A-4C5F-855E-1409C9FBC413}" type="slidenum">
              <a:rPr lang="uk-UA" smtClean="0"/>
              <a:t>‹№›</a:t>
            </a:fld>
            <a:endParaRPr lang="uk-UA"/>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92887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47191" y="2824269"/>
            <a:ext cx="4645152" cy="264445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412362" y="2821491"/>
            <a:ext cx="4645152" cy="263737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35D12CD9-B501-4CC3-A3B5-58A51E89F01F}" type="datetimeFigureOut">
              <a:rPr lang="uk-UA" smtClean="0"/>
              <a:t>26.10.2025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07692C6-BB9A-4C5F-855E-1409C9FBC413}" type="slidenum">
              <a:rPr lang="uk-UA" smtClean="0"/>
              <a:t>‹№›</a:t>
            </a:fld>
            <a:endParaRPr lang="uk-UA"/>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6883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35D12CD9-B501-4CC3-A3B5-58A51E89F01F}" type="datetimeFigureOut">
              <a:rPr lang="uk-UA" smtClean="0"/>
              <a:t>26.10.2025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07692C6-BB9A-4C5F-855E-1409C9FBC413}" type="slidenum">
              <a:rPr lang="uk-UA" smtClean="0"/>
              <a:t>‹№›</a:t>
            </a:fld>
            <a:endParaRPr lang="uk-UA"/>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6261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D12CD9-B501-4CC3-A3B5-58A51E89F01F}" type="datetimeFigureOut">
              <a:rPr lang="uk-UA" smtClean="0"/>
              <a:t>26.10.2025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07692C6-BB9A-4C5F-855E-1409C9FBC413}" type="slidenum">
              <a:rPr lang="uk-UA" smtClean="0"/>
              <a:t>‹№›</a:t>
            </a:fld>
            <a:endParaRPr lang="uk-UA"/>
          </a:p>
        </p:txBody>
      </p:sp>
    </p:spTree>
    <p:extLst>
      <p:ext uri="{BB962C8B-B14F-4D97-AF65-F5344CB8AC3E}">
        <p14:creationId xmlns:p14="http://schemas.microsoft.com/office/powerpoint/2010/main" val="87385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35D12CD9-B501-4CC3-A3B5-58A51E89F01F}" type="datetimeFigureOut">
              <a:rPr lang="uk-UA" smtClean="0"/>
              <a:t>26.10.2025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07692C6-BB9A-4C5F-855E-1409C9FBC413}" type="slidenum">
              <a:rPr lang="uk-UA" smtClean="0"/>
              <a:t>‹№›</a:t>
            </a:fld>
            <a:endParaRPr lang="uk-UA"/>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3162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5D12CD9-B501-4CC3-A3B5-58A51E89F01F}" type="datetimeFigureOut">
              <a:rPr lang="uk-UA" smtClean="0"/>
              <a:t>26.10.2025</a:t>
            </a:fld>
            <a:endParaRPr lang="uk-UA"/>
          </a:p>
        </p:txBody>
      </p:sp>
      <p:sp>
        <p:nvSpPr>
          <p:cNvPr id="6" name="Footer Placeholder 5"/>
          <p:cNvSpPr>
            <a:spLocks noGrp="1"/>
          </p:cNvSpPr>
          <p:nvPr>
            <p:ph type="ftr" sz="quarter" idx="11"/>
          </p:nvPr>
        </p:nvSpPr>
        <p:spPr>
          <a:xfrm>
            <a:off x="1447382" y="318640"/>
            <a:ext cx="5541004" cy="320931"/>
          </a:xfrm>
        </p:spPr>
        <p:txBody>
          <a:bodyPr/>
          <a:lstStyle/>
          <a:p>
            <a:endParaRPr lang="uk-UA"/>
          </a:p>
        </p:txBody>
      </p:sp>
      <p:sp>
        <p:nvSpPr>
          <p:cNvPr id="7" name="Slide Number Placeholder 6"/>
          <p:cNvSpPr>
            <a:spLocks noGrp="1"/>
          </p:cNvSpPr>
          <p:nvPr>
            <p:ph type="sldNum" sz="quarter" idx="12"/>
          </p:nvPr>
        </p:nvSpPr>
        <p:spPr/>
        <p:txBody>
          <a:bodyPr/>
          <a:lstStyle/>
          <a:p>
            <a:fld id="{D07692C6-BB9A-4C5F-855E-1409C9FBC413}" type="slidenum">
              <a:rPr lang="uk-UA" smtClean="0"/>
              <a:t>‹№›</a:t>
            </a:fld>
            <a:endParaRPr lang="uk-UA"/>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5786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5D12CD9-B501-4CC3-A3B5-58A51E89F01F}" type="datetimeFigureOut">
              <a:rPr lang="uk-UA" smtClean="0"/>
              <a:t>26.10.2025</a:t>
            </a:fld>
            <a:endParaRPr lang="uk-U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07692C6-BB9A-4C5F-855E-1409C9FBC413}" type="slidenum">
              <a:rPr lang="uk-UA" smtClean="0"/>
              <a:t>‹№›</a:t>
            </a:fld>
            <a:endParaRPr lang="uk-U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93034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DE2667-59E8-4800-9C1F-7384F27BBBA0}"/>
              </a:ext>
            </a:extLst>
          </p:cNvPr>
          <p:cNvSpPr txBox="1"/>
          <p:nvPr/>
        </p:nvSpPr>
        <p:spPr>
          <a:xfrm>
            <a:off x="534879" y="299050"/>
            <a:ext cx="6094520" cy="4524315"/>
          </a:xfrm>
          <a:prstGeom prst="rect">
            <a:avLst/>
          </a:prstGeom>
          <a:noFill/>
        </p:spPr>
        <p:txBody>
          <a:bodyPr wrap="square">
            <a:spAutoFit/>
          </a:bodyPr>
          <a:lstStyle/>
          <a:p>
            <a:r>
              <a:rPr lang="uk-UA" b="1" dirty="0"/>
              <a:t>Назва роботи:</a:t>
            </a:r>
            <a:r>
              <a:rPr lang="uk-UA" dirty="0"/>
              <a:t> Переклад блогу про подорожі</a:t>
            </a:r>
            <a:br>
              <a:rPr lang="uk-UA" dirty="0"/>
            </a:br>
            <a:r>
              <a:rPr lang="uk-UA" b="1" dirty="0"/>
              <a:t>Опис роботи:</a:t>
            </a:r>
            <a:r>
              <a:rPr lang="uk-UA" dirty="0"/>
              <a:t> Текст середньої складності з порадами для мандрівників, адаптований для української аудиторії.</a:t>
            </a:r>
          </a:p>
          <a:p>
            <a:r>
              <a:rPr lang="uk-UA" b="1" dirty="0"/>
              <a:t>Англійська:</a:t>
            </a:r>
            <a:br>
              <a:rPr lang="uk-UA" dirty="0"/>
            </a:br>
            <a:r>
              <a:rPr lang="en-US" dirty="0"/>
              <a:t>Traveling is one of the best ways to explore new cultures and learn about the world. When planning a trip, it is important to consider the destination, budget, and local customs. Many travelers also find it useful to research local restaurants and attractions in advance to make the most of their visit.</a:t>
            </a:r>
          </a:p>
          <a:p>
            <a:r>
              <a:rPr lang="uk-UA" b="1" dirty="0"/>
              <a:t>Українська:</a:t>
            </a:r>
            <a:br>
              <a:rPr lang="uk-UA" dirty="0"/>
            </a:br>
            <a:r>
              <a:rPr lang="uk-UA" dirty="0"/>
              <a:t>Подорожі — один із найкращих способів дізнатися про нові культури та пізнати світ. При плануванні поїздки важливо враховувати місце призначення, бюджет та місцеві звичаї. Багато мандрівників також вважають корисним заздалегідь дізнатися про місцеві ресторани та визначні місця, щоб максимально використати свій візит.</a:t>
            </a:r>
          </a:p>
        </p:txBody>
      </p:sp>
    </p:spTree>
    <p:extLst>
      <p:ext uri="{BB962C8B-B14F-4D97-AF65-F5344CB8AC3E}">
        <p14:creationId xmlns:p14="http://schemas.microsoft.com/office/powerpoint/2010/main" val="1680717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5C449AB-569F-4133-96B5-0C67DDB4DC56}"/>
              </a:ext>
            </a:extLst>
          </p:cNvPr>
          <p:cNvSpPr txBox="1"/>
          <p:nvPr/>
        </p:nvSpPr>
        <p:spPr>
          <a:xfrm>
            <a:off x="0" y="119822"/>
            <a:ext cx="6094520" cy="923330"/>
          </a:xfrm>
          <a:prstGeom prst="rect">
            <a:avLst/>
          </a:prstGeom>
          <a:noFill/>
        </p:spPr>
        <p:txBody>
          <a:bodyPr wrap="square">
            <a:spAutoFit/>
          </a:bodyPr>
          <a:lstStyle/>
          <a:p>
            <a:r>
              <a:rPr lang="ru-RU" dirty="0" err="1"/>
              <a:t>Назва</a:t>
            </a:r>
            <a:r>
              <a:rPr lang="ru-RU" dirty="0"/>
              <a:t> </a:t>
            </a:r>
            <a:r>
              <a:rPr lang="ru-RU" dirty="0" err="1"/>
              <a:t>роботи</a:t>
            </a:r>
            <a:r>
              <a:rPr lang="ru-RU" dirty="0"/>
              <a:t>: Переклад </a:t>
            </a:r>
            <a:r>
              <a:rPr lang="ru-RU" dirty="0" err="1"/>
              <a:t>огляду</a:t>
            </a:r>
            <a:r>
              <a:rPr lang="ru-RU" dirty="0"/>
              <a:t> продукту</a:t>
            </a:r>
          </a:p>
          <a:p>
            <a:r>
              <a:rPr lang="ru-RU" dirty="0" err="1"/>
              <a:t>Опис</a:t>
            </a:r>
            <a:r>
              <a:rPr lang="ru-RU" dirty="0"/>
              <a:t> </a:t>
            </a:r>
            <a:r>
              <a:rPr lang="ru-RU" dirty="0" err="1"/>
              <a:t>роботи</a:t>
            </a:r>
            <a:r>
              <a:rPr lang="ru-RU" dirty="0"/>
              <a:t>: Текст з </a:t>
            </a:r>
            <a:r>
              <a:rPr lang="ru-RU" dirty="0" err="1"/>
              <a:t>маркетинговими</a:t>
            </a:r>
            <a:r>
              <a:rPr lang="ru-RU" dirty="0"/>
              <a:t> </a:t>
            </a:r>
            <a:r>
              <a:rPr lang="ru-RU" dirty="0" err="1"/>
              <a:t>термінами</a:t>
            </a:r>
            <a:r>
              <a:rPr lang="ru-RU" dirty="0"/>
              <a:t>, </a:t>
            </a:r>
            <a:r>
              <a:rPr lang="ru-RU" dirty="0" err="1"/>
              <a:t>адаптований</a:t>
            </a:r>
            <a:r>
              <a:rPr lang="ru-RU" dirty="0"/>
              <a:t> для </a:t>
            </a:r>
            <a:r>
              <a:rPr lang="ru-RU" dirty="0" err="1"/>
              <a:t>української</a:t>
            </a:r>
            <a:r>
              <a:rPr lang="ru-RU" dirty="0"/>
              <a:t> </a:t>
            </a:r>
            <a:r>
              <a:rPr lang="ru-RU" dirty="0" err="1"/>
              <a:t>аудиторії.Англійська</a:t>
            </a:r>
            <a:r>
              <a:rPr lang="ru-RU" dirty="0"/>
              <a:t>:</a:t>
            </a:r>
            <a:endParaRPr lang="uk-UA" dirty="0"/>
          </a:p>
        </p:txBody>
      </p:sp>
      <p:sp>
        <p:nvSpPr>
          <p:cNvPr id="9" name="TextBox 8">
            <a:extLst>
              <a:ext uri="{FF2B5EF4-FFF2-40B4-BE49-F238E27FC236}">
                <a16:creationId xmlns:a16="http://schemas.microsoft.com/office/drawing/2014/main" id="{7FE6AC77-1A17-46BB-A59D-7EC58B6814CB}"/>
              </a:ext>
            </a:extLst>
          </p:cNvPr>
          <p:cNvSpPr txBox="1"/>
          <p:nvPr/>
        </p:nvSpPr>
        <p:spPr>
          <a:xfrm>
            <a:off x="0" y="1259629"/>
            <a:ext cx="6121152" cy="3970318"/>
          </a:xfrm>
          <a:prstGeom prst="rect">
            <a:avLst/>
          </a:prstGeom>
          <a:noFill/>
        </p:spPr>
        <p:txBody>
          <a:bodyPr wrap="square">
            <a:spAutoFit/>
          </a:bodyPr>
          <a:lstStyle/>
          <a:p>
            <a:r>
              <a:rPr lang="uk-UA" b="1" dirty="0"/>
              <a:t>Англійська:</a:t>
            </a:r>
            <a:br>
              <a:rPr lang="uk-UA" dirty="0"/>
            </a:br>
            <a:r>
              <a:rPr lang="en-US" dirty="0"/>
              <a:t>This smartphone model offers an excellent combination of performance and battery life. With a high-resolution camera, fast processor, and intuitive user interface, it is suitable for both casual users and professionals. The sleek design and durable materials make it a popular choice among consumers.</a:t>
            </a:r>
          </a:p>
          <a:p>
            <a:r>
              <a:rPr lang="uk-UA" b="1" dirty="0"/>
              <a:t>Українська:</a:t>
            </a:r>
            <a:br>
              <a:rPr lang="uk-UA" dirty="0"/>
            </a:br>
            <a:r>
              <a:rPr lang="uk-UA" dirty="0"/>
              <a:t>Ця модель смартфона пропонує відмінне поєднання продуктивності та часу роботи батареї. Завдяки камері високої роздільної здатності, швидкому процесору та інтуїтивному інтерфейсу користувача вона підходить як для звичайних користувачів, так і для професіоналів. Стильний дизайн і міцні матеріали роблять її популярним вибором серед споживачів.</a:t>
            </a:r>
          </a:p>
        </p:txBody>
      </p:sp>
    </p:spTree>
    <p:extLst>
      <p:ext uri="{BB962C8B-B14F-4D97-AF65-F5344CB8AC3E}">
        <p14:creationId xmlns:p14="http://schemas.microsoft.com/office/powerpoint/2010/main" val="2272818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F963B29-8D33-443F-B448-35FE92009AAF}"/>
              </a:ext>
            </a:extLst>
          </p:cNvPr>
          <p:cNvSpPr txBox="1"/>
          <p:nvPr/>
        </p:nvSpPr>
        <p:spPr>
          <a:xfrm>
            <a:off x="126507" y="325799"/>
            <a:ext cx="6094520" cy="369332"/>
          </a:xfrm>
          <a:prstGeom prst="rect">
            <a:avLst/>
          </a:prstGeom>
          <a:noFill/>
        </p:spPr>
        <p:txBody>
          <a:bodyPr wrap="square">
            <a:spAutoFit/>
          </a:bodyPr>
          <a:lstStyle/>
          <a:p>
            <a:r>
              <a:rPr lang="ru-RU" dirty="0" err="1"/>
              <a:t>Назва</a:t>
            </a:r>
            <a:r>
              <a:rPr lang="ru-RU" dirty="0"/>
              <a:t> </a:t>
            </a:r>
            <a:r>
              <a:rPr lang="ru-RU" dirty="0" err="1"/>
              <a:t>роботи</a:t>
            </a:r>
            <a:r>
              <a:rPr lang="ru-RU" dirty="0"/>
              <a:t>: Переклад </a:t>
            </a:r>
            <a:r>
              <a:rPr lang="ru-RU" dirty="0" err="1"/>
              <a:t>технічного</a:t>
            </a:r>
            <a:r>
              <a:rPr lang="ru-RU" dirty="0"/>
              <a:t> тексту IT</a:t>
            </a:r>
            <a:endParaRPr lang="uk-UA" dirty="0"/>
          </a:p>
        </p:txBody>
      </p:sp>
      <p:sp>
        <p:nvSpPr>
          <p:cNvPr id="11" name="TextBox 10">
            <a:extLst>
              <a:ext uri="{FF2B5EF4-FFF2-40B4-BE49-F238E27FC236}">
                <a16:creationId xmlns:a16="http://schemas.microsoft.com/office/drawing/2014/main" id="{F7454347-E768-4F41-82D6-03AD3F6527D6}"/>
              </a:ext>
            </a:extLst>
          </p:cNvPr>
          <p:cNvSpPr txBox="1"/>
          <p:nvPr/>
        </p:nvSpPr>
        <p:spPr>
          <a:xfrm>
            <a:off x="126507" y="757275"/>
            <a:ext cx="6094520" cy="646331"/>
          </a:xfrm>
          <a:prstGeom prst="rect">
            <a:avLst/>
          </a:prstGeom>
          <a:noFill/>
        </p:spPr>
        <p:txBody>
          <a:bodyPr wrap="square">
            <a:spAutoFit/>
          </a:bodyPr>
          <a:lstStyle/>
          <a:p>
            <a:r>
              <a:rPr lang="ru-RU" dirty="0" err="1"/>
              <a:t>Опис</a:t>
            </a:r>
            <a:r>
              <a:rPr lang="ru-RU" dirty="0"/>
              <a:t> </a:t>
            </a:r>
            <a:r>
              <a:rPr lang="ru-RU" dirty="0" err="1"/>
              <a:t>роботи</a:t>
            </a:r>
            <a:r>
              <a:rPr lang="ru-RU" dirty="0"/>
              <a:t>: </a:t>
            </a:r>
            <a:r>
              <a:rPr lang="ru-RU" dirty="0" err="1"/>
              <a:t>Точний</a:t>
            </a:r>
            <a:r>
              <a:rPr lang="ru-RU" dirty="0"/>
              <a:t> переклад </a:t>
            </a:r>
            <a:r>
              <a:rPr lang="ru-RU" dirty="0" err="1"/>
              <a:t>спеціалізованих</a:t>
            </a:r>
            <a:r>
              <a:rPr lang="ru-RU" dirty="0"/>
              <a:t> </a:t>
            </a:r>
            <a:r>
              <a:rPr lang="ru-RU" dirty="0" err="1"/>
              <a:t>термінів</a:t>
            </a:r>
            <a:r>
              <a:rPr lang="ru-RU" dirty="0"/>
              <a:t>, </a:t>
            </a:r>
            <a:r>
              <a:rPr lang="ru-RU" dirty="0" err="1"/>
              <a:t>зрозумілий</a:t>
            </a:r>
            <a:r>
              <a:rPr lang="ru-RU" dirty="0"/>
              <a:t> для </a:t>
            </a:r>
            <a:r>
              <a:rPr lang="ru-RU" dirty="0" err="1"/>
              <a:t>цільової</a:t>
            </a:r>
            <a:r>
              <a:rPr lang="ru-RU" dirty="0"/>
              <a:t> </a:t>
            </a:r>
            <a:r>
              <a:rPr lang="ru-RU" dirty="0" err="1"/>
              <a:t>аудиторії</a:t>
            </a:r>
            <a:r>
              <a:rPr lang="ru-RU" dirty="0"/>
              <a:t>.</a:t>
            </a:r>
            <a:endParaRPr lang="uk-UA" dirty="0"/>
          </a:p>
        </p:txBody>
      </p:sp>
      <p:sp>
        <p:nvSpPr>
          <p:cNvPr id="15" name="TextBox 14">
            <a:extLst>
              <a:ext uri="{FF2B5EF4-FFF2-40B4-BE49-F238E27FC236}">
                <a16:creationId xmlns:a16="http://schemas.microsoft.com/office/drawing/2014/main" id="{D1A28BA7-CD9B-4BCE-8E9F-9FE938497C00}"/>
              </a:ext>
            </a:extLst>
          </p:cNvPr>
          <p:cNvSpPr txBox="1"/>
          <p:nvPr/>
        </p:nvSpPr>
        <p:spPr>
          <a:xfrm>
            <a:off x="0" y="1674674"/>
            <a:ext cx="6094520" cy="1754326"/>
          </a:xfrm>
          <a:prstGeom prst="rect">
            <a:avLst/>
          </a:prstGeom>
          <a:noFill/>
        </p:spPr>
        <p:txBody>
          <a:bodyPr wrap="square">
            <a:spAutoFit/>
          </a:bodyPr>
          <a:lstStyle/>
          <a:p>
            <a:r>
              <a:rPr lang="en-US" dirty="0" err="1"/>
              <a:t>Англійська:Cloud</a:t>
            </a:r>
            <a:r>
              <a:rPr lang="en-US" dirty="0"/>
              <a:t> computing has transformed the way businesses manage their data. By utilizing scalable cloud services, companies can store large amounts of information securely and access it from anywhere. Additionally, cloud solutions often reduce infrastructure costs and improve collaboration among teams.</a:t>
            </a:r>
            <a:endParaRPr lang="uk-UA" dirty="0"/>
          </a:p>
        </p:txBody>
      </p:sp>
      <p:sp>
        <p:nvSpPr>
          <p:cNvPr id="17" name="TextBox 16">
            <a:extLst>
              <a:ext uri="{FF2B5EF4-FFF2-40B4-BE49-F238E27FC236}">
                <a16:creationId xmlns:a16="http://schemas.microsoft.com/office/drawing/2014/main" id="{D60BE975-0660-40EA-8E94-8120667BE7D3}"/>
              </a:ext>
            </a:extLst>
          </p:cNvPr>
          <p:cNvSpPr txBox="1"/>
          <p:nvPr/>
        </p:nvSpPr>
        <p:spPr>
          <a:xfrm>
            <a:off x="126507" y="3671515"/>
            <a:ext cx="6121152" cy="1754326"/>
          </a:xfrm>
          <a:prstGeom prst="rect">
            <a:avLst/>
          </a:prstGeom>
          <a:noFill/>
        </p:spPr>
        <p:txBody>
          <a:bodyPr wrap="square">
            <a:spAutoFit/>
          </a:bodyPr>
          <a:lstStyle/>
          <a:p>
            <a:r>
              <a:rPr lang="uk-UA" dirty="0" err="1"/>
              <a:t>Українська:Хмарні</a:t>
            </a:r>
            <a:r>
              <a:rPr lang="uk-UA" dirty="0"/>
              <a:t> обчислення змінили спосіб управління даними в компаніях. Використовуючи масштабовані хмарні сервіси, компанії можуть безпечно зберігати великі обсяги інформації та отримувати до неї доступ звідусіль. Крім того, хмарні рішення часто знижують витрати на інфраструктуру та покращують співпрацю між командами.</a:t>
            </a:r>
          </a:p>
        </p:txBody>
      </p:sp>
    </p:spTree>
    <p:extLst>
      <p:ext uri="{BB962C8B-B14F-4D97-AF65-F5344CB8AC3E}">
        <p14:creationId xmlns:p14="http://schemas.microsoft.com/office/powerpoint/2010/main" val="77468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76D020-F325-4271-B2B5-522610A7668D}"/>
              </a:ext>
            </a:extLst>
          </p:cNvPr>
          <p:cNvSpPr txBox="1"/>
          <p:nvPr/>
        </p:nvSpPr>
        <p:spPr>
          <a:xfrm>
            <a:off x="508247" y="244109"/>
            <a:ext cx="6094520" cy="923330"/>
          </a:xfrm>
          <a:prstGeom prst="rect">
            <a:avLst/>
          </a:prstGeom>
          <a:noFill/>
        </p:spPr>
        <p:txBody>
          <a:bodyPr wrap="square">
            <a:spAutoFit/>
          </a:bodyPr>
          <a:lstStyle/>
          <a:p>
            <a:r>
              <a:rPr lang="ru-RU" dirty="0" err="1"/>
              <a:t>Назва</a:t>
            </a:r>
            <a:r>
              <a:rPr lang="ru-RU" dirty="0"/>
              <a:t> </a:t>
            </a:r>
            <a:r>
              <a:rPr lang="ru-RU" dirty="0" err="1"/>
              <a:t>роботи</a:t>
            </a:r>
            <a:r>
              <a:rPr lang="ru-RU" dirty="0"/>
              <a:t>: Переклад </a:t>
            </a:r>
            <a:r>
              <a:rPr lang="ru-RU" dirty="0" err="1"/>
              <a:t>медичного</a:t>
            </a:r>
            <a:r>
              <a:rPr lang="ru-RU" dirty="0"/>
              <a:t> тексту</a:t>
            </a:r>
          </a:p>
          <a:p>
            <a:r>
              <a:rPr lang="ru-RU" dirty="0" err="1"/>
              <a:t>Опис</a:t>
            </a:r>
            <a:r>
              <a:rPr lang="ru-RU" dirty="0"/>
              <a:t> </a:t>
            </a:r>
            <a:r>
              <a:rPr lang="ru-RU" dirty="0" err="1"/>
              <a:t>роботи</a:t>
            </a:r>
            <a:r>
              <a:rPr lang="ru-RU" dirty="0"/>
              <a:t>: Текст </a:t>
            </a:r>
            <a:r>
              <a:rPr lang="ru-RU" dirty="0" err="1"/>
              <a:t>із</a:t>
            </a:r>
            <a:r>
              <a:rPr lang="ru-RU" dirty="0"/>
              <a:t> </a:t>
            </a:r>
            <a:r>
              <a:rPr lang="ru-RU" dirty="0" err="1"/>
              <a:t>медичними</a:t>
            </a:r>
            <a:r>
              <a:rPr lang="ru-RU" dirty="0"/>
              <a:t> </a:t>
            </a:r>
            <a:r>
              <a:rPr lang="ru-RU" dirty="0" err="1"/>
              <a:t>інструкціями</a:t>
            </a:r>
            <a:r>
              <a:rPr lang="ru-RU" dirty="0"/>
              <a:t>, </a:t>
            </a:r>
            <a:r>
              <a:rPr lang="ru-RU" dirty="0" err="1"/>
              <a:t>точне</a:t>
            </a:r>
            <a:r>
              <a:rPr lang="ru-RU" dirty="0"/>
              <a:t> </a:t>
            </a:r>
            <a:r>
              <a:rPr lang="ru-RU" dirty="0" err="1"/>
              <a:t>передавання</a:t>
            </a:r>
            <a:r>
              <a:rPr lang="ru-RU" dirty="0"/>
              <a:t> </a:t>
            </a:r>
            <a:r>
              <a:rPr lang="ru-RU" dirty="0" err="1"/>
              <a:t>термінів</a:t>
            </a:r>
            <a:r>
              <a:rPr lang="ru-RU" dirty="0"/>
              <a:t> та </a:t>
            </a:r>
            <a:r>
              <a:rPr lang="ru-RU" dirty="0" err="1"/>
              <a:t>правильний</a:t>
            </a:r>
            <a:r>
              <a:rPr lang="ru-RU" dirty="0"/>
              <a:t> стиль.</a:t>
            </a:r>
            <a:endParaRPr lang="uk-UA" dirty="0"/>
          </a:p>
        </p:txBody>
      </p:sp>
      <p:sp>
        <p:nvSpPr>
          <p:cNvPr id="5" name="TextBox 4">
            <a:extLst>
              <a:ext uri="{FF2B5EF4-FFF2-40B4-BE49-F238E27FC236}">
                <a16:creationId xmlns:a16="http://schemas.microsoft.com/office/drawing/2014/main" id="{8E65F2FA-EF39-4509-A32A-FAEA1EC27C4A}"/>
              </a:ext>
            </a:extLst>
          </p:cNvPr>
          <p:cNvSpPr txBox="1"/>
          <p:nvPr/>
        </p:nvSpPr>
        <p:spPr>
          <a:xfrm>
            <a:off x="508247" y="1595267"/>
            <a:ext cx="6094520" cy="1754326"/>
          </a:xfrm>
          <a:prstGeom prst="rect">
            <a:avLst/>
          </a:prstGeom>
          <a:noFill/>
        </p:spPr>
        <p:txBody>
          <a:bodyPr wrap="square">
            <a:spAutoFit/>
          </a:bodyPr>
          <a:lstStyle/>
          <a:p>
            <a:r>
              <a:rPr lang="en-US" dirty="0" err="1"/>
              <a:t>Англійська:Patients</a:t>
            </a:r>
            <a:r>
              <a:rPr lang="en-US" dirty="0"/>
              <a:t> should always follow the prescribed medication schedule and consult their doctor before making any changes. Proper documentation and understanding of medical instructions are essential for ensuring safety and effectiveness. Misuse or incorrect dosage can lead to serious health risks.</a:t>
            </a:r>
            <a:endParaRPr lang="uk-UA" dirty="0"/>
          </a:p>
        </p:txBody>
      </p:sp>
      <p:sp>
        <p:nvSpPr>
          <p:cNvPr id="7" name="TextBox 6">
            <a:extLst>
              <a:ext uri="{FF2B5EF4-FFF2-40B4-BE49-F238E27FC236}">
                <a16:creationId xmlns:a16="http://schemas.microsoft.com/office/drawing/2014/main" id="{525F9FDB-9FD0-41C2-92BD-5BD5486395D5}"/>
              </a:ext>
            </a:extLst>
          </p:cNvPr>
          <p:cNvSpPr txBox="1"/>
          <p:nvPr/>
        </p:nvSpPr>
        <p:spPr>
          <a:xfrm>
            <a:off x="508247" y="3777421"/>
            <a:ext cx="6094520" cy="2031325"/>
          </a:xfrm>
          <a:prstGeom prst="rect">
            <a:avLst/>
          </a:prstGeom>
          <a:noFill/>
        </p:spPr>
        <p:txBody>
          <a:bodyPr wrap="square">
            <a:spAutoFit/>
          </a:bodyPr>
          <a:lstStyle/>
          <a:p>
            <a:r>
              <a:rPr lang="uk-UA" dirty="0"/>
              <a:t>Пацієнти завжди повинні дотримуватися призначеного розкладу прийому ліків та консультуватися з лікарем перед будь-якими змінами. Правильне документування та розуміння медичних інструкцій є важливими для забезпечення безпеки та ефективності. Неправильне використання або дозування може призвести до серйозних ризиків для здоров’я.</a:t>
            </a:r>
          </a:p>
        </p:txBody>
      </p:sp>
    </p:spTree>
    <p:extLst>
      <p:ext uri="{BB962C8B-B14F-4D97-AF65-F5344CB8AC3E}">
        <p14:creationId xmlns:p14="http://schemas.microsoft.com/office/powerpoint/2010/main" val="734501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E7F98B-E4D0-4541-B856-71272498358E}"/>
              </a:ext>
            </a:extLst>
          </p:cNvPr>
          <p:cNvSpPr txBox="1"/>
          <p:nvPr/>
        </p:nvSpPr>
        <p:spPr>
          <a:xfrm>
            <a:off x="126507" y="467842"/>
            <a:ext cx="6094520" cy="369332"/>
          </a:xfrm>
          <a:prstGeom prst="rect">
            <a:avLst/>
          </a:prstGeom>
          <a:noFill/>
        </p:spPr>
        <p:txBody>
          <a:bodyPr wrap="square">
            <a:spAutoFit/>
          </a:bodyPr>
          <a:lstStyle/>
          <a:p>
            <a:r>
              <a:rPr lang="ru-RU" b="1" dirty="0" err="1"/>
              <a:t>Назва</a:t>
            </a:r>
            <a:r>
              <a:rPr lang="ru-RU" b="1" dirty="0"/>
              <a:t> </a:t>
            </a:r>
            <a:r>
              <a:rPr lang="ru-RU" b="1" dirty="0" err="1"/>
              <a:t>роботи</a:t>
            </a:r>
            <a:r>
              <a:rPr lang="ru-RU" b="1" dirty="0"/>
              <a:t>:</a:t>
            </a:r>
            <a:r>
              <a:rPr lang="ru-RU" dirty="0"/>
              <a:t> Переклад </a:t>
            </a:r>
            <a:r>
              <a:rPr lang="ru-RU" dirty="0" err="1"/>
              <a:t>ділового</a:t>
            </a:r>
            <a:r>
              <a:rPr lang="ru-RU" dirty="0"/>
              <a:t> листа</a:t>
            </a:r>
            <a:endParaRPr lang="uk-UA" dirty="0"/>
          </a:p>
        </p:txBody>
      </p:sp>
      <p:sp>
        <p:nvSpPr>
          <p:cNvPr id="6" name="TextBox 5">
            <a:extLst>
              <a:ext uri="{FF2B5EF4-FFF2-40B4-BE49-F238E27FC236}">
                <a16:creationId xmlns:a16="http://schemas.microsoft.com/office/drawing/2014/main" id="{C6FCE07D-F35B-4CAB-8FD6-465DB6E9011B}"/>
              </a:ext>
            </a:extLst>
          </p:cNvPr>
          <p:cNvSpPr txBox="1"/>
          <p:nvPr/>
        </p:nvSpPr>
        <p:spPr>
          <a:xfrm>
            <a:off x="126507" y="933025"/>
            <a:ext cx="6094520" cy="646331"/>
          </a:xfrm>
          <a:prstGeom prst="rect">
            <a:avLst/>
          </a:prstGeom>
          <a:noFill/>
        </p:spPr>
        <p:txBody>
          <a:bodyPr wrap="square">
            <a:spAutoFit/>
          </a:bodyPr>
          <a:lstStyle/>
          <a:p>
            <a:r>
              <a:rPr lang="ru-RU" dirty="0" err="1"/>
              <a:t>опис</a:t>
            </a:r>
            <a:r>
              <a:rPr lang="ru-RU" dirty="0"/>
              <a:t> </a:t>
            </a:r>
            <a:r>
              <a:rPr lang="ru-RU" dirty="0" err="1"/>
              <a:t>роботи</a:t>
            </a:r>
            <a:r>
              <a:rPr lang="ru-RU" dirty="0"/>
              <a:t>: </a:t>
            </a:r>
            <a:r>
              <a:rPr lang="ru-RU" dirty="0" err="1"/>
              <a:t>Простий</a:t>
            </a:r>
            <a:r>
              <a:rPr lang="ru-RU" dirty="0"/>
              <a:t> </a:t>
            </a:r>
            <a:r>
              <a:rPr lang="ru-RU" dirty="0" err="1"/>
              <a:t>діловий</a:t>
            </a:r>
            <a:r>
              <a:rPr lang="ru-RU" dirty="0"/>
              <a:t> лист, </a:t>
            </a:r>
            <a:r>
              <a:rPr lang="ru-RU" dirty="0" err="1"/>
              <a:t>адаптований</a:t>
            </a:r>
            <a:r>
              <a:rPr lang="ru-RU" dirty="0"/>
              <a:t> для </a:t>
            </a:r>
            <a:r>
              <a:rPr lang="ru-RU" dirty="0" err="1"/>
              <a:t>української</a:t>
            </a:r>
            <a:r>
              <a:rPr lang="ru-RU" dirty="0"/>
              <a:t> </a:t>
            </a:r>
            <a:r>
              <a:rPr lang="ru-RU" dirty="0" err="1"/>
              <a:t>мови</a:t>
            </a:r>
            <a:r>
              <a:rPr lang="ru-RU" dirty="0"/>
              <a:t>.</a:t>
            </a:r>
            <a:endParaRPr lang="uk-UA" dirty="0"/>
          </a:p>
        </p:txBody>
      </p:sp>
      <p:sp>
        <p:nvSpPr>
          <p:cNvPr id="8" name="TextBox 7">
            <a:extLst>
              <a:ext uri="{FF2B5EF4-FFF2-40B4-BE49-F238E27FC236}">
                <a16:creationId xmlns:a16="http://schemas.microsoft.com/office/drawing/2014/main" id="{1053A3B8-BEC3-46C9-9CD8-47F2D9FF34B4}"/>
              </a:ext>
            </a:extLst>
          </p:cNvPr>
          <p:cNvSpPr txBox="1"/>
          <p:nvPr/>
        </p:nvSpPr>
        <p:spPr>
          <a:xfrm>
            <a:off x="126507" y="1779946"/>
            <a:ext cx="6094520" cy="923330"/>
          </a:xfrm>
          <a:prstGeom prst="rect">
            <a:avLst/>
          </a:prstGeom>
          <a:noFill/>
        </p:spPr>
        <p:txBody>
          <a:bodyPr wrap="square">
            <a:spAutoFit/>
          </a:bodyPr>
          <a:lstStyle/>
          <a:p>
            <a:r>
              <a:rPr lang="en-US" dirty="0" err="1"/>
              <a:t>Англійська:Dear</a:t>
            </a:r>
            <a:r>
              <a:rPr lang="en-US" dirty="0"/>
              <a:t> </a:t>
            </a:r>
            <a:r>
              <a:rPr lang="en-US" dirty="0" err="1"/>
              <a:t>Anna,I</a:t>
            </a:r>
            <a:r>
              <a:rPr lang="en-US" dirty="0"/>
              <a:t> hope you are well. I wanted to remind you about our meeting tomorrow at 3 PM. Please let me know if you need to reschedule. Looking forward to seeing you!</a:t>
            </a:r>
            <a:endParaRPr lang="uk-UA" dirty="0"/>
          </a:p>
        </p:txBody>
      </p:sp>
      <p:sp>
        <p:nvSpPr>
          <p:cNvPr id="10" name="TextBox 9">
            <a:extLst>
              <a:ext uri="{FF2B5EF4-FFF2-40B4-BE49-F238E27FC236}">
                <a16:creationId xmlns:a16="http://schemas.microsoft.com/office/drawing/2014/main" id="{0F774C57-EF1B-47D6-9D4E-F023666C7B48}"/>
              </a:ext>
            </a:extLst>
          </p:cNvPr>
          <p:cNvSpPr txBox="1"/>
          <p:nvPr/>
        </p:nvSpPr>
        <p:spPr>
          <a:xfrm>
            <a:off x="126507" y="2954396"/>
            <a:ext cx="6094520" cy="1200329"/>
          </a:xfrm>
          <a:prstGeom prst="rect">
            <a:avLst/>
          </a:prstGeom>
          <a:noFill/>
        </p:spPr>
        <p:txBody>
          <a:bodyPr wrap="square">
            <a:spAutoFit/>
          </a:bodyPr>
          <a:lstStyle/>
          <a:p>
            <a:r>
              <a:rPr lang="ru-RU" dirty="0" err="1"/>
              <a:t>Українська:Дорога</a:t>
            </a:r>
            <a:r>
              <a:rPr lang="ru-RU" dirty="0"/>
              <a:t> </a:t>
            </a:r>
            <a:r>
              <a:rPr lang="ru-RU" dirty="0" err="1"/>
              <a:t>Анно,Сподіваюся</a:t>
            </a:r>
            <a:r>
              <a:rPr lang="ru-RU" dirty="0"/>
              <a:t>, у вас все добре. Я </a:t>
            </a:r>
            <a:r>
              <a:rPr lang="ru-RU" dirty="0" err="1"/>
              <a:t>хотів</a:t>
            </a:r>
            <a:r>
              <a:rPr lang="ru-RU" dirty="0"/>
              <a:t> </a:t>
            </a:r>
            <a:r>
              <a:rPr lang="ru-RU" dirty="0" err="1"/>
              <a:t>нагадати</a:t>
            </a:r>
            <a:r>
              <a:rPr lang="ru-RU" dirty="0"/>
              <a:t> про нашу </a:t>
            </a:r>
            <a:r>
              <a:rPr lang="ru-RU" dirty="0" err="1"/>
              <a:t>зустріч</a:t>
            </a:r>
            <a:r>
              <a:rPr lang="ru-RU" dirty="0"/>
              <a:t> завтра о 15:00. Будь ласка, дайте знати, </a:t>
            </a:r>
            <a:r>
              <a:rPr lang="ru-RU" dirty="0" err="1"/>
              <a:t>якщо</a:t>
            </a:r>
            <a:r>
              <a:rPr lang="ru-RU" dirty="0"/>
              <a:t> </a:t>
            </a:r>
            <a:r>
              <a:rPr lang="ru-RU" dirty="0" err="1"/>
              <a:t>потрібно</a:t>
            </a:r>
            <a:r>
              <a:rPr lang="ru-RU" dirty="0"/>
              <a:t> перенести. З </a:t>
            </a:r>
            <a:r>
              <a:rPr lang="ru-RU" dirty="0" err="1"/>
              <a:t>нетерпінням</a:t>
            </a:r>
            <a:r>
              <a:rPr lang="ru-RU" dirty="0"/>
              <a:t> </a:t>
            </a:r>
            <a:r>
              <a:rPr lang="ru-RU" dirty="0" err="1"/>
              <a:t>чекаю</a:t>
            </a:r>
            <a:r>
              <a:rPr lang="ru-RU" dirty="0"/>
              <a:t> </a:t>
            </a:r>
            <a:r>
              <a:rPr lang="ru-RU" dirty="0" err="1"/>
              <a:t>зустрічі</a:t>
            </a:r>
            <a:r>
              <a:rPr lang="ru-RU" dirty="0"/>
              <a:t>!</a:t>
            </a:r>
            <a:endParaRPr lang="uk-UA" dirty="0"/>
          </a:p>
        </p:txBody>
      </p:sp>
    </p:spTree>
    <p:extLst>
      <p:ext uri="{BB962C8B-B14F-4D97-AF65-F5344CB8AC3E}">
        <p14:creationId xmlns:p14="http://schemas.microsoft.com/office/powerpoint/2010/main" val="2833421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06B484-3942-4F54-97D6-5110CA09983A}"/>
              </a:ext>
            </a:extLst>
          </p:cNvPr>
          <p:cNvSpPr txBox="1"/>
          <p:nvPr/>
        </p:nvSpPr>
        <p:spPr>
          <a:xfrm>
            <a:off x="339571" y="368397"/>
            <a:ext cx="6094520" cy="923330"/>
          </a:xfrm>
          <a:prstGeom prst="rect">
            <a:avLst/>
          </a:prstGeom>
          <a:noFill/>
        </p:spPr>
        <p:txBody>
          <a:bodyPr wrap="square">
            <a:spAutoFit/>
          </a:bodyPr>
          <a:lstStyle/>
          <a:p>
            <a:r>
              <a:rPr lang="ru-RU" dirty="0" err="1"/>
              <a:t>Назва</a:t>
            </a:r>
            <a:r>
              <a:rPr lang="ru-RU" dirty="0"/>
              <a:t> </a:t>
            </a:r>
            <a:r>
              <a:rPr lang="ru-RU" dirty="0" err="1"/>
              <a:t>роботи</a:t>
            </a:r>
            <a:r>
              <a:rPr lang="ru-RU" dirty="0"/>
              <a:t>: Переклад </a:t>
            </a:r>
            <a:r>
              <a:rPr lang="ru-RU" dirty="0" err="1"/>
              <a:t>порад</a:t>
            </a:r>
            <a:r>
              <a:rPr lang="ru-RU" dirty="0"/>
              <a:t> про здоровий </a:t>
            </a:r>
            <a:r>
              <a:rPr lang="ru-RU" dirty="0" err="1"/>
              <a:t>спосіб</a:t>
            </a:r>
            <a:r>
              <a:rPr lang="ru-RU" dirty="0"/>
              <a:t> </a:t>
            </a:r>
            <a:r>
              <a:rPr lang="ru-RU" dirty="0" err="1"/>
              <a:t>життя</a:t>
            </a:r>
            <a:endParaRPr lang="ru-RU" dirty="0"/>
          </a:p>
          <a:p>
            <a:r>
              <a:rPr lang="ru-RU" dirty="0" err="1"/>
              <a:t>Опис</a:t>
            </a:r>
            <a:r>
              <a:rPr lang="ru-RU" dirty="0"/>
              <a:t> </a:t>
            </a:r>
            <a:r>
              <a:rPr lang="ru-RU" dirty="0" err="1"/>
              <a:t>роботи</a:t>
            </a:r>
            <a:r>
              <a:rPr lang="ru-RU" dirty="0"/>
              <a:t>: Текст </a:t>
            </a:r>
            <a:r>
              <a:rPr lang="ru-RU" dirty="0" err="1"/>
              <a:t>середньої</a:t>
            </a:r>
            <a:r>
              <a:rPr lang="ru-RU" dirty="0"/>
              <a:t> </a:t>
            </a:r>
            <a:r>
              <a:rPr lang="ru-RU" dirty="0" err="1"/>
              <a:t>складності</a:t>
            </a:r>
            <a:r>
              <a:rPr lang="ru-RU" dirty="0"/>
              <a:t> з </a:t>
            </a:r>
            <a:r>
              <a:rPr lang="ru-RU" dirty="0" err="1"/>
              <a:t>порадами</a:t>
            </a:r>
            <a:r>
              <a:rPr lang="ru-RU" dirty="0"/>
              <a:t> </a:t>
            </a:r>
            <a:r>
              <a:rPr lang="ru-RU" dirty="0" err="1"/>
              <a:t>щодо</a:t>
            </a:r>
            <a:r>
              <a:rPr lang="ru-RU" dirty="0"/>
              <a:t> </a:t>
            </a:r>
            <a:r>
              <a:rPr lang="ru-RU" dirty="0" err="1"/>
              <a:t>харчування</a:t>
            </a:r>
            <a:r>
              <a:rPr lang="ru-RU" dirty="0"/>
              <a:t> та </a:t>
            </a:r>
            <a:r>
              <a:rPr lang="ru-RU" dirty="0" err="1"/>
              <a:t>активності</a:t>
            </a:r>
            <a:r>
              <a:rPr lang="ru-RU" dirty="0"/>
              <a:t>.</a:t>
            </a:r>
            <a:endParaRPr lang="uk-UA" dirty="0"/>
          </a:p>
        </p:txBody>
      </p:sp>
      <p:sp>
        <p:nvSpPr>
          <p:cNvPr id="5" name="TextBox 4">
            <a:extLst>
              <a:ext uri="{FF2B5EF4-FFF2-40B4-BE49-F238E27FC236}">
                <a16:creationId xmlns:a16="http://schemas.microsoft.com/office/drawing/2014/main" id="{14937F94-7C72-4B3F-A800-453FBF362D48}"/>
              </a:ext>
            </a:extLst>
          </p:cNvPr>
          <p:cNvSpPr txBox="1"/>
          <p:nvPr/>
        </p:nvSpPr>
        <p:spPr>
          <a:xfrm>
            <a:off x="346229" y="1399958"/>
            <a:ext cx="6094520" cy="1754326"/>
          </a:xfrm>
          <a:prstGeom prst="rect">
            <a:avLst/>
          </a:prstGeom>
          <a:noFill/>
        </p:spPr>
        <p:txBody>
          <a:bodyPr wrap="square">
            <a:spAutoFit/>
          </a:bodyPr>
          <a:lstStyle/>
          <a:p>
            <a:r>
              <a:rPr lang="en-US" dirty="0" err="1"/>
              <a:t>Англійська:Eating</a:t>
            </a:r>
            <a:r>
              <a:rPr lang="en-US" dirty="0"/>
              <a:t> healthy is not just about choosing the right foods, but also about creating a balanced lifestyle. Regular exercise, sufficient sleep, and stress management are all important components. Small changes, such as drinking more water or adding vegetables to every meal, can make a big difference over time.</a:t>
            </a:r>
            <a:endParaRPr lang="uk-UA" dirty="0"/>
          </a:p>
        </p:txBody>
      </p:sp>
      <p:sp>
        <p:nvSpPr>
          <p:cNvPr id="7" name="TextBox 6">
            <a:extLst>
              <a:ext uri="{FF2B5EF4-FFF2-40B4-BE49-F238E27FC236}">
                <a16:creationId xmlns:a16="http://schemas.microsoft.com/office/drawing/2014/main" id="{548F4FEE-1C8E-46FA-AB1D-F68909FE8CAA}"/>
              </a:ext>
            </a:extLst>
          </p:cNvPr>
          <p:cNvSpPr txBox="1"/>
          <p:nvPr/>
        </p:nvSpPr>
        <p:spPr>
          <a:xfrm>
            <a:off x="339571" y="3262515"/>
            <a:ext cx="6094520" cy="2031325"/>
          </a:xfrm>
          <a:prstGeom prst="rect">
            <a:avLst/>
          </a:prstGeom>
          <a:noFill/>
        </p:spPr>
        <p:txBody>
          <a:bodyPr wrap="square">
            <a:spAutoFit/>
          </a:bodyPr>
          <a:lstStyle/>
          <a:p>
            <a:r>
              <a:rPr lang="uk-UA" dirty="0" err="1"/>
              <a:t>Українська:Здорове</a:t>
            </a:r>
            <a:r>
              <a:rPr lang="uk-UA" dirty="0"/>
              <a:t> харчування — це не лише вибір правильних продуктів, а й створення збалансованого способу життя. Регулярні фізичні вправи, достатній сон та управління стресом — усі важливі складові. Маленькі зміни, наприклад, пиття більшої кількості води або додавання овочів до кожного прийому їжі, можуть з часом дати великий ефект.</a:t>
            </a:r>
          </a:p>
        </p:txBody>
      </p:sp>
    </p:spTree>
    <p:extLst>
      <p:ext uri="{BB962C8B-B14F-4D97-AF65-F5344CB8AC3E}">
        <p14:creationId xmlns:p14="http://schemas.microsoft.com/office/powerpoint/2010/main" val="1438702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F5EDFA-6815-49F6-8988-0E5CEC0A96D3}"/>
              </a:ext>
            </a:extLst>
          </p:cNvPr>
          <p:cNvSpPr txBox="1"/>
          <p:nvPr/>
        </p:nvSpPr>
        <p:spPr>
          <a:xfrm>
            <a:off x="339571" y="554828"/>
            <a:ext cx="6094520" cy="923330"/>
          </a:xfrm>
          <a:prstGeom prst="rect">
            <a:avLst/>
          </a:prstGeom>
          <a:noFill/>
        </p:spPr>
        <p:txBody>
          <a:bodyPr wrap="square">
            <a:spAutoFit/>
          </a:bodyPr>
          <a:lstStyle/>
          <a:p>
            <a:r>
              <a:rPr lang="ru-RU" dirty="0" err="1"/>
              <a:t>Назва</a:t>
            </a:r>
            <a:r>
              <a:rPr lang="ru-RU" dirty="0"/>
              <a:t> </a:t>
            </a:r>
            <a:r>
              <a:rPr lang="ru-RU" dirty="0" err="1"/>
              <a:t>роботи</a:t>
            </a:r>
            <a:r>
              <a:rPr lang="ru-RU" dirty="0"/>
              <a:t>: Переклад </a:t>
            </a:r>
            <a:r>
              <a:rPr lang="ru-RU" dirty="0" err="1"/>
              <a:t>огляду</a:t>
            </a:r>
            <a:r>
              <a:rPr lang="ru-RU" dirty="0"/>
              <a:t> смартфона</a:t>
            </a:r>
          </a:p>
          <a:p>
            <a:r>
              <a:rPr lang="ru-RU" dirty="0" err="1"/>
              <a:t>Опис</a:t>
            </a:r>
            <a:r>
              <a:rPr lang="ru-RU" dirty="0"/>
              <a:t> </a:t>
            </a:r>
            <a:r>
              <a:rPr lang="ru-RU" dirty="0" err="1"/>
              <a:t>роботи</a:t>
            </a:r>
            <a:r>
              <a:rPr lang="ru-RU" dirty="0"/>
              <a:t>: Текст з </a:t>
            </a:r>
            <a:r>
              <a:rPr lang="ru-RU" dirty="0" err="1"/>
              <a:t>маркетинговими</a:t>
            </a:r>
            <a:r>
              <a:rPr lang="ru-RU" dirty="0"/>
              <a:t> </a:t>
            </a:r>
            <a:r>
              <a:rPr lang="ru-RU" dirty="0" err="1"/>
              <a:t>термінами</a:t>
            </a:r>
            <a:r>
              <a:rPr lang="ru-RU" dirty="0"/>
              <a:t>, </a:t>
            </a:r>
            <a:r>
              <a:rPr lang="ru-RU" dirty="0" err="1"/>
              <a:t>адаптований</a:t>
            </a:r>
            <a:r>
              <a:rPr lang="ru-RU" dirty="0"/>
              <a:t> для </a:t>
            </a:r>
            <a:r>
              <a:rPr lang="ru-RU" dirty="0" err="1"/>
              <a:t>української</a:t>
            </a:r>
            <a:r>
              <a:rPr lang="ru-RU" dirty="0"/>
              <a:t> </a:t>
            </a:r>
            <a:r>
              <a:rPr lang="ru-RU" dirty="0" err="1"/>
              <a:t>аудиторії</a:t>
            </a:r>
            <a:r>
              <a:rPr lang="ru-RU" dirty="0"/>
              <a:t>.</a:t>
            </a:r>
            <a:endParaRPr lang="uk-UA" dirty="0"/>
          </a:p>
        </p:txBody>
      </p:sp>
      <p:sp>
        <p:nvSpPr>
          <p:cNvPr id="5" name="TextBox 4">
            <a:extLst>
              <a:ext uri="{FF2B5EF4-FFF2-40B4-BE49-F238E27FC236}">
                <a16:creationId xmlns:a16="http://schemas.microsoft.com/office/drawing/2014/main" id="{627E351E-3D39-4396-9A70-D0B3579B6518}"/>
              </a:ext>
            </a:extLst>
          </p:cNvPr>
          <p:cNvSpPr txBox="1"/>
          <p:nvPr/>
        </p:nvSpPr>
        <p:spPr>
          <a:xfrm>
            <a:off x="339571" y="1657373"/>
            <a:ext cx="6094520" cy="3416320"/>
          </a:xfrm>
          <a:prstGeom prst="rect">
            <a:avLst/>
          </a:prstGeom>
          <a:noFill/>
        </p:spPr>
        <p:txBody>
          <a:bodyPr wrap="square">
            <a:spAutoFit/>
          </a:bodyPr>
          <a:lstStyle/>
          <a:p>
            <a:r>
              <a:rPr lang="en-US" dirty="0"/>
              <a:t>This laptop offers a perfect balance between power and portability. With a high-speed processor, long battery life, and lightweight design, it is ideal for students and professionals alike. The vivid display and durable build make it a reliable choice for everyday use</a:t>
            </a:r>
            <a:endParaRPr lang="uk-UA" dirty="0"/>
          </a:p>
          <a:p>
            <a:r>
              <a:rPr lang="en-US" dirty="0"/>
              <a:t>.</a:t>
            </a:r>
            <a:r>
              <a:rPr lang="uk-UA" dirty="0" err="1"/>
              <a:t>Українська:Цей</a:t>
            </a:r>
            <a:r>
              <a:rPr lang="uk-UA" dirty="0"/>
              <a:t> ноутбук пропонує ідеальний баланс між потужністю та портативністю. Завдяки швидкому процесору, тривалому часу роботи батареї та легкому дизайну він підходить як для студентів, так і для професіоналів. Яскравий дисплей та міцна конструкція роблять його надійним вибором для щоденного використання.</a:t>
            </a:r>
          </a:p>
        </p:txBody>
      </p:sp>
    </p:spTree>
    <p:extLst>
      <p:ext uri="{BB962C8B-B14F-4D97-AF65-F5344CB8AC3E}">
        <p14:creationId xmlns:p14="http://schemas.microsoft.com/office/powerpoint/2010/main" val="2881773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3D09A5-922A-4AB7-97B1-00BF6703D9A4}"/>
              </a:ext>
            </a:extLst>
          </p:cNvPr>
          <p:cNvSpPr txBox="1"/>
          <p:nvPr/>
        </p:nvSpPr>
        <p:spPr>
          <a:xfrm>
            <a:off x="170895" y="474929"/>
            <a:ext cx="6094520" cy="923330"/>
          </a:xfrm>
          <a:prstGeom prst="rect">
            <a:avLst/>
          </a:prstGeom>
          <a:noFill/>
        </p:spPr>
        <p:txBody>
          <a:bodyPr wrap="square">
            <a:spAutoFit/>
          </a:bodyPr>
          <a:lstStyle/>
          <a:p>
            <a:r>
              <a:rPr lang="ru-RU" dirty="0" err="1"/>
              <a:t>Назва</a:t>
            </a:r>
            <a:r>
              <a:rPr lang="ru-RU" dirty="0"/>
              <a:t> </a:t>
            </a:r>
            <a:r>
              <a:rPr lang="ru-RU" dirty="0" err="1"/>
              <a:t>роботи</a:t>
            </a:r>
            <a:r>
              <a:rPr lang="ru-RU" dirty="0"/>
              <a:t>: Переклад </a:t>
            </a:r>
            <a:r>
              <a:rPr lang="ru-RU" dirty="0" err="1"/>
              <a:t>статті</a:t>
            </a:r>
            <a:r>
              <a:rPr lang="ru-RU" dirty="0"/>
              <a:t> про </a:t>
            </a:r>
            <a:r>
              <a:rPr lang="ru-RU" dirty="0" err="1"/>
              <a:t>технології</a:t>
            </a:r>
            <a:endParaRPr lang="ru-RU" dirty="0"/>
          </a:p>
          <a:p>
            <a:r>
              <a:rPr lang="ru-RU" dirty="0" err="1"/>
              <a:t>Опис</a:t>
            </a:r>
            <a:r>
              <a:rPr lang="ru-RU" dirty="0"/>
              <a:t> </a:t>
            </a:r>
            <a:r>
              <a:rPr lang="ru-RU" dirty="0" err="1"/>
              <a:t>роботи</a:t>
            </a:r>
            <a:r>
              <a:rPr lang="ru-RU" dirty="0"/>
              <a:t>: </a:t>
            </a:r>
            <a:r>
              <a:rPr lang="ru-RU" dirty="0" err="1"/>
              <a:t>Точний</a:t>
            </a:r>
            <a:r>
              <a:rPr lang="ru-RU" dirty="0"/>
              <a:t> переклад </a:t>
            </a:r>
            <a:r>
              <a:rPr lang="ru-RU" dirty="0" err="1"/>
              <a:t>спеціалізованих</a:t>
            </a:r>
            <a:r>
              <a:rPr lang="ru-RU" dirty="0"/>
              <a:t> </a:t>
            </a:r>
            <a:r>
              <a:rPr lang="ru-RU" dirty="0" err="1"/>
              <a:t>термінів</a:t>
            </a:r>
            <a:r>
              <a:rPr lang="ru-RU" dirty="0"/>
              <a:t> IT та </a:t>
            </a:r>
            <a:r>
              <a:rPr lang="ru-RU" dirty="0" err="1"/>
              <a:t>програмного</a:t>
            </a:r>
            <a:r>
              <a:rPr lang="ru-RU" dirty="0"/>
              <a:t> </a:t>
            </a:r>
            <a:r>
              <a:rPr lang="ru-RU" dirty="0" err="1"/>
              <a:t>забезпечення</a:t>
            </a:r>
            <a:r>
              <a:rPr lang="ru-RU" dirty="0"/>
              <a:t>.</a:t>
            </a:r>
            <a:endParaRPr lang="uk-UA" dirty="0"/>
          </a:p>
        </p:txBody>
      </p:sp>
      <p:sp>
        <p:nvSpPr>
          <p:cNvPr id="5" name="TextBox 4">
            <a:extLst>
              <a:ext uri="{FF2B5EF4-FFF2-40B4-BE49-F238E27FC236}">
                <a16:creationId xmlns:a16="http://schemas.microsoft.com/office/drawing/2014/main" id="{0755B8F6-1F0D-457F-A625-D0808AFFC521}"/>
              </a:ext>
            </a:extLst>
          </p:cNvPr>
          <p:cNvSpPr txBox="1"/>
          <p:nvPr/>
        </p:nvSpPr>
        <p:spPr>
          <a:xfrm>
            <a:off x="73240" y="1613023"/>
            <a:ext cx="6094520" cy="1477328"/>
          </a:xfrm>
          <a:prstGeom prst="rect">
            <a:avLst/>
          </a:prstGeom>
          <a:noFill/>
        </p:spPr>
        <p:txBody>
          <a:bodyPr wrap="square">
            <a:spAutoFit/>
          </a:bodyPr>
          <a:lstStyle/>
          <a:p>
            <a:r>
              <a:rPr lang="en-US" dirty="0"/>
              <a:t>Artificial Intelligence (AI) is changing the way companies operate. By implementing machine learning algorithms, businesses can analyze large datasets, predict trends, and make informed decisions. AI applications are now used in healthcare, finance, and marketing to improve efficiency and outcomes.</a:t>
            </a:r>
            <a:endParaRPr lang="uk-UA" dirty="0"/>
          </a:p>
        </p:txBody>
      </p:sp>
      <p:sp>
        <p:nvSpPr>
          <p:cNvPr id="7" name="TextBox 6">
            <a:extLst>
              <a:ext uri="{FF2B5EF4-FFF2-40B4-BE49-F238E27FC236}">
                <a16:creationId xmlns:a16="http://schemas.microsoft.com/office/drawing/2014/main" id="{F921DDB9-2B6E-4ED1-BF38-96AA21162520}"/>
              </a:ext>
            </a:extLst>
          </p:cNvPr>
          <p:cNvSpPr txBox="1"/>
          <p:nvPr/>
        </p:nvSpPr>
        <p:spPr>
          <a:xfrm>
            <a:off x="170895" y="3429000"/>
            <a:ext cx="6094520" cy="2031325"/>
          </a:xfrm>
          <a:prstGeom prst="rect">
            <a:avLst/>
          </a:prstGeom>
          <a:noFill/>
        </p:spPr>
        <p:txBody>
          <a:bodyPr wrap="square">
            <a:spAutoFit/>
          </a:bodyPr>
          <a:lstStyle/>
          <a:p>
            <a:r>
              <a:rPr lang="uk-UA" dirty="0" err="1"/>
              <a:t>Українська:Штучний</a:t>
            </a:r>
            <a:r>
              <a:rPr lang="uk-UA" dirty="0"/>
              <a:t> інтелект (ШІ) змінює спосіб роботи компаній. Використовуючи алгоритми машинного навчання, бізнеси можуть аналізувати великі масиви даних, прогнозувати тенденції та приймати обґрунтовані рішення. Застосування ШІ зараз використовується в охороні здоров’я, фінансах та маркетингу для підвищення ефективності та результативності.</a:t>
            </a:r>
          </a:p>
        </p:txBody>
      </p:sp>
    </p:spTree>
    <p:extLst>
      <p:ext uri="{BB962C8B-B14F-4D97-AF65-F5344CB8AC3E}">
        <p14:creationId xmlns:p14="http://schemas.microsoft.com/office/powerpoint/2010/main" val="1154324740"/>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14</TotalTime>
  <Words>944</Words>
  <Application>Microsoft Office PowerPoint</Application>
  <PresentationFormat>Широкий екран</PresentationFormat>
  <Paragraphs>31</Paragraphs>
  <Slides>8</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8</vt:i4>
      </vt:variant>
    </vt:vector>
  </HeadingPairs>
  <TitlesOfParts>
    <vt:vector size="11" baseType="lpstr">
      <vt:lpstr>Arial</vt:lpstr>
      <vt:lpstr>Gill Sans MT</vt:lpstr>
      <vt:lpstr>Галерея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Шпак</dc:creator>
  <cp:lastModifiedBy>Шпак</cp:lastModifiedBy>
  <cp:revision>1</cp:revision>
  <dcterms:created xsi:type="dcterms:W3CDTF">2025-10-26T12:08:37Z</dcterms:created>
  <dcterms:modified xsi:type="dcterms:W3CDTF">2025-10-26T12:22:49Z</dcterms:modified>
</cp:coreProperties>
</file>