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15"/>
  </p:notesMasterIdLst>
  <p:sldIdLst>
    <p:sldId id="256" r:id="rId2"/>
    <p:sldId id="257" r:id="rId3"/>
    <p:sldId id="277" r:id="rId4"/>
    <p:sldId id="273" r:id="rId5"/>
    <p:sldId id="262" r:id="rId6"/>
    <p:sldId id="260" r:id="rId7"/>
    <p:sldId id="264" r:id="rId8"/>
    <p:sldId id="268" r:id="rId9"/>
    <p:sldId id="278" r:id="rId10"/>
    <p:sldId id="269" r:id="rId11"/>
    <p:sldId id="265" r:id="rId12"/>
    <p:sldId id="274" r:id="rId13"/>
    <p:sldId id="275" r:id="rId1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3EA"/>
    <a:srgbClr val="35B19D"/>
    <a:srgbClr val="1984CC"/>
    <a:srgbClr val="03136A"/>
    <a:srgbClr val="35759D"/>
    <a:srgbClr val="000000"/>
    <a:srgbClr val="FFFF00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6" autoAdjust="0"/>
    <p:restoredTop sz="94291" autoAdjust="0"/>
  </p:normalViewPr>
  <p:slideViewPr>
    <p:cSldViewPr>
      <p:cViewPr varScale="1">
        <p:scale>
          <a:sx n="70" d="100"/>
          <a:sy n="70" d="100"/>
        </p:scale>
        <p:origin x="1206" y="-18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3CBB3E-9AF0-4416-A57C-6E9EB41AF7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38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1D833C-BFEC-462C-A28D-25F6767AEB5B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107626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D4076C-94DC-4353-BA4F-6A02C12D877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02382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23D-956E-49E0-AF23-DDB4CD5769E8}" type="datetime1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38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9DA7-C192-4092-B6C4-7CC77CE53D9F}" type="datetime1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62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EB77-C1AD-4BEC-B42A-A00035428991}" type="datetime1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66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7042-7743-48B5-A65E-FE4CAEE0E95E}" type="datetime1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327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BA44-0430-49FC-A9B5-C26A42875736}" type="datetime1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88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9C71-047A-4EF8-81CD-923E25A8EA50}" type="datetime1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29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4993-8D15-4A98-8390-2CD81099E49D}" type="datetime1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431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6642-A041-49C3-A267-BC736F548543}" type="datetime1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35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F534-B6F1-4101-9110-B0BD3BC48F98}" type="datetime1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3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583B-C90F-4EEF-8E08-810C44DAC590}" type="datetime1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7C4D-5A3E-48A0-834E-E77333FDF290}" type="datetime1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83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E02A-2A9D-494A-BF16-CAD2322BAC0D}" type="datetime1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1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A643-F22E-401F-9799-1A28E38C0595}" type="datetime1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197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5AC2-51AB-46B5-A6AC-C7796DFB6369}" type="datetime1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7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1703-6E81-4AB8-8C74-B1C990E40C58}" type="datetime1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5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92F4-B48D-45C0-868A-765E16729F8E}" type="datetime1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93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8FF8-5277-4DCE-8C54-C107610C304E}" type="datetime1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9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3">
                <a:lumMod val="60000"/>
                <a:lumOff val="40000"/>
              </a:schemeClr>
            </a:gs>
            <a:gs pos="16000">
              <a:schemeClr val="accent4"/>
            </a:gs>
            <a:gs pos="54000">
              <a:srgbClr val="B3D3EA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671A428-F2A7-490B-9501-76993CA6B0FB}" type="datetime1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5883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916832"/>
            <a:ext cx="9144000" cy="133312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uk-UA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uk-UA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кваліфікаційної </a:t>
            </a:r>
            <a:r>
              <a:rPr lang="uk-UA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роботи:</a:t>
            </a:r>
            <a:br>
              <a:rPr lang="uk-UA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інтеграційних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проектом з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продуктової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лінійки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 «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Проденерго</a:t>
            </a:r>
            <a:r>
              <a:rPr lang="uk-UA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alt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788024" y="4149080"/>
            <a:ext cx="6620968" cy="86142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25000" lnSpcReduction="20000"/>
          </a:bodyPr>
          <a:lstStyle/>
          <a:p>
            <a:pPr algn="just"/>
            <a:r>
              <a:rPr lang="uk-UA" sz="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Виконав: студент</a:t>
            </a:r>
            <a:r>
              <a:rPr lang="uk-UA" sz="55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55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55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курсу  групи № </a:t>
            </a:r>
            <a:r>
              <a:rPr lang="uk-UA" sz="5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667уп_</a:t>
            </a:r>
            <a:endParaRPr lang="uk-UA" sz="5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55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073 </a:t>
            </a:r>
            <a:r>
              <a:rPr lang="uk-UA" sz="55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«Менеджмент»	</a:t>
            </a:r>
            <a:r>
              <a:rPr lang="uk-UA" sz="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endParaRPr lang="ru-RU" sz="5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55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Лавриненко Ю.С.</a:t>
            </a:r>
            <a:r>
              <a:rPr lang="uk-UA" sz="55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sz="5500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5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uk-UA" sz="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55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5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Бондарєва</a:t>
            </a:r>
            <a:r>
              <a:rPr lang="uk-UA" sz="55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	</a:t>
            </a:r>
            <a:r>
              <a:rPr lang="uk-UA" sz="55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І.</a:t>
            </a:r>
            <a:endParaRPr lang="en-US" alt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95736"/>
            <a:ext cx="7055380" cy="586751"/>
          </a:xfrm>
        </p:spPr>
        <p:txBody>
          <a:bodyPr/>
          <a:lstStyle/>
          <a:p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Процесна модель «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</a:t>
            </a: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17447" t="26313" r="17518" b="9640"/>
          <a:stretch/>
        </p:blipFill>
        <p:spPr bwMode="auto">
          <a:xfrm>
            <a:off x="251520" y="1063423"/>
            <a:ext cx="8640960" cy="53899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80843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43744" y="363158"/>
            <a:ext cx="7055380" cy="1400530"/>
          </a:xfrm>
        </p:spPr>
        <p:txBody>
          <a:bodyPr/>
          <a:lstStyle/>
          <a:p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Комп'ютерне моделювання проекту засобами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Project 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 cstate="print"/>
          <a:srcRect l="5713" t="12633" r="36229" b="29115"/>
          <a:stretch/>
        </p:blipFill>
        <p:spPr bwMode="auto">
          <a:xfrm>
            <a:off x="331377" y="1268760"/>
            <a:ext cx="7442903" cy="48376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337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43744" y="363158"/>
            <a:ext cx="7055380" cy="1400530"/>
          </a:xfrm>
        </p:spPr>
        <p:txBody>
          <a:bodyPr/>
          <a:lstStyle/>
          <a:p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Комп'ютерне моделювання проекту засобами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Project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/>
          <a:srcRect l="5559" t="12907" r="36537" b="20629"/>
          <a:stretch/>
        </p:blipFill>
        <p:spPr bwMode="auto">
          <a:xfrm>
            <a:off x="483819" y="1078556"/>
            <a:ext cx="7986039" cy="54137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109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055380" cy="140053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Висновки: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00808"/>
            <a:ext cx="7488832" cy="4195481"/>
          </a:xfrm>
        </p:spPr>
        <p:txBody>
          <a:bodyPr/>
          <a:lstStyle/>
          <a:p>
            <a:pPr>
              <a:buClr>
                <a:srgbClr val="03136A"/>
              </a:buClr>
            </a:pP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Надано організаційно-економічну характеристику підприємства ТОВ «ПРОДЕНЕРГО»; </a:t>
            </a:r>
          </a:p>
          <a:p>
            <a:pPr>
              <a:buClr>
                <a:srgbClr val="03136A"/>
              </a:buClr>
            </a:pP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Проаналізовано конкурентне середовище та обґрунтовано доцільність розширення асортименту; </a:t>
            </a:r>
          </a:p>
          <a:p>
            <a:pPr>
              <a:buClr>
                <a:srgbClr val="03136A"/>
              </a:buClr>
            </a:pP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Розроблено процесну модель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программному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Fusion Process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Modeler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3136A"/>
              </a:buClr>
            </a:pP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Розроблено комп’ютерну модель проекту засобами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Project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ru-RU" altLang="en-US" sz="1800" dirty="0"/>
          </a:p>
          <a:p>
            <a:pPr>
              <a:lnSpc>
                <a:spcPct val="80000"/>
              </a:lnSpc>
            </a:pPr>
            <a:endParaRPr lang="ru-RU" altLang="en-US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89102"/>
            <a:ext cx="88924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кваліфікаційної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озробка рекомендацій щодо управління інтеграційними процесами 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продуктової лінійки ТОВ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ПРОДЕНЕРГО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l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– 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 управління інтеграцією проекту.</a:t>
            </a:r>
            <a:endParaRPr lang="uk-UA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дослідження – теоретико-методичний 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інструментарій управління інтеграційними процесами проекту.</a:t>
            </a:r>
            <a:endParaRPr lang="uk-UA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дипломної роботи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Розглянути особливості інтеграційних процесів управління проектом, поняття проекту та його особливості. </a:t>
            </a:r>
            <a:endPara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Проаналізувати конкурентне середовище ТОВ «</a:t>
            </a:r>
            <a:r>
              <a:rPr lang="uk-UA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Проденерго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Розробити бізнес-план проекту впровадження нового виду продукції швидкого приготування для ТОВ «</a:t>
            </a:r>
            <a:r>
              <a:rPr lang="uk-UA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Проденерго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Дослідити процеси управління інтеграцією проекту розширення продуктової лінійки. </a:t>
            </a:r>
          </a:p>
          <a:p>
            <a:pPr algn="l"/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Розробити процесну модель управління інтеграцією проекту впровадження нового виду продукції.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Розробити комп’ютерну модель проекту впровадження нового виду продукції.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95736"/>
            <a:ext cx="7992888" cy="1233468"/>
          </a:xfrm>
        </p:spPr>
        <p:txBody>
          <a:bodyPr/>
          <a:lstStyle/>
          <a:p>
            <a:r>
              <a:rPr lang="uk-UA" dirty="0" smtClean="0"/>
              <a:t>Процеси управління інтеграцією проекту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276872"/>
            <a:ext cx="9144000" cy="3180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9214" indent="-285750" algn="l">
              <a:spcBef>
                <a:spcPts val="384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Статуту проекту;</a:t>
            </a:r>
          </a:p>
          <a:p>
            <a:pPr marL="569214" indent="-285750" algn="l">
              <a:spcBef>
                <a:spcPts val="384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попереднього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проекту;</a:t>
            </a:r>
          </a:p>
          <a:p>
            <a:pPr marL="569214" indent="-285750" algn="l">
              <a:spcBef>
                <a:spcPts val="384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плану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проектом;</a:t>
            </a:r>
          </a:p>
          <a:p>
            <a:pPr marL="569214" indent="-285750" algn="l">
              <a:spcBef>
                <a:spcPts val="384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роботами проекту;</a:t>
            </a:r>
          </a:p>
          <a:p>
            <a:pPr marL="569214" indent="-285750" algn="l">
              <a:spcBef>
                <a:spcPts val="384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Загальне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змінами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69214" indent="-285750" algn="l">
              <a:spcBef>
                <a:spcPts val="384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Закриття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47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D925CC-BF81-4DEA-9C32-36CFB59C2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7055380" cy="1400530"/>
          </a:xfrm>
        </p:spPr>
        <p:txBody>
          <a:bodyPr/>
          <a:lstStyle/>
          <a:p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Організаційна структура підприємства</a:t>
            </a:r>
            <a:endParaRPr lang="uk-U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C70E500-D734-48DA-9A37-D54A8A379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476672"/>
            <a:ext cx="7442903" cy="6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6711654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 ТМ «Сто пудів»:</a:t>
            </a:r>
          </a:p>
          <a:p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Готові суміші для випікання</a:t>
            </a:r>
          </a:p>
          <a:p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Страви зручного приготування </a:t>
            </a:r>
          </a:p>
          <a:p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Правильне харчування </a:t>
            </a:r>
          </a:p>
          <a:p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Крупи </a:t>
            </a:r>
          </a:p>
          <a:p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Безглютенові продукти </a:t>
            </a:r>
          </a:p>
          <a:p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 та дачні товари </a:t>
            </a:r>
          </a:p>
          <a:p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Макаронні вироби </a:t>
            </a:r>
          </a:p>
          <a:p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Сухофрукти, горіхи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Рисунок 4" descr="https://ua.all.biz/img/ua/catalog/3057372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1"/>
          <a:stretch/>
        </p:blipFill>
        <p:spPr bwMode="auto">
          <a:xfrm>
            <a:off x="3995936" y="404664"/>
            <a:ext cx="4752528" cy="5256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77568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055380" cy="140053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SWOT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-аналіз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912003"/>
              </p:ext>
            </p:extLst>
          </p:nvPr>
        </p:nvGraphicFramePr>
        <p:xfrm>
          <a:off x="467544" y="888905"/>
          <a:ext cx="8047731" cy="5472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6930">
                  <a:extLst>
                    <a:ext uri="{9D8B030D-6E8A-4147-A177-3AD203B41FA5}">
                      <a16:colId xmlns:a16="http://schemas.microsoft.com/office/drawing/2014/main" xmlns="" val="599119236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xmlns="" val="2418364456"/>
                    </a:ext>
                  </a:extLst>
                </a:gridCol>
                <a:gridCol w="3888433">
                  <a:extLst>
                    <a:ext uri="{9D8B030D-6E8A-4147-A177-3AD203B41FA5}">
                      <a16:colId xmlns:a16="http://schemas.microsoft.com/office/drawing/2014/main" xmlns="" val="2591355143"/>
                    </a:ext>
                  </a:extLst>
                </a:gridCol>
              </a:tblGrid>
              <a:tr h="414150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Внутрішнє середовище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49" marR="53849" marT="32310" marB="3231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Сильні сторони (S)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49" marR="53849" marT="32310" marB="323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Слабкі сторони (W)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49" marR="53849" marT="32310" marB="32310" anchor="ctr"/>
                </a:tc>
                <a:extLst>
                  <a:ext uri="{0D108BD9-81ED-4DB2-BD59-A6C34878D82A}">
                    <a16:rowId xmlns:a16="http://schemas.microsoft.com/office/drawing/2014/main" xmlns="" val="2737660269"/>
                  </a:ext>
                </a:extLst>
              </a:tr>
              <a:tr h="2538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Висока якість продукції.</a:t>
                      </a:r>
                      <a:b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Молодий і перспективний колектив.</a:t>
                      </a:r>
                      <a:b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Гнучка політика керівництва.</a:t>
                      </a:r>
                      <a:b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Доступні ціни.</a:t>
                      </a:r>
                      <a:b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49" marR="53849" marT="32310" marB="3231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Брак власного устаткування.</a:t>
                      </a:r>
                      <a:b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Низька </a:t>
                      </a: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зацікавленість 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рядового персоналу у розвитку компанії.</a:t>
                      </a:r>
                      <a:b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Слабке технічне забезпечення. </a:t>
                      </a:r>
                      <a:b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Додаткові транспортні витрати.</a:t>
                      </a:r>
                      <a:b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Недостатньо високий прибуток.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49" marR="53849" marT="32310" marB="32310" anchor="ctr"/>
                </a:tc>
                <a:extLst>
                  <a:ext uri="{0D108BD9-81ED-4DB2-BD59-A6C34878D82A}">
                    <a16:rowId xmlns:a16="http://schemas.microsoft.com/office/drawing/2014/main" xmlns="" val="454929757"/>
                  </a:ext>
                </a:extLst>
              </a:tr>
              <a:tr h="382817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Зовнішнє середовище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49" marR="53849" marT="32310" marB="3231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Можливості (O)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49" marR="53849" marT="32310" marB="323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Загрози (T)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49" marR="53849" marT="32310" marB="32310" anchor="ctr"/>
                </a:tc>
                <a:extLst>
                  <a:ext uri="{0D108BD9-81ED-4DB2-BD59-A6C34878D82A}">
                    <a16:rowId xmlns:a16="http://schemas.microsoft.com/office/drawing/2014/main" xmlns="" val="3248540037"/>
                  </a:ext>
                </a:extLst>
              </a:tr>
              <a:tr h="21375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Розширення виробничої лінії.</a:t>
                      </a:r>
                      <a:b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Вихід на нові ринки.</a:t>
                      </a:r>
                      <a:b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Налагодження роботи з постачальниками інших регіонів.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49" marR="53849" marT="32310" marB="3231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Поява нових конкурентів.</a:t>
                      </a:r>
                      <a:b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Збільшення цін на матеріали.</a:t>
                      </a:r>
                      <a:b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Зростаючий конкурентний тиск.</a:t>
                      </a:r>
                      <a:b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Зниження репутації.</a:t>
                      </a:r>
                      <a:b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Банкрутство.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49" marR="53849" marT="32310" marB="32310" anchor="ctr"/>
                </a:tc>
                <a:extLst>
                  <a:ext uri="{0D108BD9-81ED-4DB2-BD59-A6C34878D82A}">
                    <a16:rowId xmlns:a16="http://schemas.microsoft.com/office/drawing/2014/main" xmlns="" val="2122112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313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6" cy="6021288"/>
          </a:xfrm>
        </p:spPr>
        <p:txBody>
          <a:bodyPr/>
          <a:lstStyle/>
          <a:p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Резюме проекту</a:t>
            </a:r>
            <a:b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проекту – випуск нового формату продукції швидкого приготування в м.Харкові, для розширення ринку громадського харчування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Основне джерело фінансування проекту – кошти ТОВ 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«ПРОДЕНЕРГО».</a:t>
            </a:r>
            <a:b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Маркетинг: розробка офіційного сайту, замовлення флаєрів і банерів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Персонал: 8 чоловіків 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реалізації проекту необхідне приміщення загальною площею 30 м2.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72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60" y="332656"/>
            <a:ext cx="8659290" cy="1400530"/>
          </a:xfrm>
        </p:spPr>
        <p:txBody>
          <a:bodyPr/>
          <a:lstStyle/>
          <a:p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Організаційна структура управління проекту з випуску продукції швидкого приготування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28458" t="34388" r="26168" b="48221"/>
          <a:stretch/>
        </p:blipFill>
        <p:spPr bwMode="auto">
          <a:xfrm>
            <a:off x="323528" y="1628800"/>
            <a:ext cx="8479778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7985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055380" cy="1400530"/>
          </a:xfrm>
        </p:spPr>
        <p:txBody>
          <a:bodyPr/>
          <a:lstStyle/>
          <a:p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Процесна модель </a:t>
            </a: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IS</a:t>
            </a: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6611" t="23581" r="18773" b="12366"/>
          <a:stretch/>
        </p:blipFill>
        <p:spPr bwMode="auto">
          <a:xfrm>
            <a:off x="107504" y="888905"/>
            <a:ext cx="8933672" cy="53595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1189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218</Words>
  <Application>Microsoft Office PowerPoint</Application>
  <PresentationFormat>Экран (4:3)</PresentationFormat>
  <Paragraphs>70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Ион</vt:lpstr>
      <vt:lpstr>Тема кваліфікаційної роботи:  «Удосконалення інтеграційних процесів управління проектом з розширення продуктової лінійки ТОВ «Проденерго»</vt:lpstr>
      <vt:lpstr>Презентация PowerPoint</vt:lpstr>
      <vt:lpstr>Процеси управління інтеграцією проекту </vt:lpstr>
      <vt:lpstr>Організаційна структура підприємства</vt:lpstr>
      <vt:lpstr>Презентация PowerPoint</vt:lpstr>
      <vt:lpstr>SWOT-аналіз</vt:lpstr>
      <vt:lpstr>Резюме проекту  Мета проекту – випуск нового формату продукції швидкого приготування в м.Харкові, для розширення ринку громадського харчування.  Основне джерело фінансування проекту – кошти ТОВ «ПРОДЕНЕРГО».  Маркетинг: розробка офіційного сайту, замовлення флаєрів і банерів.  Персонал: 8 чоловіків   Для реалізації проекту необхідне приміщення загальною площею 30 м2.  </vt:lpstr>
      <vt:lpstr>Організаційна структура управління проекту з випуску продукції швидкого приготування</vt:lpstr>
      <vt:lpstr>Процесна модель «AS IS»</vt:lpstr>
      <vt:lpstr>Процесна модель «TO BE»</vt:lpstr>
      <vt:lpstr>Комп'ютерне моделювання проекту засобами MS Project </vt:lpstr>
      <vt:lpstr>Комп'ютерне моделювання проекту засобами MS Project </vt:lpstr>
      <vt:lpstr>Висновки: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дипломної роботи:  «Управління проектом з розширення продуктової лінійки ТОВ «Проденерго»</dc:title>
  <dc:creator>Пользователь Windows</dc:creator>
  <cp:lastModifiedBy>Yuliya Lavrinenko</cp:lastModifiedBy>
  <cp:revision>29</cp:revision>
  <dcterms:created xsi:type="dcterms:W3CDTF">2019-06-05T23:06:06Z</dcterms:created>
  <dcterms:modified xsi:type="dcterms:W3CDTF">2020-12-13T15:39:33Z</dcterms:modified>
</cp:coreProperties>
</file>