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932" autoAdjust="0"/>
  </p:normalViewPr>
  <p:slideViewPr>
    <p:cSldViewPr>
      <p:cViewPr>
        <p:scale>
          <a:sx n="66" d="100"/>
          <a:sy n="66" d="100"/>
        </p:scale>
        <p:origin x="-149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4372168"/>
            <a:ext cx="7334200" cy="157711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Компанія «Міст Експрес»</a:t>
            </a:r>
            <a:br>
              <a:rPr lang="uk-UA" dirty="0" smtClean="0"/>
            </a:br>
            <a:r>
              <a:rPr lang="uk-UA" sz="1800" dirty="0" smtClean="0"/>
              <a:t>Міщенко Катерина 401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19" y="772120"/>
            <a:ext cx="7021509" cy="330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677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95605"/>
            <a:ext cx="3888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Заснований</a:t>
            </a:r>
            <a:r>
              <a:rPr lang="ru-RU" dirty="0" smtClean="0"/>
              <a:t> 2005 року </a:t>
            </a:r>
            <a:r>
              <a:rPr lang="ru-RU" dirty="0" err="1" smtClean="0"/>
              <a:t>поштово-логістичний</a:t>
            </a:r>
            <a:r>
              <a:rPr lang="ru-RU" dirty="0" smtClean="0"/>
              <a:t> оператор </a:t>
            </a:r>
            <a:r>
              <a:rPr lang="ru-RU" dirty="0" err="1" smtClean="0"/>
              <a:t>України</a:t>
            </a:r>
            <a:r>
              <a:rPr lang="ru-RU" dirty="0" smtClean="0"/>
              <a:t>, </a:t>
            </a:r>
            <a:r>
              <a:rPr lang="ru-RU" dirty="0" err="1" smtClean="0"/>
              <a:t>ТзОВ</a:t>
            </a:r>
            <a:r>
              <a:rPr lang="ru-RU" dirty="0" smtClean="0"/>
              <a:t> «</a:t>
            </a:r>
            <a:r>
              <a:rPr lang="ru-RU" dirty="0" err="1" smtClean="0"/>
              <a:t>Торговий</a:t>
            </a:r>
            <a:r>
              <a:rPr lang="ru-RU" dirty="0" smtClean="0"/>
              <a:t> </a:t>
            </a:r>
            <a:r>
              <a:rPr lang="ru-RU" dirty="0" err="1" smtClean="0"/>
              <a:t>Дім</a:t>
            </a:r>
            <a:r>
              <a:rPr lang="ru-RU" dirty="0" smtClean="0"/>
              <a:t> «</a:t>
            </a:r>
            <a:r>
              <a:rPr lang="ru-RU" dirty="0" err="1" smtClean="0"/>
              <a:t>Міст</a:t>
            </a:r>
            <a:r>
              <a:rPr lang="ru-RU" dirty="0" smtClean="0"/>
              <a:t> </a:t>
            </a:r>
            <a:r>
              <a:rPr lang="ru-RU" dirty="0" err="1" smtClean="0"/>
              <a:t>Експрес</a:t>
            </a:r>
            <a:r>
              <a:rPr lang="ru-RU" dirty="0" smtClean="0"/>
              <a:t>» є одним з </a:t>
            </a:r>
            <a:r>
              <a:rPr lang="ru-RU" dirty="0" err="1" smtClean="0"/>
              <a:t>лідерів</a:t>
            </a:r>
            <a:r>
              <a:rPr lang="ru-RU" dirty="0" smtClean="0"/>
              <a:t> у </a:t>
            </a:r>
            <a:r>
              <a:rPr lang="ru-RU" dirty="0" err="1" smtClean="0"/>
              <a:t>сегменті</a:t>
            </a:r>
            <a:r>
              <a:rPr lang="ru-RU" dirty="0" smtClean="0"/>
              <a:t> доставки </a:t>
            </a:r>
            <a:r>
              <a:rPr lang="ru-RU" dirty="0" err="1" smtClean="0"/>
              <a:t>відправлень</a:t>
            </a:r>
            <a:r>
              <a:rPr lang="ru-RU" dirty="0" smtClean="0"/>
              <a:t> «до рук» </a:t>
            </a:r>
            <a:r>
              <a:rPr lang="ru-RU" dirty="0" err="1" smtClean="0"/>
              <a:t>Одержувача</a:t>
            </a:r>
            <a:r>
              <a:rPr lang="ru-RU" dirty="0" smtClean="0"/>
              <a:t>. </a:t>
            </a:r>
            <a:r>
              <a:rPr lang="ru-RU" dirty="0" err="1" smtClean="0"/>
              <a:t>Підприємство</a:t>
            </a:r>
            <a:r>
              <a:rPr lang="ru-RU" dirty="0" smtClean="0"/>
              <a:t> </a:t>
            </a:r>
            <a:r>
              <a:rPr lang="ru-RU" dirty="0" err="1" smtClean="0"/>
              <a:t>належить</a:t>
            </a:r>
            <a:r>
              <a:rPr lang="ru-RU" dirty="0" smtClean="0"/>
              <a:t> до </a:t>
            </a:r>
            <a:r>
              <a:rPr lang="ru-RU" dirty="0" err="1" smtClean="0"/>
              <a:t>поштово-логістичної</a:t>
            </a:r>
            <a:r>
              <a:rPr lang="ru-RU" dirty="0" smtClean="0"/>
              <a:t> </a:t>
            </a:r>
            <a:r>
              <a:rPr lang="ru-RU" dirty="0" err="1" smtClean="0"/>
              <a:t>групи</a:t>
            </a:r>
            <a:r>
              <a:rPr lang="ru-RU" dirty="0" smtClean="0"/>
              <a:t> «</a:t>
            </a:r>
            <a:r>
              <a:rPr lang="en-US" dirty="0" err="1" smtClean="0"/>
              <a:t>Meest</a:t>
            </a:r>
            <a:r>
              <a:rPr lang="en-US" dirty="0" smtClean="0"/>
              <a:t> Group», </a:t>
            </a:r>
            <a:r>
              <a:rPr lang="ru-RU" dirty="0" smtClean="0"/>
              <a:t>яка </a:t>
            </a:r>
            <a:r>
              <a:rPr lang="ru-RU" dirty="0" err="1" smtClean="0"/>
              <a:t>сягає</a:t>
            </a:r>
            <a:r>
              <a:rPr lang="ru-RU" dirty="0" smtClean="0"/>
              <a:t> </a:t>
            </a:r>
            <a:r>
              <a:rPr lang="ru-RU" dirty="0" err="1" smtClean="0"/>
              <a:t>своїм</a:t>
            </a:r>
            <a:r>
              <a:rPr lang="ru-RU" dirty="0" smtClean="0"/>
              <a:t> </a:t>
            </a:r>
            <a:r>
              <a:rPr lang="ru-RU" dirty="0" err="1" smtClean="0"/>
              <a:t>корінням</a:t>
            </a:r>
            <a:r>
              <a:rPr lang="ru-RU" dirty="0" smtClean="0"/>
              <a:t> </a:t>
            </a:r>
            <a:r>
              <a:rPr lang="ru-RU" dirty="0" err="1" smtClean="0"/>
              <a:t>міжнародної</a:t>
            </a:r>
            <a:r>
              <a:rPr lang="ru-RU" dirty="0" smtClean="0"/>
              <a:t> </a:t>
            </a:r>
            <a:r>
              <a:rPr lang="ru-RU" dirty="0" err="1" smtClean="0"/>
              <a:t>корпорації</a:t>
            </a:r>
            <a:r>
              <a:rPr lang="ru-RU" dirty="0" smtClean="0"/>
              <a:t> МІСТ (</a:t>
            </a:r>
            <a:r>
              <a:rPr lang="en-US" dirty="0" err="1" smtClean="0"/>
              <a:t>Meest</a:t>
            </a:r>
            <a:r>
              <a:rPr lang="en-US" dirty="0" smtClean="0"/>
              <a:t> Corporation Inc., </a:t>
            </a:r>
            <a:r>
              <a:rPr lang="ru-RU" dirty="0" smtClean="0"/>
              <a:t>Торонто, Канада).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45271" y="1488266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/>
              <a:t>Основна</a:t>
            </a:r>
            <a:r>
              <a:rPr lang="ru-RU" b="1" dirty="0" smtClean="0"/>
              <a:t> </a:t>
            </a:r>
            <a:r>
              <a:rPr lang="ru-RU" b="1" dirty="0" err="1"/>
              <a:t>продукція</a:t>
            </a:r>
            <a:r>
              <a:rPr lang="ru-RU" b="1" dirty="0"/>
              <a:t>/</a:t>
            </a:r>
            <a:r>
              <a:rPr lang="ru-RU" b="1" dirty="0" err="1"/>
              <a:t>послуги</a:t>
            </a:r>
            <a:r>
              <a:rPr lang="ru-RU" b="1" dirty="0"/>
              <a:t> </a:t>
            </a:r>
            <a:r>
              <a:rPr lang="ru-RU" b="1" dirty="0" err="1"/>
              <a:t>компанії</a:t>
            </a:r>
            <a:r>
              <a:rPr lang="ru-RU" b="1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/>
              <a:t>доставка </a:t>
            </a:r>
            <a:r>
              <a:rPr lang="ru-RU" dirty="0" err="1"/>
              <a:t>відправлень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відділеннями</a:t>
            </a:r>
            <a:r>
              <a:rPr lang="ru-RU" dirty="0"/>
              <a:t> («склад-склад»);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доставка </a:t>
            </a:r>
            <a:r>
              <a:rPr lang="ru-RU" dirty="0" err="1"/>
              <a:t>відправлень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Замовника</a:t>
            </a:r>
            <a:r>
              <a:rPr lang="ru-RU" dirty="0"/>
              <a:t> «до дверей» </a:t>
            </a:r>
            <a:r>
              <a:rPr lang="ru-RU" dirty="0" err="1"/>
              <a:t>Одержувача</a:t>
            </a:r>
            <a:r>
              <a:rPr lang="ru-RU" dirty="0"/>
              <a:t> («</a:t>
            </a:r>
            <a:r>
              <a:rPr lang="ru-RU" dirty="0" err="1"/>
              <a:t>від</a:t>
            </a:r>
            <a:r>
              <a:rPr lang="ru-RU" dirty="0"/>
              <a:t> дверей до дверей»);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err="1" smtClean="0"/>
              <a:t>адресна</a:t>
            </a:r>
            <a:r>
              <a:rPr lang="ru-RU" dirty="0" smtClean="0"/>
              <a:t> </a:t>
            </a:r>
            <a:r>
              <a:rPr lang="ru-RU" dirty="0" err="1"/>
              <a:t>розсилка</a:t>
            </a:r>
            <a:r>
              <a:rPr lang="ru-RU" dirty="0"/>
              <a:t> </a:t>
            </a:r>
            <a:r>
              <a:rPr lang="ru-RU" dirty="0" err="1"/>
              <a:t>кореспонденції</a:t>
            </a:r>
            <a:r>
              <a:rPr lang="ru-RU" dirty="0"/>
              <a:t> (</a:t>
            </a:r>
            <a:r>
              <a:rPr lang="ru-RU" dirty="0" err="1"/>
              <a:t>рахунків</a:t>
            </a:r>
            <a:r>
              <a:rPr lang="ru-RU" dirty="0"/>
              <a:t>, </a:t>
            </a:r>
            <a:r>
              <a:rPr lang="ru-RU" dirty="0" err="1"/>
              <a:t>договорів</a:t>
            </a:r>
            <a:r>
              <a:rPr lang="ru-RU" dirty="0"/>
              <a:t>, </a:t>
            </a:r>
            <a:r>
              <a:rPr lang="ru-RU" dirty="0" err="1"/>
              <a:t>періодичних</a:t>
            </a:r>
            <a:r>
              <a:rPr lang="ru-RU" dirty="0"/>
              <a:t> </a:t>
            </a:r>
            <a:r>
              <a:rPr lang="ru-RU" dirty="0" err="1"/>
              <a:t>видань</a:t>
            </a:r>
            <a:r>
              <a:rPr lang="ru-RU" dirty="0"/>
              <a:t>, POS </a:t>
            </a:r>
            <a:r>
              <a:rPr lang="ru-RU" dirty="0" err="1"/>
              <a:t>матеріалів</a:t>
            </a:r>
            <a:r>
              <a:rPr lang="ru-RU" dirty="0"/>
              <a:t>) у </a:t>
            </a:r>
            <a:r>
              <a:rPr lang="ru-RU" dirty="0" err="1"/>
              <a:t>поштову</a:t>
            </a:r>
            <a:r>
              <a:rPr lang="ru-RU" dirty="0"/>
              <a:t> </a:t>
            </a:r>
            <a:r>
              <a:rPr lang="ru-RU" dirty="0" err="1"/>
              <a:t>скриньку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«до рук» </a:t>
            </a:r>
            <a:r>
              <a:rPr lang="ru-RU" dirty="0" err="1"/>
              <a:t>Одержувача</a:t>
            </a:r>
            <a:r>
              <a:rPr lang="ru-RU" dirty="0"/>
              <a:t>; </a:t>
            </a:r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доставка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дистанційної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(</a:t>
            </a:r>
            <a:r>
              <a:rPr lang="ru-RU" dirty="0" err="1"/>
              <a:t>інтернет-магазинів</a:t>
            </a:r>
            <a:r>
              <a:rPr lang="ru-RU" dirty="0"/>
              <a:t>, </a:t>
            </a:r>
            <a:r>
              <a:rPr lang="ru-RU" dirty="0" err="1"/>
              <a:t>телемагазинів</a:t>
            </a:r>
            <a:r>
              <a:rPr lang="ru-RU" dirty="0"/>
              <a:t>, </a:t>
            </a:r>
            <a:r>
              <a:rPr lang="ru-RU" dirty="0" err="1"/>
              <a:t>компаній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торгують</a:t>
            </a:r>
            <a:r>
              <a:rPr lang="ru-RU" dirty="0"/>
              <a:t> за каталогом, MLM-</a:t>
            </a:r>
            <a:r>
              <a:rPr lang="ru-RU" dirty="0" err="1"/>
              <a:t>компаній</a:t>
            </a:r>
            <a:r>
              <a:rPr lang="ru-RU" dirty="0"/>
              <a:t>).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62"/>
          <a:stretch/>
        </p:blipFill>
        <p:spPr bwMode="auto">
          <a:xfrm>
            <a:off x="395659" y="3933056"/>
            <a:ext cx="3955381" cy="27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937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4" t="16270" r="19906" b="12301"/>
          <a:stretch/>
        </p:blipFill>
        <p:spPr bwMode="auto">
          <a:xfrm>
            <a:off x="467544" y="1124744"/>
            <a:ext cx="839253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476672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Відділення Міст Експрес на карті України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31363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автопарк мист экспресс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3" t="5413" r="20019" b="48978"/>
          <a:stretch/>
        </p:blipFill>
        <p:spPr bwMode="auto">
          <a:xfrm>
            <a:off x="666237" y="2276872"/>
            <a:ext cx="7488832" cy="398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1506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У кожному </a:t>
            </a:r>
            <a:r>
              <a:rPr lang="ru-RU" dirty="0" err="1"/>
              <a:t>обласному</a:t>
            </a:r>
            <a:r>
              <a:rPr lang="ru-RU" dirty="0"/>
              <a:t> </a:t>
            </a:r>
            <a:r>
              <a:rPr lang="ru-RU" dirty="0" err="1"/>
              <a:t>центрі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та у великих </a:t>
            </a:r>
            <a:r>
              <a:rPr lang="ru-RU" dirty="0" err="1"/>
              <a:t>містах</a:t>
            </a:r>
            <a:r>
              <a:rPr lang="ru-RU" dirty="0"/>
              <a:t> </a:t>
            </a:r>
            <a:r>
              <a:rPr lang="ru-RU" dirty="0" err="1"/>
              <a:t>діють</a:t>
            </a:r>
            <a:r>
              <a:rPr lang="ru-RU" dirty="0"/>
              <a:t> </a:t>
            </a:r>
            <a:r>
              <a:rPr lang="ru-RU" dirty="0" err="1"/>
              <a:t>склади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 з </a:t>
            </a:r>
            <a:r>
              <a:rPr lang="ru-RU" dirty="0" err="1"/>
              <a:t>технологією</a:t>
            </a:r>
            <a:r>
              <a:rPr lang="ru-RU" dirty="0"/>
              <a:t> он-</a:t>
            </a:r>
            <a:r>
              <a:rPr lang="ru-RU" dirty="0" err="1"/>
              <a:t>лайн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: </a:t>
            </a:r>
            <a:r>
              <a:rPr lang="ru-RU" dirty="0" err="1"/>
              <a:t>приймання</a:t>
            </a:r>
            <a:r>
              <a:rPr lang="ru-RU" dirty="0"/>
              <a:t> на склад, </a:t>
            </a:r>
            <a:r>
              <a:rPr lang="ru-RU" dirty="0" err="1"/>
              <a:t>видача</a:t>
            </a:r>
            <a:r>
              <a:rPr lang="ru-RU" dirty="0"/>
              <a:t> на доставку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видача</a:t>
            </a:r>
            <a:r>
              <a:rPr lang="ru-RU" dirty="0"/>
              <a:t> </a:t>
            </a:r>
            <a:r>
              <a:rPr lang="ru-RU" dirty="0" err="1"/>
              <a:t>відправлень</a:t>
            </a:r>
            <a:r>
              <a:rPr lang="ru-RU" dirty="0"/>
              <a:t> </a:t>
            </a:r>
            <a:r>
              <a:rPr lang="ru-RU" dirty="0" err="1"/>
              <a:t>клієнту</a:t>
            </a:r>
            <a:r>
              <a:rPr lang="ru-RU" dirty="0"/>
              <a:t> на </a:t>
            </a:r>
            <a:r>
              <a:rPr lang="ru-RU" dirty="0" err="1"/>
              <a:t>складі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23520" y="28724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Roboto"/>
              </a:rPr>
              <a:t>Доставка </a:t>
            </a:r>
            <a:r>
              <a:rPr lang="ru-RU" dirty="0" err="1">
                <a:latin typeface="Roboto"/>
              </a:rPr>
              <a:t>міжнародних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поштових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відправлень</a:t>
            </a:r>
            <a:r>
              <a:rPr lang="ru-RU" dirty="0">
                <a:latin typeface="Roboto"/>
              </a:rPr>
              <a:t> </a:t>
            </a:r>
            <a:r>
              <a:rPr lang="ru-RU" dirty="0" smtClean="0">
                <a:latin typeface="Roboto"/>
              </a:rPr>
              <a:t>з </a:t>
            </a:r>
            <a:r>
              <a:rPr lang="ru-RU" dirty="0" err="1" smtClean="0">
                <a:latin typeface="Roboto"/>
              </a:rPr>
              <a:t>України</a:t>
            </a:r>
            <a:r>
              <a:rPr lang="ru-RU" dirty="0" smtClean="0">
                <a:latin typeface="Roboto"/>
              </a:rPr>
              <a:t> </a:t>
            </a:r>
            <a:r>
              <a:rPr lang="ru-RU" dirty="0">
                <a:latin typeface="Roboto"/>
              </a:rPr>
              <a:t>до </a:t>
            </a:r>
            <a:r>
              <a:rPr lang="ru-RU" dirty="0" err="1">
                <a:latin typeface="Roboto"/>
              </a:rPr>
              <a:t>країн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Європи</a:t>
            </a:r>
            <a:r>
              <a:rPr lang="ru-RU" dirty="0">
                <a:latin typeface="Roboto"/>
              </a:rPr>
              <a:t>, США, </a:t>
            </a:r>
            <a:r>
              <a:rPr lang="ru-RU" dirty="0" err="1">
                <a:latin typeface="Roboto"/>
              </a:rPr>
              <a:t>Канади</a:t>
            </a:r>
            <a:r>
              <a:rPr lang="ru-RU" dirty="0">
                <a:latin typeface="Roboto"/>
              </a:rPr>
              <a:t>, </a:t>
            </a:r>
            <a:r>
              <a:rPr lang="ru-RU" dirty="0" err="1">
                <a:latin typeface="Roboto"/>
              </a:rPr>
              <a:t>Росії</a:t>
            </a:r>
            <a:r>
              <a:rPr lang="ru-RU" dirty="0">
                <a:latin typeface="Roboto"/>
              </a:rPr>
              <a:t>, </a:t>
            </a:r>
            <a:r>
              <a:rPr lang="ru-RU" dirty="0" err="1">
                <a:latin typeface="Roboto"/>
              </a:rPr>
              <a:t>Грузії</a:t>
            </a:r>
            <a:r>
              <a:rPr lang="ru-RU" dirty="0">
                <a:latin typeface="Roboto"/>
              </a:rPr>
              <a:t>, </a:t>
            </a:r>
            <a:r>
              <a:rPr lang="ru-RU" dirty="0" err="1">
                <a:latin typeface="Roboto"/>
              </a:rPr>
              <a:t>Білорусії</a:t>
            </a:r>
            <a:r>
              <a:rPr lang="ru-RU" dirty="0">
                <a:latin typeface="Roboto"/>
              </a:rPr>
              <a:t> та </a:t>
            </a:r>
            <a:r>
              <a:rPr lang="ru-RU" dirty="0" err="1">
                <a:latin typeface="Roboto"/>
              </a:rPr>
              <a:t>країн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Середньої</a:t>
            </a:r>
            <a:r>
              <a:rPr lang="ru-RU" dirty="0">
                <a:latin typeface="Roboto"/>
              </a:rPr>
              <a:t> </a:t>
            </a:r>
            <a:r>
              <a:rPr lang="ru-RU" dirty="0" err="1">
                <a:latin typeface="Roboto"/>
              </a:rPr>
              <a:t>Азії</a:t>
            </a:r>
            <a:r>
              <a:rPr lang="ru-RU" dirty="0">
                <a:latin typeface="Roboto"/>
              </a:rPr>
              <a:t> (Узбекистан, Казахстан, Киргизстан).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436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98664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 smtClean="0"/>
              <a:t>Співпрацює</a:t>
            </a:r>
            <a:r>
              <a:rPr lang="ru-RU" i="1" dirty="0" smtClean="0"/>
              <a:t> з </a:t>
            </a:r>
            <a:r>
              <a:rPr lang="ru-RU" i="1" dirty="0" err="1" smtClean="0"/>
              <a:t>офіційним</a:t>
            </a:r>
            <a:r>
              <a:rPr lang="ru-RU" i="1" dirty="0" smtClean="0"/>
              <a:t> </a:t>
            </a:r>
            <a:r>
              <a:rPr lang="ru-RU" i="1" dirty="0" err="1"/>
              <a:t>імпортером</a:t>
            </a:r>
            <a:r>
              <a:rPr lang="ru-RU" i="1" dirty="0"/>
              <a:t> </a:t>
            </a:r>
            <a:r>
              <a:rPr lang="ru-RU" i="1" dirty="0" err="1"/>
              <a:t>автомобілів</a:t>
            </a:r>
            <a:r>
              <a:rPr lang="ru-RU" i="1" dirty="0"/>
              <a:t> «</a:t>
            </a:r>
            <a:r>
              <a:rPr lang="en-US" i="1" dirty="0"/>
              <a:t>Renault» </a:t>
            </a:r>
            <a:r>
              <a:rPr lang="ru-RU" i="1" dirty="0"/>
              <a:t>в </a:t>
            </a:r>
            <a:r>
              <a:rPr lang="ru-RU" i="1" dirty="0" err="1"/>
              <a:t>Україні</a:t>
            </a:r>
            <a:r>
              <a:rPr lang="ru-RU" i="1" dirty="0"/>
              <a:t> </a:t>
            </a:r>
            <a:r>
              <a:rPr lang="ru-RU" i="1" dirty="0" err="1"/>
              <a:t>компанією</a:t>
            </a:r>
            <a:r>
              <a:rPr lang="ru-RU" i="1" dirty="0"/>
              <a:t> </a:t>
            </a:r>
            <a:r>
              <a:rPr lang="en-US" b="1" i="1" dirty="0"/>
              <a:t>Renault «</a:t>
            </a:r>
            <a:r>
              <a:rPr lang="en-US" b="1" i="1" dirty="0" err="1"/>
              <a:t>Avto</a:t>
            </a:r>
            <a:r>
              <a:rPr lang="en-US" b="1" i="1" dirty="0"/>
              <a:t>-Motive»</a:t>
            </a:r>
            <a:r>
              <a:rPr lang="en-US" i="1" dirty="0"/>
              <a:t>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703" y="980728"/>
            <a:ext cx="491679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1268760"/>
            <a:ext cx="381642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Renault (Dacia) Logan - Logan </a:t>
            </a:r>
            <a:r>
              <a:rPr lang="en-US" dirty="0" smtClean="0"/>
              <a:t>van</a:t>
            </a:r>
            <a:r>
              <a:rPr lang="uk-UA" dirty="0" smtClean="0"/>
              <a:t>. </a:t>
            </a:r>
            <a:r>
              <a:rPr lang="ru-RU" dirty="0" err="1" smtClean="0"/>
              <a:t>Вантажопідйомність</a:t>
            </a:r>
            <a:r>
              <a:rPr lang="ru-RU" dirty="0" smtClean="0"/>
              <a:t> </a:t>
            </a:r>
            <a:r>
              <a:rPr lang="ru-RU" dirty="0"/>
              <a:t>800 </a:t>
            </a:r>
            <a:r>
              <a:rPr lang="ru-RU" dirty="0" smtClean="0"/>
              <a:t>кг. На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замовника</a:t>
            </a:r>
            <a:r>
              <a:rPr lang="ru-RU" dirty="0"/>
              <a:t> </a:t>
            </a:r>
            <a:r>
              <a:rPr lang="ru-RU" dirty="0" err="1"/>
              <a:t>можлива</a:t>
            </a:r>
            <a:r>
              <a:rPr lang="ru-RU" dirty="0"/>
              <a:t> установка </a:t>
            </a:r>
            <a:r>
              <a:rPr lang="ru-RU" dirty="0" err="1"/>
              <a:t>двигуна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</a:t>
            </a:r>
            <a:r>
              <a:rPr lang="ru-RU" dirty="0" err="1"/>
              <a:t>згоряння</a:t>
            </a:r>
            <a:r>
              <a:rPr lang="ru-RU" dirty="0"/>
              <a:t> </a:t>
            </a:r>
            <a:r>
              <a:rPr lang="ru-RU" dirty="0" err="1"/>
              <a:t>об'ємом</a:t>
            </a:r>
            <a:r>
              <a:rPr lang="ru-RU" dirty="0"/>
              <a:t> 1,4 л (55 кВт) </a:t>
            </a:r>
            <a:r>
              <a:rPr lang="ru-RU" dirty="0" err="1"/>
              <a:t>або</a:t>
            </a:r>
            <a:r>
              <a:rPr lang="ru-RU" dirty="0"/>
              <a:t> 1,6 л (64 кВт). В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альтернативи</a:t>
            </a:r>
            <a:r>
              <a:rPr lang="ru-RU" dirty="0"/>
              <a:t> </a:t>
            </a:r>
            <a:r>
              <a:rPr lang="ru-RU" dirty="0" err="1"/>
              <a:t>пропонується</a:t>
            </a:r>
            <a:r>
              <a:rPr lang="ru-RU" dirty="0"/>
              <a:t> 1,5-літровий дизель </a:t>
            </a:r>
            <a:r>
              <a:rPr lang="ru-RU" dirty="0" err="1"/>
              <a:t>потужністю</a:t>
            </a:r>
            <a:r>
              <a:rPr lang="ru-RU" dirty="0"/>
              <a:t> 50 </a:t>
            </a:r>
            <a:r>
              <a:rPr lang="ru-RU" dirty="0" smtClean="0"/>
              <a:t>кВт.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Renault </a:t>
            </a:r>
            <a:r>
              <a:rPr lang="en-US" dirty="0" smtClean="0"/>
              <a:t>MASTER</a:t>
            </a:r>
            <a:r>
              <a:rPr lang="uk-UA" dirty="0" smtClean="0"/>
              <a:t>. </a:t>
            </a:r>
            <a:r>
              <a:rPr lang="ru-RU" dirty="0" err="1" smtClean="0"/>
              <a:t>Вантажопідйомність</a:t>
            </a:r>
            <a:r>
              <a:rPr lang="ru-RU" dirty="0"/>
              <a:t> до 1 т. </a:t>
            </a:r>
            <a:r>
              <a:rPr lang="ru-RU" dirty="0" err="1"/>
              <a:t>Дизельний</a:t>
            </a:r>
            <a:r>
              <a:rPr lang="ru-RU" dirty="0"/>
              <a:t> </a:t>
            </a:r>
            <a:r>
              <a:rPr lang="ru-RU" dirty="0" err="1"/>
              <a:t>двигун</a:t>
            </a:r>
            <a:r>
              <a:rPr lang="ru-RU" dirty="0"/>
              <a:t> 2,3 л, </a:t>
            </a:r>
            <a:r>
              <a:rPr lang="ru-RU" dirty="0" err="1"/>
              <a:t>виконаний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екологічним</a:t>
            </a:r>
            <a:r>
              <a:rPr lang="ru-RU" dirty="0"/>
              <a:t> стандартом «Євро-4» </a:t>
            </a:r>
            <a:r>
              <a:rPr lang="ru-RU" dirty="0" err="1"/>
              <a:t>або</a:t>
            </a:r>
            <a:r>
              <a:rPr lang="ru-RU" dirty="0"/>
              <a:t> «Євро-5» в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версії</a:t>
            </a:r>
            <a:r>
              <a:rPr lang="ru-RU" dirty="0"/>
              <a:t>, і </a:t>
            </a:r>
            <a:r>
              <a:rPr lang="ru-RU" dirty="0" err="1"/>
              <a:t>витрата</a:t>
            </a:r>
            <a:r>
              <a:rPr lang="ru-RU" dirty="0"/>
              <a:t> </a:t>
            </a:r>
            <a:r>
              <a:rPr lang="ru-RU" dirty="0" err="1"/>
              <a:t>палива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8,9 л / 100 </a:t>
            </a:r>
            <a:r>
              <a:rPr lang="ru-RU" dirty="0" smtClean="0"/>
              <a:t>км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01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091368"/>
              </p:ext>
            </p:extLst>
          </p:nvPr>
        </p:nvGraphicFramePr>
        <p:xfrm>
          <a:off x="179512" y="396827"/>
          <a:ext cx="8820472" cy="64308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0236"/>
                <a:gridCol w="4410236"/>
              </a:tblGrid>
              <a:tr h="3321882">
                <a:tc>
                  <a:txBody>
                    <a:bodyPr/>
                    <a:lstStyle/>
                    <a:p>
                      <a:r>
                        <a:rPr lang="uk-UA" sz="1600" dirty="0" smtClean="0"/>
                        <a:t>Сильні сторони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uk-UA" sz="1200" dirty="0" smtClean="0"/>
                        <a:t>Наявність </a:t>
                      </a:r>
                      <a:r>
                        <a:rPr lang="uk-UA" sz="1200" dirty="0" err="1" smtClean="0"/>
                        <a:t>трекінгу</a:t>
                      </a:r>
                      <a:r>
                        <a:rPr lang="uk-UA" sz="1200" dirty="0" smtClean="0"/>
                        <a:t> та керуванням доставкою </a:t>
                      </a:r>
                      <a:r>
                        <a:rPr lang="uk-UA" sz="1200" dirty="0" err="1" smtClean="0"/>
                        <a:t>онлайн</a:t>
                      </a:r>
                      <a:r>
                        <a:rPr lang="uk-UA" sz="1200" dirty="0" smtClean="0"/>
                        <a:t>, та інших</a:t>
                      </a:r>
                      <a:r>
                        <a:rPr lang="uk-UA" sz="1200" baseline="0" dirty="0" smtClean="0"/>
                        <a:t> електронних сервісів (Міст Кабінет, Пілот, </a:t>
                      </a:r>
                      <a:r>
                        <a:rPr lang="uk-UA" sz="1200" baseline="0" dirty="0" err="1" smtClean="0"/>
                        <a:t>Емейл</a:t>
                      </a:r>
                      <a:r>
                        <a:rPr lang="uk-UA" sz="1200" baseline="0" dirty="0" smtClean="0"/>
                        <a:t> </a:t>
                      </a:r>
                      <a:r>
                        <a:rPr lang="uk-UA" sz="1200" baseline="0" dirty="0" err="1" smtClean="0"/>
                        <a:t>трекінг</a:t>
                      </a:r>
                      <a:r>
                        <a:rPr lang="uk-UA" sz="1200" baseline="0" dirty="0" smtClean="0"/>
                        <a:t>)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ru-RU" sz="1200" baseline="0" dirty="0" err="1" smtClean="0"/>
                        <a:t>Сервіс</a:t>
                      </a:r>
                      <a:r>
                        <a:rPr lang="ru-RU" sz="1200" baseline="0" dirty="0" smtClean="0"/>
                        <a:t> ЕОД та </a:t>
                      </a:r>
                      <a:r>
                        <a:rPr lang="ru-RU" sz="1200" baseline="0" dirty="0" err="1" smtClean="0"/>
                        <a:t>їх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зберігання</a:t>
                      </a:r>
                      <a:r>
                        <a:rPr lang="ru-RU" sz="1200" baseline="0" dirty="0" smtClean="0"/>
                        <a:t> з </a:t>
                      </a:r>
                      <a:r>
                        <a:rPr lang="ru-RU" sz="1200" baseline="0" dirty="0" err="1" smtClean="0"/>
                        <a:t>використанням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електронно</a:t>
                      </a:r>
                      <a:r>
                        <a:rPr lang="ru-RU" sz="1200" baseline="0" dirty="0" smtClean="0"/>
                        <a:t> цифрового </a:t>
                      </a:r>
                      <a:r>
                        <a:rPr lang="ru-RU" sz="1200" baseline="0" dirty="0" err="1" smtClean="0"/>
                        <a:t>підпису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згідно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українського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законодавства</a:t>
                      </a:r>
                      <a:r>
                        <a:rPr lang="ru-RU" sz="1200" baseline="0" dirty="0" smtClean="0"/>
                        <a:t>.</a:t>
                      </a:r>
                      <a:endParaRPr lang="uk-UA" sz="1200" baseline="0" dirty="0" smtClean="0"/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uk-UA" sz="1200" baseline="0" dirty="0" smtClean="0"/>
                        <a:t>Можливість доставки за кордон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uk-UA" sz="1200" baseline="0" dirty="0" smtClean="0"/>
                        <a:t>Наявність власного автопарку та компаній партнерів з надання авто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uk-UA" sz="1200" baseline="0" dirty="0" smtClean="0"/>
                        <a:t>Розгалужена мережа відділень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uk-UA" sz="1200" baseline="0" dirty="0" smtClean="0"/>
                        <a:t>Достатньо фінансових ресурсів для оновлення автопарків (2010р) та зросту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uk-UA" sz="1200" baseline="0" dirty="0" smtClean="0"/>
                        <a:t>Високий сервіс надання послуг, кваліфікований персонал.</a:t>
                      </a: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uk-UA" sz="1200" baseline="0" dirty="0" smtClean="0"/>
                        <a:t>Зворотній зв’язок на високому рівні</a:t>
                      </a:r>
                      <a:endParaRPr lang="uk-UA" sz="1400" baseline="0" dirty="0" smtClean="0"/>
                    </a:p>
                    <a:p>
                      <a:pPr marL="342900" indent="-342900">
                        <a:buAutoNum type="arabicPeriod"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Слабкі сторони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dirty="0" smtClean="0"/>
                        <a:t>Наявність сильних конкурентів</a:t>
                      </a:r>
                      <a:r>
                        <a:rPr lang="uk-UA" sz="1400" baseline="0" dirty="0" smtClean="0"/>
                        <a:t> (НП)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baseline="0" dirty="0" smtClean="0"/>
                        <a:t>Значно менша кількість міні відділень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baseline="0" dirty="0" smtClean="0"/>
                        <a:t>Відносно невелика </a:t>
                      </a:r>
                      <a:r>
                        <a:rPr lang="uk-UA" sz="1400" baseline="0" dirty="0" err="1" smtClean="0"/>
                        <a:t>кіль-ть</a:t>
                      </a:r>
                      <a:r>
                        <a:rPr lang="uk-UA" sz="1400" baseline="0" dirty="0" smtClean="0"/>
                        <a:t> партнерів, що пропонують доставку </a:t>
                      </a:r>
                      <a:r>
                        <a:rPr lang="uk-UA" sz="1400" baseline="0" dirty="0" err="1" smtClean="0"/>
                        <a:t>ч-з</a:t>
                      </a:r>
                      <a:r>
                        <a:rPr lang="uk-UA" sz="1400" baseline="0" dirty="0" smtClean="0"/>
                        <a:t> МЕ.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dirty="0" smtClean="0"/>
                        <a:t>Низький</a:t>
                      </a:r>
                      <a:r>
                        <a:rPr lang="uk-UA" sz="1400" baseline="0" dirty="0" smtClean="0"/>
                        <a:t> рівень інформування споживачів про себе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baseline="0" dirty="0" smtClean="0"/>
                        <a:t>Значні витрати на оновлення та підтримку автопарку і складів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baseline="0" dirty="0" smtClean="0"/>
                        <a:t>Невеликі об’єми вантажних перевезень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uk-UA" sz="1400" baseline="0" dirty="0" smtClean="0"/>
                    </a:p>
                  </a:txBody>
                  <a:tcPr/>
                </a:tc>
              </a:tr>
              <a:tr h="2950651"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Загрози</a:t>
                      </a:r>
                      <a:endParaRPr lang="uk-UA" sz="160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uk-UA" sz="1400" dirty="0" smtClean="0"/>
                        <a:t>Зменшення</a:t>
                      </a:r>
                      <a:r>
                        <a:rPr lang="uk-UA" sz="1400" baseline="0" dirty="0" smtClean="0"/>
                        <a:t> частки ринку внаслідок низької конкурентоспроможності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uk-UA" sz="1400" dirty="0" smtClean="0"/>
                        <a:t>Зміни податкової політики в країні, економічна нестабільність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uk-UA" sz="1400" dirty="0" smtClean="0"/>
                        <a:t>Політична нестабільність в країнах, що створює бар’єри по</a:t>
                      </a:r>
                      <a:r>
                        <a:rPr lang="uk-UA" sz="1400" baseline="0" dirty="0" smtClean="0"/>
                        <a:t> співпраці з окремими країнами.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uk-UA" sz="140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dirty="0" smtClean="0"/>
                        <a:t>Можливості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dirty="0" smtClean="0"/>
                        <a:t>Заняття міцної позиції в</a:t>
                      </a:r>
                      <a:r>
                        <a:rPr lang="uk-UA" sz="1400" baseline="0" dirty="0" smtClean="0"/>
                        <a:t> сегменті ринку та залучення постійних клієнтів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baseline="0" dirty="0" smtClean="0"/>
                        <a:t>Залучення нових партнерів, також міжнародних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baseline="0" dirty="0" smtClean="0"/>
                        <a:t>Збільшення доходу за рахунок 100% заповнення складських площ (оптимізація використання СП)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baseline="0" dirty="0" smtClean="0"/>
                        <a:t>Розширення мережі відділень за кордоном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baseline="0" dirty="0" smtClean="0"/>
                        <a:t>Залучення інших видів транспорту (співпраця з УЗ, морськими та авіа компаніями)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uk-UA" sz="1400" baseline="0" dirty="0" smtClean="0"/>
                        <a:t>Закупка за кордоном електрокарів без сплати імпортного мита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051720" y="28937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SWOT – </a:t>
            </a:r>
            <a:r>
              <a:rPr lang="uk-UA" b="1" dirty="0" smtClean="0"/>
              <a:t>аналіз компанії Міст експрес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4804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5656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Стратегії для компанії Міст Експрес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92538" y="836712"/>
            <a:ext cx="813690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k-UA" dirty="0" smtClean="0"/>
              <a:t>Для зміцнення конкурентних позицій необхідно пропонувати клієнтам високий сервіс доставки з виключенням ушкоджень вантажу. Тут можна використати стратегію «вакантної ніші» пропонуючи послуги, які відсутні у конкурента, але є важливими для клієнта.</a:t>
            </a:r>
          </a:p>
          <a:p>
            <a:pPr marL="342900" indent="-342900">
              <a:buAutoNum type="arabicPeriod"/>
            </a:pPr>
            <a:r>
              <a:rPr lang="uk-UA" dirty="0" smtClean="0"/>
              <a:t>Важливим є збільшити маркетингові дії для залучення нових клієнтів, переманювання клієнтів конкурента пропонуючи більш якісний сервіс або нижчі ціни.</a:t>
            </a:r>
          </a:p>
          <a:p>
            <a:pPr marL="342900" indent="-342900">
              <a:buAutoNum type="arabicPeriod"/>
            </a:pPr>
            <a:r>
              <a:rPr lang="uk-UA" dirty="0" smtClean="0"/>
              <a:t>Створити міні-відділення в обласних центрах для зручності забирання доставок зі складу.</a:t>
            </a:r>
          </a:p>
          <a:p>
            <a:pPr marL="342900" indent="-342900">
              <a:buAutoNum type="arabicPeriod"/>
            </a:pPr>
            <a:r>
              <a:rPr lang="uk-UA" dirty="0" smtClean="0"/>
              <a:t>Збільшення партнерських відносин з </a:t>
            </a:r>
            <a:r>
              <a:rPr lang="uk-UA" dirty="0" err="1" smtClean="0"/>
              <a:t>інтренет-магазинами</a:t>
            </a:r>
            <a:r>
              <a:rPr lang="uk-UA" dirty="0" smtClean="0"/>
              <a:t>, особливо українськими, аби збільшити вибір компанії доставки для замовників, тим самим збільшити </a:t>
            </a:r>
            <a:r>
              <a:rPr lang="uk-UA" dirty="0" err="1" smtClean="0"/>
              <a:t>кіль-ть</a:t>
            </a:r>
            <a:r>
              <a:rPr lang="uk-UA" dirty="0" smtClean="0"/>
              <a:t> споживачів (не постійних)</a:t>
            </a:r>
          </a:p>
          <a:p>
            <a:pPr marL="342900" indent="-342900">
              <a:buAutoNum type="arabicPeriod"/>
            </a:pPr>
            <a:r>
              <a:rPr lang="uk-UA" dirty="0" smtClean="0"/>
              <a:t>Знизити витрати на підтримку автопарку шляхом закупівлі </a:t>
            </a:r>
            <a:r>
              <a:rPr lang="uk-UA" dirty="0" err="1" smtClean="0"/>
              <a:t>електро</a:t>
            </a:r>
            <a:r>
              <a:rPr lang="uk-UA" dirty="0" smtClean="0"/>
              <a:t> </a:t>
            </a:r>
            <a:r>
              <a:rPr lang="uk-UA" dirty="0" err="1" smtClean="0"/>
              <a:t>карів</a:t>
            </a:r>
            <a:r>
              <a:rPr lang="uk-UA" dirty="0" smtClean="0"/>
              <a:t> (планується в 2020р), тим самим звести до </a:t>
            </a:r>
            <a:r>
              <a:rPr lang="uk-UA" dirty="0" err="1" smtClean="0"/>
              <a:t>мімінуму</a:t>
            </a:r>
            <a:r>
              <a:rPr lang="uk-UA" dirty="0" smtClean="0"/>
              <a:t> затрати на паливо. Оптимізувати використання складських площ до 100% тим самим збільшити доходи від зберігання.</a:t>
            </a:r>
          </a:p>
          <a:p>
            <a:pPr marL="342900" indent="-342900">
              <a:buAutoNum type="arabicPeriod"/>
            </a:pPr>
            <a:r>
              <a:rPr lang="uk-UA" dirty="0" smtClean="0"/>
              <a:t>Збільшити об’єми вантажних перевезень, співпрацюючи з компаніями експедиторами. Для цього необхідно розширити автопарк траків.</a:t>
            </a:r>
          </a:p>
          <a:p>
            <a:pPr marL="342900" indent="-342900">
              <a:buAutoNum type="arabicPeriod"/>
            </a:pPr>
            <a:endParaRPr lang="uk-UA" dirty="0" smtClean="0"/>
          </a:p>
          <a:p>
            <a:pPr marL="342900" indent="-342900">
              <a:buAutoNum type="arabicPeriod"/>
            </a:pPr>
            <a:endParaRPr lang="uk-UA" dirty="0" smtClean="0"/>
          </a:p>
          <a:p>
            <a:pPr marL="342900" indent="-342900">
              <a:buAutoNum type="arabicPeriod"/>
            </a:pPr>
            <a:endParaRPr lang="uk-UA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91125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109</TotalTime>
  <Words>660</Words>
  <Application>Microsoft Office PowerPoint</Application>
  <PresentationFormat>Экран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Компанія «Міст Експрес» Міщенко Катерина 401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Компанія «Міст Експрес» Міщенко Катерина 401</dc:title>
  <dc:creator>Владимир</dc:creator>
  <cp:lastModifiedBy>Пользователь Windows</cp:lastModifiedBy>
  <cp:revision>11</cp:revision>
  <dcterms:created xsi:type="dcterms:W3CDTF">2017-11-29T16:58:36Z</dcterms:created>
  <dcterms:modified xsi:type="dcterms:W3CDTF">2017-11-29T18:48:28Z</dcterms:modified>
</cp:coreProperties>
</file>