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2" r:id="rId2"/>
    <p:sldId id="270" r:id="rId3"/>
    <p:sldId id="279" r:id="rId4"/>
    <p:sldId id="280" r:id="rId5"/>
    <p:sldId id="257" r:id="rId6"/>
    <p:sldId id="281" r:id="rId7"/>
    <p:sldId id="261" r:id="rId8"/>
    <p:sldId id="282" r:id="rId9"/>
    <p:sldId id="283" r:id="rId10"/>
    <p:sldId id="284" r:id="rId11"/>
    <p:sldId id="271" r:id="rId12"/>
    <p:sldId id="274" r:id="rId13"/>
    <p:sldId id="275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6" autoAdjust="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6D6186-E5AB-4597-AA12-389C15F53BB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C59C45-2B63-42D3-B82F-7D416713F49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uk-UA" sz="2000">
              <a:solidFill>
                <a:schemeClr val="accent1">
                  <a:lumMod val="50000"/>
                </a:schemeClr>
              </a:solidFill>
            </a:rPr>
            <a:t>в зниженні рівня розвитку основних фізичних якостей – відставання від норми в показниках сили, швидкісно-силових якостей, швидкісних  якостей від 12 до 30%;</a:t>
          </a:r>
          <a:endParaRPr lang="ru-RU" sz="2000">
            <a:solidFill>
              <a:schemeClr val="accent1">
                <a:lumMod val="50000"/>
              </a:schemeClr>
            </a:solidFill>
          </a:endParaRPr>
        </a:p>
      </dgm:t>
    </dgm:pt>
    <dgm:pt modelId="{4EBB990E-5140-4DBD-A98D-6FCA7BBB74EA}" type="parTrans" cxnId="{C1BCE492-8606-4A53-BAE9-151222A70FE8}">
      <dgm:prSet/>
      <dgm:spPr/>
      <dgm:t>
        <a:bodyPr/>
        <a:lstStyle/>
        <a:p>
          <a:endParaRPr lang="ru-RU"/>
        </a:p>
      </dgm:t>
    </dgm:pt>
    <dgm:pt modelId="{02157875-0145-40FC-97FB-29E7F3D23575}" type="sibTrans" cxnId="{C1BCE492-8606-4A53-BAE9-151222A70FE8}">
      <dgm:prSet/>
      <dgm:spPr/>
      <dgm:t>
        <a:bodyPr/>
        <a:lstStyle/>
        <a:p>
          <a:endParaRPr lang="ru-RU"/>
        </a:p>
      </dgm:t>
    </dgm:pt>
    <dgm:pt modelId="{FBC794B6-AD2F-40D9-8D2D-F93B3EFFAB58}">
      <dgm:prSet phldrT="[Текст]"/>
      <dgm:spPr>
        <a:solidFill>
          <a:srgbClr val="FFFF00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uk-UA">
              <a:solidFill>
                <a:schemeClr val="accent1">
                  <a:lumMod val="50000"/>
                </a:schemeClr>
              </a:solidFill>
            </a:rPr>
            <a:t>в складності збереження статичної до 30% та динамічної рівноваги до 21%;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69CEDEFA-B851-4FD2-8254-A8553996ECF4}" type="parTrans" cxnId="{DC810616-529E-4277-BE5F-30F08FB0B4D4}">
      <dgm:prSet/>
      <dgm:spPr/>
      <dgm:t>
        <a:bodyPr/>
        <a:lstStyle/>
        <a:p>
          <a:endParaRPr lang="ru-RU"/>
        </a:p>
      </dgm:t>
    </dgm:pt>
    <dgm:pt modelId="{F4F4433D-289F-4417-A848-26B60F29DAD7}" type="sibTrans" cxnId="{DC810616-529E-4277-BE5F-30F08FB0B4D4}">
      <dgm:prSet/>
      <dgm:spPr/>
      <dgm:t>
        <a:bodyPr/>
        <a:lstStyle/>
        <a:p>
          <a:endParaRPr lang="ru-RU"/>
        </a:p>
      </dgm:t>
    </dgm:pt>
    <dgm:pt modelId="{E4742C33-987E-4300-AFD2-01608A269054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uk-UA">
              <a:solidFill>
                <a:schemeClr val="accent1">
                  <a:lumMod val="50000"/>
                </a:schemeClr>
              </a:solidFill>
            </a:rPr>
            <a:t>в неточності координації і невпевненості рухів, що особливо помітно при оволодіванні навичкою ходьби;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9BF8C3DE-B9EC-472B-ACE9-C2B1E22BDE6B}" type="parTrans" cxnId="{939868CE-2691-457D-B813-9A88DB037C4C}">
      <dgm:prSet/>
      <dgm:spPr/>
      <dgm:t>
        <a:bodyPr/>
        <a:lstStyle/>
        <a:p>
          <a:endParaRPr lang="ru-RU"/>
        </a:p>
      </dgm:t>
    </dgm:pt>
    <dgm:pt modelId="{A9D36C94-809A-4C44-98D6-4460490BCA80}" type="sibTrans" cxnId="{939868CE-2691-457D-B813-9A88DB037C4C}">
      <dgm:prSet/>
      <dgm:spPr/>
      <dgm:t>
        <a:bodyPr/>
        <a:lstStyle/>
        <a:p>
          <a:endParaRPr lang="ru-RU"/>
        </a:p>
      </dgm:t>
    </dgm:pt>
    <dgm:pt modelId="{AA697DEE-7A6E-458F-8097-4DEBA6A6B521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uk-UA">
              <a:solidFill>
                <a:schemeClr val="accent1">
                  <a:lumMod val="50000"/>
                </a:schemeClr>
              </a:solidFill>
            </a:rPr>
            <a:t>в низькому рівні орієнтування в просторі;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24F0CF9F-892A-41F2-86C6-1816AA0D2B0D}" type="parTrans" cxnId="{2F4271E3-6C4C-4D8B-8ADD-475BEE142C13}">
      <dgm:prSet/>
      <dgm:spPr/>
      <dgm:t>
        <a:bodyPr/>
        <a:lstStyle/>
        <a:p>
          <a:endParaRPr lang="ru-RU"/>
        </a:p>
      </dgm:t>
    </dgm:pt>
    <dgm:pt modelId="{34EAAD19-851C-4530-948C-095C1AC6591C}" type="sibTrans" cxnId="{2F4271E3-6C4C-4D8B-8ADD-475BEE142C13}">
      <dgm:prSet/>
      <dgm:spPr/>
      <dgm:t>
        <a:bodyPr/>
        <a:lstStyle/>
        <a:p>
          <a:endParaRPr lang="ru-RU"/>
        </a:p>
      </dgm:t>
    </dgm:pt>
    <dgm:pt modelId="{9C7C6D78-078C-4600-82F8-31AB0EF2F258}">
      <dgm:prSet phldrT="[Текст]"/>
      <dgm:spPr>
        <a:solidFill>
          <a:srgbClr val="FFFF00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uk-UA">
              <a:solidFill>
                <a:schemeClr val="accent1">
                  <a:lumMod val="50000"/>
                </a:schemeClr>
              </a:solidFill>
            </a:rPr>
            <a:t>в сповільненні швидкості виконання окремих рухів, темпі рухової діяльності порівняно з дітьми, які мають нормальний слух.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94B38447-F379-4798-8C1A-19702769144B}" type="parTrans" cxnId="{11C2C927-AF5E-4764-8BF4-BA603A975BD5}">
      <dgm:prSet/>
      <dgm:spPr/>
      <dgm:t>
        <a:bodyPr/>
        <a:lstStyle/>
        <a:p>
          <a:endParaRPr lang="ru-RU"/>
        </a:p>
      </dgm:t>
    </dgm:pt>
    <dgm:pt modelId="{445CB7F8-2EEA-4692-9DF6-761A149BB0A0}" type="sibTrans" cxnId="{11C2C927-AF5E-4764-8BF4-BA603A975BD5}">
      <dgm:prSet/>
      <dgm:spPr/>
      <dgm:t>
        <a:bodyPr/>
        <a:lstStyle/>
        <a:p>
          <a:endParaRPr lang="ru-RU"/>
        </a:p>
      </dgm:t>
    </dgm:pt>
    <dgm:pt modelId="{E1C60748-472D-481C-92D2-AB3012E4599D}" type="pres">
      <dgm:prSet presAssocID="{D06D6186-E5AB-4597-AA12-389C15F53BB4}" presName="Name0" presStyleCnt="0">
        <dgm:presLayoutVars>
          <dgm:chMax val="7"/>
          <dgm:chPref val="7"/>
          <dgm:dir/>
        </dgm:presLayoutVars>
      </dgm:prSet>
      <dgm:spPr/>
    </dgm:pt>
    <dgm:pt modelId="{FE887BDB-3220-4FBE-BB4C-33455249A20E}" type="pres">
      <dgm:prSet presAssocID="{D06D6186-E5AB-4597-AA12-389C15F53BB4}" presName="Name1" presStyleCnt="0"/>
      <dgm:spPr/>
    </dgm:pt>
    <dgm:pt modelId="{B9495810-4C71-4407-AFE1-EAE05C886BE7}" type="pres">
      <dgm:prSet presAssocID="{D06D6186-E5AB-4597-AA12-389C15F53BB4}" presName="cycle" presStyleCnt="0"/>
      <dgm:spPr/>
    </dgm:pt>
    <dgm:pt modelId="{8DC06830-D794-44F6-B1AC-ADF852461BA0}" type="pres">
      <dgm:prSet presAssocID="{D06D6186-E5AB-4597-AA12-389C15F53BB4}" presName="srcNode" presStyleLbl="node1" presStyleIdx="0" presStyleCnt="5"/>
      <dgm:spPr/>
    </dgm:pt>
    <dgm:pt modelId="{096F9496-C333-4D55-B29E-86515A12E534}" type="pres">
      <dgm:prSet presAssocID="{D06D6186-E5AB-4597-AA12-389C15F53BB4}" presName="conn" presStyleLbl="parChTrans1D2" presStyleIdx="0" presStyleCnt="1"/>
      <dgm:spPr/>
    </dgm:pt>
    <dgm:pt modelId="{1953F1C8-6C1E-4CD8-9C04-0B850B4DDC4B}" type="pres">
      <dgm:prSet presAssocID="{D06D6186-E5AB-4597-AA12-389C15F53BB4}" presName="extraNode" presStyleLbl="node1" presStyleIdx="0" presStyleCnt="5"/>
      <dgm:spPr/>
    </dgm:pt>
    <dgm:pt modelId="{68B23C6D-36FE-46BA-84F8-68251FFB5981}" type="pres">
      <dgm:prSet presAssocID="{D06D6186-E5AB-4597-AA12-389C15F53BB4}" presName="dstNode" presStyleLbl="node1" presStyleIdx="0" presStyleCnt="5"/>
      <dgm:spPr/>
    </dgm:pt>
    <dgm:pt modelId="{E32A4336-1F41-472A-97C7-66F1A5DABC29}" type="pres">
      <dgm:prSet presAssocID="{2BC59C45-2B63-42D3-B82F-7D416713F495}" presName="text_1" presStyleLbl="node1" presStyleIdx="0" presStyleCnt="5" custScaleY="129735">
        <dgm:presLayoutVars>
          <dgm:bulletEnabled val="1"/>
        </dgm:presLayoutVars>
      </dgm:prSet>
      <dgm:spPr/>
    </dgm:pt>
    <dgm:pt modelId="{AC602AA1-819D-4288-A75C-7D4CEC755C21}" type="pres">
      <dgm:prSet presAssocID="{2BC59C45-2B63-42D3-B82F-7D416713F495}" presName="accent_1" presStyleCnt="0"/>
      <dgm:spPr/>
    </dgm:pt>
    <dgm:pt modelId="{C3D1DCF9-F6B2-41A4-84A8-70F05F1DFBC1}" type="pres">
      <dgm:prSet presAssocID="{2BC59C45-2B63-42D3-B82F-7D416713F495}" presName="accentRepeatNode" presStyleLbl="solidFgAcc1" presStyleIdx="0" presStyleCnt="5"/>
      <dgm:spPr/>
    </dgm:pt>
    <dgm:pt modelId="{0CA188E0-3608-417F-A60C-F767867CCE63}" type="pres">
      <dgm:prSet presAssocID="{FBC794B6-AD2F-40D9-8D2D-F93B3EFFAB58}" presName="text_2" presStyleLbl="node1" presStyleIdx="1" presStyleCnt="5">
        <dgm:presLayoutVars>
          <dgm:bulletEnabled val="1"/>
        </dgm:presLayoutVars>
      </dgm:prSet>
      <dgm:spPr/>
    </dgm:pt>
    <dgm:pt modelId="{9B26C896-3419-4883-9223-BE3297A73345}" type="pres">
      <dgm:prSet presAssocID="{FBC794B6-AD2F-40D9-8D2D-F93B3EFFAB58}" presName="accent_2" presStyleCnt="0"/>
      <dgm:spPr/>
    </dgm:pt>
    <dgm:pt modelId="{6256EEDF-BE1C-4E3A-B138-A99E7AADF35C}" type="pres">
      <dgm:prSet presAssocID="{FBC794B6-AD2F-40D9-8D2D-F93B3EFFAB58}" presName="accentRepeatNode" presStyleLbl="solidFgAcc1" presStyleIdx="1" presStyleCnt="5"/>
      <dgm:spPr/>
    </dgm:pt>
    <dgm:pt modelId="{49EA3137-B2F5-4651-B216-8EB511863A91}" type="pres">
      <dgm:prSet presAssocID="{E4742C33-987E-4300-AFD2-01608A269054}" presName="text_3" presStyleLbl="node1" presStyleIdx="2" presStyleCnt="5">
        <dgm:presLayoutVars>
          <dgm:bulletEnabled val="1"/>
        </dgm:presLayoutVars>
      </dgm:prSet>
      <dgm:spPr/>
    </dgm:pt>
    <dgm:pt modelId="{40BE4620-3BAA-4B6D-B14D-D5BE8107B22C}" type="pres">
      <dgm:prSet presAssocID="{E4742C33-987E-4300-AFD2-01608A269054}" presName="accent_3" presStyleCnt="0"/>
      <dgm:spPr/>
    </dgm:pt>
    <dgm:pt modelId="{8D9F4EBB-7C40-4C93-A78E-0DE0C24D82B7}" type="pres">
      <dgm:prSet presAssocID="{E4742C33-987E-4300-AFD2-01608A269054}" presName="accentRepeatNode" presStyleLbl="solidFgAcc1" presStyleIdx="2" presStyleCnt="5"/>
      <dgm:spPr/>
    </dgm:pt>
    <dgm:pt modelId="{3E06E719-2517-4078-BD0F-3CB8A07B3AE9}" type="pres">
      <dgm:prSet presAssocID="{AA697DEE-7A6E-458F-8097-4DEBA6A6B521}" presName="text_4" presStyleLbl="node1" presStyleIdx="3" presStyleCnt="5">
        <dgm:presLayoutVars>
          <dgm:bulletEnabled val="1"/>
        </dgm:presLayoutVars>
      </dgm:prSet>
      <dgm:spPr/>
    </dgm:pt>
    <dgm:pt modelId="{6A79E795-380B-485D-8583-3D927FEFCBE6}" type="pres">
      <dgm:prSet presAssocID="{AA697DEE-7A6E-458F-8097-4DEBA6A6B521}" presName="accent_4" presStyleCnt="0"/>
      <dgm:spPr/>
    </dgm:pt>
    <dgm:pt modelId="{8039BA33-745F-4F03-BD38-DCA2B664A8FF}" type="pres">
      <dgm:prSet presAssocID="{AA697DEE-7A6E-458F-8097-4DEBA6A6B521}" presName="accentRepeatNode" presStyleLbl="solidFgAcc1" presStyleIdx="3" presStyleCnt="5"/>
      <dgm:spPr/>
    </dgm:pt>
    <dgm:pt modelId="{F3E36783-0CF9-4470-8583-9C1F0F677934}" type="pres">
      <dgm:prSet presAssocID="{9C7C6D78-078C-4600-82F8-31AB0EF2F258}" presName="text_5" presStyleLbl="node1" presStyleIdx="4" presStyleCnt="5">
        <dgm:presLayoutVars>
          <dgm:bulletEnabled val="1"/>
        </dgm:presLayoutVars>
      </dgm:prSet>
      <dgm:spPr/>
    </dgm:pt>
    <dgm:pt modelId="{670F9DA7-3331-4F46-A10F-665FDEBC6082}" type="pres">
      <dgm:prSet presAssocID="{9C7C6D78-078C-4600-82F8-31AB0EF2F258}" presName="accent_5" presStyleCnt="0"/>
      <dgm:spPr/>
    </dgm:pt>
    <dgm:pt modelId="{37B81CB2-2177-4FBA-8144-DE2EA052CEF3}" type="pres">
      <dgm:prSet presAssocID="{9C7C6D78-078C-4600-82F8-31AB0EF2F258}" presName="accentRepeatNode" presStyleLbl="solidFgAcc1" presStyleIdx="4" presStyleCnt="5"/>
      <dgm:spPr/>
    </dgm:pt>
  </dgm:ptLst>
  <dgm:cxnLst>
    <dgm:cxn modelId="{DC810616-529E-4277-BE5F-30F08FB0B4D4}" srcId="{D06D6186-E5AB-4597-AA12-389C15F53BB4}" destId="{FBC794B6-AD2F-40D9-8D2D-F93B3EFFAB58}" srcOrd="1" destOrd="0" parTransId="{69CEDEFA-B851-4FD2-8254-A8553996ECF4}" sibTransId="{F4F4433D-289F-4417-A848-26B60F29DAD7}"/>
    <dgm:cxn modelId="{11C2C927-AF5E-4764-8BF4-BA603A975BD5}" srcId="{D06D6186-E5AB-4597-AA12-389C15F53BB4}" destId="{9C7C6D78-078C-4600-82F8-31AB0EF2F258}" srcOrd="4" destOrd="0" parTransId="{94B38447-F379-4798-8C1A-19702769144B}" sibTransId="{445CB7F8-2EEA-4692-9DF6-761A149BB0A0}"/>
    <dgm:cxn modelId="{38A0BC2B-0090-40DF-8532-D9D7503A07E6}" type="presOf" srcId="{02157875-0145-40FC-97FB-29E7F3D23575}" destId="{096F9496-C333-4D55-B29E-86515A12E534}" srcOrd="0" destOrd="0" presId="urn:microsoft.com/office/officeart/2008/layout/VerticalCurvedList"/>
    <dgm:cxn modelId="{C0036566-9A10-4EAF-91E9-DD385A7D3016}" type="presOf" srcId="{D06D6186-E5AB-4597-AA12-389C15F53BB4}" destId="{E1C60748-472D-481C-92D2-AB3012E4599D}" srcOrd="0" destOrd="0" presId="urn:microsoft.com/office/officeart/2008/layout/VerticalCurvedList"/>
    <dgm:cxn modelId="{C1BCE492-8606-4A53-BAE9-151222A70FE8}" srcId="{D06D6186-E5AB-4597-AA12-389C15F53BB4}" destId="{2BC59C45-2B63-42D3-B82F-7D416713F495}" srcOrd="0" destOrd="0" parTransId="{4EBB990E-5140-4DBD-A98D-6FCA7BBB74EA}" sibTransId="{02157875-0145-40FC-97FB-29E7F3D23575}"/>
    <dgm:cxn modelId="{20BA169E-32CA-4B6C-8E2A-2B00D2F6E04D}" type="presOf" srcId="{2BC59C45-2B63-42D3-B82F-7D416713F495}" destId="{E32A4336-1F41-472A-97C7-66F1A5DABC29}" srcOrd="0" destOrd="0" presId="urn:microsoft.com/office/officeart/2008/layout/VerticalCurvedList"/>
    <dgm:cxn modelId="{81B330AC-D414-4CE0-AC74-0A78EDDDAFBB}" type="presOf" srcId="{9C7C6D78-078C-4600-82F8-31AB0EF2F258}" destId="{F3E36783-0CF9-4470-8583-9C1F0F677934}" srcOrd="0" destOrd="0" presId="urn:microsoft.com/office/officeart/2008/layout/VerticalCurvedList"/>
    <dgm:cxn modelId="{939868CE-2691-457D-B813-9A88DB037C4C}" srcId="{D06D6186-E5AB-4597-AA12-389C15F53BB4}" destId="{E4742C33-987E-4300-AFD2-01608A269054}" srcOrd="2" destOrd="0" parTransId="{9BF8C3DE-B9EC-472B-ACE9-C2B1E22BDE6B}" sibTransId="{A9D36C94-809A-4C44-98D6-4460490BCA80}"/>
    <dgm:cxn modelId="{F7D373D0-0CB4-44BB-82ED-803823839F97}" type="presOf" srcId="{FBC794B6-AD2F-40D9-8D2D-F93B3EFFAB58}" destId="{0CA188E0-3608-417F-A60C-F767867CCE63}" srcOrd="0" destOrd="0" presId="urn:microsoft.com/office/officeart/2008/layout/VerticalCurvedList"/>
    <dgm:cxn modelId="{F848A9D3-75C0-4311-967D-7DBB7EBFC99C}" type="presOf" srcId="{AA697DEE-7A6E-458F-8097-4DEBA6A6B521}" destId="{3E06E719-2517-4078-BD0F-3CB8A07B3AE9}" srcOrd="0" destOrd="0" presId="urn:microsoft.com/office/officeart/2008/layout/VerticalCurvedList"/>
    <dgm:cxn modelId="{2F4271E3-6C4C-4D8B-8ADD-475BEE142C13}" srcId="{D06D6186-E5AB-4597-AA12-389C15F53BB4}" destId="{AA697DEE-7A6E-458F-8097-4DEBA6A6B521}" srcOrd="3" destOrd="0" parTransId="{24F0CF9F-892A-41F2-86C6-1816AA0D2B0D}" sibTransId="{34EAAD19-851C-4530-948C-095C1AC6591C}"/>
    <dgm:cxn modelId="{FAA568F6-BE8D-479A-A93A-8D9290CC2331}" type="presOf" srcId="{E4742C33-987E-4300-AFD2-01608A269054}" destId="{49EA3137-B2F5-4651-B216-8EB511863A91}" srcOrd="0" destOrd="0" presId="urn:microsoft.com/office/officeart/2008/layout/VerticalCurvedList"/>
    <dgm:cxn modelId="{8DB4999F-397B-4E23-9D54-1230F4391981}" type="presParOf" srcId="{E1C60748-472D-481C-92D2-AB3012E4599D}" destId="{FE887BDB-3220-4FBE-BB4C-33455249A20E}" srcOrd="0" destOrd="0" presId="urn:microsoft.com/office/officeart/2008/layout/VerticalCurvedList"/>
    <dgm:cxn modelId="{B2BA76CD-50A0-4814-B9CD-1C6012245AF1}" type="presParOf" srcId="{FE887BDB-3220-4FBE-BB4C-33455249A20E}" destId="{B9495810-4C71-4407-AFE1-EAE05C886BE7}" srcOrd="0" destOrd="0" presId="urn:microsoft.com/office/officeart/2008/layout/VerticalCurvedList"/>
    <dgm:cxn modelId="{65CC3602-DEB5-4DB6-9FD0-27081431AEE0}" type="presParOf" srcId="{B9495810-4C71-4407-AFE1-EAE05C886BE7}" destId="{8DC06830-D794-44F6-B1AC-ADF852461BA0}" srcOrd="0" destOrd="0" presId="urn:microsoft.com/office/officeart/2008/layout/VerticalCurvedList"/>
    <dgm:cxn modelId="{2A58C3C5-B376-4859-BD66-203BC3E8589A}" type="presParOf" srcId="{B9495810-4C71-4407-AFE1-EAE05C886BE7}" destId="{096F9496-C333-4D55-B29E-86515A12E534}" srcOrd="1" destOrd="0" presId="urn:microsoft.com/office/officeart/2008/layout/VerticalCurvedList"/>
    <dgm:cxn modelId="{DB8D5006-DD8E-41DF-8680-28EDD3267BDB}" type="presParOf" srcId="{B9495810-4C71-4407-AFE1-EAE05C886BE7}" destId="{1953F1C8-6C1E-4CD8-9C04-0B850B4DDC4B}" srcOrd="2" destOrd="0" presId="urn:microsoft.com/office/officeart/2008/layout/VerticalCurvedList"/>
    <dgm:cxn modelId="{49F52EB7-69F0-440C-8893-8B69C6C4C2C7}" type="presParOf" srcId="{B9495810-4C71-4407-AFE1-EAE05C886BE7}" destId="{68B23C6D-36FE-46BA-84F8-68251FFB5981}" srcOrd="3" destOrd="0" presId="urn:microsoft.com/office/officeart/2008/layout/VerticalCurvedList"/>
    <dgm:cxn modelId="{5DC6931D-BEE7-44C3-849F-34AE9A505DBE}" type="presParOf" srcId="{FE887BDB-3220-4FBE-BB4C-33455249A20E}" destId="{E32A4336-1F41-472A-97C7-66F1A5DABC29}" srcOrd="1" destOrd="0" presId="urn:microsoft.com/office/officeart/2008/layout/VerticalCurvedList"/>
    <dgm:cxn modelId="{ED54FDDB-F0FE-46BD-B0D3-D5F2A426F775}" type="presParOf" srcId="{FE887BDB-3220-4FBE-BB4C-33455249A20E}" destId="{AC602AA1-819D-4288-A75C-7D4CEC755C21}" srcOrd="2" destOrd="0" presId="urn:microsoft.com/office/officeart/2008/layout/VerticalCurvedList"/>
    <dgm:cxn modelId="{FFF045CC-EA07-4EA3-AE55-458C05401A86}" type="presParOf" srcId="{AC602AA1-819D-4288-A75C-7D4CEC755C21}" destId="{C3D1DCF9-F6B2-41A4-84A8-70F05F1DFBC1}" srcOrd="0" destOrd="0" presId="urn:microsoft.com/office/officeart/2008/layout/VerticalCurvedList"/>
    <dgm:cxn modelId="{54789F2E-D237-4C02-94E5-C369C888B127}" type="presParOf" srcId="{FE887BDB-3220-4FBE-BB4C-33455249A20E}" destId="{0CA188E0-3608-417F-A60C-F767867CCE63}" srcOrd="3" destOrd="0" presId="urn:microsoft.com/office/officeart/2008/layout/VerticalCurvedList"/>
    <dgm:cxn modelId="{0AFE21E9-7A70-4361-9999-9E9499F45948}" type="presParOf" srcId="{FE887BDB-3220-4FBE-BB4C-33455249A20E}" destId="{9B26C896-3419-4883-9223-BE3297A73345}" srcOrd="4" destOrd="0" presId="urn:microsoft.com/office/officeart/2008/layout/VerticalCurvedList"/>
    <dgm:cxn modelId="{36F743E2-96B9-45FA-A678-C650D21567DE}" type="presParOf" srcId="{9B26C896-3419-4883-9223-BE3297A73345}" destId="{6256EEDF-BE1C-4E3A-B138-A99E7AADF35C}" srcOrd="0" destOrd="0" presId="urn:microsoft.com/office/officeart/2008/layout/VerticalCurvedList"/>
    <dgm:cxn modelId="{56138218-9AF5-43CA-AB60-204C978D4B2A}" type="presParOf" srcId="{FE887BDB-3220-4FBE-BB4C-33455249A20E}" destId="{49EA3137-B2F5-4651-B216-8EB511863A91}" srcOrd="5" destOrd="0" presId="urn:microsoft.com/office/officeart/2008/layout/VerticalCurvedList"/>
    <dgm:cxn modelId="{6D2483F0-BFA5-48F7-9412-08EFDD14FCDD}" type="presParOf" srcId="{FE887BDB-3220-4FBE-BB4C-33455249A20E}" destId="{40BE4620-3BAA-4B6D-B14D-D5BE8107B22C}" srcOrd="6" destOrd="0" presId="urn:microsoft.com/office/officeart/2008/layout/VerticalCurvedList"/>
    <dgm:cxn modelId="{6897D4B3-CF19-4791-87B2-572438E81E37}" type="presParOf" srcId="{40BE4620-3BAA-4B6D-B14D-D5BE8107B22C}" destId="{8D9F4EBB-7C40-4C93-A78E-0DE0C24D82B7}" srcOrd="0" destOrd="0" presId="urn:microsoft.com/office/officeart/2008/layout/VerticalCurvedList"/>
    <dgm:cxn modelId="{137C2203-9541-474A-B0E7-12E455136FBC}" type="presParOf" srcId="{FE887BDB-3220-4FBE-BB4C-33455249A20E}" destId="{3E06E719-2517-4078-BD0F-3CB8A07B3AE9}" srcOrd="7" destOrd="0" presId="urn:microsoft.com/office/officeart/2008/layout/VerticalCurvedList"/>
    <dgm:cxn modelId="{797EFCE2-FA47-4BC3-AD24-EBFFBF5E3953}" type="presParOf" srcId="{FE887BDB-3220-4FBE-BB4C-33455249A20E}" destId="{6A79E795-380B-485D-8583-3D927FEFCBE6}" srcOrd="8" destOrd="0" presId="urn:microsoft.com/office/officeart/2008/layout/VerticalCurvedList"/>
    <dgm:cxn modelId="{B23F91E9-545F-4625-853C-82985ED93400}" type="presParOf" srcId="{6A79E795-380B-485D-8583-3D927FEFCBE6}" destId="{8039BA33-745F-4F03-BD38-DCA2B664A8FF}" srcOrd="0" destOrd="0" presId="urn:microsoft.com/office/officeart/2008/layout/VerticalCurvedList"/>
    <dgm:cxn modelId="{FB03D173-8379-40D9-A83E-52E1387CB3CA}" type="presParOf" srcId="{FE887BDB-3220-4FBE-BB4C-33455249A20E}" destId="{F3E36783-0CF9-4470-8583-9C1F0F677934}" srcOrd="9" destOrd="0" presId="urn:microsoft.com/office/officeart/2008/layout/VerticalCurvedList"/>
    <dgm:cxn modelId="{1C4187FA-5828-4B44-86E5-0D5BCB9519FA}" type="presParOf" srcId="{FE887BDB-3220-4FBE-BB4C-33455249A20E}" destId="{670F9DA7-3331-4F46-A10F-665FDEBC6082}" srcOrd="10" destOrd="0" presId="urn:microsoft.com/office/officeart/2008/layout/VerticalCurvedList"/>
    <dgm:cxn modelId="{94AA22F6-3314-40F6-BE80-FB9C11658D7D}" type="presParOf" srcId="{670F9DA7-3331-4F46-A10F-665FDEBC6082}" destId="{37B81CB2-2177-4FBA-8144-DE2EA052CEF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CF32CA-A688-4D1F-B2A4-B5BAC9C51C6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C8A758-F73E-4FE7-AD8F-668A1D3BEEE8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 sz="2400">
              <a:solidFill>
                <a:schemeClr val="accent1">
                  <a:lumMod val="50000"/>
                </a:schemeClr>
              </a:solidFill>
            </a:rPr>
            <a:t>загальнорозвиваючі фізичні вправи</a:t>
          </a:r>
          <a:endParaRPr lang="ru-RU" sz="2400">
            <a:solidFill>
              <a:schemeClr val="accent1">
                <a:lumMod val="50000"/>
              </a:schemeClr>
            </a:solidFill>
          </a:endParaRPr>
        </a:p>
      </dgm:t>
    </dgm:pt>
    <dgm:pt modelId="{64653642-2C08-490B-A2FB-B4BBFA6DB05B}" type="parTrans" cxnId="{D471C2D5-F964-4312-9B5D-1EC729C2BB8A}">
      <dgm:prSet/>
      <dgm:spPr/>
      <dgm:t>
        <a:bodyPr/>
        <a:lstStyle/>
        <a:p>
          <a:endParaRPr lang="ru-RU"/>
        </a:p>
      </dgm:t>
    </dgm:pt>
    <dgm:pt modelId="{0A5E6F56-00A8-4CA1-839F-1C5DAEB90973}" type="sibTrans" cxnId="{D471C2D5-F964-4312-9B5D-1EC729C2BB8A}">
      <dgm:prSet/>
      <dgm:spPr/>
      <dgm:t>
        <a:bodyPr/>
        <a:lstStyle/>
        <a:p>
          <a:endParaRPr lang="ru-RU"/>
        </a:p>
      </dgm:t>
    </dgm:pt>
    <dgm:pt modelId="{E456D004-4617-4320-8DB9-2DCFDB041617}">
      <dgm:prSet phldrT="[Текст]"/>
      <dgm:spPr>
        <a:solidFill>
          <a:srgbClr val="FFFF00"/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циклічні аеробні вправи (біг, ходьба, їзда на велосипеді)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0E0E225B-C7C8-435F-BAE4-9AE4133B8DA9}" type="parTrans" cxnId="{427B7FBD-579A-4943-84CE-FB16ACC77260}">
      <dgm:prSet/>
      <dgm:spPr/>
      <dgm:t>
        <a:bodyPr/>
        <a:lstStyle/>
        <a:p>
          <a:endParaRPr lang="ru-RU"/>
        </a:p>
      </dgm:t>
    </dgm:pt>
    <dgm:pt modelId="{3AE32497-5EC7-4BBB-81AB-46780C3139F9}" type="sibTrans" cxnId="{427B7FBD-579A-4943-84CE-FB16ACC77260}">
      <dgm:prSet/>
      <dgm:spPr/>
      <dgm:t>
        <a:bodyPr/>
        <a:lstStyle/>
        <a:p>
          <a:endParaRPr lang="ru-RU"/>
        </a:p>
      </dgm:t>
    </dgm:pt>
    <dgm:pt modelId="{16B1E6B8-532B-4C47-9090-C1A4072B53F8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дихальні вправи (з тривалим видихом)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C09C6778-ABAA-4A31-9007-5541B7847857}" type="parTrans" cxnId="{06177EEE-EACF-426E-822E-7DEA987BA299}">
      <dgm:prSet/>
      <dgm:spPr/>
      <dgm:t>
        <a:bodyPr/>
        <a:lstStyle/>
        <a:p>
          <a:endParaRPr lang="ru-RU"/>
        </a:p>
      </dgm:t>
    </dgm:pt>
    <dgm:pt modelId="{6B876BA8-C798-4064-94F7-47B956BC0CDD}" type="sibTrans" cxnId="{06177EEE-EACF-426E-822E-7DEA987BA299}">
      <dgm:prSet/>
      <dgm:spPr/>
      <dgm:t>
        <a:bodyPr/>
        <a:lstStyle/>
        <a:p>
          <a:endParaRPr lang="ru-RU"/>
        </a:p>
      </dgm:t>
    </dgm:pt>
    <dgm:pt modelId="{28511C48-EB94-4C86-9028-67C09564E2AA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вправи для зміцнення м’язів хребта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178147A6-CC3F-4D57-A7CE-FB813B2122CF}" type="parTrans" cxnId="{A6F2C842-A024-4387-8763-4FF359C0BF03}">
      <dgm:prSet/>
      <dgm:spPr/>
      <dgm:t>
        <a:bodyPr/>
        <a:lstStyle/>
        <a:p>
          <a:endParaRPr lang="ru-RU"/>
        </a:p>
      </dgm:t>
    </dgm:pt>
    <dgm:pt modelId="{11DB33D1-3143-4949-9BCD-131244620D5C}" type="sibTrans" cxnId="{A6F2C842-A024-4387-8763-4FF359C0BF03}">
      <dgm:prSet/>
      <dgm:spPr/>
      <dgm:t>
        <a:bodyPr/>
        <a:lstStyle/>
        <a:p>
          <a:endParaRPr lang="ru-RU"/>
        </a:p>
      </dgm:t>
    </dgm:pt>
    <dgm:pt modelId="{233252DA-3D71-4041-B921-1DB446232492}">
      <dgm:prSet phldrT="[Текст]"/>
      <dgm:spPr>
        <a:solidFill>
          <a:srgbClr val="FFFF00"/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вправи для розвитку координації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E05CFD6A-4B36-47E9-BAE7-58102D0BF6C6}" type="parTrans" cxnId="{D33FE16C-8A6F-41D0-88D4-6AF698C8D7FD}">
      <dgm:prSet/>
      <dgm:spPr/>
      <dgm:t>
        <a:bodyPr/>
        <a:lstStyle/>
        <a:p>
          <a:endParaRPr lang="ru-RU"/>
        </a:p>
      </dgm:t>
    </dgm:pt>
    <dgm:pt modelId="{E8134FD1-8A58-4366-AFBF-4725994FE342}" type="sibTrans" cxnId="{D33FE16C-8A6F-41D0-88D4-6AF698C8D7FD}">
      <dgm:prSet/>
      <dgm:spPr/>
      <dgm:t>
        <a:bodyPr/>
        <a:lstStyle/>
        <a:p>
          <a:endParaRPr lang="ru-RU"/>
        </a:p>
      </dgm:t>
    </dgm:pt>
    <dgm:pt modelId="{CDBEDC79-FCD4-45CF-BC3C-385C10464430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елементи гімнастики і акробатики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5ACD7D04-DF2D-4D13-BE72-0E19BA1F0C10}" type="parTrans" cxnId="{F0DCA1E7-BBD9-4BF7-BEC5-C9A1ED8C724C}">
      <dgm:prSet/>
      <dgm:spPr/>
      <dgm:t>
        <a:bodyPr/>
        <a:lstStyle/>
        <a:p>
          <a:endParaRPr lang="ru-RU"/>
        </a:p>
      </dgm:t>
    </dgm:pt>
    <dgm:pt modelId="{195DD388-E104-44C6-A9B9-703487CE4F36}" type="sibTrans" cxnId="{F0DCA1E7-BBD9-4BF7-BEC5-C9A1ED8C724C}">
      <dgm:prSet/>
      <dgm:spPr/>
      <dgm:t>
        <a:bodyPr/>
        <a:lstStyle/>
        <a:p>
          <a:endParaRPr lang="ru-RU"/>
        </a:p>
      </dgm:t>
    </dgm:pt>
    <dgm:pt modelId="{1E2FE74D-E2F9-463D-B063-2BF6D6B77465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>
              <a:solidFill>
                <a:schemeClr val="accent1">
                  <a:lumMod val="50000"/>
                </a:schemeClr>
              </a:solidFill>
            </a:rPr>
            <a:t>аеробіка, танці і види спорту</a:t>
          </a:r>
          <a:endParaRPr lang="ru-RU">
            <a:solidFill>
              <a:schemeClr val="accent1">
                <a:lumMod val="50000"/>
              </a:schemeClr>
            </a:solidFill>
          </a:endParaRPr>
        </a:p>
      </dgm:t>
    </dgm:pt>
    <dgm:pt modelId="{10A295F3-A2CA-442C-966C-7FAC643F99C2}" type="parTrans" cxnId="{0D5A3114-D6D4-4A91-995F-5B2567A4B9F9}">
      <dgm:prSet/>
      <dgm:spPr/>
      <dgm:t>
        <a:bodyPr/>
        <a:lstStyle/>
        <a:p>
          <a:endParaRPr lang="ru-RU"/>
        </a:p>
      </dgm:t>
    </dgm:pt>
    <dgm:pt modelId="{E3D2AA31-795B-4932-B31A-DF47E98B3FB6}" type="sibTrans" cxnId="{0D5A3114-D6D4-4A91-995F-5B2567A4B9F9}">
      <dgm:prSet/>
      <dgm:spPr/>
      <dgm:t>
        <a:bodyPr/>
        <a:lstStyle/>
        <a:p>
          <a:endParaRPr lang="ru-RU"/>
        </a:p>
      </dgm:t>
    </dgm:pt>
    <dgm:pt modelId="{FC518EA4-3E0D-489E-B631-3ADE30A48850}" type="pres">
      <dgm:prSet presAssocID="{5CCF32CA-A688-4D1F-B2A4-B5BAC9C51C60}" presName="Name0" presStyleCnt="0">
        <dgm:presLayoutVars>
          <dgm:chMax val="7"/>
          <dgm:chPref val="7"/>
          <dgm:dir/>
        </dgm:presLayoutVars>
      </dgm:prSet>
      <dgm:spPr/>
    </dgm:pt>
    <dgm:pt modelId="{D5B8ECBE-F669-4A15-869B-BA00FDBE2A64}" type="pres">
      <dgm:prSet presAssocID="{5CCF32CA-A688-4D1F-B2A4-B5BAC9C51C60}" presName="Name1" presStyleCnt="0"/>
      <dgm:spPr/>
    </dgm:pt>
    <dgm:pt modelId="{C56DBEAD-7E2B-4C8B-829D-49BD041E0AD2}" type="pres">
      <dgm:prSet presAssocID="{5CCF32CA-A688-4D1F-B2A4-B5BAC9C51C60}" presName="cycle" presStyleCnt="0"/>
      <dgm:spPr/>
    </dgm:pt>
    <dgm:pt modelId="{39A08218-CCE2-4EAF-9449-63E1E73D490C}" type="pres">
      <dgm:prSet presAssocID="{5CCF32CA-A688-4D1F-B2A4-B5BAC9C51C60}" presName="srcNode" presStyleLbl="node1" presStyleIdx="0" presStyleCnt="7"/>
      <dgm:spPr/>
    </dgm:pt>
    <dgm:pt modelId="{0EE2B053-CA6A-4414-9B1F-B4D76723BDB8}" type="pres">
      <dgm:prSet presAssocID="{5CCF32CA-A688-4D1F-B2A4-B5BAC9C51C60}" presName="conn" presStyleLbl="parChTrans1D2" presStyleIdx="0" presStyleCnt="1"/>
      <dgm:spPr/>
    </dgm:pt>
    <dgm:pt modelId="{F79F3709-9A9E-4B9C-B4E1-C2DB5792BA84}" type="pres">
      <dgm:prSet presAssocID="{5CCF32CA-A688-4D1F-B2A4-B5BAC9C51C60}" presName="extraNode" presStyleLbl="node1" presStyleIdx="0" presStyleCnt="7"/>
      <dgm:spPr/>
    </dgm:pt>
    <dgm:pt modelId="{63896B7D-BE56-4382-B6A2-E90F481A2641}" type="pres">
      <dgm:prSet presAssocID="{5CCF32CA-A688-4D1F-B2A4-B5BAC9C51C60}" presName="dstNode" presStyleLbl="node1" presStyleIdx="0" presStyleCnt="7"/>
      <dgm:spPr/>
    </dgm:pt>
    <dgm:pt modelId="{E19CFAE2-FA4A-46B1-8871-49947099D78C}" type="pres">
      <dgm:prSet presAssocID="{B9C8A758-F73E-4FE7-AD8F-668A1D3BEEE8}" presName="text_1" presStyleLbl="node1" presStyleIdx="0" presStyleCnt="7">
        <dgm:presLayoutVars>
          <dgm:bulletEnabled val="1"/>
        </dgm:presLayoutVars>
      </dgm:prSet>
      <dgm:spPr/>
    </dgm:pt>
    <dgm:pt modelId="{2DBFEDFC-2A62-448A-8065-9A475EC6FECE}" type="pres">
      <dgm:prSet presAssocID="{B9C8A758-F73E-4FE7-AD8F-668A1D3BEEE8}" presName="accent_1" presStyleCnt="0"/>
      <dgm:spPr/>
    </dgm:pt>
    <dgm:pt modelId="{5B85009C-A820-4319-81E5-55B35FC1CF4E}" type="pres">
      <dgm:prSet presAssocID="{B9C8A758-F73E-4FE7-AD8F-668A1D3BEEE8}" presName="accentRepeatNode" presStyleLbl="solidFgAcc1" presStyleIdx="0" presStyleCnt="7"/>
      <dgm:spPr/>
    </dgm:pt>
    <dgm:pt modelId="{1FFDAB4A-C0AC-4B49-A24F-0BD4796C045B}" type="pres">
      <dgm:prSet presAssocID="{E456D004-4617-4320-8DB9-2DCFDB041617}" presName="text_2" presStyleLbl="node1" presStyleIdx="1" presStyleCnt="7">
        <dgm:presLayoutVars>
          <dgm:bulletEnabled val="1"/>
        </dgm:presLayoutVars>
      </dgm:prSet>
      <dgm:spPr/>
    </dgm:pt>
    <dgm:pt modelId="{4C28FB26-534E-4514-9506-B8B1FA175EE0}" type="pres">
      <dgm:prSet presAssocID="{E456D004-4617-4320-8DB9-2DCFDB041617}" presName="accent_2" presStyleCnt="0"/>
      <dgm:spPr/>
    </dgm:pt>
    <dgm:pt modelId="{444404F3-ADC8-4D13-93EE-CB4461A25D54}" type="pres">
      <dgm:prSet presAssocID="{E456D004-4617-4320-8DB9-2DCFDB041617}" presName="accentRepeatNode" presStyleLbl="solidFgAcc1" presStyleIdx="1" presStyleCnt="7"/>
      <dgm:spPr/>
    </dgm:pt>
    <dgm:pt modelId="{B820FB56-B318-4D60-A343-B5C18A13E4D6}" type="pres">
      <dgm:prSet presAssocID="{16B1E6B8-532B-4C47-9090-C1A4072B53F8}" presName="text_3" presStyleLbl="node1" presStyleIdx="2" presStyleCnt="7">
        <dgm:presLayoutVars>
          <dgm:bulletEnabled val="1"/>
        </dgm:presLayoutVars>
      </dgm:prSet>
      <dgm:spPr/>
    </dgm:pt>
    <dgm:pt modelId="{8FCB4CB9-5517-4198-868B-1277ABC124FD}" type="pres">
      <dgm:prSet presAssocID="{16B1E6B8-532B-4C47-9090-C1A4072B53F8}" presName="accent_3" presStyleCnt="0"/>
      <dgm:spPr/>
    </dgm:pt>
    <dgm:pt modelId="{E11E4F86-7D89-4D90-A712-FD8DB1A53B66}" type="pres">
      <dgm:prSet presAssocID="{16B1E6B8-532B-4C47-9090-C1A4072B53F8}" presName="accentRepeatNode" presStyleLbl="solidFgAcc1" presStyleIdx="2" presStyleCnt="7"/>
      <dgm:spPr/>
    </dgm:pt>
    <dgm:pt modelId="{A6B3E20B-09D1-4A5A-BB7C-D1D4D7FAB49F}" type="pres">
      <dgm:prSet presAssocID="{28511C48-EB94-4C86-9028-67C09564E2AA}" presName="text_4" presStyleLbl="node1" presStyleIdx="3" presStyleCnt="7">
        <dgm:presLayoutVars>
          <dgm:bulletEnabled val="1"/>
        </dgm:presLayoutVars>
      </dgm:prSet>
      <dgm:spPr/>
    </dgm:pt>
    <dgm:pt modelId="{7E995382-1A74-48E0-8337-DA9F3F7AA1EA}" type="pres">
      <dgm:prSet presAssocID="{28511C48-EB94-4C86-9028-67C09564E2AA}" presName="accent_4" presStyleCnt="0"/>
      <dgm:spPr/>
    </dgm:pt>
    <dgm:pt modelId="{6408D968-1B75-4B8D-AED5-1098D606F5A7}" type="pres">
      <dgm:prSet presAssocID="{28511C48-EB94-4C86-9028-67C09564E2AA}" presName="accentRepeatNode" presStyleLbl="solidFgAcc1" presStyleIdx="3" presStyleCnt="7"/>
      <dgm:spPr/>
    </dgm:pt>
    <dgm:pt modelId="{7EAE8422-68AC-4C46-89DE-E9934CDB4134}" type="pres">
      <dgm:prSet presAssocID="{233252DA-3D71-4041-B921-1DB446232492}" presName="text_5" presStyleLbl="node1" presStyleIdx="4" presStyleCnt="7">
        <dgm:presLayoutVars>
          <dgm:bulletEnabled val="1"/>
        </dgm:presLayoutVars>
      </dgm:prSet>
      <dgm:spPr/>
    </dgm:pt>
    <dgm:pt modelId="{26F3CCB6-0342-4FAC-B85B-240F987575A0}" type="pres">
      <dgm:prSet presAssocID="{233252DA-3D71-4041-B921-1DB446232492}" presName="accent_5" presStyleCnt="0"/>
      <dgm:spPr/>
    </dgm:pt>
    <dgm:pt modelId="{A68FBBFE-DF0B-4D57-98B3-071FC4D884D1}" type="pres">
      <dgm:prSet presAssocID="{233252DA-3D71-4041-B921-1DB446232492}" presName="accentRepeatNode" presStyleLbl="solidFgAcc1" presStyleIdx="4" presStyleCnt="7"/>
      <dgm:spPr/>
    </dgm:pt>
    <dgm:pt modelId="{2472553A-6C56-4C19-B890-14882F8DFEC3}" type="pres">
      <dgm:prSet presAssocID="{CDBEDC79-FCD4-45CF-BC3C-385C10464430}" presName="text_6" presStyleLbl="node1" presStyleIdx="5" presStyleCnt="7">
        <dgm:presLayoutVars>
          <dgm:bulletEnabled val="1"/>
        </dgm:presLayoutVars>
      </dgm:prSet>
      <dgm:spPr/>
    </dgm:pt>
    <dgm:pt modelId="{DEDC09CF-6287-46FC-8634-912BDD265907}" type="pres">
      <dgm:prSet presAssocID="{CDBEDC79-FCD4-45CF-BC3C-385C10464430}" presName="accent_6" presStyleCnt="0"/>
      <dgm:spPr/>
    </dgm:pt>
    <dgm:pt modelId="{6262228E-341B-4C07-96C2-F2D091F93275}" type="pres">
      <dgm:prSet presAssocID="{CDBEDC79-FCD4-45CF-BC3C-385C10464430}" presName="accentRepeatNode" presStyleLbl="solidFgAcc1" presStyleIdx="5" presStyleCnt="7"/>
      <dgm:spPr/>
    </dgm:pt>
    <dgm:pt modelId="{88CDE979-81B8-4465-8D62-B3F4273BD2C8}" type="pres">
      <dgm:prSet presAssocID="{1E2FE74D-E2F9-463D-B063-2BF6D6B77465}" presName="text_7" presStyleLbl="node1" presStyleIdx="6" presStyleCnt="7">
        <dgm:presLayoutVars>
          <dgm:bulletEnabled val="1"/>
        </dgm:presLayoutVars>
      </dgm:prSet>
      <dgm:spPr/>
    </dgm:pt>
    <dgm:pt modelId="{7D083078-7320-4102-A4EC-10651C06F136}" type="pres">
      <dgm:prSet presAssocID="{1E2FE74D-E2F9-463D-B063-2BF6D6B77465}" presName="accent_7" presStyleCnt="0"/>
      <dgm:spPr/>
    </dgm:pt>
    <dgm:pt modelId="{1BA113FE-575D-4CA4-B547-9D60CE81FF2A}" type="pres">
      <dgm:prSet presAssocID="{1E2FE74D-E2F9-463D-B063-2BF6D6B77465}" presName="accentRepeatNode" presStyleLbl="solidFgAcc1" presStyleIdx="6" presStyleCnt="7"/>
      <dgm:spPr/>
    </dgm:pt>
  </dgm:ptLst>
  <dgm:cxnLst>
    <dgm:cxn modelId="{85C2BF09-41AA-4CFB-AB4D-F256E7EADA97}" type="presOf" srcId="{0A5E6F56-00A8-4CA1-839F-1C5DAEB90973}" destId="{0EE2B053-CA6A-4414-9B1F-B4D76723BDB8}" srcOrd="0" destOrd="0" presId="urn:microsoft.com/office/officeart/2008/layout/VerticalCurvedList"/>
    <dgm:cxn modelId="{0D5A3114-D6D4-4A91-995F-5B2567A4B9F9}" srcId="{5CCF32CA-A688-4D1F-B2A4-B5BAC9C51C60}" destId="{1E2FE74D-E2F9-463D-B063-2BF6D6B77465}" srcOrd="6" destOrd="0" parTransId="{10A295F3-A2CA-442C-966C-7FAC643F99C2}" sibTransId="{E3D2AA31-795B-4932-B31A-DF47E98B3FB6}"/>
    <dgm:cxn modelId="{DE675C15-4B39-4972-B50C-4AAAE3DBC252}" type="presOf" srcId="{CDBEDC79-FCD4-45CF-BC3C-385C10464430}" destId="{2472553A-6C56-4C19-B890-14882F8DFEC3}" srcOrd="0" destOrd="0" presId="urn:microsoft.com/office/officeart/2008/layout/VerticalCurvedList"/>
    <dgm:cxn modelId="{FBF03D3A-E51F-4245-8820-E3810972E3BC}" type="presOf" srcId="{28511C48-EB94-4C86-9028-67C09564E2AA}" destId="{A6B3E20B-09D1-4A5A-BB7C-D1D4D7FAB49F}" srcOrd="0" destOrd="0" presId="urn:microsoft.com/office/officeart/2008/layout/VerticalCurvedList"/>
    <dgm:cxn modelId="{8A4B5C40-3823-4ECB-AA24-6BA1D843C29A}" type="presOf" srcId="{5CCF32CA-A688-4D1F-B2A4-B5BAC9C51C60}" destId="{FC518EA4-3E0D-489E-B631-3ADE30A48850}" srcOrd="0" destOrd="0" presId="urn:microsoft.com/office/officeart/2008/layout/VerticalCurvedList"/>
    <dgm:cxn modelId="{A6F2C842-A024-4387-8763-4FF359C0BF03}" srcId="{5CCF32CA-A688-4D1F-B2A4-B5BAC9C51C60}" destId="{28511C48-EB94-4C86-9028-67C09564E2AA}" srcOrd="3" destOrd="0" parTransId="{178147A6-CC3F-4D57-A7CE-FB813B2122CF}" sibTransId="{11DB33D1-3143-4949-9BCD-131244620D5C}"/>
    <dgm:cxn modelId="{D33FE16C-8A6F-41D0-88D4-6AF698C8D7FD}" srcId="{5CCF32CA-A688-4D1F-B2A4-B5BAC9C51C60}" destId="{233252DA-3D71-4041-B921-1DB446232492}" srcOrd="4" destOrd="0" parTransId="{E05CFD6A-4B36-47E9-BAE7-58102D0BF6C6}" sibTransId="{E8134FD1-8A58-4366-AFBF-4725994FE342}"/>
    <dgm:cxn modelId="{A544027F-201A-4249-ADB4-D67C54EE70BA}" type="presOf" srcId="{16B1E6B8-532B-4C47-9090-C1A4072B53F8}" destId="{B820FB56-B318-4D60-A343-B5C18A13E4D6}" srcOrd="0" destOrd="0" presId="urn:microsoft.com/office/officeart/2008/layout/VerticalCurvedList"/>
    <dgm:cxn modelId="{816DD1A4-CEE5-4677-85B3-F6EA563B2DA5}" type="presOf" srcId="{B9C8A758-F73E-4FE7-AD8F-668A1D3BEEE8}" destId="{E19CFAE2-FA4A-46B1-8871-49947099D78C}" srcOrd="0" destOrd="0" presId="urn:microsoft.com/office/officeart/2008/layout/VerticalCurvedList"/>
    <dgm:cxn modelId="{FA2D98B5-BEB1-4CDE-966D-12AF8F4E461A}" type="presOf" srcId="{E456D004-4617-4320-8DB9-2DCFDB041617}" destId="{1FFDAB4A-C0AC-4B49-A24F-0BD4796C045B}" srcOrd="0" destOrd="0" presId="urn:microsoft.com/office/officeart/2008/layout/VerticalCurvedList"/>
    <dgm:cxn modelId="{427B7FBD-579A-4943-84CE-FB16ACC77260}" srcId="{5CCF32CA-A688-4D1F-B2A4-B5BAC9C51C60}" destId="{E456D004-4617-4320-8DB9-2DCFDB041617}" srcOrd="1" destOrd="0" parTransId="{0E0E225B-C7C8-435F-BAE4-9AE4133B8DA9}" sibTransId="{3AE32497-5EC7-4BBB-81AB-46780C3139F9}"/>
    <dgm:cxn modelId="{1EE17CCD-68B8-4D15-8D6B-282BD823E030}" type="presOf" srcId="{1E2FE74D-E2F9-463D-B063-2BF6D6B77465}" destId="{88CDE979-81B8-4465-8D62-B3F4273BD2C8}" srcOrd="0" destOrd="0" presId="urn:microsoft.com/office/officeart/2008/layout/VerticalCurvedList"/>
    <dgm:cxn modelId="{D471C2D5-F964-4312-9B5D-1EC729C2BB8A}" srcId="{5CCF32CA-A688-4D1F-B2A4-B5BAC9C51C60}" destId="{B9C8A758-F73E-4FE7-AD8F-668A1D3BEEE8}" srcOrd="0" destOrd="0" parTransId="{64653642-2C08-490B-A2FB-B4BBFA6DB05B}" sibTransId="{0A5E6F56-00A8-4CA1-839F-1C5DAEB90973}"/>
    <dgm:cxn modelId="{F0DCA1E7-BBD9-4BF7-BEC5-C9A1ED8C724C}" srcId="{5CCF32CA-A688-4D1F-B2A4-B5BAC9C51C60}" destId="{CDBEDC79-FCD4-45CF-BC3C-385C10464430}" srcOrd="5" destOrd="0" parTransId="{5ACD7D04-DF2D-4D13-BE72-0E19BA1F0C10}" sibTransId="{195DD388-E104-44C6-A9B9-703487CE4F36}"/>
    <dgm:cxn modelId="{06177EEE-EACF-426E-822E-7DEA987BA299}" srcId="{5CCF32CA-A688-4D1F-B2A4-B5BAC9C51C60}" destId="{16B1E6B8-532B-4C47-9090-C1A4072B53F8}" srcOrd="2" destOrd="0" parTransId="{C09C6778-ABAA-4A31-9007-5541B7847857}" sibTransId="{6B876BA8-C798-4064-94F7-47B956BC0CDD}"/>
    <dgm:cxn modelId="{8DD008F2-8E9F-40C7-A799-423029F94E3B}" type="presOf" srcId="{233252DA-3D71-4041-B921-1DB446232492}" destId="{7EAE8422-68AC-4C46-89DE-E9934CDB4134}" srcOrd="0" destOrd="0" presId="urn:microsoft.com/office/officeart/2008/layout/VerticalCurvedList"/>
    <dgm:cxn modelId="{73902CD7-C7DD-4F66-87A1-090ECE0656CF}" type="presParOf" srcId="{FC518EA4-3E0D-489E-B631-3ADE30A48850}" destId="{D5B8ECBE-F669-4A15-869B-BA00FDBE2A64}" srcOrd="0" destOrd="0" presId="urn:microsoft.com/office/officeart/2008/layout/VerticalCurvedList"/>
    <dgm:cxn modelId="{E8033EC8-7406-46FD-855A-4B4B0A5379F7}" type="presParOf" srcId="{D5B8ECBE-F669-4A15-869B-BA00FDBE2A64}" destId="{C56DBEAD-7E2B-4C8B-829D-49BD041E0AD2}" srcOrd="0" destOrd="0" presId="urn:microsoft.com/office/officeart/2008/layout/VerticalCurvedList"/>
    <dgm:cxn modelId="{95F0E4C7-A161-4A30-9557-124209C06274}" type="presParOf" srcId="{C56DBEAD-7E2B-4C8B-829D-49BD041E0AD2}" destId="{39A08218-CCE2-4EAF-9449-63E1E73D490C}" srcOrd="0" destOrd="0" presId="urn:microsoft.com/office/officeart/2008/layout/VerticalCurvedList"/>
    <dgm:cxn modelId="{730551EF-4F75-4DAC-AB77-0C05F8682884}" type="presParOf" srcId="{C56DBEAD-7E2B-4C8B-829D-49BD041E0AD2}" destId="{0EE2B053-CA6A-4414-9B1F-B4D76723BDB8}" srcOrd="1" destOrd="0" presId="urn:microsoft.com/office/officeart/2008/layout/VerticalCurvedList"/>
    <dgm:cxn modelId="{BBA361BC-CDB6-4F01-90DD-13B964455CAB}" type="presParOf" srcId="{C56DBEAD-7E2B-4C8B-829D-49BD041E0AD2}" destId="{F79F3709-9A9E-4B9C-B4E1-C2DB5792BA84}" srcOrd="2" destOrd="0" presId="urn:microsoft.com/office/officeart/2008/layout/VerticalCurvedList"/>
    <dgm:cxn modelId="{03450149-EEEE-4131-BA4D-CD52EAF154BB}" type="presParOf" srcId="{C56DBEAD-7E2B-4C8B-829D-49BD041E0AD2}" destId="{63896B7D-BE56-4382-B6A2-E90F481A2641}" srcOrd="3" destOrd="0" presId="urn:microsoft.com/office/officeart/2008/layout/VerticalCurvedList"/>
    <dgm:cxn modelId="{B8907BEF-E6C9-4BBF-B5A3-33A63FA46866}" type="presParOf" srcId="{D5B8ECBE-F669-4A15-869B-BA00FDBE2A64}" destId="{E19CFAE2-FA4A-46B1-8871-49947099D78C}" srcOrd="1" destOrd="0" presId="urn:microsoft.com/office/officeart/2008/layout/VerticalCurvedList"/>
    <dgm:cxn modelId="{A50E9643-7B9C-431A-89F7-FE98E5470304}" type="presParOf" srcId="{D5B8ECBE-F669-4A15-869B-BA00FDBE2A64}" destId="{2DBFEDFC-2A62-448A-8065-9A475EC6FECE}" srcOrd="2" destOrd="0" presId="urn:microsoft.com/office/officeart/2008/layout/VerticalCurvedList"/>
    <dgm:cxn modelId="{B4AE430B-FAF2-4047-86D1-8A9640FE274A}" type="presParOf" srcId="{2DBFEDFC-2A62-448A-8065-9A475EC6FECE}" destId="{5B85009C-A820-4319-81E5-55B35FC1CF4E}" srcOrd="0" destOrd="0" presId="urn:microsoft.com/office/officeart/2008/layout/VerticalCurvedList"/>
    <dgm:cxn modelId="{769EE96E-F290-49BD-90FE-EB3E3DBF8A95}" type="presParOf" srcId="{D5B8ECBE-F669-4A15-869B-BA00FDBE2A64}" destId="{1FFDAB4A-C0AC-4B49-A24F-0BD4796C045B}" srcOrd="3" destOrd="0" presId="urn:microsoft.com/office/officeart/2008/layout/VerticalCurvedList"/>
    <dgm:cxn modelId="{88D713A5-6C1E-4FFD-82CB-19E0C0978FE8}" type="presParOf" srcId="{D5B8ECBE-F669-4A15-869B-BA00FDBE2A64}" destId="{4C28FB26-534E-4514-9506-B8B1FA175EE0}" srcOrd="4" destOrd="0" presId="urn:microsoft.com/office/officeart/2008/layout/VerticalCurvedList"/>
    <dgm:cxn modelId="{3D8F6779-5261-4DDF-A70C-B7E3EFC0AD29}" type="presParOf" srcId="{4C28FB26-534E-4514-9506-B8B1FA175EE0}" destId="{444404F3-ADC8-4D13-93EE-CB4461A25D54}" srcOrd="0" destOrd="0" presId="urn:microsoft.com/office/officeart/2008/layout/VerticalCurvedList"/>
    <dgm:cxn modelId="{11DBF9C1-7130-477C-97F9-547ECCEE112E}" type="presParOf" srcId="{D5B8ECBE-F669-4A15-869B-BA00FDBE2A64}" destId="{B820FB56-B318-4D60-A343-B5C18A13E4D6}" srcOrd="5" destOrd="0" presId="urn:microsoft.com/office/officeart/2008/layout/VerticalCurvedList"/>
    <dgm:cxn modelId="{1AE37A91-CE17-4370-A7C6-CC540201A7FD}" type="presParOf" srcId="{D5B8ECBE-F669-4A15-869B-BA00FDBE2A64}" destId="{8FCB4CB9-5517-4198-868B-1277ABC124FD}" srcOrd="6" destOrd="0" presId="urn:microsoft.com/office/officeart/2008/layout/VerticalCurvedList"/>
    <dgm:cxn modelId="{8C885023-2A8A-4D44-AF01-B447F7E15DB0}" type="presParOf" srcId="{8FCB4CB9-5517-4198-868B-1277ABC124FD}" destId="{E11E4F86-7D89-4D90-A712-FD8DB1A53B66}" srcOrd="0" destOrd="0" presId="urn:microsoft.com/office/officeart/2008/layout/VerticalCurvedList"/>
    <dgm:cxn modelId="{114253C9-5CEB-4D29-A039-EDEC9C8D0663}" type="presParOf" srcId="{D5B8ECBE-F669-4A15-869B-BA00FDBE2A64}" destId="{A6B3E20B-09D1-4A5A-BB7C-D1D4D7FAB49F}" srcOrd="7" destOrd="0" presId="urn:microsoft.com/office/officeart/2008/layout/VerticalCurvedList"/>
    <dgm:cxn modelId="{FBF634AF-1675-4D8D-8A22-EEC6585612C9}" type="presParOf" srcId="{D5B8ECBE-F669-4A15-869B-BA00FDBE2A64}" destId="{7E995382-1A74-48E0-8337-DA9F3F7AA1EA}" srcOrd="8" destOrd="0" presId="urn:microsoft.com/office/officeart/2008/layout/VerticalCurvedList"/>
    <dgm:cxn modelId="{6A449383-9D48-432D-8894-4DF4CAF86C0D}" type="presParOf" srcId="{7E995382-1A74-48E0-8337-DA9F3F7AA1EA}" destId="{6408D968-1B75-4B8D-AED5-1098D606F5A7}" srcOrd="0" destOrd="0" presId="urn:microsoft.com/office/officeart/2008/layout/VerticalCurvedList"/>
    <dgm:cxn modelId="{F8CBA24A-10C6-4FCE-BFA7-642E80242E45}" type="presParOf" srcId="{D5B8ECBE-F669-4A15-869B-BA00FDBE2A64}" destId="{7EAE8422-68AC-4C46-89DE-E9934CDB4134}" srcOrd="9" destOrd="0" presId="urn:microsoft.com/office/officeart/2008/layout/VerticalCurvedList"/>
    <dgm:cxn modelId="{033AB236-D7BD-43AC-A66C-9F48BB7B36E6}" type="presParOf" srcId="{D5B8ECBE-F669-4A15-869B-BA00FDBE2A64}" destId="{26F3CCB6-0342-4FAC-B85B-240F987575A0}" srcOrd="10" destOrd="0" presId="urn:microsoft.com/office/officeart/2008/layout/VerticalCurvedList"/>
    <dgm:cxn modelId="{C0DE80AA-46D4-4157-AB7E-AA43F553FA15}" type="presParOf" srcId="{26F3CCB6-0342-4FAC-B85B-240F987575A0}" destId="{A68FBBFE-DF0B-4D57-98B3-071FC4D884D1}" srcOrd="0" destOrd="0" presId="urn:microsoft.com/office/officeart/2008/layout/VerticalCurvedList"/>
    <dgm:cxn modelId="{389FD486-4ED6-4254-806D-ADC87E062E04}" type="presParOf" srcId="{D5B8ECBE-F669-4A15-869B-BA00FDBE2A64}" destId="{2472553A-6C56-4C19-B890-14882F8DFEC3}" srcOrd="11" destOrd="0" presId="urn:microsoft.com/office/officeart/2008/layout/VerticalCurvedList"/>
    <dgm:cxn modelId="{CC044B78-75E4-45D1-B9B9-F2AF07DA082D}" type="presParOf" srcId="{D5B8ECBE-F669-4A15-869B-BA00FDBE2A64}" destId="{DEDC09CF-6287-46FC-8634-912BDD265907}" srcOrd="12" destOrd="0" presId="urn:microsoft.com/office/officeart/2008/layout/VerticalCurvedList"/>
    <dgm:cxn modelId="{064E9E41-84CA-4B6C-93E0-53BD2F8984EA}" type="presParOf" srcId="{DEDC09CF-6287-46FC-8634-912BDD265907}" destId="{6262228E-341B-4C07-96C2-F2D091F93275}" srcOrd="0" destOrd="0" presId="urn:microsoft.com/office/officeart/2008/layout/VerticalCurvedList"/>
    <dgm:cxn modelId="{F1A97860-D4AC-4E37-8201-BC37F4A88B6F}" type="presParOf" srcId="{D5B8ECBE-F669-4A15-869B-BA00FDBE2A64}" destId="{88CDE979-81B8-4465-8D62-B3F4273BD2C8}" srcOrd="13" destOrd="0" presId="urn:microsoft.com/office/officeart/2008/layout/VerticalCurvedList"/>
    <dgm:cxn modelId="{D04C1443-878E-45B4-ABEF-D1B6C47B7A9D}" type="presParOf" srcId="{D5B8ECBE-F669-4A15-869B-BA00FDBE2A64}" destId="{7D083078-7320-4102-A4EC-10651C06F136}" srcOrd="14" destOrd="0" presId="urn:microsoft.com/office/officeart/2008/layout/VerticalCurvedList"/>
    <dgm:cxn modelId="{464999E1-C3AE-4261-968B-AFFE2F782F27}" type="presParOf" srcId="{7D083078-7320-4102-A4EC-10651C06F136}" destId="{1BA113FE-575D-4CA4-B547-9D60CE81FF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F9496-C333-4D55-B29E-86515A12E534}">
      <dsp:nvSpPr>
        <dsp:cNvPr id="0" name=""/>
        <dsp:cNvSpPr/>
      </dsp:nvSpPr>
      <dsp:spPr>
        <a:xfrm>
          <a:off x="-6444831" y="-985732"/>
          <a:ext cx="7671071" cy="767107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2A4336-1F41-472A-97C7-66F1A5DABC29}">
      <dsp:nvSpPr>
        <dsp:cNvPr id="0" name=""/>
        <dsp:cNvSpPr/>
      </dsp:nvSpPr>
      <dsp:spPr>
        <a:xfrm>
          <a:off x="535678" y="250153"/>
          <a:ext cx="8601193" cy="92459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68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uk-UA" sz="2000" kern="1200">
              <a:solidFill>
                <a:schemeClr val="accent1">
                  <a:lumMod val="50000"/>
                </a:schemeClr>
              </a:solidFill>
            </a:rPr>
            <a:t>в зниженні рівня розвитку основних фізичних якостей – відставання від норми в показниках сили, швидкісно-силових якостей, швидкісних  якостей від 12 до 30%;</a:t>
          </a:r>
          <a:endParaRPr lang="ru-RU" sz="2000" kern="1200">
            <a:solidFill>
              <a:schemeClr val="accent1">
                <a:lumMod val="50000"/>
              </a:schemeClr>
            </a:solidFill>
          </a:endParaRPr>
        </a:p>
      </dsp:txBody>
      <dsp:txXfrm>
        <a:off x="535678" y="250153"/>
        <a:ext cx="8601193" cy="924593"/>
      </dsp:txXfrm>
    </dsp:sp>
    <dsp:sp modelId="{C3D1DCF9-F6B2-41A4-84A8-70F05F1DFBC1}">
      <dsp:nvSpPr>
        <dsp:cNvPr id="0" name=""/>
        <dsp:cNvSpPr/>
      </dsp:nvSpPr>
      <dsp:spPr>
        <a:xfrm>
          <a:off x="90253" y="267026"/>
          <a:ext cx="890848" cy="8908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188E0-3608-417F-A60C-F767867CCE63}">
      <dsp:nvSpPr>
        <dsp:cNvPr id="0" name=""/>
        <dsp:cNvSpPr/>
      </dsp:nvSpPr>
      <dsp:spPr>
        <a:xfrm>
          <a:off x="1046363" y="1424787"/>
          <a:ext cx="8090508" cy="712678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68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uk-UA" sz="2100" kern="1200">
              <a:solidFill>
                <a:schemeClr val="accent1">
                  <a:lumMod val="50000"/>
                </a:schemeClr>
              </a:solidFill>
            </a:rPr>
            <a:t>в складності збереження статичної до 30% та динамічної рівноваги до 21%;</a:t>
          </a:r>
          <a:endParaRPr lang="ru-RU" sz="21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046363" y="1424787"/>
        <a:ext cx="8090508" cy="712678"/>
      </dsp:txXfrm>
    </dsp:sp>
    <dsp:sp modelId="{6256EEDF-BE1C-4E3A-B138-A99E7AADF35C}">
      <dsp:nvSpPr>
        <dsp:cNvPr id="0" name=""/>
        <dsp:cNvSpPr/>
      </dsp:nvSpPr>
      <dsp:spPr>
        <a:xfrm>
          <a:off x="600938" y="1335702"/>
          <a:ext cx="890848" cy="8908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A3137-B2F5-4651-B216-8EB511863A91}">
      <dsp:nvSpPr>
        <dsp:cNvPr id="0" name=""/>
        <dsp:cNvSpPr/>
      </dsp:nvSpPr>
      <dsp:spPr>
        <a:xfrm>
          <a:off x="1203102" y="2493464"/>
          <a:ext cx="7933769" cy="71267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68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uk-UA" sz="2100" kern="1200">
              <a:solidFill>
                <a:schemeClr val="accent1">
                  <a:lumMod val="50000"/>
                </a:schemeClr>
              </a:solidFill>
            </a:rPr>
            <a:t>в неточності координації і невпевненості рухів, що особливо помітно при оволодіванні навичкою ходьби;</a:t>
          </a:r>
          <a:endParaRPr lang="ru-RU" sz="21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203102" y="2493464"/>
        <a:ext cx="7933769" cy="712678"/>
      </dsp:txXfrm>
    </dsp:sp>
    <dsp:sp modelId="{8D9F4EBB-7C40-4C93-A78E-0DE0C24D82B7}">
      <dsp:nvSpPr>
        <dsp:cNvPr id="0" name=""/>
        <dsp:cNvSpPr/>
      </dsp:nvSpPr>
      <dsp:spPr>
        <a:xfrm>
          <a:off x="757677" y="2404379"/>
          <a:ext cx="890848" cy="8908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6E719-2517-4078-BD0F-3CB8A07B3AE9}">
      <dsp:nvSpPr>
        <dsp:cNvPr id="0" name=""/>
        <dsp:cNvSpPr/>
      </dsp:nvSpPr>
      <dsp:spPr>
        <a:xfrm>
          <a:off x="1046363" y="3562140"/>
          <a:ext cx="8090508" cy="71267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68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uk-UA" sz="2100" kern="1200">
              <a:solidFill>
                <a:schemeClr val="accent1">
                  <a:lumMod val="50000"/>
                </a:schemeClr>
              </a:solidFill>
            </a:rPr>
            <a:t>в низькому рівні орієнтування в просторі;</a:t>
          </a:r>
          <a:endParaRPr lang="ru-RU" sz="21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046363" y="3562140"/>
        <a:ext cx="8090508" cy="712678"/>
      </dsp:txXfrm>
    </dsp:sp>
    <dsp:sp modelId="{8039BA33-745F-4F03-BD38-DCA2B664A8FF}">
      <dsp:nvSpPr>
        <dsp:cNvPr id="0" name=""/>
        <dsp:cNvSpPr/>
      </dsp:nvSpPr>
      <dsp:spPr>
        <a:xfrm>
          <a:off x="600938" y="3473055"/>
          <a:ext cx="890848" cy="8908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E36783-0CF9-4470-8583-9C1F0F677934}">
      <dsp:nvSpPr>
        <dsp:cNvPr id="0" name=""/>
        <dsp:cNvSpPr/>
      </dsp:nvSpPr>
      <dsp:spPr>
        <a:xfrm>
          <a:off x="535678" y="4630816"/>
          <a:ext cx="8601193" cy="712678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568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uk-UA" sz="2100" kern="1200">
              <a:solidFill>
                <a:schemeClr val="accent1">
                  <a:lumMod val="50000"/>
                </a:schemeClr>
              </a:solidFill>
            </a:rPr>
            <a:t>в сповільненні швидкості виконання окремих рухів, темпі рухової діяльності порівняно з дітьми, які мають нормальний слух.</a:t>
          </a:r>
          <a:endParaRPr lang="ru-RU" sz="2100" kern="1200">
            <a:solidFill>
              <a:schemeClr val="accent1">
                <a:lumMod val="50000"/>
              </a:schemeClr>
            </a:solidFill>
          </a:endParaRPr>
        </a:p>
      </dsp:txBody>
      <dsp:txXfrm>
        <a:off x="535678" y="4630816"/>
        <a:ext cx="8601193" cy="712678"/>
      </dsp:txXfrm>
    </dsp:sp>
    <dsp:sp modelId="{37B81CB2-2177-4FBA-8144-DE2EA052CEF3}">
      <dsp:nvSpPr>
        <dsp:cNvPr id="0" name=""/>
        <dsp:cNvSpPr/>
      </dsp:nvSpPr>
      <dsp:spPr>
        <a:xfrm>
          <a:off x="90253" y="4541731"/>
          <a:ext cx="890848" cy="8908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2B053-CA6A-4414-9B1F-B4D76723BDB8}">
      <dsp:nvSpPr>
        <dsp:cNvPr id="0" name=""/>
        <dsp:cNvSpPr/>
      </dsp:nvSpPr>
      <dsp:spPr>
        <a:xfrm>
          <a:off x="-6203676" y="-949742"/>
          <a:ext cx="7389845" cy="7389845"/>
        </a:xfrm>
        <a:prstGeom prst="blockArc">
          <a:avLst>
            <a:gd name="adj1" fmla="val 18900000"/>
            <a:gd name="adj2" fmla="val 2700000"/>
            <a:gd name="adj3" fmla="val 29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9CFAE2-FA4A-46B1-8871-49947099D78C}">
      <dsp:nvSpPr>
        <dsp:cNvPr id="0" name=""/>
        <dsp:cNvSpPr/>
      </dsp:nvSpPr>
      <dsp:spPr>
        <a:xfrm>
          <a:off x="385148" y="249591"/>
          <a:ext cx="9405990" cy="49896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>
              <a:solidFill>
                <a:schemeClr val="accent1">
                  <a:lumMod val="50000"/>
                </a:schemeClr>
              </a:solidFill>
            </a:rPr>
            <a:t>загальнорозвиваючі фізичні вправи</a:t>
          </a:r>
          <a:endParaRPr lang="ru-RU" sz="2400" kern="1200">
            <a:solidFill>
              <a:schemeClr val="accent1">
                <a:lumMod val="50000"/>
              </a:schemeClr>
            </a:solidFill>
          </a:endParaRPr>
        </a:p>
      </dsp:txBody>
      <dsp:txXfrm>
        <a:off x="385148" y="249591"/>
        <a:ext cx="9405990" cy="498964"/>
      </dsp:txXfrm>
    </dsp:sp>
    <dsp:sp modelId="{5B85009C-A820-4319-81E5-55B35FC1CF4E}">
      <dsp:nvSpPr>
        <dsp:cNvPr id="0" name=""/>
        <dsp:cNvSpPr/>
      </dsp:nvSpPr>
      <dsp:spPr>
        <a:xfrm>
          <a:off x="73296" y="187221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DAB4A-C0AC-4B49-A24F-0BD4796C045B}">
      <dsp:nvSpPr>
        <dsp:cNvPr id="0" name=""/>
        <dsp:cNvSpPr/>
      </dsp:nvSpPr>
      <dsp:spPr>
        <a:xfrm>
          <a:off x="837005" y="998477"/>
          <a:ext cx="8954134" cy="49896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циклічні аеробні вправи (біг, ходьба, їзда на велосипеді)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837005" y="998477"/>
        <a:ext cx="8954134" cy="498964"/>
      </dsp:txXfrm>
    </dsp:sp>
    <dsp:sp modelId="{444404F3-ADC8-4D13-93EE-CB4461A25D54}">
      <dsp:nvSpPr>
        <dsp:cNvPr id="0" name=""/>
        <dsp:cNvSpPr/>
      </dsp:nvSpPr>
      <dsp:spPr>
        <a:xfrm>
          <a:off x="525153" y="936106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0FB56-B318-4D60-A343-B5C18A13E4D6}">
      <dsp:nvSpPr>
        <dsp:cNvPr id="0" name=""/>
        <dsp:cNvSpPr/>
      </dsp:nvSpPr>
      <dsp:spPr>
        <a:xfrm>
          <a:off x="1084620" y="1746813"/>
          <a:ext cx="8706518" cy="49896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дихальні вправи (з тривалим видихом)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084620" y="1746813"/>
        <a:ext cx="8706518" cy="498964"/>
      </dsp:txXfrm>
    </dsp:sp>
    <dsp:sp modelId="{E11E4F86-7D89-4D90-A712-FD8DB1A53B66}">
      <dsp:nvSpPr>
        <dsp:cNvPr id="0" name=""/>
        <dsp:cNvSpPr/>
      </dsp:nvSpPr>
      <dsp:spPr>
        <a:xfrm>
          <a:off x="772768" y="1684442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3E20B-09D1-4A5A-BB7C-D1D4D7FAB49F}">
      <dsp:nvSpPr>
        <dsp:cNvPr id="0" name=""/>
        <dsp:cNvSpPr/>
      </dsp:nvSpPr>
      <dsp:spPr>
        <a:xfrm>
          <a:off x="1163682" y="2495698"/>
          <a:ext cx="8627457" cy="49896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вправи для зміцнення м’язів хребта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163682" y="2495698"/>
        <a:ext cx="8627457" cy="498964"/>
      </dsp:txXfrm>
    </dsp:sp>
    <dsp:sp modelId="{6408D968-1B75-4B8D-AED5-1098D606F5A7}">
      <dsp:nvSpPr>
        <dsp:cNvPr id="0" name=""/>
        <dsp:cNvSpPr/>
      </dsp:nvSpPr>
      <dsp:spPr>
        <a:xfrm>
          <a:off x="851829" y="2433327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E8422-68AC-4C46-89DE-E9934CDB4134}">
      <dsp:nvSpPr>
        <dsp:cNvPr id="0" name=""/>
        <dsp:cNvSpPr/>
      </dsp:nvSpPr>
      <dsp:spPr>
        <a:xfrm>
          <a:off x="1084620" y="3244583"/>
          <a:ext cx="8706518" cy="498964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вправи для розвитку координації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1084620" y="3244583"/>
        <a:ext cx="8706518" cy="498964"/>
      </dsp:txXfrm>
    </dsp:sp>
    <dsp:sp modelId="{A68FBBFE-DF0B-4D57-98B3-071FC4D884D1}">
      <dsp:nvSpPr>
        <dsp:cNvPr id="0" name=""/>
        <dsp:cNvSpPr/>
      </dsp:nvSpPr>
      <dsp:spPr>
        <a:xfrm>
          <a:off x="772768" y="3182213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72553A-6C56-4C19-B890-14882F8DFEC3}">
      <dsp:nvSpPr>
        <dsp:cNvPr id="0" name=""/>
        <dsp:cNvSpPr/>
      </dsp:nvSpPr>
      <dsp:spPr>
        <a:xfrm>
          <a:off x="837005" y="3992919"/>
          <a:ext cx="8954134" cy="49896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елементи гімнастики і акробатики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837005" y="3992919"/>
        <a:ext cx="8954134" cy="498964"/>
      </dsp:txXfrm>
    </dsp:sp>
    <dsp:sp modelId="{6262228E-341B-4C07-96C2-F2D091F93275}">
      <dsp:nvSpPr>
        <dsp:cNvPr id="0" name=""/>
        <dsp:cNvSpPr/>
      </dsp:nvSpPr>
      <dsp:spPr>
        <a:xfrm>
          <a:off x="525153" y="3930549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DE979-81B8-4465-8D62-B3F4273BD2C8}">
      <dsp:nvSpPr>
        <dsp:cNvPr id="0" name=""/>
        <dsp:cNvSpPr/>
      </dsp:nvSpPr>
      <dsp:spPr>
        <a:xfrm>
          <a:off x="385148" y="4741805"/>
          <a:ext cx="9405990" cy="49896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605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>
              <a:solidFill>
                <a:schemeClr val="accent1">
                  <a:lumMod val="50000"/>
                </a:schemeClr>
              </a:solidFill>
            </a:rPr>
            <a:t>аеробіка, танці і види спорту</a:t>
          </a:r>
          <a:endParaRPr lang="ru-RU" sz="2600" kern="1200">
            <a:solidFill>
              <a:schemeClr val="accent1">
                <a:lumMod val="50000"/>
              </a:schemeClr>
            </a:solidFill>
          </a:endParaRPr>
        </a:p>
      </dsp:txBody>
      <dsp:txXfrm>
        <a:off x="385148" y="4741805"/>
        <a:ext cx="9405990" cy="498964"/>
      </dsp:txXfrm>
    </dsp:sp>
    <dsp:sp modelId="{1BA113FE-575D-4CA4-B547-9D60CE81FF2A}">
      <dsp:nvSpPr>
        <dsp:cNvPr id="0" name=""/>
        <dsp:cNvSpPr/>
      </dsp:nvSpPr>
      <dsp:spPr>
        <a:xfrm>
          <a:off x="73296" y="4679434"/>
          <a:ext cx="623705" cy="623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5F8B024-5D62-4644-A45F-CE22E2B14DF2}" type="datetime1">
              <a:rPr lang="ru-RU" smtClean="0"/>
              <a:t>20.02.2024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2D503-C93A-4B9F-B33D-A02F8025E098}" type="datetime1">
              <a:rPr lang="ru-RU" smtClean="0"/>
              <a:pPr/>
              <a:t>20.02.2024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79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501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668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6F3D5-1B4C-9A51-E4E7-9C2E534E3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EA5A7FF-D8DA-C360-ADBA-CF2D1A3748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4C86D7B-554C-4D17-A1AE-1BD84F4BD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575382-C3CB-D6BD-F14E-05A61A356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899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464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050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125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103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rtlCol="0"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54AFD0-002F-45DA-AC56-FBB26B710A6C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00846C-E0CD-48AC-BF46-58816D3205F0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рисунка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BA994C-0A68-4F64-BDAE-B675475366AA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B90051-B0A1-488B-A3B4-8D15CA6D5AAE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7DE9B7-D70E-414D-98EC-FF5CEC2FC761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350200-3392-431B-A64D-FCB9FCA2AA58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2CF755-E898-4F1E-8647-A0EB71EBF828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A63F1305-4BDC-496D-90D6-7537DB313448}" type="datetime1">
              <a:rPr lang="ru-RU" noProof="0" smtClean="0"/>
              <a:t>20.02.2024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090" y="5649329"/>
            <a:ext cx="11125200" cy="914400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b="1">
                <a:solidFill>
                  <a:schemeClr val="accent2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Методика адаптивної фізичної культури дітей з порушенням слуху</a:t>
            </a:r>
            <a:endParaRPr lang="ru-RU" b="1" dirty="0">
              <a:solidFill>
                <a:schemeClr val="accent2">
                  <a:lumMod val="20000"/>
                  <a:lumOff val="8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70C2CCD-81E1-DCEA-1F35-D79604AF3C11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r="14375"/>
          <a:stretch>
            <a:fillRect/>
          </a:stretch>
        </p:blipFill>
        <p:spPr>
          <a:xfrm>
            <a:off x="83128" y="0"/>
            <a:ext cx="4023360" cy="4194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4F7EFF5-C683-6BEC-9A7F-D64F8C0EA8B8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" r="151"/>
          <a:stretch>
            <a:fillRect/>
          </a:stretch>
        </p:blipFill>
        <p:spPr>
          <a:xfrm>
            <a:off x="8636000" y="0"/>
            <a:ext cx="3556000" cy="4194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783D27-14D2-B724-0C0C-B6E63CC5AF17}"/>
              </a:ext>
            </a:extLst>
          </p:cNvPr>
          <p:cNvSpPr txBox="1"/>
          <p:nvPr/>
        </p:nvSpPr>
        <p:spPr>
          <a:xfrm>
            <a:off x="83128" y="6106529"/>
            <a:ext cx="3112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>
                <a:solidFill>
                  <a:srgbClr val="FFFF00"/>
                </a:solidFill>
                <a:latin typeface="Aptos Display" panose="020B0004020202020204" pitchFamily="34" charset="0"/>
              </a:rPr>
              <a:t>Підготувала студентка ІІ курсу</a:t>
            </a:r>
          </a:p>
          <a:p>
            <a:r>
              <a:rPr lang="uk-UA">
                <a:solidFill>
                  <a:srgbClr val="FFFF00"/>
                </a:solidFill>
                <a:latin typeface="Aptos Display" panose="020B0004020202020204" pitchFamily="34" charset="0"/>
              </a:rPr>
              <a:t>Ярмолюк Альбіна</a:t>
            </a:r>
            <a:endParaRPr lang="ru-RU">
              <a:solidFill>
                <a:srgbClr val="FFFF00"/>
              </a:solidFill>
              <a:latin typeface="Aptos Display" panose="020B0004020202020204" pitchFamily="34" charset="0"/>
            </a:endParaRPr>
          </a:p>
        </p:txBody>
      </p:sp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id="{7F359DF2-9B3A-8C9A-3171-66BC9126E1AB}"/>
              </a:ext>
            </a:extLst>
          </p:cNvPr>
          <p:cNvSpPr/>
          <p:nvPr/>
        </p:nvSpPr>
        <p:spPr>
          <a:xfrm>
            <a:off x="4581236" y="1773517"/>
            <a:ext cx="3278909" cy="2484582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304EAF24-E3E8-968D-F4B2-DF28A0A8BD07}"/>
              </a:ext>
            </a:extLst>
          </p:cNvPr>
          <p:cNvSpPr/>
          <p:nvPr/>
        </p:nvSpPr>
        <p:spPr>
          <a:xfrm rot="10800000">
            <a:off x="4882343" y="0"/>
            <a:ext cx="2723576" cy="2137812"/>
          </a:xfrm>
          <a:prstGeom prst="triangle">
            <a:avLst>
              <a:gd name="adj" fmla="val 50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 descr="Танец со сплошной заливкой">
            <a:extLst>
              <a:ext uri="{FF2B5EF4-FFF2-40B4-BE49-F238E27FC236}">
                <a16:creationId xmlns:a16="http://schemas.microsoft.com/office/drawing/2014/main" id="{ECF35EB2-8EBA-1B60-5056-C43A8284B9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93247" y="947133"/>
            <a:ext cx="1901767" cy="190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BB984-0C3A-3667-40FB-5BB1EBFBF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77C0AD-63B4-B205-63DE-992C135E3711}"/>
              </a:ext>
            </a:extLst>
          </p:cNvPr>
          <p:cNvSpPr txBox="1"/>
          <p:nvPr/>
        </p:nvSpPr>
        <p:spPr>
          <a:xfrm>
            <a:off x="0" y="323273"/>
            <a:ext cx="10982036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Особливі акценти у процесі розвивитку вмінь і навиків при глухоті:</a:t>
            </a:r>
            <a:r>
              <a:rPr lang="uk-UA" sz="28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44B029-2285-19C1-CD96-D2E0E27242E5}"/>
              </a:ext>
            </a:extLst>
          </p:cNvPr>
          <p:cNvSpPr txBox="1"/>
          <p:nvPr/>
        </p:nvSpPr>
        <p:spPr>
          <a:xfrm>
            <a:off x="4234872" y="1977351"/>
            <a:ext cx="6996546" cy="308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вміння раціонально аналізувати ситуацію; 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800"/>
              </a:spcAft>
            </a:pPr>
            <a:endParaRPr lang="uk-UA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встановлювати зв'язки між попереднім досвідом і новими знаннями; 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раціональний розподіл фізичних зусиль; 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Линия со стрелкой: прямо со сплошной заливкой">
            <a:extLst>
              <a:ext uri="{FF2B5EF4-FFF2-40B4-BE49-F238E27FC236}">
                <a16:creationId xmlns:a16="http://schemas.microsoft.com/office/drawing/2014/main" id="{BA09D1B9-1790-AA0E-3D07-A78C09A42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572327" y="1812934"/>
            <a:ext cx="914400" cy="914400"/>
          </a:xfrm>
          <a:prstGeom prst="rect">
            <a:avLst/>
          </a:prstGeom>
        </p:spPr>
      </p:pic>
      <p:pic>
        <p:nvPicPr>
          <p:cNvPr id="9" name="Рисунок 8" descr="Линия со стрелкой: прямо со сплошной заливкой">
            <a:extLst>
              <a:ext uri="{FF2B5EF4-FFF2-40B4-BE49-F238E27FC236}">
                <a16:creationId xmlns:a16="http://schemas.microsoft.com/office/drawing/2014/main" id="{22EF5028-5DA1-CCD1-1F2A-C685D7A51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572327" y="2817090"/>
            <a:ext cx="914400" cy="914400"/>
          </a:xfrm>
          <a:prstGeom prst="rect">
            <a:avLst/>
          </a:prstGeom>
        </p:spPr>
      </p:pic>
      <p:pic>
        <p:nvPicPr>
          <p:cNvPr id="10" name="Рисунок 9" descr="Линия со стрелкой: прямо со сплошной заливкой">
            <a:extLst>
              <a:ext uri="{FF2B5EF4-FFF2-40B4-BE49-F238E27FC236}">
                <a16:creationId xmlns:a16="http://schemas.microsoft.com/office/drawing/2014/main" id="{440DFF05-8188-5F1E-9BF3-11045D4A7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572327" y="4284903"/>
            <a:ext cx="914400" cy="914400"/>
          </a:xfrm>
          <a:prstGeom prst="rect">
            <a:avLst/>
          </a:prstGeom>
        </p:spPr>
      </p:pic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A272BD1D-E90C-FBEB-5375-AF2B9D222336}"/>
              </a:ext>
            </a:extLst>
          </p:cNvPr>
          <p:cNvSpPr/>
          <p:nvPr/>
        </p:nvSpPr>
        <p:spPr>
          <a:xfrm>
            <a:off x="0" y="5467927"/>
            <a:ext cx="1071418" cy="107721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>
            <a:extLst>
              <a:ext uri="{FF2B5EF4-FFF2-40B4-BE49-F238E27FC236}">
                <a16:creationId xmlns:a16="http://schemas.microsoft.com/office/drawing/2014/main" id="{067A1E71-B8F4-6624-3B49-561E967AB47F}"/>
              </a:ext>
            </a:extLst>
          </p:cNvPr>
          <p:cNvSpPr/>
          <p:nvPr/>
        </p:nvSpPr>
        <p:spPr>
          <a:xfrm>
            <a:off x="200891" y="3959697"/>
            <a:ext cx="669635" cy="1200329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571FC3C3-7230-07B1-E3F2-80CDB51A442C}"/>
              </a:ext>
            </a:extLst>
          </p:cNvPr>
          <p:cNvSpPr/>
          <p:nvPr/>
        </p:nvSpPr>
        <p:spPr>
          <a:xfrm rot="10800000">
            <a:off x="-16165" y="903688"/>
            <a:ext cx="1071418" cy="107721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решение 13">
            <a:extLst>
              <a:ext uri="{FF2B5EF4-FFF2-40B4-BE49-F238E27FC236}">
                <a16:creationId xmlns:a16="http://schemas.microsoft.com/office/drawing/2014/main" id="{A889D583-30C5-5EE7-ADCB-CFE8CA9642B4}"/>
              </a:ext>
            </a:extLst>
          </p:cNvPr>
          <p:cNvSpPr/>
          <p:nvPr/>
        </p:nvSpPr>
        <p:spPr>
          <a:xfrm>
            <a:off x="184726" y="2328819"/>
            <a:ext cx="669635" cy="1200329"/>
          </a:xfrm>
          <a:prstGeom prst="flowChartDecisi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решение 14">
            <a:extLst>
              <a:ext uri="{FF2B5EF4-FFF2-40B4-BE49-F238E27FC236}">
                <a16:creationId xmlns:a16="http://schemas.microsoft.com/office/drawing/2014/main" id="{3707AC2C-9185-29EF-137A-3A5258CE95AD}"/>
              </a:ext>
            </a:extLst>
          </p:cNvPr>
          <p:cNvSpPr/>
          <p:nvPr/>
        </p:nvSpPr>
        <p:spPr>
          <a:xfrm>
            <a:off x="736600" y="3084574"/>
            <a:ext cx="669635" cy="1200329"/>
          </a:xfrm>
          <a:prstGeom prst="flowChartDecisi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7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BA522BC-A94F-E099-466A-E4413FD784BD}"/>
              </a:ext>
            </a:extLst>
          </p:cNvPr>
          <p:cNvSpPr txBox="1"/>
          <p:nvPr/>
        </p:nvSpPr>
        <p:spPr>
          <a:xfrm>
            <a:off x="295564" y="124752"/>
            <a:ext cx="11896436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Засоби фізичного виховання: 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43C69D3D-B777-B449-9279-8D1918BCA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1121945"/>
              </p:ext>
            </p:extLst>
          </p:nvPr>
        </p:nvGraphicFramePr>
        <p:xfrm>
          <a:off x="1976581" y="832699"/>
          <a:ext cx="9864436" cy="5490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Рисунок 14" descr="Контрольный список со сплошной заливкой">
            <a:extLst>
              <a:ext uri="{FF2B5EF4-FFF2-40B4-BE49-F238E27FC236}">
                <a16:creationId xmlns:a16="http://schemas.microsoft.com/office/drawing/2014/main" id="{C3D9A1FA-46BF-B574-0C1A-C7CB0A9890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7090" y="2281233"/>
            <a:ext cx="2295533" cy="229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1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F3AE943-945D-F634-981A-847FF354668F}"/>
              </a:ext>
            </a:extLst>
          </p:cNvPr>
          <p:cNvSpPr txBox="1"/>
          <p:nvPr/>
        </p:nvSpPr>
        <p:spPr>
          <a:xfrm>
            <a:off x="0" y="272534"/>
            <a:ext cx="121920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3600" b="1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Висновок</a:t>
            </a:r>
            <a:endParaRPr lang="ru-RU" sz="360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82A829-77D3-CCEB-3A9A-61DCF80DA637}"/>
              </a:ext>
            </a:extLst>
          </p:cNvPr>
          <p:cNvSpPr txBox="1"/>
          <p:nvPr/>
        </p:nvSpPr>
        <p:spPr>
          <a:xfrm>
            <a:off x="254000" y="1536051"/>
            <a:ext cx="610985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слабочуючих школярів заняття адаптивною фізичною культурою та спортом виступають як фактор покращення самопочуття, підвищення рівня здоров’я та фізичної підготовленості, задоволення потреб у спілкуванні, розширенні кола знайомств, самореалізації на заняттях. Реалізація адаптивних програм сприяє розширенню кола рухових дій, виконуваних дітьми даної нозології, дозволяє їм підвищити свої фізичні кондиції.</a:t>
            </a:r>
          </a:p>
        </p:txBody>
      </p:sp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C003171F-7FFB-7B1E-4EE9-F92BD766B749}"/>
              </a:ext>
            </a:extLst>
          </p:cNvPr>
          <p:cNvSpPr/>
          <p:nvPr/>
        </p:nvSpPr>
        <p:spPr>
          <a:xfrm rot="16200000">
            <a:off x="10772647" y="1183094"/>
            <a:ext cx="1518803" cy="1319904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решение 18">
            <a:extLst>
              <a:ext uri="{FF2B5EF4-FFF2-40B4-BE49-F238E27FC236}">
                <a16:creationId xmlns:a16="http://schemas.microsoft.com/office/drawing/2014/main" id="{E186C171-2D3D-0265-2698-3016524D151D}"/>
              </a:ext>
            </a:extLst>
          </p:cNvPr>
          <p:cNvSpPr/>
          <p:nvPr/>
        </p:nvSpPr>
        <p:spPr>
          <a:xfrm>
            <a:off x="10016839" y="957541"/>
            <a:ext cx="1478673" cy="769441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D5BAE58-B729-6121-3B4A-A16AD976A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57" y="2494860"/>
            <a:ext cx="5671127" cy="409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9F2863-252C-75B7-06C1-4D2D8A98AB31}"/>
              </a:ext>
            </a:extLst>
          </p:cNvPr>
          <p:cNvSpPr/>
          <p:nvPr/>
        </p:nvSpPr>
        <p:spPr>
          <a:xfrm>
            <a:off x="-1" y="391410"/>
            <a:ext cx="12192000" cy="40455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0F279-7F59-4630-F06F-6E80369D1EA2}"/>
              </a:ext>
            </a:extLst>
          </p:cNvPr>
          <p:cNvSpPr txBox="1"/>
          <p:nvPr/>
        </p:nvSpPr>
        <p:spPr>
          <a:xfrm>
            <a:off x="2087418" y="1818610"/>
            <a:ext cx="8478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Дякую за увагу</a:t>
            </a:r>
            <a:endParaRPr lang="ru-RU" sz="7200"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87D3BB6-FA01-40E6-1888-14EA326E250D}"/>
              </a:ext>
            </a:extLst>
          </p:cNvPr>
          <p:cNvGrpSpPr/>
          <p:nvPr/>
        </p:nvGrpSpPr>
        <p:grpSpPr>
          <a:xfrm>
            <a:off x="10053373" y="4599709"/>
            <a:ext cx="2138626" cy="1925184"/>
            <a:chOff x="10053373" y="4599709"/>
            <a:chExt cx="2138626" cy="1925184"/>
          </a:xfrm>
        </p:grpSpPr>
        <p:sp>
          <p:nvSpPr>
            <p:cNvPr id="7" name="Равнобедренный треугольник 6">
              <a:extLst>
                <a:ext uri="{FF2B5EF4-FFF2-40B4-BE49-F238E27FC236}">
                  <a16:creationId xmlns:a16="http://schemas.microsoft.com/office/drawing/2014/main" id="{EC76FED0-F9F3-BC9A-9BCC-89129F4D3071}"/>
                </a:ext>
              </a:extLst>
            </p:cNvPr>
            <p:cNvSpPr/>
            <p:nvPr/>
          </p:nvSpPr>
          <p:spPr>
            <a:xfrm rot="16200000">
              <a:off x="10772645" y="4919634"/>
              <a:ext cx="1518803" cy="1319904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Блок-схема: решение 7">
              <a:extLst>
                <a:ext uri="{FF2B5EF4-FFF2-40B4-BE49-F238E27FC236}">
                  <a16:creationId xmlns:a16="http://schemas.microsoft.com/office/drawing/2014/main" id="{6D7ABB0B-0343-2846-8159-7B92C2B40078}"/>
                </a:ext>
              </a:extLst>
            </p:cNvPr>
            <p:cNvSpPr/>
            <p:nvPr/>
          </p:nvSpPr>
          <p:spPr>
            <a:xfrm>
              <a:off x="10099511" y="4599709"/>
              <a:ext cx="1478673" cy="769441"/>
            </a:xfrm>
            <a:prstGeom prst="flowChartDecision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Блок-схема: решение 8">
              <a:extLst>
                <a:ext uri="{FF2B5EF4-FFF2-40B4-BE49-F238E27FC236}">
                  <a16:creationId xmlns:a16="http://schemas.microsoft.com/office/drawing/2014/main" id="{7350EBE5-6C59-A777-8BA8-81EDCDFA42DA}"/>
                </a:ext>
              </a:extLst>
            </p:cNvPr>
            <p:cNvSpPr/>
            <p:nvPr/>
          </p:nvSpPr>
          <p:spPr>
            <a:xfrm>
              <a:off x="10053373" y="5755452"/>
              <a:ext cx="1478673" cy="769441"/>
            </a:xfrm>
            <a:prstGeom prst="flowChartDecisi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B973A03-FD8B-2455-C8E9-3B7CE3305008}"/>
              </a:ext>
            </a:extLst>
          </p:cNvPr>
          <p:cNvGrpSpPr/>
          <p:nvPr/>
        </p:nvGrpSpPr>
        <p:grpSpPr>
          <a:xfrm>
            <a:off x="2583058" y="4599709"/>
            <a:ext cx="2138626" cy="1925184"/>
            <a:chOff x="10053373" y="4599709"/>
            <a:chExt cx="2138626" cy="1925184"/>
          </a:xfrm>
        </p:grpSpPr>
        <p:sp>
          <p:nvSpPr>
            <p:cNvPr id="19" name="Равнобедренный треугольник 18">
              <a:extLst>
                <a:ext uri="{FF2B5EF4-FFF2-40B4-BE49-F238E27FC236}">
                  <a16:creationId xmlns:a16="http://schemas.microsoft.com/office/drawing/2014/main" id="{08188E0C-D510-4043-D880-AFF751924808}"/>
                </a:ext>
              </a:extLst>
            </p:cNvPr>
            <p:cNvSpPr/>
            <p:nvPr/>
          </p:nvSpPr>
          <p:spPr>
            <a:xfrm rot="16200000">
              <a:off x="10772645" y="4919634"/>
              <a:ext cx="1518803" cy="1319904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решение 19">
              <a:extLst>
                <a:ext uri="{FF2B5EF4-FFF2-40B4-BE49-F238E27FC236}">
                  <a16:creationId xmlns:a16="http://schemas.microsoft.com/office/drawing/2014/main" id="{B7E25F64-E2DA-DA20-FC98-1A12191696F0}"/>
                </a:ext>
              </a:extLst>
            </p:cNvPr>
            <p:cNvSpPr/>
            <p:nvPr/>
          </p:nvSpPr>
          <p:spPr>
            <a:xfrm>
              <a:off x="10099511" y="4599709"/>
              <a:ext cx="1478673" cy="769441"/>
            </a:xfrm>
            <a:prstGeom prst="flowChartDecision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Блок-схема: решение 20">
              <a:extLst>
                <a:ext uri="{FF2B5EF4-FFF2-40B4-BE49-F238E27FC236}">
                  <a16:creationId xmlns:a16="http://schemas.microsoft.com/office/drawing/2014/main" id="{C8A700E8-BB93-B61E-4C52-10DB7B609A07}"/>
                </a:ext>
              </a:extLst>
            </p:cNvPr>
            <p:cNvSpPr/>
            <p:nvPr/>
          </p:nvSpPr>
          <p:spPr>
            <a:xfrm>
              <a:off x="10053373" y="5755452"/>
              <a:ext cx="1478673" cy="769441"/>
            </a:xfrm>
            <a:prstGeom prst="flowChartDecisi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6E89451B-03F7-76AC-04B4-800C72A544D9}"/>
              </a:ext>
            </a:extLst>
          </p:cNvPr>
          <p:cNvGrpSpPr/>
          <p:nvPr/>
        </p:nvGrpSpPr>
        <p:grpSpPr>
          <a:xfrm rot="10800000">
            <a:off x="7300932" y="4599709"/>
            <a:ext cx="2138626" cy="1925184"/>
            <a:chOff x="10053373" y="4599709"/>
            <a:chExt cx="2138626" cy="1925184"/>
          </a:xfrm>
        </p:grpSpPr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FC02ED7F-0136-53BD-131B-FF1AF528E077}"/>
                </a:ext>
              </a:extLst>
            </p:cNvPr>
            <p:cNvSpPr/>
            <p:nvPr/>
          </p:nvSpPr>
          <p:spPr>
            <a:xfrm rot="16200000">
              <a:off x="10772645" y="4919634"/>
              <a:ext cx="1518803" cy="1319904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решение 23">
              <a:extLst>
                <a:ext uri="{FF2B5EF4-FFF2-40B4-BE49-F238E27FC236}">
                  <a16:creationId xmlns:a16="http://schemas.microsoft.com/office/drawing/2014/main" id="{9F4A95F0-363B-679D-F133-AB93113F9AE8}"/>
                </a:ext>
              </a:extLst>
            </p:cNvPr>
            <p:cNvSpPr/>
            <p:nvPr/>
          </p:nvSpPr>
          <p:spPr>
            <a:xfrm>
              <a:off x="10099511" y="4599709"/>
              <a:ext cx="1478673" cy="769441"/>
            </a:xfrm>
            <a:prstGeom prst="flowChartDecision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Блок-схема: решение 24">
              <a:extLst>
                <a:ext uri="{FF2B5EF4-FFF2-40B4-BE49-F238E27FC236}">
                  <a16:creationId xmlns:a16="http://schemas.microsoft.com/office/drawing/2014/main" id="{5584AFF6-D8F1-2144-E05A-595DA773A87A}"/>
                </a:ext>
              </a:extLst>
            </p:cNvPr>
            <p:cNvSpPr/>
            <p:nvPr/>
          </p:nvSpPr>
          <p:spPr>
            <a:xfrm>
              <a:off x="10053373" y="5755452"/>
              <a:ext cx="1478673" cy="769441"/>
            </a:xfrm>
            <a:prstGeom prst="flowChartDecisi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AE128570-8B42-1CAD-B398-446ED89D7586}"/>
              </a:ext>
            </a:extLst>
          </p:cNvPr>
          <p:cNvGrpSpPr/>
          <p:nvPr/>
        </p:nvGrpSpPr>
        <p:grpSpPr>
          <a:xfrm rot="10800000">
            <a:off x="-16155" y="4616994"/>
            <a:ext cx="2138626" cy="1925184"/>
            <a:chOff x="10053373" y="4599709"/>
            <a:chExt cx="2138626" cy="1925184"/>
          </a:xfrm>
        </p:grpSpPr>
        <p:sp>
          <p:nvSpPr>
            <p:cNvPr id="27" name="Равнобедренный треугольник 26">
              <a:extLst>
                <a:ext uri="{FF2B5EF4-FFF2-40B4-BE49-F238E27FC236}">
                  <a16:creationId xmlns:a16="http://schemas.microsoft.com/office/drawing/2014/main" id="{5693736B-9B9B-6605-E686-86C774E3D9B7}"/>
                </a:ext>
              </a:extLst>
            </p:cNvPr>
            <p:cNvSpPr/>
            <p:nvPr/>
          </p:nvSpPr>
          <p:spPr>
            <a:xfrm rot="16200000">
              <a:off x="10772645" y="4919634"/>
              <a:ext cx="1518803" cy="1319904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решение 27">
              <a:extLst>
                <a:ext uri="{FF2B5EF4-FFF2-40B4-BE49-F238E27FC236}">
                  <a16:creationId xmlns:a16="http://schemas.microsoft.com/office/drawing/2014/main" id="{B971BEF8-0B91-6EB2-C483-BF869F83406B}"/>
                </a:ext>
              </a:extLst>
            </p:cNvPr>
            <p:cNvSpPr/>
            <p:nvPr/>
          </p:nvSpPr>
          <p:spPr>
            <a:xfrm>
              <a:off x="10099511" y="4599709"/>
              <a:ext cx="1478673" cy="769441"/>
            </a:xfrm>
            <a:prstGeom prst="flowChartDecision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Блок-схема: решение 28">
              <a:extLst>
                <a:ext uri="{FF2B5EF4-FFF2-40B4-BE49-F238E27FC236}">
                  <a16:creationId xmlns:a16="http://schemas.microsoft.com/office/drawing/2014/main" id="{5E40473D-9D4E-A774-AA77-2DA56793BED9}"/>
                </a:ext>
              </a:extLst>
            </p:cNvPr>
            <p:cNvSpPr/>
            <p:nvPr/>
          </p:nvSpPr>
          <p:spPr>
            <a:xfrm>
              <a:off x="10053373" y="5755452"/>
              <a:ext cx="1478673" cy="769441"/>
            </a:xfrm>
            <a:prstGeom prst="flowChartDecisi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0A4135D-70E7-D144-C5ED-AD6632F4A96D}"/>
              </a:ext>
            </a:extLst>
          </p:cNvPr>
          <p:cNvSpPr/>
          <p:nvPr/>
        </p:nvSpPr>
        <p:spPr>
          <a:xfrm>
            <a:off x="4721684" y="4820184"/>
            <a:ext cx="2579248" cy="148423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78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608C277-53CC-21B7-EF7F-4A18ECA30FDA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440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Зміст</a:t>
            </a:r>
            <a:endParaRPr lang="ru-RU" sz="440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8109A-41C2-CA9B-B6F8-EA5D131B11A5}"/>
              </a:ext>
            </a:extLst>
          </p:cNvPr>
          <p:cNvSpPr txBox="1"/>
          <p:nvPr/>
        </p:nvSpPr>
        <p:spPr>
          <a:xfrm>
            <a:off x="477980" y="1011838"/>
            <a:ext cx="7779329" cy="491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З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авдання адаптивного фізичного виховання дітей із розладами слуху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принципи формування системи адаптивного фізичного виховання у сурдопедагогіці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Характеристика дітей з порушенням слуху.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Методика занять фізичними вправами з дітьми, які мають порушення слуху.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Висновок</a:t>
            </a:r>
            <a:endParaRPr lang="ru-RU" sz="280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Буфер обмена со сплошной заливкой">
            <a:extLst>
              <a:ext uri="{FF2B5EF4-FFF2-40B4-BE49-F238E27FC236}">
                <a16:creationId xmlns:a16="http://schemas.microsoft.com/office/drawing/2014/main" id="{CB654B15-F53F-339C-B859-4D9DD7732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784810">
            <a:off x="9311550" y="3337165"/>
            <a:ext cx="2740846" cy="2740846"/>
          </a:xfrm>
          <a:prstGeom prst="rect">
            <a:avLst/>
          </a:prstGeom>
        </p:spPr>
      </p:pic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B8755483-12EA-DCF4-C184-5B08B35FB600}"/>
              </a:ext>
            </a:extLst>
          </p:cNvPr>
          <p:cNvSpPr/>
          <p:nvPr/>
        </p:nvSpPr>
        <p:spPr>
          <a:xfrm rot="16200000">
            <a:off x="10736111" y="1414003"/>
            <a:ext cx="1518803" cy="1319904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решение 24">
            <a:extLst>
              <a:ext uri="{FF2B5EF4-FFF2-40B4-BE49-F238E27FC236}">
                <a16:creationId xmlns:a16="http://schemas.microsoft.com/office/drawing/2014/main" id="{7DDE3DBD-FF55-0242-E4BB-95A0DF8EC87A}"/>
              </a:ext>
            </a:extLst>
          </p:cNvPr>
          <p:cNvSpPr/>
          <p:nvPr/>
        </p:nvSpPr>
        <p:spPr>
          <a:xfrm>
            <a:off x="10062977" y="1121787"/>
            <a:ext cx="1478673" cy="769441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решение 25">
            <a:extLst>
              <a:ext uri="{FF2B5EF4-FFF2-40B4-BE49-F238E27FC236}">
                <a16:creationId xmlns:a16="http://schemas.microsoft.com/office/drawing/2014/main" id="{FE139E5E-8B72-1F34-86FD-E84445B294C8}"/>
              </a:ext>
            </a:extLst>
          </p:cNvPr>
          <p:cNvSpPr/>
          <p:nvPr/>
        </p:nvSpPr>
        <p:spPr>
          <a:xfrm>
            <a:off x="10016839" y="2277530"/>
            <a:ext cx="1478673" cy="769441"/>
          </a:xfrm>
          <a:prstGeom prst="flowChartDecisi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EEF6F7-9D55-D2DD-77DF-E227888D6C0A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360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uk-UA" sz="400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Вступ</a:t>
            </a:r>
            <a:endParaRPr lang="ru-RU" sz="360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21913DD-5210-8D9C-ACBB-E9F1C3E443F1}"/>
              </a:ext>
            </a:extLst>
          </p:cNvPr>
          <p:cNvSpPr/>
          <p:nvPr/>
        </p:nvSpPr>
        <p:spPr>
          <a:xfrm>
            <a:off x="0" y="6446982"/>
            <a:ext cx="12192000" cy="4110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4395CB-D39C-99F4-2016-3050EAA82E95}"/>
              </a:ext>
            </a:extLst>
          </p:cNvPr>
          <p:cNvSpPr txBox="1"/>
          <p:nvPr/>
        </p:nvSpPr>
        <p:spPr>
          <a:xfrm>
            <a:off x="350982" y="1611990"/>
            <a:ext cx="616065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Адаптивне фізичне виховання має великі можливості щодо корекції та вдосконалення моторики дитини з даним порушенням. </a:t>
            </a:r>
            <a:r>
              <a:rPr lang="ru-RU" sz="280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Велика кількість фізичних вправ та варіативність їх виконання дозволяють проводити відбір доцільних фізичних вправ для кожного окремого виду.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27AA9F-B7B8-AD6F-3099-8869B2327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555" y="1524361"/>
            <a:ext cx="5310910" cy="3809278"/>
          </a:xfrm>
          <a:prstGeom prst="rect">
            <a:avLst/>
          </a:prstGeom>
        </p:spPr>
      </p:pic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E3604396-D8BF-6F87-F8B7-9A0283FE6F0A}"/>
              </a:ext>
            </a:extLst>
          </p:cNvPr>
          <p:cNvSpPr/>
          <p:nvPr/>
        </p:nvSpPr>
        <p:spPr>
          <a:xfrm rot="5400000">
            <a:off x="-28338" y="5361977"/>
            <a:ext cx="1113342" cy="1056667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>
            <a:extLst>
              <a:ext uri="{FF2B5EF4-FFF2-40B4-BE49-F238E27FC236}">
                <a16:creationId xmlns:a16="http://schemas.microsoft.com/office/drawing/2014/main" id="{E2AF82BF-2136-BBDB-2316-11B3F30F3D38}"/>
              </a:ext>
            </a:extLst>
          </p:cNvPr>
          <p:cNvSpPr/>
          <p:nvPr/>
        </p:nvSpPr>
        <p:spPr>
          <a:xfrm>
            <a:off x="1056667" y="5495322"/>
            <a:ext cx="1478673" cy="769441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41838C-30BC-66BB-8066-0F896DFDFA35}"/>
              </a:ext>
            </a:extLst>
          </p:cNvPr>
          <p:cNvSpPr txBox="1"/>
          <p:nvPr/>
        </p:nvSpPr>
        <p:spPr>
          <a:xfrm>
            <a:off x="1" y="0"/>
            <a:ext cx="12191999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3200" b="1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авдання адаптивного фізичного виховання дітей із розладами слуху</a:t>
            </a:r>
            <a:endParaRPr lang="ru-RU" sz="320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390AA-78CE-EE26-7300-8B43754F261A}"/>
              </a:ext>
            </a:extLst>
          </p:cNvPr>
          <p:cNvSpPr txBox="1"/>
          <p:nvPr/>
        </p:nvSpPr>
        <p:spPr>
          <a:xfrm>
            <a:off x="161636" y="1173126"/>
            <a:ext cx="11891819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uk-UA" sz="1800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uk-UA" sz="28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Головними завданнями впровадження нових форм фізичного виховання в галузі сурдопедагогіки мають бути:</a:t>
            </a:r>
            <a:endParaRPr lang="ru-RU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21DE80-ED99-7184-AE13-1F22BEA2C899}"/>
              </a:ext>
            </a:extLst>
          </p:cNvPr>
          <p:cNvSpPr txBox="1"/>
          <p:nvPr/>
        </p:nvSpPr>
        <p:spPr>
          <a:xfrm>
            <a:off x="1995055" y="2216560"/>
            <a:ext cx="1019694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kern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</a:t>
            </a:r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системність формування компенсаторних процесів стадійність їх розвитку</a:t>
            </a:r>
          </a:p>
          <a:p>
            <a:endParaRPr lang="uk-UA" sz="2400" kern="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  <a:ea typeface="Calibri" panose="020F0502020204030204" pitchFamily="34" charset="0"/>
            </a:endParaRPr>
          </a:p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залежність структури компенсації від часу появи дефекту важкості та глибини ураження рівня педагогічної допомоги </a:t>
            </a:r>
          </a:p>
          <a:p>
            <a:endParaRPr lang="uk-UA" sz="2400" kern="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</a:endParaRPr>
          </a:p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розкриття ролі сенситивних періодів розвитку тієї чи іншої функції у процесі компенсації дефекту </a:t>
            </a:r>
          </a:p>
          <a:p>
            <a:endParaRPr lang="uk-UA" sz="2400" kern="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  <a:ea typeface="Calibri" panose="020F0502020204030204" pitchFamily="34" charset="0"/>
            </a:endParaRPr>
          </a:p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усвідомлення великої ролі різних форм практичної діяльності як необхідної умови подолання впливу дефекту на фізичний, психічний і соціальний розвиток дітей 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11" name="Рисунок 10" descr="Флажок со сплошной заливкой">
            <a:extLst>
              <a:ext uri="{FF2B5EF4-FFF2-40B4-BE49-F238E27FC236}">
                <a16:creationId xmlns:a16="http://schemas.microsoft.com/office/drawing/2014/main" id="{95C7D445-1F71-30D4-B036-A54D86AB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091" y="2100031"/>
            <a:ext cx="735533" cy="735533"/>
          </a:xfrm>
          <a:prstGeom prst="rect">
            <a:avLst/>
          </a:prstGeom>
        </p:spPr>
      </p:pic>
      <p:pic>
        <p:nvPicPr>
          <p:cNvPr id="12" name="Рисунок 11" descr="Флажок со сплошной заливкой">
            <a:extLst>
              <a:ext uri="{FF2B5EF4-FFF2-40B4-BE49-F238E27FC236}">
                <a16:creationId xmlns:a16="http://schemas.microsoft.com/office/drawing/2014/main" id="{33342EFD-E493-83F1-ECD1-A6A891AC6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540" y="2908381"/>
            <a:ext cx="735533" cy="735533"/>
          </a:xfrm>
          <a:prstGeom prst="rect">
            <a:avLst/>
          </a:prstGeom>
        </p:spPr>
      </p:pic>
      <p:pic>
        <p:nvPicPr>
          <p:cNvPr id="13" name="Рисунок 12" descr="Флажок со сплошной заливкой">
            <a:extLst>
              <a:ext uri="{FF2B5EF4-FFF2-40B4-BE49-F238E27FC236}">
                <a16:creationId xmlns:a16="http://schemas.microsoft.com/office/drawing/2014/main" id="{5E4DD566-C1F8-BA0F-920D-92FE972CD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765" y="4030515"/>
            <a:ext cx="735533" cy="735533"/>
          </a:xfrm>
          <a:prstGeom prst="rect">
            <a:avLst/>
          </a:prstGeom>
        </p:spPr>
      </p:pic>
      <p:pic>
        <p:nvPicPr>
          <p:cNvPr id="14" name="Рисунок 13" descr="Флажок со сплошной заливкой">
            <a:extLst>
              <a:ext uri="{FF2B5EF4-FFF2-40B4-BE49-F238E27FC236}">
                <a16:creationId xmlns:a16="http://schemas.microsoft.com/office/drawing/2014/main" id="{7FA65507-34A2-FFCD-AF36-2954FC7FB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765" y="5152649"/>
            <a:ext cx="735533" cy="73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6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8E943A-5F84-74C3-94B3-5F91845100F5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b="1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принципи формування системи адаптивного фізичного виховання у сурдопедагогіці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6AE923-7747-F2BC-B629-85B8AF83AED0}"/>
              </a:ext>
            </a:extLst>
          </p:cNvPr>
          <p:cNvSpPr/>
          <p:nvPr/>
        </p:nvSpPr>
        <p:spPr>
          <a:xfrm>
            <a:off x="0" y="6446982"/>
            <a:ext cx="12192000" cy="4110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90CC5C-D1E6-8C4C-C6E6-057B30AE7F36}"/>
              </a:ext>
            </a:extLst>
          </p:cNvPr>
          <p:cNvSpPr txBox="1"/>
          <p:nvPr/>
        </p:nvSpPr>
        <p:spPr>
          <a:xfrm>
            <a:off x="2191327" y="1341547"/>
            <a:ext cx="2888672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діагностування</a:t>
            </a:r>
            <a:r>
              <a:rPr lang="uk-UA" sz="28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93B724-C0F9-2A65-BD09-444CCAF02C7A}"/>
              </a:ext>
            </a:extLst>
          </p:cNvPr>
          <p:cNvSpPr txBox="1"/>
          <p:nvPr/>
        </p:nvSpPr>
        <p:spPr>
          <a:xfrm>
            <a:off x="6888018" y="1341547"/>
            <a:ext cx="4269508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диференціації й індивідуалізації 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AF4A17-7A1C-F31A-913E-EAD85DD5B9EA}"/>
              </a:ext>
            </a:extLst>
          </p:cNvPr>
          <p:cNvSpPr txBox="1"/>
          <p:nvPr/>
        </p:nvSpPr>
        <p:spPr>
          <a:xfrm>
            <a:off x="270162" y="2683094"/>
            <a:ext cx="4809837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корекційно-розвиваючої спрямованості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B59868-EB1D-9D69-27C9-44C2302AF911}"/>
              </a:ext>
            </a:extLst>
          </p:cNvPr>
          <p:cNvSpPr txBox="1"/>
          <p:nvPr/>
        </p:nvSpPr>
        <p:spPr>
          <a:xfrm>
            <a:off x="6924964" y="2593135"/>
            <a:ext cx="426950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урахування вікових особливостей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E32A60-0698-8935-C61A-51F9FD4232DA}"/>
              </a:ext>
            </a:extLst>
          </p:cNvPr>
          <p:cNvSpPr txBox="1"/>
          <p:nvPr/>
        </p:nvSpPr>
        <p:spPr>
          <a:xfrm>
            <a:off x="196272" y="3877074"/>
            <a:ext cx="4883727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адекватності педагогічних можливостей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923CC9-6A40-C085-AB6B-E291349550CE}"/>
              </a:ext>
            </a:extLst>
          </p:cNvPr>
          <p:cNvSpPr txBox="1"/>
          <p:nvPr/>
        </p:nvSpPr>
        <p:spPr>
          <a:xfrm>
            <a:off x="6924964" y="3877074"/>
            <a:ext cx="426950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оптимальності педагогічних впливів</a:t>
            </a:r>
            <a:r>
              <a:rPr lang="ru-RU" sz="28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 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6ABA9A-0C3A-134D-FA97-3C528F808434}"/>
              </a:ext>
            </a:extLst>
          </p:cNvPr>
          <p:cNvSpPr txBox="1"/>
          <p:nvPr/>
        </p:nvSpPr>
        <p:spPr>
          <a:xfrm>
            <a:off x="768926" y="5167022"/>
            <a:ext cx="4311073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2800" b="1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варіативності педагогічних впливів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2E2D2F-714C-7E25-EE38-2E57461A7173}"/>
              </a:ext>
            </a:extLst>
          </p:cNvPr>
          <p:cNvSpPr txBox="1"/>
          <p:nvPr/>
        </p:nvSpPr>
        <p:spPr>
          <a:xfrm>
            <a:off x="6924964" y="5167021"/>
            <a:ext cx="4195617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Принцип пріоритетної ролі мікросоціуму</a:t>
            </a:r>
            <a:endParaRPr lang="ru-RU" sz="28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108D91B-7CC6-097E-2756-1F17AF9108FB}"/>
              </a:ext>
            </a:extLst>
          </p:cNvPr>
          <p:cNvCxnSpPr>
            <a:stCxn id="9" idx="2"/>
          </p:cNvCxnSpPr>
          <p:nvPr/>
        </p:nvCxnSpPr>
        <p:spPr>
          <a:xfrm>
            <a:off x="6096000" y="954107"/>
            <a:ext cx="0" cy="4689967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E2399794-EEF2-EF89-2076-BDA03CD5CCA5}"/>
              </a:ext>
            </a:extLst>
          </p:cNvPr>
          <p:cNvCxnSpPr>
            <a:endCxn id="14" idx="1"/>
          </p:cNvCxnSpPr>
          <p:nvPr/>
        </p:nvCxnSpPr>
        <p:spPr>
          <a:xfrm>
            <a:off x="6096000" y="1818600"/>
            <a:ext cx="792018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1012AA27-2F66-CF95-58E3-DEA68484D6EF}"/>
              </a:ext>
            </a:extLst>
          </p:cNvPr>
          <p:cNvCxnSpPr/>
          <p:nvPr/>
        </p:nvCxnSpPr>
        <p:spPr>
          <a:xfrm>
            <a:off x="6096000" y="3098557"/>
            <a:ext cx="792018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DFCF0C47-964A-9C5E-3B96-BEF40ACF1A15}"/>
              </a:ext>
            </a:extLst>
          </p:cNvPr>
          <p:cNvCxnSpPr/>
          <p:nvPr/>
        </p:nvCxnSpPr>
        <p:spPr>
          <a:xfrm>
            <a:off x="6096000" y="4354126"/>
            <a:ext cx="792018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ABF4D165-0560-6183-190E-98A310C03F28}"/>
              </a:ext>
            </a:extLst>
          </p:cNvPr>
          <p:cNvCxnSpPr/>
          <p:nvPr/>
        </p:nvCxnSpPr>
        <p:spPr>
          <a:xfrm>
            <a:off x="6114473" y="5639081"/>
            <a:ext cx="792018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4DDC6AD7-1F49-8446-5EF2-60CB980CACFC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5079999" y="1818601"/>
            <a:ext cx="101600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BFDB8C7E-3ECC-64BD-8264-30085B066238}"/>
              </a:ext>
            </a:extLst>
          </p:cNvPr>
          <p:cNvCxnSpPr>
            <a:cxnSpLocks/>
          </p:cNvCxnSpPr>
          <p:nvPr/>
        </p:nvCxnSpPr>
        <p:spPr>
          <a:xfrm flipH="1">
            <a:off x="5079999" y="3102213"/>
            <a:ext cx="101600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7ED0DF52-9BDA-C2D4-8E01-32FDA2A5FBCB}"/>
              </a:ext>
            </a:extLst>
          </p:cNvPr>
          <p:cNvCxnSpPr>
            <a:cxnSpLocks/>
          </p:cNvCxnSpPr>
          <p:nvPr/>
        </p:nvCxnSpPr>
        <p:spPr>
          <a:xfrm flipH="1">
            <a:off x="5056907" y="4354126"/>
            <a:ext cx="101600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0EABE455-07CE-CC4B-23A7-53406F25AF73}"/>
              </a:ext>
            </a:extLst>
          </p:cNvPr>
          <p:cNvCxnSpPr>
            <a:cxnSpLocks/>
          </p:cNvCxnSpPr>
          <p:nvPr/>
        </p:nvCxnSpPr>
        <p:spPr>
          <a:xfrm flipH="1">
            <a:off x="5098473" y="5639081"/>
            <a:ext cx="101600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98269-512F-449B-63BE-99A100CB5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0672EC-EB98-C798-0393-3CC8F3BE745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uk-UA" sz="2800" b="1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дітей з порушенням слуху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B04CC-EABD-EF23-37D7-A5ABBA49C77A}"/>
              </a:ext>
            </a:extLst>
          </p:cNvPr>
          <p:cNvSpPr txBox="1"/>
          <p:nvPr/>
        </p:nvSpPr>
        <p:spPr>
          <a:xfrm>
            <a:off x="531089" y="905684"/>
            <a:ext cx="69596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Втрата слуху супроводжується дисгармонічним фізичним розвитком у 62% випадків, а в 43,6% - дефектами опорно-рухового апарату (сколіоз, плоскостопість та ін.), в 80% випадків – затримкою моторного розвитку. Супутні захворювання спостерігаються у 70% глухих дітей. Також відмічається затримка локомоторних статичних функцій. Затримка в розвитку «прямостояння» (оволодівання сидінням, ходьбою та ін.) призводить до порушення орієнтування в просторі і в предметному світі. Встановлено, що глухі діти дошкільного віку відстають від своїх однолітків в психофізичному розвитку на 1-3 року. </a:t>
            </a:r>
            <a:endParaRPr lang="ru-RU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7" name="Рисунок 6" descr="Дети со сплошной заливкой">
            <a:extLst>
              <a:ext uri="{FF2B5EF4-FFF2-40B4-BE49-F238E27FC236}">
                <a16:creationId xmlns:a16="http://schemas.microsoft.com/office/drawing/2014/main" id="{780D348B-B6B7-6492-B9B1-9B04620DA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7618" y="3219659"/>
            <a:ext cx="3105728" cy="3105728"/>
          </a:xfrm>
          <a:prstGeom prst="rect">
            <a:avLst/>
          </a:prstGeom>
        </p:spPr>
      </p:pic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FBF5A415-71DC-6BCC-CFBD-E42F8A4E3EA7}"/>
              </a:ext>
            </a:extLst>
          </p:cNvPr>
          <p:cNvSpPr/>
          <p:nvPr/>
        </p:nvSpPr>
        <p:spPr>
          <a:xfrm rot="16200000">
            <a:off x="10736111" y="1441712"/>
            <a:ext cx="1518803" cy="1319904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решение 8">
            <a:extLst>
              <a:ext uri="{FF2B5EF4-FFF2-40B4-BE49-F238E27FC236}">
                <a16:creationId xmlns:a16="http://schemas.microsoft.com/office/drawing/2014/main" id="{018F588E-4881-A1F7-EB81-B4F3F3CBC137}"/>
              </a:ext>
            </a:extLst>
          </p:cNvPr>
          <p:cNvSpPr/>
          <p:nvPr/>
        </p:nvSpPr>
        <p:spPr>
          <a:xfrm>
            <a:off x="10062977" y="1121787"/>
            <a:ext cx="1478673" cy="769441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>
            <a:extLst>
              <a:ext uri="{FF2B5EF4-FFF2-40B4-BE49-F238E27FC236}">
                <a16:creationId xmlns:a16="http://schemas.microsoft.com/office/drawing/2014/main" id="{5EBA0BFB-A2D6-29DD-3223-80DDC61FC79E}"/>
              </a:ext>
            </a:extLst>
          </p:cNvPr>
          <p:cNvSpPr/>
          <p:nvPr/>
        </p:nvSpPr>
        <p:spPr>
          <a:xfrm>
            <a:off x="10016839" y="2277530"/>
            <a:ext cx="1478673" cy="769441"/>
          </a:xfrm>
          <a:prstGeom prst="flowChartDecisi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32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BD0FC36-0E1C-A3B7-80AF-C4F188DF0B06}"/>
              </a:ext>
            </a:extLst>
          </p:cNvPr>
          <p:cNvSpPr txBox="1"/>
          <p:nvPr/>
        </p:nvSpPr>
        <p:spPr>
          <a:xfrm>
            <a:off x="0" y="115515"/>
            <a:ext cx="121919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Порушення рухової сфери у дітей проявляються: 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DADDE8AA-9953-A083-2571-517591440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838143"/>
              </p:ext>
            </p:extLst>
          </p:nvPr>
        </p:nvGraphicFramePr>
        <p:xfrm>
          <a:off x="2770908" y="728903"/>
          <a:ext cx="9217891" cy="5699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30E6AB29-D8AC-8664-CE22-6FB79BCC9EA8}"/>
              </a:ext>
            </a:extLst>
          </p:cNvPr>
          <p:cNvSpPr/>
          <p:nvPr/>
        </p:nvSpPr>
        <p:spPr>
          <a:xfrm rot="5400000">
            <a:off x="-78509" y="2678160"/>
            <a:ext cx="1958109" cy="1801091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решение 14">
            <a:extLst>
              <a:ext uri="{FF2B5EF4-FFF2-40B4-BE49-F238E27FC236}">
                <a16:creationId xmlns:a16="http://schemas.microsoft.com/office/drawing/2014/main" id="{E9AC2734-4D0F-C917-F8C9-2AD9A0D95DBB}"/>
              </a:ext>
            </a:extLst>
          </p:cNvPr>
          <p:cNvSpPr/>
          <p:nvPr/>
        </p:nvSpPr>
        <p:spPr>
          <a:xfrm rot="277176">
            <a:off x="1071417" y="2500399"/>
            <a:ext cx="1801091" cy="757382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решение 15">
            <a:extLst>
              <a:ext uri="{FF2B5EF4-FFF2-40B4-BE49-F238E27FC236}">
                <a16:creationId xmlns:a16="http://schemas.microsoft.com/office/drawing/2014/main" id="{990D97C3-E75F-977D-EEB4-9A14F7347173}"/>
              </a:ext>
            </a:extLst>
          </p:cNvPr>
          <p:cNvSpPr/>
          <p:nvPr/>
        </p:nvSpPr>
        <p:spPr>
          <a:xfrm rot="21238556">
            <a:off x="1043842" y="3970930"/>
            <a:ext cx="1801091" cy="757382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решение 16">
            <a:extLst>
              <a:ext uri="{FF2B5EF4-FFF2-40B4-BE49-F238E27FC236}">
                <a16:creationId xmlns:a16="http://schemas.microsoft.com/office/drawing/2014/main" id="{9A13F322-4A2B-9383-8551-E70EF3F51572}"/>
              </a:ext>
            </a:extLst>
          </p:cNvPr>
          <p:cNvSpPr/>
          <p:nvPr/>
        </p:nvSpPr>
        <p:spPr>
          <a:xfrm>
            <a:off x="2162396" y="3229258"/>
            <a:ext cx="1295534" cy="698894"/>
          </a:xfrm>
          <a:prstGeom prst="flowChartDecisi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FF7859-56DA-13B7-C38E-08669A7D87CD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uk-UA" sz="3200" b="1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занять фізичними вправами з дітьми, які мають порушення слуху</a:t>
            </a:r>
            <a:endParaRPr lang="ru-RU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781DA-4B73-B773-FB66-9BC084DE2AA1}"/>
              </a:ext>
            </a:extLst>
          </p:cNvPr>
          <p:cNvSpPr txBox="1"/>
          <p:nvPr/>
        </p:nvSpPr>
        <p:spPr>
          <a:xfrm>
            <a:off x="491836" y="1237825"/>
            <a:ext cx="97974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uk-UA" sz="24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 вправ швидкісно-силового характеру (біг, стрибки, метання). Доцільність застосування саме таких вправ підтверджується двома теоретичними положеннями:</a:t>
            </a:r>
            <a:endParaRPr lang="ru-RU" sz="24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99502F-ACE8-85CC-75C0-1A15052FB963}"/>
              </a:ext>
            </a:extLst>
          </p:cNvPr>
          <p:cNvSpPr txBox="1"/>
          <p:nvPr/>
        </p:nvSpPr>
        <p:spPr>
          <a:xfrm>
            <a:off x="3521363" y="2598761"/>
            <a:ext cx="8097981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базових видів координаційних здібностей відносять ті координаційні прояви, які необхідні при виконанні будь-яких дій (ходьба, біг, стрибки, навчальні і побутові дії);</a:t>
            </a:r>
            <a:endParaRPr lang="ru-RU" sz="24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71C8D6-6DA3-F609-30A3-5EBC24ADBE27}"/>
              </a:ext>
            </a:extLst>
          </p:cNvPr>
          <p:cNvSpPr txBox="1"/>
          <p:nvPr/>
        </p:nvSpPr>
        <p:spPr>
          <a:xfrm>
            <a:off x="3521363" y="4392624"/>
            <a:ext cx="7783945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підвищення рівня однієї фізичної здібності призводить до позитивних змін інших.</a:t>
            </a:r>
            <a:endParaRPr lang="ru-RU" sz="24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Назад со сплошной заливкой">
            <a:extLst>
              <a:ext uri="{FF2B5EF4-FFF2-40B4-BE49-F238E27FC236}">
                <a16:creationId xmlns:a16="http://schemas.microsoft.com/office/drawing/2014/main" id="{E5E8A880-E188-AF2D-0C31-3C4C4ACB1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4945" y="2741725"/>
            <a:ext cx="914400" cy="914400"/>
          </a:xfrm>
          <a:prstGeom prst="rect">
            <a:avLst/>
          </a:prstGeom>
        </p:spPr>
      </p:pic>
      <p:pic>
        <p:nvPicPr>
          <p:cNvPr id="15" name="Рисунок 14" descr="Назад со сплошной заливкой">
            <a:extLst>
              <a:ext uri="{FF2B5EF4-FFF2-40B4-BE49-F238E27FC236}">
                <a16:creationId xmlns:a16="http://schemas.microsoft.com/office/drawing/2014/main" id="{8E37F3A1-6C7A-B3B4-06F8-02B826F61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4217" y="4419847"/>
            <a:ext cx="914400" cy="914400"/>
          </a:xfrm>
          <a:prstGeom prst="rect">
            <a:avLst/>
          </a:prstGeom>
        </p:spPr>
      </p:pic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6CCE0BE0-4BF9-9E40-4182-5D23698DA0DA}"/>
              </a:ext>
            </a:extLst>
          </p:cNvPr>
          <p:cNvSpPr/>
          <p:nvPr/>
        </p:nvSpPr>
        <p:spPr>
          <a:xfrm>
            <a:off x="0" y="5467927"/>
            <a:ext cx="1071418" cy="107721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решение 18">
            <a:extLst>
              <a:ext uri="{FF2B5EF4-FFF2-40B4-BE49-F238E27FC236}">
                <a16:creationId xmlns:a16="http://schemas.microsoft.com/office/drawing/2014/main" id="{74CBE249-8CA5-5772-83D3-8DA876F36391}"/>
              </a:ext>
            </a:extLst>
          </p:cNvPr>
          <p:cNvSpPr/>
          <p:nvPr/>
        </p:nvSpPr>
        <p:spPr>
          <a:xfrm>
            <a:off x="200891" y="3959697"/>
            <a:ext cx="669635" cy="1200329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>
            <a:extLst>
              <a:ext uri="{FF2B5EF4-FFF2-40B4-BE49-F238E27FC236}">
                <a16:creationId xmlns:a16="http://schemas.microsoft.com/office/drawing/2014/main" id="{19A59F98-8FAE-96E3-FEDB-83BB9536BA42}"/>
              </a:ext>
            </a:extLst>
          </p:cNvPr>
          <p:cNvSpPr/>
          <p:nvPr/>
        </p:nvSpPr>
        <p:spPr>
          <a:xfrm rot="10800000">
            <a:off x="0" y="2598761"/>
            <a:ext cx="1071418" cy="107721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94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53982-969E-CC1C-233C-B197E2384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B74CD0-435B-3ACA-136A-69E42648C071}"/>
              </a:ext>
            </a:extLst>
          </p:cNvPr>
          <p:cNvSpPr txBox="1"/>
          <p:nvPr/>
        </p:nvSpPr>
        <p:spPr>
          <a:xfrm>
            <a:off x="0" y="217163"/>
            <a:ext cx="974436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uk-UA" sz="280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Фізичне виховання глухих має ряд специфічних завдань: </a:t>
            </a:r>
            <a:endParaRPr lang="ru-RU" sz="2800">
              <a:solidFill>
                <a:schemeClr val="accent1">
                  <a:lumMod val="50000"/>
                </a:schemeClr>
              </a:solidFill>
              <a:effectLst/>
              <a:latin typeface="Aptos Display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68BC4-EC61-4AE0-E632-D5944FC92DB6}"/>
              </a:ext>
            </a:extLst>
          </p:cNvPr>
          <p:cNvSpPr txBox="1"/>
          <p:nvPr/>
        </p:nvSpPr>
        <p:spPr>
          <a:xfrm>
            <a:off x="775851" y="1114605"/>
            <a:ext cx="6096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вестибулярне тренування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C641E-A4A1-1745-0463-A26363C7D50E}"/>
              </a:ext>
            </a:extLst>
          </p:cNvPr>
          <p:cNvSpPr txBox="1"/>
          <p:nvPr/>
        </p:nvSpPr>
        <p:spPr>
          <a:xfrm>
            <a:off x="775851" y="1870572"/>
            <a:ext cx="755534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розвиток здатності ідентифікувати людей і предмети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88E1E9-99A5-1BA6-E522-8B9901E0F21C}"/>
              </a:ext>
            </a:extLst>
          </p:cNvPr>
          <p:cNvSpPr txBox="1"/>
          <p:nvPr/>
        </p:nvSpPr>
        <p:spPr>
          <a:xfrm>
            <a:off x="775851" y="2634883"/>
            <a:ext cx="817418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шв</a:t>
            </a:r>
            <a:r>
              <a:rPr lang="uk-UA" sz="2400" kern="0">
                <a:solidFill>
                  <a:schemeClr val="accent1">
                    <a:lumMod val="50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</a:rPr>
              <a:t>и</a:t>
            </a:r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дкість перемикання уваги з ціллю кращого орієнтування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A6D65-E4EB-4A57-6284-AC262DB2917D}"/>
              </a:ext>
            </a:extLst>
          </p:cNvPr>
          <p:cNvSpPr txBox="1"/>
          <p:nvPr/>
        </p:nvSpPr>
        <p:spPr>
          <a:xfrm>
            <a:off x="775851" y="3407194"/>
            <a:ext cx="6096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вдосконалення реакції за вибором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5EE191-4BD8-C320-A3BE-1FF01DF94E65}"/>
              </a:ext>
            </a:extLst>
          </p:cNvPr>
          <p:cNvSpPr txBox="1"/>
          <p:nvPr/>
        </p:nvSpPr>
        <p:spPr>
          <a:xfrm>
            <a:off x="775851" y="4162299"/>
            <a:ext cx="60960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підвищення швидкості рухових реакцій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3C56A3-C8CE-04C2-2089-629B9657A55E}"/>
              </a:ext>
            </a:extLst>
          </p:cNvPr>
          <p:cNvSpPr txBox="1"/>
          <p:nvPr/>
        </p:nvSpPr>
        <p:spPr>
          <a:xfrm>
            <a:off x="775851" y="4933436"/>
            <a:ext cx="6096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розширення м'язово-рухових уявлень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1F4A9A-E8E8-00F2-D892-662AF452D40C}"/>
              </a:ext>
            </a:extLst>
          </p:cNvPr>
          <p:cNvSpPr txBox="1"/>
          <p:nvPr/>
        </p:nvSpPr>
        <p:spPr>
          <a:xfrm>
            <a:off x="775851" y="5704573"/>
            <a:ext cx="6096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kern="0">
                <a:solidFill>
                  <a:schemeClr val="accent1">
                    <a:lumMod val="50000"/>
                  </a:schemeClr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</a:rPr>
              <a:t>збільшення об'єму рухової пам'яті</a:t>
            </a:r>
            <a:endParaRPr lang="ru-RU" sz="2400">
              <a:solidFill>
                <a:schemeClr val="accent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22" name="Рисунок 21" descr="Танец со сплошной заливкой">
            <a:extLst>
              <a:ext uri="{FF2B5EF4-FFF2-40B4-BE49-F238E27FC236}">
                <a16:creationId xmlns:a16="http://schemas.microsoft.com/office/drawing/2014/main" id="{D507F7A2-0F0C-7D3F-6387-C40DEEDF3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02074" y="3494694"/>
            <a:ext cx="3146143" cy="3146143"/>
          </a:xfrm>
          <a:prstGeom prst="rect">
            <a:avLst/>
          </a:prstGeom>
        </p:spPr>
      </p:pic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D62E7C5A-9945-545B-20E6-B2425FB926B5}"/>
              </a:ext>
            </a:extLst>
          </p:cNvPr>
          <p:cNvSpPr/>
          <p:nvPr/>
        </p:nvSpPr>
        <p:spPr>
          <a:xfrm rot="16200000">
            <a:off x="10736111" y="1441712"/>
            <a:ext cx="1518803" cy="1319904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решение 23">
            <a:extLst>
              <a:ext uri="{FF2B5EF4-FFF2-40B4-BE49-F238E27FC236}">
                <a16:creationId xmlns:a16="http://schemas.microsoft.com/office/drawing/2014/main" id="{AE1C4C34-B5BF-3B97-408A-B2473A8DA782}"/>
              </a:ext>
            </a:extLst>
          </p:cNvPr>
          <p:cNvSpPr/>
          <p:nvPr/>
        </p:nvSpPr>
        <p:spPr>
          <a:xfrm>
            <a:off x="10062977" y="1121787"/>
            <a:ext cx="1478673" cy="769441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решение 24">
            <a:extLst>
              <a:ext uri="{FF2B5EF4-FFF2-40B4-BE49-F238E27FC236}">
                <a16:creationId xmlns:a16="http://schemas.microsoft.com/office/drawing/2014/main" id="{4B6FBCBE-1E69-FCAC-E685-75D8357DD544}"/>
              </a:ext>
            </a:extLst>
          </p:cNvPr>
          <p:cNvSpPr/>
          <p:nvPr/>
        </p:nvSpPr>
        <p:spPr>
          <a:xfrm>
            <a:off x="10016839" y="2277530"/>
            <a:ext cx="1478673" cy="769441"/>
          </a:xfrm>
          <a:prstGeom prst="flowChartDecisi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4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</p:bldLst>
  </p:timing>
</p:sld>
</file>

<file path=ppt/theme/theme1.xml><?xml version="1.0" encoding="utf-8"?>
<a:theme xmlns:a="http://schemas.openxmlformats.org/drawingml/2006/main" name="Здоровье и фитнес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257_TF02922391.potx" id="{A01CCDD4-86D4-469D-9B92-9533C8D2D88C}" vid="{065B6106-88C3-4925-B0B7-B0F5EEE8E987}"/>
    </a:ext>
  </a:extLst>
</a:theme>
</file>

<file path=ppt/theme/theme2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 здоровье и фитнесе (широкоэкранный формат)</Template>
  <TotalTime>229</TotalTime>
  <Words>661</Words>
  <Application>Microsoft Office PowerPoint</Application>
  <PresentationFormat>Широкоэкранный</PresentationFormat>
  <Paragraphs>75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Aptos Display</vt:lpstr>
      <vt:lpstr>Arial</vt:lpstr>
      <vt:lpstr>Arial Black</vt:lpstr>
      <vt:lpstr>Calibri</vt:lpstr>
      <vt:lpstr>Calibri Light</vt:lpstr>
      <vt:lpstr>Symbol</vt:lpstr>
      <vt:lpstr>Times New Roman</vt:lpstr>
      <vt:lpstr>Здоровье и фитнес 16x9</vt:lpstr>
      <vt:lpstr>Методика адаптивної фізичної культури дітей з порушенням слуху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адаптивної фізичної культури дітей з порушенням слуху</dc:title>
  <dc:creator>Ярмолюк Альбіна</dc:creator>
  <cp:lastModifiedBy>Ярмолюк Альбіна</cp:lastModifiedBy>
  <cp:revision>10</cp:revision>
  <dcterms:created xsi:type="dcterms:W3CDTF">2024-02-13T17:59:07Z</dcterms:created>
  <dcterms:modified xsi:type="dcterms:W3CDTF">2024-02-20T11:07:55Z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