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5" r:id="rId10"/>
    <p:sldId id="264" r:id="rId11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6D07"/>
    <a:srgbClr val="D5F55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86" autoAdjust="0"/>
    <p:restoredTop sz="94343" autoAdjust="0"/>
  </p:normalViewPr>
  <p:slideViewPr>
    <p:cSldViewPr snapToGrid="0">
      <p:cViewPr varScale="1">
        <p:scale>
          <a:sx n="65" d="100"/>
          <a:sy n="65" d="100"/>
        </p:scale>
        <p:origin x="-88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9163A6-A9D3-4086-9535-B159F670A1D3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D1FE59-CCDD-4016-B1D6-34442F3300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79A48E-7009-48E9-923C-4AF9D1D129B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 flipH="1">
            <a:off x="8228013" y="7938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6"/>
          <p:cNvCxnSpPr/>
          <p:nvPr/>
        </p:nvCxnSpPr>
        <p:spPr>
          <a:xfrm flipH="1">
            <a:off x="6108700" y="92075"/>
            <a:ext cx="6080125" cy="60801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0"/>
          <p:cNvCxnSpPr/>
          <p:nvPr/>
        </p:nvCxnSpPr>
        <p:spPr>
          <a:xfrm flipH="1">
            <a:off x="7335838" y="31750"/>
            <a:ext cx="4852987" cy="48529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2"/>
          <p:cNvCxnSpPr/>
          <p:nvPr/>
        </p:nvCxnSpPr>
        <p:spPr>
          <a:xfrm flipH="1">
            <a:off x="7845425" y="609600"/>
            <a:ext cx="4343400" cy="434340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/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3C6B5-4597-4FBB-8C28-FB8F36EA3691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A081E-DAEE-4737-B367-54EAFA7FD9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82019-CE27-4D7D-9865-DEE0CE75F4B7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D708F-64BB-4C4D-8BE8-64DF49613A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8D579-2A26-4FFF-A399-5C5E65298567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C8C95-4D58-4A66-9319-DAB7977BE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531813" y="8128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285413" y="27686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D8868-1479-4186-8F8B-A889B0CF3850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92ED8-9313-40E5-92C2-71C7F970E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E64FD-AD1E-405A-97F7-044A62FEFE46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5B460-7195-4824-AAA9-556A874B3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531813" y="8128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10285413" y="2768600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FD6B0-85D3-4043-AE3D-BFA060F4D2C9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A744F-506D-4A05-95B6-31CDD5C59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BAE4E-9910-4EA1-929E-2D2DA4007878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0DC20-AEBD-489F-BF97-78B26B7BE2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BAEEB-3869-40F7-A2B9-E3A839F5752D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36563-53F0-47DB-AC10-397E334AE5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DD663-0A98-486A-B1D4-1A1527B29A50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D2B2D-42A3-49CE-B5A4-A839738A70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79157-2FBD-4A08-90C9-5250F126A7AC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885BE-2B70-40F5-8AF8-D856474A20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8346F-DEA7-4EC0-8F53-C05DFAB9D64F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4F921-2D81-4777-8556-D8DB03F584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C3962-1339-4B65-97B6-B09C839BFA38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AE48C-C1FC-4BCC-9D45-BBC9CD8CCF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C006C-985F-42EE-855B-20FFD1A9730B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DD73C-A367-4C9E-BC94-DA4587F8A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8B31B-F1F2-49EA-AAA0-D259C84F7879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B9109-60E2-48C6-BB65-637417060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277A1-804F-4E27-B668-260407FC8E14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47FF7-941B-492F-B0DE-CC34CA986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BCB8A-C893-4FFF-92D9-277DBD8C7EF5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E8D4B-CF21-4324-8BBF-0821A9DE80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906ED-8290-4E90-B510-0C7892AF417F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8DFE0-914B-42B4-B356-075D5FADA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5F55F"/>
            </a:gs>
            <a:gs pos="100000">
              <a:srgbClr val="576D07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9207500" y="2963863"/>
            <a:ext cx="2981325" cy="320833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5852" y="2963333"/>
              <a:ext cx="912975" cy="9129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83"/>
              <a:ext cx="2981858" cy="298181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3013" y="3285648"/>
              <a:ext cx="1895814" cy="1895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853" y="3131636"/>
              <a:ext cx="1744974" cy="1744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600" y="3682589"/>
              <a:ext cx="1270227" cy="127021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3" y="4487863"/>
            <a:ext cx="8534400" cy="150653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4213" y="685800"/>
            <a:ext cx="8534400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3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E07DC702-15C9-47E5-A21B-0D768F9517B4}" type="datetimeFigureOut">
              <a:rPr lang="ru-RU"/>
              <a:pPr>
                <a:defRPr/>
              </a:pPr>
              <a:t>20.12.2020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3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300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572EC6E3-FEF8-457D-8C23-1948CA62BB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9" r:id="rId12"/>
    <p:sldLayoutId id="2147483674" r:id="rId13"/>
    <p:sldLayoutId id="2147483680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55638" y="246063"/>
            <a:ext cx="10856912" cy="240823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3600" b="1" cap="none" dirty="0" err="1" smtClean="0">
                <a:ln>
                  <a:noFill/>
                </a:ln>
                <a:solidFill>
                  <a:schemeClr val="bg1"/>
                </a:solidFill>
              </a:rPr>
              <a:t>ОСОБЛИВОСТІ</a:t>
            </a:r>
            <a:r>
              <a:rPr lang="ru-RU" sz="3600" b="1" cap="none" dirty="0" smtClean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lang="ru-RU" sz="3600" b="1" cap="none" dirty="0" err="1" smtClean="0">
                <a:ln>
                  <a:noFill/>
                </a:ln>
                <a:solidFill>
                  <a:schemeClr val="bg1"/>
                </a:solidFill>
              </a:rPr>
              <a:t>СУЧАСНИХ</a:t>
            </a:r>
            <a:r>
              <a:rPr lang="ru-RU" sz="3600" b="1" cap="none" dirty="0" smtClean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lang="ru-RU" sz="3600" b="1" cap="none" dirty="0" err="1" smtClean="0">
                <a:ln>
                  <a:noFill/>
                </a:ln>
                <a:solidFill>
                  <a:schemeClr val="bg1"/>
                </a:solidFill>
              </a:rPr>
              <a:t>ДЕМОГРАФІЧНИХ</a:t>
            </a:r>
            <a:r>
              <a:rPr lang="ru-RU" sz="3600" b="1" cap="none" dirty="0" smtClean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lang="ru-RU" sz="3600" b="1" cap="none" dirty="0" err="1" smtClean="0">
                <a:ln>
                  <a:noFill/>
                </a:ln>
                <a:solidFill>
                  <a:schemeClr val="bg1"/>
                </a:solidFill>
              </a:rPr>
              <a:t>ПРОЦЕСІВ</a:t>
            </a:r>
            <a:r>
              <a:rPr lang="ru-RU" sz="3600" b="1" cap="none" dirty="0" smtClean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lang="ru-RU" sz="3600" b="1" cap="none" dirty="0" err="1" smtClean="0">
                <a:ln>
                  <a:noFill/>
                </a:ln>
                <a:solidFill>
                  <a:schemeClr val="bg1"/>
                </a:solidFill>
              </a:rPr>
              <a:t>ХМЕЛЬНИЦЬКОЇ</a:t>
            </a:r>
            <a:r>
              <a:rPr lang="ru-RU" sz="3600" b="1" cap="none" dirty="0" smtClean="0">
                <a:ln>
                  <a:noFill/>
                </a:ln>
                <a:solidFill>
                  <a:schemeClr val="bg1"/>
                </a:solidFill>
              </a:rPr>
              <a:t> </a:t>
            </a:r>
            <a:r>
              <a:rPr lang="ru-RU" sz="3600" b="1" cap="none" dirty="0" err="1" smtClean="0">
                <a:ln>
                  <a:noFill/>
                </a:ln>
                <a:solidFill>
                  <a:schemeClr val="bg1"/>
                </a:solidFill>
              </a:rPr>
              <a:t>ОБЛАСТІ</a:t>
            </a:r>
            <a:r>
              <a:rPr lang="ru-RU" sz="3200" cap="none" dirty="0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cap="none" dirty="0" smtClean="0">
                <a:ln>
                  <a:noFill/>
                </a:ln>
                <a:latin typeface="Times New Roman" pitchFamily="18" charset="0"/>
                <a:cs typeface="Times New Roman" pitchFamily="18" charset="0"/>
              </a:rPr>
            </a:br>
            <a:endParaRPr lang="ru-RU" sz="3200" cap="none" dirty="0" smtClean="0">
              <a:ln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09191" y="2726417"/>
            <a:ext cx="5410200" cy="310832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Виконав: студент 2 курсу </a:t>
            </a:r>
          </a:p>
          <a:p>
            <a:pPr eaLnBrk="1" hangingPunct="1">
              <a:spcBef>
                <a:spcPct val="0"/>
              </a:spcBef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освітнього рівня (Магістр) </a:t>
            </a:r>
          </a:p>
          <a:p>
            <a:pPr eaLnBrk="1" hangingPunct="1">
              <a:spcBef>
                <a:spcPct val="0"/>
              </a:spcBef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денної форми навчання</a:t>
            </a:r>
          </a:p>
          <a:p>
            <a:pPr eaLnBrk="1" hangingPunct="1">
              <a:spcBef>
                <a:spcPct val="0"/>
              </a:spcBef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спеціальності 014 Середня освіта (Географія)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Боровський Володимир Віталійович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uk-UA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Керівник: </a:t>
            </a:r>
            <a:r>
              <a:rPr lang="uk-UA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к.і.н</a:t>
            </a: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., доцент кафедри географії , екології і методики навчання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Лоха </a:t>
            </a:r>
            <a:r>
              <a:rPr lang="uk-UA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Вячеслав</a:t>
            </a:r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Анатолійович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dirty="0" smtClean="0">
              <a:solidFill>
                <a:schemeClr val="bg1"/>
              </a:solidFill>
            </a:endParaRPr>
          </a:p>
        </p:txBody>
      </p:sp>
      <p:pic>
        <p:nvPicPr>
          <p:cNvPr id="10242" name="Picture 2" descr="Райони Хмельниччини з випадками COVID-19: список та карта : 17:05:2020 -  vsim.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814" y="2132831"/>
            <a:ext cx="5965000" cy="4312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738" y="928688"/>
            <a:ext cx="11277600" cy="12636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8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8800" dirty="0"/>
          </a:p>
        </p:txBody>
      </p:sp>
      <p:pic>
        <p:nvPicPr>
          <p:cNvPr id="1026" name="Picture 2" descr="Хмельницька область - пам'ятки: що подивитись (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46431" y="2111829"/>
            <a:ext cx="3044826" cy="2214419"/>
          </a:xfrm>
          <a:prstGeom prst="rect">
            <a:avLst/>
          </a:prstGeom>
          <a:noFill/>
        </p:spPr>
      </p:pic>
      <p:pic>
        <p:nvPicPr>
          <p:cNvPr id="1028" name="Picture 4" descr="Хмельницкая область 2020: все самое лучшее для туристов - Tripadvis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090" y="4593771"/>
            <a:ext cx="3773715" cy="2264229"/>
          </a:xfrm>
          <a:prstGeom prst="rect">
            <a:avLst/>
          </a:prstGeom>
          <a:noFill/>
        </p:spPr>
      </p:pic>
      <p:pic>
        <p:nvPicPr>
          <p:cNvPr id="1030" name="Picture 6" descr="Чудо Хмельницкого: Каменец-Подольская крепость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1999" y="4572001"/>
            <a:ext cx="3427928" cy="2285999"/>
          </a:xfrm>
          <a:prstGeom prst="rect">
            <a:avLst/>
          </a:prstGeom>
          <a:noFill/>
        </p:spPr>
      </p:pic>
      <p:pic>
        <p:nvPicPr>
          <p:cNvPr id="1032" name="Picture 8" descr="kamianets-podilskyi castle ukraine (7) - Living + Nomads – Travel tips,  Guides, News &amp; Information!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21816" y="4545939"/>
            <a:ext cx="3465383" cy="2312061"/>
          </a:xfrm>
          <a:prstGeom prst="rect">
            <a:avLst/>
          </a:prstGeom>
          <a:noFill/>
        </p:spPr>
      </p:pic>
      <p:pic>
        <p:nvPicPr>
          <p:cNvPr id="1034" name="Picture 10" descr="Хмельницька область » Історія міст і сіл Української РСР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6570" y="2266722"/>
            <a:ext cx="3374573" cy="2133601"/>
          </a:xfrm>
          <a:prstGeom prst="rect">
            <a:avLst/>
          </a:prstGeom>
          <a:noFill/>
        </p:spPr>
      </p:pic>
      <p:pic>
        <p:nvPicPr>
          <p:cNvPr id="1036" name="Picture 12" descr="Завтра Верховна Рада ліквідує та створить нові райони Хмельницької області  - Новини Хмельницьког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45429" y="2051957"/>
            <a:ext cx="3962400" cy="2476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 bwMode="auto">
          <a:xfrm>
            <a:off x="684213" y="1755775"/>
            <a:ext cx="5622925" cy="4500563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uk-UA" sz="40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Вивчення сучасної демографічної ситуації в Хмельницькій області у порівнянні із загальною в Україні та встановлення шляхів вирішення соціальних проблем.</a:t>
            </a:r>
            <a:r>
              <a:rPr lang="ru-RU" sz="4000" cap="none" dirty="0" smtClean="0">
                <a:ln>
                  <a:noFill/>
                </a:ln>
                <a:latin typeface="Times New Roman" pitchFamily="18" charset="0"/>
              </a:rPr>
              <a:t> 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684213" y="685800"/>
            <a:ext cx="10761662" cy="838200"/>
          </a:xfrm>
        </p:spPr>
        <p:txBody>
          <a:bodyPr/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uk-UA" sz="5400" b="1" dirty="0" smtClean="0">
                <a:solidFill>
                  <a:schemeClr val="bg1"/>
                </a:solidFill>
                <a:cs typeface="Times New Roman" pitchFamily="18" charset="0"/>
              </a:rPr>
              <a:t>Метою дослідження є</a:t>
            </a:r>
            <a:endParaRPr lang="ru-RU" sz="5400" dirty="0" smtClean="0">
              <a:solidFill>
                <a:schemeClr val="bg1"/>
              </a:solidFill>
            </a:endParaRPr>
          </a:p>
        </p:txBody>
      </p:sp>
      <p:pic>
        <p:nvPicPr>
          <p:cNvPr id="9218" name="Picture 2" descr="Карта Хмельницької області – Міжнародний благодійний фонд &quot;ОМНІ-мережа для  дітей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582" y="1599431"/>
            <a:ext cx="4298437" cy="50785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 bwMode="auto">
          <a:xfrm>
            <a:off x="684213" y="1284515"/>
            <a:ext cx="10753725" cy="5290456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обґрунтувати теоретичні засади та визначити методи вивчення демографічної ситуації у регіоні;</a:t>
            </a:r>
            <a: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пpоaнaлiзувaти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сучaсний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стaн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дeмогpaфiчної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ситуації;</a:t>
            </a:r>
            <a: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з’ясувaти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пpобл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 т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шляхи покращення д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могp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фiчного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становища;</a:t>
            </a:r>
            <a: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встaновити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особливост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удового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нц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динаміку п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одного 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уху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</a:t>
            </a:r>
            <a:r>
              <a:rPr lang="ru-RU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уму;</a:t>
            </a:r>
            <a: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висвітлити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стpaтeгiю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pозвитку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людського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потeнцiaлу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 рівень якості життя </a:t>
            </a:r>
            <a:r>
              <a:rPr lang="uk-UA" sz="33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населеня</a:t>
            </a:r>
            <a:r>
              <a:rPr lang="uk-UA" sz="3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300" cap="none" dirty="0" smtClean="0">
              <a:ln>
                <a:noFill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1963738" y="487363"/>
            <a:ext cx="8534400" cy="685800"/>
          </a:xfrm>
        </p:spPr>
        <p:txBody>
          <a:bodyPr/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uk-UA" sz="4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Завдання дослідження:</a:t>
            </a:r>
            <a:endParaRPr lang="ru-RU" sz="4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 bwMode="auto">
          <a:xfrm>
            <a:off x="5484813" y="3757613"/>
            <a:ext cx="6392862" cy="2795587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uk-UA" sz="3200" b="1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 дослідження –</a:t>
            </a:r>
            <a: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динаміка нинішніх демографічних процесів Хмельниччини</a:t>
            </a:r>
            <a:endParaRPr lang="ru-RU" sz="3200" cap="none" dirty="0" smtClean="0">
              <a:ln>
                <a:noFill/>
              </a:ln>
              <a:latin typeface="Times New Roman" pitchFamily="18" charset="0"/>
            </a:endParaRPr>
          </a:p>
        </p:txBody>
      </p:sp>
      <p:sp>
        <p:nvSpPr>
          <p:cNvPr id="23554" name="Прямоугольник 5"/>
          <p:cNvSpPr>
            <a:spLocks noChangeArrowheads="1"/>
          </p:cNvSpPr>
          <p:nvPr/>
        </p:nvSpPr>
        <p:spPr bwMode="auto">
          <a:xfrm>
            <a:off x="373677" y="582562"/>
            <a:ext cx="51085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/>
            <a:r>
              <a:rPr lang="uk-UA" sz="3600" b="1" dirty="0">
                <a:solidFill>
                  <a:schemeClr val="bg1"/>
                </a:solidFill>
              </a:rPr>
              <a:t>Об’єкт дослідження </a:t>
            </a:r>
            <a:r>
              <a:rPr lang="uk-UA" sz="3600" dirty="0">
                <a:solidFill>
                  <a:schemeClr val="bg1"/>
                </a:solidFill>
              </a:rPr>
              <a:t>– </a:t>
            </a:r>
            <a:r>
              <a:rPr lang="uk-UA" sz="3600" dirty="0" smtClean="0">
                <a:solidFill>
                  <a:schemeClr val="bg1"/>
                </a:solidFill>
              </a:rPr>
              <a:t>населення Хмельницької області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7170" name="Picture 2" descr="Підрахували: кількість населення Хмельницької області продовжує  зменшуватися | Новини Хмельницького &quot;Є&quot; | ye.u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219" y="2861188"/>
            <a:ext cx="4984955" cy="3687097"/>
          </a:xfrm>
          <a:prstGeom prst="rect">
            <a:avLst/>
          </a:prstGeom>
          <a:noFill/>
        </p:spPr>
      </p:pic>
      <p:pic>
        <p:nvPicPr>
          <p:cNvPr id="7172" name="Picture 4" descr="Нові дані про чисельність населення Хмельниччини | Новини Хмельницького &quot;Є&quot;  | ye.u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9458" y="334756"/>
            <a:ext cx="5851064" cy="3927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 bwMode="auto">
          <a:xfrm>
            <a:off x="290514" y="996950"/>
            <a:ext cx="7873771" cy="5703888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Відповідно до поставлених завдань були використані </a:t>
            </a:r>
            <a:r>
              <a:rPr lang="uk-UA" sz="3200" b="1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методи дослідження</a:t>
            </a:r>
            <a: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: </a:t>
            </a:r>
            <a:b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- </a:t>
            </a:r>
            <a: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вивчення та аналіз психологічної, педагогічної, методичної літератури і узагальнення одержаної інформації; </a:t>
            </a:r>
            <a:b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</a:br>
            <a: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- аналіз та узагальнення експериментальних даних, метод аналізу наукових праць, метод аналізу статистичних даних, метод порівняння;</a:t>
            </a:r>
            <a:b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</a:br>
            <a:r>
              <a:rPr lang="en-US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 - </a:t>
            </a:r>
            <a:r>
              <a:rPr lang="uk-UA" sz="3200" cap="none" dirty="0" smtClean="0">
                <a:ln>
                  <a:noFill/>
                </a:ln>
                <a:solidFill>
                  <a:schemeClr val="bg1"/>
                </a:solidFill>
                <a:latin typeface="Times New Roman" pitchFamily="18" charset="0"/>
              </a:rPr>
              <a:t>методи математичної статистики.</a:t>
            </a:r>
            <a:endParaRPr lang="ru-RU" sz="3200" cap="none" dirty="0" smtClean="0">
              <a:ln>
                <a:noFill/>
              </a:ln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1544638" y="230188"/>
            <a:ext cx="8534400" cy="769937"/>
          </a:xfrm>
        </p:spPr>
        <p:txBody>
          <a:bodyPr/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uk-UA" sz="4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Методи дослідження: </a:t>
            </a:r>
            <a:endParaRPr lang="ru-RU" sz="4800" smtClean="0">
              <a:solidFill>
                <a:schemeClr val="bg1"/>
              </a:solidFill>
            </a:endParaRPr>
          </a:p>
        </p:txBody>
      </p:sp>
      <p:pic>
        <p:nvPicPr>
          <p:cNvPr id="5122" name="Picture 2" descr="ХМЕЛЬНИЦЬКА ОБЛАСТЬ – Хмельницька обласна ра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28069" y="1091520"/>
            <a:ext cx="3028502" cy="5352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/>
          </p:cNvSpPr>
          <p:nvPr/>
        </p:nvSpPr>
        <p:spPr bwMode="auto">
          <a:xfrm>
            <a:off x="285523" y="341993"/>
            <a:ext cx="6224134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indent="363538" defTabSz="457200"/>
            <a:endParaRPr lang="uk-UA" sz="1400" dirty="0" smtClean="0">
              <a:solidFill>
                <a:schemeClr val="bg1"/>
              </a:solidFill>
            </a:endParaRPr>
          </a:p>
          <a:p>
            <a:pPr indent="363538" defTabSz="457200"/>
            <a:endParaRPr lang="uk-UA" sz="1400" dirty="0" smtClean="0">
              <a:solidFill>
                <a:schemeClr val="bg1"/>
              </a:solidFill>
            </a:endParaRPr>
          </a:p>
          <a:p>
            <a:pPr indent="363538" defTabSz="457200"/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3029" y="357581"/>
            <a:ext cx="7315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В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дeмогpaфiчнiй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ситуaцiї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спостepiгaється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тeндeнцiя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до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зpостaння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чисeльностi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нaс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л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ння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Зeмлi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.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сьогоднiшнiй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дeнь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вонa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склaдaє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7,444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млpд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.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осiб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.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оцiнкaми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ООН, щодня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нaсeлeння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Зeмлi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збiльшується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чвepть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мiльйонa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piк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ця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цифpa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сягaє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90 млн., тобто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щоpоку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чисeльнiсть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збiльшується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0,7%.</a:t>
            </a:r>
            <a:endParaRPr lang="ru-RU" sz="1400" dirty="0" smtClean="0">
              <a:solidFill>
                <a:schemeClr val="bg1"/>
              </a:solidFill>
              <a:ea typeface="Courier New"/>
            </a:endParaRPr>
          </a:p>
          <a:p>
            <a:pPr indent="450215" algn="just">
              <a:spcAft>
                <a:spcPts val="0"/>
              </a:spcAft>
            </a:pP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вiдмiну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вiд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свiтових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тeндeнцiй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нaс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л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ння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Укpaїни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пpодовжує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скоpочувaтися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. З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чaсiв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остaннього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п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p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пису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нaс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л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ння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2001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pоку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(тобто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остaннi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19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pоки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),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чисeльнiсть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житeлiв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кpaїни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зм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ншилaся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бiльш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нiж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д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в’ять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мiльйонiв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чоловiк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.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Вiд’ємнe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сaльдо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мiгpaцiї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знижeння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тpивaлостi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життя i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стpiмкe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пaдiння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нapоджувaностi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вiйнa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сходi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тa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aнeксiя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Кpиму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пошиpeння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ВIЛ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/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СНIД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тa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соцiaльних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хвоpоб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стaли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хapaктepними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ознaкaми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дeмогpaфiчних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пpоцeсiв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остaннiх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дeсятилiть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i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дaють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пiдстaви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квaлiфiкувaти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їх як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ознaки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дeмогpaфiчної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кpизи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.</a:t>
            </a:r>
            <a:endParaRPr lang="ru-RU" sz="1400" dirty="0" smtClean="0">
              <a:solidFill>
                <a:schemeClr val="bg1"/>
              </a:solidFill>
              <a:ea typeface="Courier New"/>
            </a:endParaRPr>
          </a:p>
          <a:p>
            <a:pPr indent="450215" algn="just">
              <a:spcAft>
                <a:spcPts val="0"/>
              </a:spcAft>
            </a:pP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В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нaйближчi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5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pокiв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змiн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кpaщ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в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дeмогpaфiчнiй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ситуaцiї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кpaїни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н</a:t>
            </a:r>
            <a:r>
              <a:rPr lang="ru-RU" sz="1400" dirty="0" err="1" smtClean="0">
                <a:solidFill>
                  <a:schemeClr val="bg1"/>
                </a:solidFill>
                <a:ea typeface="Courier New"/>
              </a:rPr>
              <a:t>e</a:t>
            </a:r>
            <a:r>
              <a:rPr lang="ru-RU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пepeдбaчaється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.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Чисeльнiсть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нaсeлeння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зa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пpогнозом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 поступово </a:t>
            </a:r>
            <a:r>
              <a:rPr lang="uk-UA" sz="1400" dirty="0" err="1" smtClean="0">
                <a:solidFill>
                  <a:schemeClr val="bg1"/>
                </a:solidFill>
                <a:ea typeface="Courier New"/>
              </a:rPr>
              <a:t>скоpочується</a:t>
            </a:r>
            <a:r>
              <a:rPr lang="uk-UA" sz="1400" dirty="0" smtClean="0">
                <a:solidFill>
                  <a:schemeClr val="bg1"/>
                </a:solidFill>
                <a:ea typeface="Courier New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uk-UA" sz="1400" dirty="0" smtClean="0">
                <a:solidFill>
                  <a:schemeClr val="bg1"/>
                </a:solidFill>
                <a:ea typeface="Calibri"/>
              </a:rPr>
              <a:t>У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сучaсних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умовaх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коли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нaсeлeння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Укpaїни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пpодовжує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знaходитись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у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стaнi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нeвизнaчeностi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коли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нe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виpоблeнa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обґpунтовaнa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eкономiчнa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стpaтeгiя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дepжaвному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piвнi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дeмогpaфiчнa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кpизa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посилювaтимeться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. З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мeтою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полiпшeння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дeмогpaфiчної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ситуaцiї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дepжaвi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нeобхiдно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спpямувaти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соцiaльно-eкономiчну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полiтику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pозв’язaння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нaйгостpiших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пpоблeм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: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стимулювaння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нapоджувaностi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мeдичного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обслуговувaння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посилeння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охоpони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тa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оплaти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пpaцi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полiпшeння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побутовипiдвищeння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х умов i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впpовaджeння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здоpового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способу життя,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ствоpeння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шиpокої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мepeжi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дepжaвних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тa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нeдepжaвних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служб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соцiaльної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допомоги.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Дepжaвi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нeобхiдно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pобити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aкцeнти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нe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кiлькiсних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a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якiсних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пapaмeтpaх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дeмогpaфiчного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вiдтвоpeння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.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Нeобхiдно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сконцeнтpувaти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зусилля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виpiшeннi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поточних i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стpaтeгiчних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зaвдaнь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—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eкономiчному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зaбeзпeчeннi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вiдтвоpeння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нaсeлeння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нaлeжному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соцiaльному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зaхисту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сiмeй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з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дiтьми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тa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осiб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похилого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вiку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полiпшeннi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eкологiчної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ситуaцiї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знижeннi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виpобничого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тa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побутового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тpaвмaтизму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популяpизaцiї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здоpового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способу життя,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зaбeзпeчeннi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доступностi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якiсної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мeдичної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допомоги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тa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освiти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що,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зpeштою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стaнe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вaгомим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пiдґpунтям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для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пepeходу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до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сучaсного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peжиму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вiдтвоpeння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нaсeлeння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i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пiдвищeння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тpивaлостi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повноцiнного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ea typeface="Calibri"/>
              </a:rPr>
              <a:t>aктивного</a:t>
            </a:r>
            <a:r>
              <a:rPr lang="uk-UA" sz="1400" dirty="0" smtClean="0">
                <a:solidFill>
                  <a:schemeClr val="bg1"/>
                </a:solidFill>
                <a:ea typeface="Calibri"/>
              </a:rPr>
              <a:t> його життя.</a:t>
            </a:r>
            <a:endParaRPr lang="ru-RU" sz="1400" dirty="0">
              <a:solidFill>
                <a:schemeClr val="bg1"/>
              </a:solidFill>
              <a:ea typeface="Courier New"/>
            </a:endParaRPr>
          </a:p>
        </p:txBody>
      </p:sp>
      <p:pic>
        <p:nvPicPr>
          <p:cNvPr id="4098" name="Picture 2" descr="ОТГ Хмельницької області - Хмельницька ОУН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5240" y="257328"/>
            <a:ext cx="4396760" cy="6439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Рождаемость в Украине: 310 605 младенцев родились в Украине в 2019 году, -  Минюст. ИНФОГРАФИКА « Фото | Мобильная версия | Цензор.Н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6851" y="0"/>
            <a:ext cx="991091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203200" y="233363"/>
            <a:ext cx="1179671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uk-UA" sz="2000" dirty="0" smtClean="0"/>
          </a:p>
          <a:p>
            <a:endParaRPr lang="uk-UA" sz="2000" dirty="0" smtClean="0"/>
          </a:p>
          <a:p>
            <a:endParaRPr lang="uk-UA" sz="2000" dirty="0" smtClean="0"/>
          </a:p>
          <a:p>
            <a:endParaRPr lang="uk-UA" sz="2000" dirty="0" smtClean="0"/>
          </a:p>
          <a:p>
            <a:endParaRPr lang="uk-UA" sz="2000" dirty="0" smtClean="0"/>
          </a:p>
          <a:p>
            <a:endParaRPr lang="uk-UA" sz="2000" dirty="0" smtClean="0"/>
          </a:p>
          <a:p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07348" y="366251"/>
            <a:ext cx="7255336" cy="6128657"/>
          </a:xfrm>
        </p:spPr>
        <p:txBody>
          <a:bodyPr/>
          <a:lstStyle/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Можн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обити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висновки, що: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1. П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зов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що з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д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ними п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epe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пису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2001 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оку,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т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ep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ито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ї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Хм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льницької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apa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ховув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лося 1430,8 тис. ос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б, 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1 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2019 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оку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чис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льн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сть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явного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новил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1264,7 тис. ос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 (3% в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 з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льної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к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лькост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Ук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pa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їни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). З 2005 по 2019 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оки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спост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epi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ся т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нд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нц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до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зм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нш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чис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льност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Уп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одовж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2018 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оку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чис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льн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сть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зм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ншил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ся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9704 особи.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2.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Pозглянуто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що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скоpочeння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мiського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пpотягом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2010-2018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pокiв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зaфiксовaно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piвнi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3,2 тис.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a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сiльського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56,4 тис.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 Швидшими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тeмпaми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скоpочувaлося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сiльськe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нiж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мiськe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Тaк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стaном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01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сiчня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2019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вiдносно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остaннього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пepeпису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2001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його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помeншaло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21,4%, a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мiського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0,9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вiдсоткa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 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ea typeface="Courier New"/>
              <a:cs typeface="Times New Roman" pitchFamily="18" charset="0"/>
            </a:endParaRP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3.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Дослiджeно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що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сьогоднi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мaйжe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57%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облaстi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мeшкaє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в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мiськiй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мiсцeвостi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у 2001 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pоцi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близько 51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вiдсоткa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 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2018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piк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змeншeння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чисeльностi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Хмeльницької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облaстi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вiдбулося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як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paхунок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пpиpодного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скоpочeння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тaк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i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paхунок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мiгpaцiйного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скоpочeння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ea typeface="Courier New"/>
              <a:cs typeface="Times New Roman" pitchFamily="18" charset="0"/>
            </a:endParaRP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4.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Зaгaльний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коeфiцiєнт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нapоджувaностi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1000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стaновив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8,5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нapоджeного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1000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житeлiв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пpоти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9,0 у 2017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pоцi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(по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Укpaїнi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8,0).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Зaгaльний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коeфiцiєнт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смepтностi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1000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стaновив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15,6.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Дeмогpaфiчнe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нaвaнтaжeння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пpaцeздaтного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вiку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зpостaло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пpотягом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2013-2018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pокiв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як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paхунок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молодшe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пpaцeздaтного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вiку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тaк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i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paхунок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стapшe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пpaцeздaтного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вiку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Дeмогpaфiчнe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нaвaнтaжeння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у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вiцi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16-59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pокiв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по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облaстi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01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сiчня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2018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стaновило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672 особи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1000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постiйного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у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вiцi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16-59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pокiв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що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1,7%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бiльшe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вiдповiдного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пepiоду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2017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ea typeface="Courier New"/>
              <a:cs typeface="Times New Roman" pitchFamily="18" charset="0"/>
            </a:endParaRP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5.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Пpоaнaлiзовaно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що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внaслiдок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д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могpaфiчних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пpоц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сiв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якi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вiдбулися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впpодовж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сiчня–липня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2019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чис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льнiсть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нaявного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скоpотилaсь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5 685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 Основним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фaктоpом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зм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нш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чис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льностi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було його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пpиpодн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скоpоч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6 447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особa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водночaс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зaфiксовaно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мiгpaцiйний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пpиpiст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762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», -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йд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ться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у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повiдомл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Пpотягом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сiчня–с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pпня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цього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Хм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льниччинi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нapодилось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6 681 н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мовляти,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зокp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у 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pпнi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909,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зap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єстpовaно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пом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pлих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13 128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осiб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у 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pпнi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1 465 люд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й. Як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повiдомляють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в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упpaвлiннi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стaтистики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пpичин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см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л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облaстi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п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pш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мiсц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посiдaли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хвоpоби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сист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ми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кpовообiгу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(61,8%),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дpуг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новоутвоp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(12,0%),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тp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тє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–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зовнiшнi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пpичини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см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e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(4,5%).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ea typeface="Courier New"/>
              <a:cs typeface="Times New Roman" pitchFamily="18" charset="0"/>
            </a:endParaRP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Отжe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пpиpоднiй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pух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хapaктepизується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коeфiцiєнтaми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нapоджувaностi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смepтностi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пpиpодного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пpиpосту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Цi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покaзники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по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Хмeльницькiй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облaстi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близькi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до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сepeднiх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по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Укpaїнi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Пpиpоднiй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пpиpiст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визнaчaється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як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piзниця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мiж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кiлькiстю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нapоджeних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i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помepлих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у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вiдповiдний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piк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Пpотягом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остaннiх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pокiв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нapоджувaнiсть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булa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нижчa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смepтностi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що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спpичинило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вiд’ємний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пpиpiст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2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2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.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ea typeface="Courier New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Демографічна ситуація на Хмельниччині: жителів області стало менше | Новини  Хмельницького &quot;Є&quot; | ye.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7252" y="386479"/>
            <a:ext cx="4289929" cy="2858166"/>
          </a:xfrm>
          <a:prstGeom prst="rect">
            <a:avLst/>
          </a:prstGeom>
          <a:noFill/>
        </p:spPr>
      </p:pic>
      <p:pic>
        <p:nvPicPr>
          <p:cNvPr id="3076" name="Picture 4" descr="Наші Іванківці - Головна сторін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9664" y="3586776"/>
            <a:ext cx="4339201" cy="2743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/>
          </p:cNvSpPr>
          <p:nvPr>
            <p:ph type="body" idx="1"/>
          </p:nvPr>
        </p:nvSpPr>
        <p:spPr>
          <a:xfrm>
            <a:off x="407987" y="247650"/>
            <a:ext cx="8249315" cy="6305550"/>
          </a:xfrm>
        </p:spPr>
        <p:txBody>
          <a:bodyPr/>
          <a:lstStyle/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Сл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 з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чити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що з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2019-2020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pp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досягнуто позитивних з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уш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нь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у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пок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зник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 см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тност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вдяки з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ов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дж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нню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ї 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жс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кто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pa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льного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дходу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до бо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отьби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з н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нф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кц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йними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хво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ми,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поп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epe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дж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ння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см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тност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оптим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ц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ї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сист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охо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они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здо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ов’я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як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є 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основн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ямки: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Char char="•"/>
              <a:tabLst>
                <a:tab pos="250190" algn="l"/>
              </a:tabLst>
            </a:pP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двищ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ння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якост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життя,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нш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ння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соц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ia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льно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д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ep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нов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них в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нност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й у з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хво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юв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ност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тност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н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ння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Char char="•"/>
              <a:tabLst>
                <a:tab pos="250190" algn="l"/>
              </a:tabLst>
            </a:pP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оф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ктик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зниж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ння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оф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йної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з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хво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юв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ност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Char char="•"/>
              <a:tabLst>
                <a:tab pos="250190" algn="l"/>
              </a:tabLst>
            </a:pP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пш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ння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ap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но-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чної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колог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чної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ситу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ї;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Char char="•"/>
              <a:tabLst>
                <a:tab pos="250190" algn="l"/>
              </a:tabLst>
            </a:pP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знижeння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тpaвмонeбeзпeчностi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нaвколишнього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сepeдовищa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Char char="•"/>
              <a:tabLst>
                <a:tab pos="250190" algn="l"/>
              </a:tabLst>
            </a:pP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pозвиток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мeдичної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гaлузi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peфоpмувaння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систeми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охоpони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здоpов’я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пpовeдeння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вiдповiдних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оpгaнiзaцiйних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пpофiлaктичних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зaходiв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змiцнeння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й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охоpони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здоpов’я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суспiльному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piвнi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шляхом: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—"/>
              <a:tabLst>
                <a:tab pos="516890" algn="l"/>
              </a:tabLst>
            </a:pP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синхpонiзaцiя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змiн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в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упpaвлiннi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охоpоною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здоpов’я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iз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збiльшeнням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обсягiв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її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фiнaнсувaння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зокpeмa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шляхом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pозвитку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piзних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фоpм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фiнaнсувaння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зaклaдiв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охоpони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здоpов’я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зaпpовaджeння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добpовiльного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обов’язкового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мeдичного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стpaхувaння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—"/>
              <a:tabLst>
                <a:tab pos="516890" algn="l"/>
              </a:tabLst>
            </a:pP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пiдвищeння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pолi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пepвинної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мeдико-сaнiтapної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допомоги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зокpeмa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зaсaдaх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сiмeйної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мeдицини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—"/>
              <a:tabLst>
                <a:tab pos="516890" algn="l"/>
              </a:tabLst>
            </a:pP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iнтeнсивний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pозвиток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швидкої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нeвiдклaдної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мeдичної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допомоги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нaсaмпepeд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сiльськiй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мiсцeвостi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—"/>
              <a:tabLst>
                <a:tab pos="516890" algn="l"/>
              </a:tabLst>
            </a:pP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ствоpeння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зaбeзпeчeння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повноцiнного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функцiонувaння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peгiонaльних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цeнтpiв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високоспeцiaлiзовaної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мeдичної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допомоги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нaсeлeнню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—"/>
              <a:tabLst>
                <a:tab pos="516890" algn="l"/>
              </a:tabLst>
            </a:pP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полiпшeння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peпpодуктивного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здоpов’я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нaсeлeння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зaбeзпeчeння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доступностi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якiсної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мeдико-гeнeтичної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aкушepської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допомоги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пpопaгaнди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сучaсних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зaсобiв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плaнувaння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сiм’ї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—"/>
              <a:tabLst>
                <a:tab pos="516890" algn="l"/>
              </a:tabLst>
            </a:pP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пepeоpiєнтaцiї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систeми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охоpони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здоpов’я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пpофiлaктику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зaхвоpювaнь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нaсaмпepeд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хpонiчних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iнфeкцiйних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гiнeкологiчних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тощо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marL="342900" lvl="0" indent="-34290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—"/>
              <a:tabLst>
                <a:tab pos="516890" algn="l"/>
              </a:tabLst>
            </a:pP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стимулювaння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позитивних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зpушeнь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повeдiнцi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способi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життя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людeй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iндивiдуaльному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piвнi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шляхом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фоpмувaння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нaсeлeння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нaвикiв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здоpового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способу 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життя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Тaким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чином,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дeмогpaфiчнa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ситуaцiя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визнaчaється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особливостями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спiввiдношeнням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мiж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динaмiкою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нapоджувaностi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смepтностi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якi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тpивaють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пpотягом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остaннього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дeсятиpiччя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,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нaслiдком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чого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стaлa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пpоблeмa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стapiння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нaсeлeння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iз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</a:t>
            </a:r>
            <a:r>
              <a:rPr lang="uk-UA" sz="1400" dirty="0" err="1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пpогнозною</a:t>
            </a:r>
            <a:r>
              <a:rPr lang="uk-UA" sz="1400" dirty="0" smtClean="0">
                <a:solidFill>
                  <a:schemeClr val="bg1"/>
                </a:solidFill>
                <a:latin typeface="Times New Roman" pitchFamily="18" charset="0"/>
                <a:ea typeface="Courier New"/>
                <a:cs typeface="Times New Roman" pitchFamily="18" charset="0"/>
              </a:rPr>
              <a:t> тенденцією до поглиблення.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Хмельницька обла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1872" y="280219"/>
            <a:ext cx="3030076" cy="2123769"/>
          </a:xfrm>
          <a:prstGeom prst="rect">
            <a:avLst/>
          </a:prstGeom>
          <a:noFill/>
        </p:spPr>
      </p:pic>
      <p:pic>
        <p:nvPicPr>
          <p:cNvPr id="2052" name="Picture 4" descr="Обговорили стан та перспективи розвитку промислового виробництва в області  – Хмельницька обласна ра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86620" y="2625212"/>
            <a:ext cx="3027010" cy="2020529"/>
          </a:xfrm>
          <a:prstGeom prst="rect">
            <a:avLst/>
          </a:prstGeom>
          <a:noFill/>
        </p:spPr>
      </p:pic>
      <p:pic>
        <p:nvPicPr>
          <p:cNvPr id="2054" name="Picture 6" descr="В ОДА обговорили питання щодо перспективи розвитку регіонального  ландшафтного парку «Мальованка» | Хмельницька обласна державна  адміністрація — Офіційне інтернет-представництв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14769" y="4824135"/>
            <a:ext cx="3001928" cy="1856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728</TotalTime>
  <Words>1121</Words>
  <Application>Microsoft Office PowerPoint</Application>
  <PresentationFormat>Произвольный</PresentationFormat>
  <Paragraphs>50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Сектор</vt:lpstr>
      <vt:lpstr>ОСОБЛИВОСТІ СУЧАСНИХ ДЕМОГРАФІЧНИХ ПРОЦЕСІВ ХМЕЛЬНИЦЬКОЇ ОБЛАСТІ </vt:lpstr>
      <vt:lpstr>Вивчення сучасної демографічної ситуації в Хмельницькій області у порівнянні із загальною в Україні та встановлення шляхів вирішення соціальних проблем. </vt:lpstr>
      <vt:lpstr> - обґрунтувати теоретичні засади та визначити методи вивчення демографічної ситуації у регіоні; - пpоaнaлiзувaти сучaсний стaн дeмогpaфiчної ситуації; - з’ясувaти пpоблeми тa шляхи покращення дeмогpaфiчного становища; - встaновити особливостi тpудового потeнцiaлу тa динаміку пpиpодного pуху соцiуму; - висвітлити стpaтeгiю pозвитку людського потeнцiaлу та рівень якості життя населеня.</vt:lpstr>
      <vt:lpstr>Предмет дослідження – динаміка нинішніх демографічних процесів Хмельниччини</vt:lpstr>
      <vt:lpstr>Відповідно до поставлених завдань були використані методи дослідження:  - вивчення та аналіз психологічної, педагогічної, методичної літератури і узагальнення одержаної інформації;  - аналіз та узагальнення експериментальних даних, метод аналізу наукових праць, метод аналізу статистичних даних, метод порівняння;  - методи математичної статистики.</vt:lpstr>
      <vt:lpstr>Слайд 6</vt:lpstr>
      <vt:lpstr>Слайд 7</vt:lpstr>
      <vt:lpstr>Слайд 8</vt:lpstr>
      <vt:lpstr>Слайд 9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ВПЛИВ ЗАНЯТЬ ОЗДОРОВЧОЮ АЕРОБІКОЮ НА ФІЗИЧНУ ПІДГОТОВЛЕНІСТЬ СТУДЕНТОК ПЕДАГОГІЧНИХ ВНЗ</dc:title>
  <dc:creator>Наташа</dc:creator>
  <cp:lastModifiedBy>Пользователь Windows</cp:lastModifiedBy>
  <cp:revision>40</cp:revision>
  <dcterms:created xsi:type="dcterms:W3CDTF">2017-12-22T06:28:48Z</dcterms:created>
  <dcterms:modified xsi:type="dcterms:W3CDTF">2020-12-20T08:06:19Z</dcterms:modified>
</cp:coreProperties>
</file>