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D18451-EC41-4666-80D2-24E13C33E739}" type="datetimeFigureOut">
              <a:rPr lang="ru-RU" smtClean="0"/>
              <a:t>11.09.2019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26F02B-51F4-4A21-84CA-0AD0C24373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36058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D18451-EC41-4666-80D2-24E13C33E739}" type="datetimeFigureOut">
              <a:rPr lang="ru-RU" smtClean="0"/>
              <a:t>11.09.2019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26F02B-51F4-4A21-84CA-0AD0C24373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57217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D18451-EC41-4666-80D2-24E13C33E739}" type="datetimeFigureOut">
              <a:rPr lang="ru-RU" smtClean="0"/>
              <a:t>11.09.2019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26F02B-51F4-4A21-84CA-0AD0C24373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59595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D18451-EC41-4666-80D2-24E13C33E739}" type="datetimeFigureOut">
              <a:rPr lang="ru-RU" smtClean="0"/>
              <a:t>11.09.2019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26F02B-51F4-4A21-84CA-0AD0C24373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37466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D18451-EC41-4666-80D2-24E13C33E739}" type="datetimeFigureOut">
              <a:rPr lang="ru-RU" smtClean="0"/>
              <a:t>11.09.2019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26F02B-51F4-4A21-84CA-0AD0C24373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93603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D18451-EC41-4666-80D2-24E13C33E739}" type="datetimeFigureOut">
              <a:rPr lang="ru-RU" smtClean="0"/>
              <a:t>11.09.2019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26F02B-51F4-4A21-84CA-0AD0C24373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73971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D18451-EC41-4666-80D2-24E13C33E739}" type="datetimeFigureOut">
              <a:rPr lang="ru-RU" smtClean="0"/>
              <a:t>11.09.2019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26F02B-51F4-4A21-84CA-0AD0C24373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19884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D18451-EC41-4666-80D2-24E13C33E739}" type="datetimeFigureOut">
              <a:rPr lang="ru-RU" smtClean="0"/>
              <a:t>11.09.2019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26F02B-51F4-4A21-84CA-0AD0C24373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15920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D18451-EC41-4666-80D2-24E13C33E739}" type="datetimeFigureOut">
              <a:rPr lang="ru-RU" smtClean="0"/>
              <a:t>11.09.2019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26F02B-51F4-4A21-84CA-0AD0C24373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17877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D18451-EC41-4666-80D2-24E13C33E739}" type="datetimeFigureOut">
              <a:rPr lang="ru-RU" smtClean="0"/>
              <a:t>11.09.2019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26F02B-51F4-4A21-84CA-0AD0C24373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63210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D18451-EC41-4666-80D2-24E13C33E739}" type="datetimeFigureOut">
              <a:rPr lang="ru-RU" smtClean="0"/>
              <a:t>11.09.2019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26F02B-51F4-4A21-84CA-0AD0C24373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15187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D18451-EC41-4666-80D2-24E13C33E739}" type="datetimeFigureOut">
              <a:rPr lang="ru-RU" smtClean="0"/>
              <a:t>11.09.2019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26F02B-51F4-4A21-84CA-0AD0C24373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54650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555844"/>
            <a:ext cx="12192000" cy="1613848"/>
          </a:xfrm>
          <a:solidFill>
            <a:schemeClr val="tx1">
              <a:alpha val="70000"/>
            </a:schemeClr>
          </a:solidFill>
        </p:spPr>
        <p:txBody>
          <a:bodyPr>
            <a:normAutofit/>
          </a:bodyPr>
          <a:lstStyle/>
          <a:p>
            <a:r>
              <a:rPr lang="uk-UA" sz="48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Проблеми підвищення ефективності роботи українських банків в період фінансової кризи</a:t>
            </a:r>
            <a:endParaRPr lang="ru-RU" sz="4800" b="1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788077480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ÐÐ°ÑÑÐ¸Ð½ÐºÐ¸ Ð¿Ð¾ Ð·Ð°Ð¿ÑÐ¾ÑÑ ÐºÑÐ°ÑÐ¸Ð²ÑÐµ ÑÐ¾ÑÐ¾ Ð½ÐµÑÐ°Ð¼Ð¾ÑÑÐ¾ÑÑÐµÐ»ÑÐ½Ð¾ÑÑÑ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192001" cy="6886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3643951"/>
            <a:ext cx="12192000" cy="2942444"/>
          </a:xfrm>
          <a:solidFill>
            <a:schemeClr val="tx1">
              <a:alpha val="70000"/>
            </a:schemeClr>
          </a:solidFill>
        </p:spPr>
        <p:txBody>
          <a:bodyPr/>
          <a:lstStyle/>
          <a:p>
            <a:pPr marL="0" indent="0">
              <a:buNone/>
            </a:pPr>
            <a:r>
              <a:rPr lang="ru-RU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	</a:t>
            </a:r>
            <a:r>
              <a:rPr lang="ru-RU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	</a:t>
            </a:r>
            <a:r>
              <a:rPr lang="ru-RU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Що</a:t>
            </a:r>
            <a:r>
              <a:rPr lang="ru-RU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ж до </a:t>
            </a:r>
            <a:r>
              <a:rPr lang="ru-RU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регіональної</a:t>
            </a:r>
            <a:r>
              <a:rPr lang="ru-RU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конкурентоздатності</a:t>
            </a:r>
            <a:r>
              <a:rPr lang="ru-RU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, то </a:t>
            </a:r>
            <a:r>
              <a:rPr lang="ru-RU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можна</a:t>
            </a:r>
            <a:r>
              <a:rPr lang="ru-RU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стверджувати</a:t>
            </a:r>
            <a:r>
              <a:rPr lang="ru-RU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, </a:t>
            </a:r>
            <a:r>
              <a:rPr lang="ru-RU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що</a:t>
            </a:r>
            <a:r>
              <a:rPr lang="ru-RU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її</a:t>
            </a:r>
            <a:r>
              <a:rPr lang="ru-RU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як </a:t>
            </a:r>
            <a:r>
              <a:rPr lang="ru-RU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такої</a:t>
            </a:r>
            <a:r>
              <a:rPr lang="ru-RU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на </a:t>
            </a:r>
            <a:r>
              <a:rPr lang="ru-RU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сьогодні</a:t>
            </a:r>
            <a:r>
              <a:rPr lang="ru-RU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не </a:t>
            </a:r>
            <a:r>
              <a:rPr lang="ru-RU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існує</a:t>
            </a:r>
            <a:r>
              <a:rPr lang="ru-RU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, </a:t>
            </a:r>
            <a:r>
              <a:rPr lang="ru-RU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оскільки</a:t>
            </a:r>
            <a:r>
              <a:rPr lang="ru-RU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практично </a:t>
            </a:r>
            <a:r>
              <a:rPr lang="ru-RU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уся</a:t>
            </a:r>
            <a:r>
              <a:rPr lang="ru-RU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вагома</a:t>
            </a:r>
            <a:r>
              <a:rPr lang="ru-RU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частка</a:t>
            </a:r>
            <a:r>
              <a:rPr lang="ru-RU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української</a:t>
            </a:r>
            <a:r>
              <a:rPr lang="ru-RU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банківської</a:t>
            </a:r>
            <a:r>
              <a:rPr lang="ru-RU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системи</a:t>
            </a:r>
            <a:r>
              <a:rPr lang="ru-RU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, </a:t>
            </a:r>
            <a:r>
              <a:rPr lang="ru-RU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включаючи</a:t>
            </a:r>
            <a:r>
              <a:rPr lang="ru-RU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усі</a:t>
            </a:r>
            <a:r>
              <a:rPr lang="ru-RU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її</a:t>
            </a:r>
            <a:r>
              <a:rPr lang="ru-RU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надбання</a:t>
            </a:r>
            <a:r>
              <a:rPr lang="ru-RU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і </a:t>
            </a:r>
            <a:r>
              <a:rPr lang="ru-RU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переваги</a:t>
            </a:r>
            <a:r>
              <a:rPr lang="ru-RU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, </a:t>
            </a:r>
            <a:r>
              <a:rPr lang="ru-RU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розташована</a:t>
            </a:r>
            <a:r>
              <a:rPr lang="ru-RU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у </a:t>
            </a:r>
            <a:r>
              <a:rPr lang="ru-RU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Київській</a:t>
            </a:r>
            <a:r>
              <a:rPr lang="ru-RU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області</a:t>
            </a:r>
            <a:r>
              <a:rPr lang="ru-RU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, </a:t>
            </a:r>
            <a:r>
              <a:rPr lang="ru-RU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тоді</a:t>
            </a:r>
            <a:r>
              <a:rPr lang="ru-RU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як в </a:t>
            </a:r>
            <a:r>
              <a:rPr lang="ru-RU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інших</a:t>
            </a:r>
            <a:r>
              <a:rPr lang="ru-RU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регіонах</a:t>
            </a:r>
            <a:r>
              <a:rPr lang="ru-RU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банківський</a:t>
            </a:r>
            <a:r>
              <a:rPr lang="ru-RU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сектор не </a:t>
            </a:r>
            <a:r>
              <a:rPr lang="ru-RU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набув</a:t>
            </a:r>
            <a:r>
              <a:rPr lang="ru-RU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такого </a:t>
            </a:r>
            <a:r>
              <a:rPr lang="ru-RU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розвитку</a:t>
            </a:r>
            <a:r>
              <a:rPr lang="ru-RU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, </a:t>
            </a:r>
            <a:r>
              <a:rPr lang="ru-RU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що</a:t>
            </a:r>
            <a:r>
              <a:rPr lang="ru-RU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і </a:t>
            </a:r>
            <a:r>
              <a:rPr lang="ru-RU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зумовлює</a:t>
            </a:r>
            <a:r>
              <a:rPr lang="ru-RU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проблему </a:t>
            </a:r>
            <a:r>
              <a:rPr lang="ru-RU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відсутності</a:t>
            </a:r>
            <a:r>
              <a:rPr lang="ru-RU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як </a:t>
            </a:r>
            <a:r>
              <a:rPr lang="ru-RU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регіональної</a:t>
            </a:r>
            <a:r>
              <a:rPr lang="ru-RU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конкуренції</a:t>
            </a:r>
            <a:r>
              <a:rPr lang="ru-RU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, так і </a:t>
            </a:r>
            <a:r>
              <a:rPr lang="ru-RU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регіональної</a:t>
            </a:r>
            <a:r>
              <a:rPr lang="ru-RU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конкурентоспроможності</a:t>
            </a:r>
            <a:r>
              <a:rPr lang="ru-RU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0" y="655093"/>
            <a:ext cx="12192000" cy="1384995"/>
          </a:xfrm>
          <a:prstGeom prst="rect">
            <a:avLst/>
          </a:prstGeom>
          <a:solidFill>
            <a:schemeClr val="tx1">
              <a:alpha val="7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8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Отже</a:t>
            </a:r>
            <a:r>
              <a:rPr lang="ru-RU" sz="28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, </a:t>
            </a:r>
            <a:r>
              <a:rPr lang="ru-RU" sz="28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очевидним</a:t>
            </a:r>
            <a:r>
              <a:rPr lang="ru-RU" sz="28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є той факт, </a:t>
            </a:r>
            <a:r>
              <a:rPr lang="ru-RU" sz="28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що</a:t>
            </a:r>
            <a:r>
              <a:rPr lang="ru-RU" sz="28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 </a:t>
            </a:r>
            <a:r>
              <a:rPr lang="ru-RU" sz="28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говорити</a:t>
            </a:r>
            <a:r>
              <a:rPr lang="ru-RU" sz="28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про </a:t>
            </a:r>
            <a:r>
              <a:rPr lang="ru-RU" sz="28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справжню</a:t>
            </a:r>
            <a:r>
              <a:rPr lang="ru-RU" sz="28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 </a:t>
            </a:r>
            <a:r>
              <a:rPr lang="ru-RU" sz="28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конкурентоздатність</a:t>
            </a:r>
            <a:r>
              <a:rPr lang="ru-RU" sz="28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sz="28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банківського</a:t>
            </a:r>
            <a:r>
              <a:rPr lang="ru-RU" sz="28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сектору </a:t>
            </a:r>
            <a:r>
              <a:rPr lang="ru-RU" sz="28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України</a:t>
            </a:r>
            <a:r>
              <a:rPr lang="ru-RU" sz="28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на </a:t>
            </a:r>
            <a:r>
              <a:rPr lang="ru-RU" sz="28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світовому</a:t>
            </a:r>
            <a:r>
              <a:rPr lang="ru-RU" sz="28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ринку </a:t>
            </a:r>
            <a:r>
              <a:rPr lang="ru-RU" sz="28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поки</a:t>
            </a:r>
            <a:r>
              <a:rPr lang="ru-RU" sz="28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sz="28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що</a:t>
            </a:r>
            <a:r>
              <a:rPr lang="ru-RU" sz="28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рано. </a:t>
            </a:r>
          </a:p>
        </p:txBody>
      </p:sp>
    </p:spTree>
    <p:extLst>
      <p:ext uri="{BB962C8B-B14F-4D97-AF65-F5344CB8AC3E}">
        <p14:creationId xmlns:p14="http://schemas.microsoft.com/office/powerpoint/2010/main" val="23812917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  <p:bldP spid="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18242"/>
            <a:ext cx="12192001" cy="6876242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2" y="201541"/>
            <a:ext cx="12192001" cy="2159522"/>
          </a:xfrm>
          <a:solidFill>
            <a:schemeClr val="tx1">
              <a:alpha val="70000"/>
            </a:schemeClr>
          </a:solidFill>
        </p:spPr>
        <p:txBody>
          <a:bodyPr/>
          <a:lstStyle/>
          <a:p>
            <a:pPr marL="0" indent="0">
              <a:buNone/>
            </a:pPr>
            <a:r>
              <a:rPr lang="ru-RU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	</a:t>
            </a:r>
            <a:r>
              <a:rPr lang="ru-RU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Аналіз</a:t>
            </a:r>
            <a:r>
              <a:rPr lang="ru-RU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стану </a:t>
            </a:r>
            <a:r>
              <a:rPr lang="ru-RU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банківського</a:t>
            </a:r>
            <a:r>
              <a:rPr lang="ru-RU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сектору </a:t>
            </a:r>
            <a:r>
              <a:rPr lang="ru-RU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української</a:t>
            </a:r>
            <a:r>
              <a:rPr lang="ru-RU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економіки</a:t>
            </a:r>
            <a:r>
              <a:rPr lang="ru-RU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дає</a:t>
            </a:r>
            <a:r>
              <a:rPr lang="ru-RU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можливість</a:t>
            </a:r>
            <a:r>
              <a:rPr lang="ru-RU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виявити</a:t>
            </a:r>
            <a:r>
              <a:rPr lang="ru-RU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декілька</a:t>
            </a:r>
            <a:r>
              <a:rPr lang="ru-RU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проблем, </a:t>
            </a:r>
            <a:r>
              <a:rPr lang="ru-RU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вирішення</a:t>
            </a:r>
            <a:r>
              <a:rPr lang="ru-RU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яких</a:t>
            </a:r>
            <a:r>
              <a:rPr lang="ru-RU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сприятиме</a:t>
            </a:r>
            <a:r>
              <a:rPr lang="ru-RU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підвищенню</a:t>
            </a:r>
            <a:r>
              <a:rPr lang="ru-RU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конкурентоздатності</a:t>
            </a:r>
            <a:r>
              <a:rPr lang="ru-RU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українських</a:t>
            </a:r>
            <a:r>
              <a:rPr lang="ru-RU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банків</a:t>
            </a:r>
            <a:r>
              <a:rPr lang="ru-RU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і </a:t>
            </a:r>
            <a:r>
              <a:rPr lang="ru-RU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створення</a:t>
            </a:r>
            <a:r>
              <a:rPr lang="ru-RU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в </a:t>
            </a:r>
            <a:r>
              <a:rPr lang="ru-RU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країні</a:t>
            </a:r>
            <a:r>
              <a:rPr lang="ru-RU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банківської</a:t>
            </a:r>
            <a:r>
              <a:rPr lang="ru-RU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системи</a:t>
            </a:r>
            <a:r>
              <a:rPr lang="ru-RU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світового</a:t>
            </a:r>
            <a:r>
              <a:rPr lang="ru-RU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рівня</a:t>
            </a:r>
            <a:r>
              <a:rPr lang="ru-RU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.</a:t>
            </a:r>
          </a:p>
          <a:p>
            <a:pPr marL="0" indent="0">
              <a:buNone/>
            </a:pPr>
            <a:r>
              <a:rPr lang="ru-RU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	</a:t>
            </a:r>
            <a:r>
              <a:rPr lang="ru-RU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Такими проблемами є: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0" y="3419879"/>
            <a:ext cx="12192001" cy="3046988"/>
          </a:xfrm>
          <a:prstGeom prst="rect">
            <a:avLst/>
          </a:prstGeom>
          <a:solidFill>
            <a:schemeClr val="tx1">
              <a:alpha val="7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	</a:t>
            </a:r>
            <a:r>
              <a:rPr lang="ru-RU" sz="24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Висока</a:t>
            </a:r>
            <a:r>
              <a:rPr lang="ru-RU" sz="24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sz="24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концентрація</a:t>
            </a:r>
            <a:r>
              <a:rPr lang="ru-RU" sz="24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sz="24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капіталу</a:t>
            </a:r>
            <a:r>
              <a:rPr lang="ru-RU" sz="24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у </a:t>
            </a:r>
            <a:r>
              <a:rPr lang="ru-RU" sz="24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групі</a:t>
            </a:r>
            <a:r>
              <a:rPr lang="ru-RU" sz="24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sz="24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найбільших</a:t>
            </a:r>
            <a:r>
              <a:rPr lang="ru-RU" sz="24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sz="24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банків</a:t>
            </a:r>
            <a:r>
              <a:rPr lang="ru-RU" sz="24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 (так, за станом на 01 </a:t>
            </a:r>
            <a:r>
              <a:rPr lang="ru-RU" sz="24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січня</a:t>
            </a:r>
            <a:r>
              <a:rPr lang="ru-RU" sz="24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2001 у </a:t>
            </a:r>
            <a:r>
              <a:rPr lang="ru-RU" sz="24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ній</a:t>
            </a:r>
            <a:r>
              <a:rPr lang="ru-RU" sz="24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sz="24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було</a:t>
            </a:r>
            <a:r>
              <a:rPr lang="ru-RU" sz="24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sz="24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зосереджено</a:t>
            </a:r>
            <a:r>
              <a:rPr lang="ru-RU" sz="24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sz="24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близько</a:t>
            </a:r>
            <a:r>
              <a:rPr lang="ru-RU" sz="24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sz="24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половини</a:t>
            </a:r>
            <a:r>
              <a:rPr lang="ru-RU" sz="24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sz="24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чистих</a:t>
            </a:r>
            <a:r>
              <a:rPr lang="ru-RU" sz="24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sz="24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активів</a:t>
            </a:r>
            <a:r>
              <a:rPr lang="ru-RU" sz="24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sz="24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усієї</a:t>
            </a:r>
            <a:r>
              <a:rPr lang="ru-RU" sz="24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sz="24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системи</a:t>
            </a:r>
            <a:r>
              <a:rPr lang="ru-RU" sz="24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: </a:t>
            </a:r>
            <a:r>
              <a:rPr lang="ru-RU" sz="24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понад</a:t>
            </a:r>
            <a:r>
              <a:rPr lang="ru-RU" sz="24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20% статутного </a:t>
            </a:r>
            <a:r>
              <a:rPr lang="ru-RU" sz="24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капіталу</a:t>
            </a:r>
            <a:r>
              <a:rPr lang="ru-RU" sz="24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sz="24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банків</a:t>
            </a:r>
            <a:r>
              <a:rPr lang="ru-RU" sz="24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, 55% </a:t>
            </a:r>
            <a:r>
              <a:rPr lang="ru-RU" sz="24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капіталу</a:t>
            </a:r>
            <a:r>
              <a:rPr lang="ru-RU" sz="24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, 47% кредитного портфеля, 59% </a:t>
            </a:r>
            <a:r>
              <a:rPr lang="ru-RU" sz="24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коштів</a:t>
            </a:r>
            <a:r>
              <a:rPr lang="ru-RU" sz="24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sz="24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юридичних</a:t>
            </a:r>
            <a:r>
              <a:rPr lang="ru-RU" sz="24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sz="24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осіб</a:t>
            </a:r>
            <a:r>
              <a:rPr lang="ru-RU" sz="24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, 56% </a:t>
            </a:r>
            <a:r>
              <a:rPr lang="ru-RU" sz="24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вкладів</a:t>
            </a:r>
            <a:r>
              <a:rPr lang="ru-RU" sz="24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sz="24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населення</a:t>
            </a:r>
            <a:r>
              <a:rPr lang="ru-RU" sz="24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); </a:t>
            </a:r>
            <a:r>
              <a:rPr lang="ru-RU" sz="24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лише</a:t>
            </a:r>
            <a:r>
              <a:rPr lang="ru-RU" sz="24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20 </a:t>
            </a:r>
            <a:r>
              <a:rPr lang="ru-RU" sz="24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із</a:t>
            </a:r>
            <a:r>
              <a:rPr lang="ru-RU" sz="24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195 </a:t>
            </a:r>
            <a:r>
              <a:rPr lang="ru-RU" sz="24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комерційних</a:t>
            </a:r>
            <a:r>
              <a:rPr lang="ru-RU" sz="24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sz="24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банків</a:t>
            </a:r>
            <a:r>
              <a:rPr lang="ru-RU" sz="24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sz="24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формують</a:t>
            </a:r>
            <a:r>
              <a:rPr lang="ru-RU" sz="24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99% портфеля </a:t>
            </a:r>
            <a:r>
              <a:rPr lang="ru-RU" sz="24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кредитів</a:t>
            </a:r>
            <a:r>
              <a:rPr lang="ru-RU" sz="24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і </a:t>
            </a:r>
            <a:r>
              <a:rPr lang="ru-RU" sz="24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депозитів</a:t>
            </a:r>
            <a:r>
              <a:rPr lang="ru-RU" sz="24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, </a:t>
            </a:r>
            <a:r>
              <a:rPr lang="ru-RU" sz="24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що</a:t>
            </a:r>
            <a:r>
              <a:rPr lang="ru-RU" sz="24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є </a:t>
            </a:r>
            <a:r>
              <a:rPr lang="ru-RU" sz="24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досить</a:t>
            </a:r>
            <a:r>
              <a:rPr lang="ru-RU" sz="24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sz="24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негативним</a:t>
            </a:r>
            <a:r>
              <a:rPr lang="ru-RU" sz="24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фактором, </a:t>
            </a:r>
            <a:r>
              <a:rPr lang="ru-RU" sz="24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адже</a:t>
            </a:r>
            <a:r>
              <a:rPr lang="ru-RU" sz="24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sz="24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така</a:t>
            </a:r>
            <a:r>
              <a:rPr lang="ru-RU" sz="24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sz="24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ситуація</a:t>
            </a:r>
            <a:r>
              <a:rPr lang="ru-RU" sz="24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sz="24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може</a:t>
            </a:r>
            <a:r>
              <a:rPr lang="ru-RU" sz="24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sz="24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призвести</a:t>
            </a:r>
            <a:r>
              <a:rPr lang="ru-RU" sz="24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до </a:t>
            </a:r>
            <a:r>
              <a:rPr lang="ru-RU" sz="24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розширення</a:t>
            </a:r>
            <a:r>
              <a:rPr lang="ru-RU" sz="24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практики </a:t>
            </a:r>
            <a:r>
              <a:rPr lang="ru-RU" sz="24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домовленостей</a:t>
            </a:r>
            <a:r>
              <a:rPr lang="ru-RU" sz="24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і </a:t>
            </a:r>
            <a:r>
              <a:rPr lang="ru-RU" sz="24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змов</a:t>
            </a:r>
            <a:r>
              <a:rPr lang="ru-RU" sz="24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великих </a:t>
            </a:r>
            <a:r>
              <a:rPr lang="ru-RU" sz="24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банків</a:t>
            </a:r>
            <a:r>
              <a:rPr lang="ru-RU" sz="24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sz="24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між</a:t>
            </a:r>
            <a:r>
              <a:rPr lang="ru-RU" sz="24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собою у </a:t>
            </a:r>
            <a:r>
              <a:rPr lang="ru-RU" sz="24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проведенні</a:t>
            </a:r>
            <a:r>
              <a:rPr lang="ru-RU" sz="24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sz="24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своєї</a:t>
            </a:r>
            <a:r>
              <a:rPr lang="ru-RU" sz="24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sz="24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діяльності</a:t>
            </a:r>
            <a:r>
              <a:rPr lang="ru-RU" sz="24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, </a:t>
            </a:r>
            <a:r>
              <a:rPr lang="ru-RU" sz="24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наприклад</a:t>
            </a:r>
            <a:r>
              <a:rPr lang="ru-RU" sz="24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, у </a:t>
            </a:r>
            <a:r>
              <a:rPr lang="ru-RU" sz="24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встановленні</a:t>
            </a:r>
            <a:r>
              <a:rPr lang="ru-RU" sz="24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sz="24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цін</a:t>
            </a:r>
            <a:r>
              <a:rPr lang="ru-RU" sz="24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на </a:t>
            </a:r>
            <a:r>
              <a:rPr lang="ru-RU" sz="24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банківські</a:t>
            </a:r>
            <a:r>
              <a:rPr lang="ru-RU" sz="24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sz="24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послуги</a:t>
            </a:r>
            <a:r>
              <a:rPr lang="ru-RU" sz="24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16465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6" presetClass="entr" presetSubtype="2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  <p:bldP spid="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3190401"/>
            <a:ext cx="12192000" cy="3387820"/>
          </a:xfrm>
          <a:solidFill>
            <a:schemeClr val="tx1">
              <a:alpha val="70000"/>
            </a:schemeClr>
          </a:solidFill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	</a:t>
            </a:r>
            <a:r>
              <a:rPr lang="ru-RU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Нераціональна</a:t>
            </a:r>
            <a:r>
              <a:rPr lang="ru-RU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територіальна</a:t>
            </a:r>
            <a:r>
              <a:rPr lang="ru-RU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структура, </a:t>
            </a:r>
            <a:r>
              <a:rPr lang="ru-RU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територіальна</a:t>
            </a:r>
            <a:r>
              <a:rPr lang="ru-RU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нерівномірність</a:t>
            </a:r>
            <a:r>
              <a:rPr lang="ru-RU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банківської</a:t>
            </a:r>
            <a:r>
              <a:rPr lang="ru-RU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системи</a:t>
            </a:r>
            <a:r>
              <a:rPr lang="ru-RU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та </a:t>
            </a:r>
            <a:r>
              <a:rPr lang="ru-RU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локальний</a:t>
            </a:r>
            <a:r>
              <a:rPr lang="ru-RU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характер </a:t>
            </a:r>
            <a:r>
              <a:rPr lang="ru-RU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банківських</a:t>
            </a:r>
            <a:r>
              <a:rPr lang="ru-RU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ринків</a:t>
            </a:r>
            <a:r>
              <a:rPr lang="ru-RU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, </a:t>
            </a:r>
            <a:r>
              <a:rPr lang="ru-RU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що</a:t>
            </a:r>
            <a:r>
              <a:rPr lang="ru-RU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характеризуються</a:t>
            </a:r>
            <a:r>
              <a:rPr lang="ru-RU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високою</a:t>
            </a:r>
            <a:r>
              <a:rPr lang="ru-RU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концентрацією</a:t>
            </a:r>
            <a:r>
              <a:rPr lang="ru-RU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банків</a:t>
            </a:r>
            <a:r>
              <a:rPr lang="ru-RU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(</a:t>
            </a:r>
            <a:r>
              <a:rPr lang="ru-RU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близько</a:t>
            </a:r>
            <a:r>
              <a:rPr lang="ru-RU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50%) та </a:t>
            </a:r>
            <a:r>
              <a:rPr lang="ru-RU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їх</a:t>
            </a:r>
            <a:r>
              <a:rPr lang="ru-RU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активів</a:t>
            </a:r>
            <a:r>
              <a:rPr lang="ru-RU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у </a:t>
            </a:r>
            <a:r>
              <a:rPr lang="ru-RU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Київській</a:t>
            </a:r>
            <a:r>
              <a:rPr lang="ru-RU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області</a:t>
            </a:r>
            <a:r>
              <a:rPr lang="ru-RU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, </a:t>
            </a:r>
            <a:r>
              <a:rPr lang="ru-RU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тоді</a:t>
            </a:r>
            <a:r>
              <a:rPr lang="ru-RU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як </a:t>
            </a:r>
            <a:r>
              <a:rPr lang="ru-RU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інша</a:t>
            </a:r>
            <a:r>
              <a:rPr lang="ru-RU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половина </a:t>
            </a:r>
            <a:r>
              <a:rPr lang="ru-RU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зосереджена</a:t>
            </a:r>
            <a:r>
              <a:rPr lang="ru-RU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в </a:t>
            </a:r>
            <a:r>
              <a:rPr lang="ru-RU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інших</a:t>
            </a:r>
            <a:r>
              <a:rPr lang="ru-RU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18 областях </a:t>
            </a:r>
            <a:r>
              <a:rPr lang="ru-RU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України</a:t>
            </a:r>
            <a:r>
              <a:rPr lang="ru-RU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, </a:t>
            </a:r>
            <a:r>
              <a:rPr lang="ru-RU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що</a:t>
            </a:r>
            <a:r>
              <a:rPr lang="ru-RU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зумовлює</a:t>
            </a:r>
            <a:r>
              <a:rPr lang="ru-RU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недостатню</a:t>
            </a:r>
            <a:r>
              <a:rPr lang="ru-RU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кількість</a:t>
            </a:r>
            <a:r>
              <a:rPr lang="ru-RU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комерційних</a:t>
            </a:r>
            <a:r>
              <a:rPr lang="ru-RU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банків</a:t>
            </a:r>
            <a:r>
              <a:rPr lang="ru-RU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в </a:t>
            </a:r>
            <a:r>
              <a:rPr lang="ru-RU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інших</a:t>
            </a:r>
            <a:r>
              <a:rPr lang="ru-RU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регіонах</a:t>
            </a:r>
            <a:r>
              <a:rPr lang="ru-RU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та </a:t>
            </a:r>
            <a:r>
              <a:rPr lang="ru-RU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навіть</a:t>
            </a:r>
            <a:r>
              <a:rPr lang="ru-RU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відсутність</a:t>
            </a:r>
            <a:r>
              <a:rPr lang="ru-RU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у </a:t>
            </a:r>
            <a:r>
              <a:rPr lang="ru-RU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деяких</a:t>
            </a:r>
            <a:r>
              <a:rPr lang="ru-RU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з областей </a:t>
            </a:r>
            <a:r>
              <a:rPr lang="ru-RU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країни</a:t>
            </a:r>
            <a:r>
              <a:rPr lang="ru-RU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, </a:t>
            </a:r>
            <a:r>
              <a:rPr lang="ru-RU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деяку</a:t>
            </a:r>
            <a:r>
              <a:rPr lang="ru-RU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відсталість</a:t>
            </a:r>
            <a:r>
              <a:rPr lang="ru-RU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банківського</a:t>
            </a:r>
            <a:r>
              <a:rPr lang="ru-RU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сектора у них та </a:t>
            </a:r>
            <a:r>
              <a:rPr lang="ru-RU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відсутність</a:t>
            </a:r>
            <a:r>
              <a:rPr lang="ru-RU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у них </a:t>
            </a:r>
            <a:r>
              <a:rPr lang="ru-RU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конкуренції</a:t>
            </a:r>
            <a:r>
              <a:rPr lang="ru-RU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, а </a:t>
            </a:r>
            <a:r>
              <a:rPr lang="ru-RU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отже</a:t>
            </a:r>
            <a:r>
              <a:rPr lang="ru-RU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, і </a:t>
            </a:r>
            <a:r>
              <a:rPr lang="ru-RU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стимулів</a:t>
            </a:r>
            <a:r>
              <a:rPr lang="ru-RU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для </a:t>
            </a:r>
            <a:r>
              <a:rPr lang="ru-RU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підвищення</a:t>
            </a:r>
            <a:r>
              <a:rPr lang="ru-RU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конкурентоспроможності</a:t>
            </a:r>
            <a:r>
              <a:rPr lang="ru-RU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регіональних</a:t>
            </a:r>
            <a:r>
              <a:rPr lang="ru-RU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банківських</a:t>
            </a:r>
            <a:r>
              <a:rPr lang="ru-RU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установ</a:t>
            </a:r>
            <a:r>
              <a:rPr lang="ru-RU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25000092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"/>
            <a:ext cx="12191999" cy="6858000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2" y="1061350"/>
            <a:ext cx="12192001" cy="4351338"/>
          </a:xfrm>
          <a:solidFill>
            <a:schemeClr val="tx1">
              <a:alpha val="70000"/>
            </a:schemeClr>
          </a:solidFill>
        </p:spPr>
        <p:txBody>
          <a:bodyPr/>
          <a:lstStyle/>
          <a:p>
            <a:pPr marL="0" indent="0">
              <a:buNone/>
            </a:pPr>
            <a:r>
              <a:rPr lang="ru-RU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	</a:t>
            </a:r>
            <a:r>
              <a:rPr lang="ru-RU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Низький</a:t>
            </a:r>
            <a:r>
              <a:rPr lang="ru-RU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рівень</a:t>
            </a:r>
            <a:r>
              <a:rPr lang="ru-RU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капіталізації</a:t>
            </a:r>
            <a:r>
              <a:rPr lang="ru-RU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комерційних</a:t>
            </a:r>
            <a:r>
              <a:rPr lang="ru-RU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банків</a:t>
            </a:r>
            <a:r>
              <a:rPr lang="ru-RU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. За </a:t>
            </a:r>
            <a:r>
              <a:rPr lang="ru-RU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цим</a:t>
            </a:r>
            <a:r>
              <a:rPr lang="ru-RU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показником</a:t>
            </a:r>
            <a:r>
              <a:rPr lang="ru-RU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вітчизняні</a:t>
            </a:r>
            <a:r>
              <a:rPr lang="ru-RU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банки </a:t>
            </a:r>
            <a:r>
              <a:rPr lang="ru-RU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настільки</a:t>
            </a:r>
            <a:r>
              <a:rPr lang="ru-RU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відстають</a:t>
            </a:r>
            <a:r>
              <a:rPr lang="ru-RU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від</a:t>
            </a:r>
            <a:r>
              <a:rPr lang="ru-RU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іноземних</a:t>
            </a:r>
            <a:r>
              <a:rPr lang="ru-RU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, </a:t>
            </a:r>
            <a:r>
              <a:rPr lang="ru-RU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що</a:t>
            </a:r>
            <a:r>
              <a:rPr lang="ru-RU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навіть</a:t>
            </a:r>
            <a:r>
              <a:rPr lang="ru-RU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за </a:t>
            </a:r>
            <a:r>
              <a:rPr lang="ru-RU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сприятливих</a:t>
            </a:r>
            <a:r>
              <a:rPr lang="ru-RU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умов </a:t>
            </a:r>
            <a:r>
              <a:rPr lang="ru-RU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їм</a:t>
            </a:r>
            <a:r>
              <a:rPr lang="ru-RU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буде </a:t>
            </a:r>
            <a:r>
              <a:rPr lang="ru-RU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важко</a:t>
            </a:r>
            <a:r>
              <a:rPr lang="ru-RU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конкурувати</a:t>
            </a:r>
            <a:r>
              <a:rPr lang="ru-RU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не </a:t>
            </a:r>
            <a:r>
              <a:rPr lang="ru-RU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тільки</a:t>
            </a:r>
            <a:r>
              <a:rPr lang="ru-RU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на </a:t>
            </a:r>
            <a:r>
              <a:rPr lang="ru-RU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світовому</a:t>
            </a:r>
            <a:r>
              <a:rPr lang="ru-RU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ринку, а й </a:t>
            </a:r>
            <a:r>
              <a:rPr lang="ru-RU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всередині</a:t>
            </a:r>
            <a:r>
              <a:rPr lang="ru-RU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країни</a:t>
            </a:r>
            <a:r>
              <a:rPr lang="ru-RU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, </a:t>
            </a:r>
            <a:r>
              <a:rPr lang="ru-RU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якщо</a:t>
            </a:r>
            <a:r>
              <a:rPr lang="ru-RU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останні</a:t>
            </a:r>
            <a:r>
              <a:rPr lang="ru-RU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вирішать</a:t>
            </a:r>
            <a:r>
              <a:rPr lang="ru-RU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серйозно</a:t>
            </a:r>
            <a:r>
              <a:rPr lang="ru-RU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закріпитися</a:t>
            </a:r>
            <a:r>
              <a:rPr lang="ru-RU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на </a:t>
            </a:r>
            <a:r>
              <a:rPr lang="ru-RU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нашому</a:t>
            </a:r>
            <a:r>
              <a:rPr lang="ru-RU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ринку. Причиною </a:t>
            </a:r>
            <a:r>
              <a:rPr lang="ru-RU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такої</a:t>
            </a:r>
            <a:r>
              <a:rPr lang="ru-RU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ситуації</a:t>
            </a:r>
            <a:r>
              <a:rPr lang="ru-RU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могло бути те, </a:t>
            </a:r>
            <a:r>
              <a:rPr lang="ru-RU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що</a:t>
            </a:r>
            <a:r>
              <a:rPr lang="ru-RU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значну</a:t>
            </a:r>
            <a:r>
              <a:rPr lang="ru-RU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частину</a:t>
            </a:r>
            <a:r>
              <a:rPr lang="ru-RU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новоутворених</a:t>
            </a:r>
            <a:r>
              <a:rPr lang="ru-RU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кредитних</a:t>
            </a:r>
            <a:r>
              <a:rPr lang="ru-RU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інститутів</a:t>
            </a:r>
            <a:r>
              <a:rPr lang="ru-RU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було</a:t>
            </a:r>
            <a:r>
              <a:rPr lang="ru-RU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засновано в </a:t>
            </a:r>
            <a:r>
              <a:rPr lang="ru-RU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період</a:t>
            </a:r>
            <a:r>
              <a:rPr lang="ru-RU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загострення</a:t>
            </a:r>
            <a:r>
              <a:rPr lang="ru-RU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гіперінфляції</a:t>
            </a:r>
            <a:r>
              <a:rPr lang="ru-RU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підприємствами</a:t>
            </a:r>
            <a:r>
              <a:rPr lang="ru-RU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реального сектора </a:t>
            </a:r>
            <a:r>
              <a:rPr lang="ru-RU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економіки</a:t>
            </a:r>
            <a:r>
              <a:rPr lang="ru-RU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для </a:t>
            </a:r>
            <a:r>
              <a:rPr lang="ru-RU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розв'язання</a:t>
            </a:r>
            <a:r>
              <a:rPr lang="ru-RU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проблем </a:t>
            </a:r>
            <a:r>
              <a:rPr lang="ru-RU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суто</a:t>
            </a:r>
            <a:r>
              <a:rPr lang="ru-RU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власного</a:t>
            </a:r>
            <a:r>
              <a:rPr lang="ru-RU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забезпечення</a:t>
            </a:r>
            <a:r>
              <a:rPr lang="ru-RU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кредитними</a:t>
            </a:r>
            <a:r>
              <a:rPr lang="ru-RU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ресурсами.</a:t>
            </a:r>
          </a:p>
        </p:txBody>
      </p:sp>
    </p:spTree>
    <p:extLst>
      <p:ext uri="{BB962C8B-B14F-4D97-AF65-F5344CB8AC3E}">
        <p14:creationId xmlns:p14="http://schemas.microsoft.com/office/powerpoint/2010/main" val="38170391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829339"/>
            <a:ext cx="12192000" cy="4351338"/>
          </a:xfrm>
          <a:solidFill>
            <a:schemeClr val="tx1">
              <a:alpha val="70000"/>
            </a:schemeClr>
          </a:solidFill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sz="35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	</a:t>
            </a:r>
            <a:r>
              <a:rPr lang="ru-RU" sz="35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Низькі</a:t>
            </a:r>
            <a:r>
              <a:rPr lang="ru-RU" sz="35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sz="35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обсяги</a:t>
            </a:r>
            <a:r>
              <a:rPr lang="ru-RU" sz="35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sz="35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кредитування</a:t>
            </a:r>
            <a:r>
              <a:rPr lang="ru-RU" sz="35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реального сектора </a:t>
            </a:r>
            <a:r>
              <a:rPr lang="ru-RU" sz="35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економіки</a:t>
            </a:r>
            <a:r>
              <a:rPr lang="ru-RU" sz="35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, </a:t>
            </a:r>
            <a:r>
              <a:rPr lang="ru-RU" sz="35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що</a:t>
            </a:r>
            <a:r>
              <a:rPr lang="ru-RU" sz="35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sz="35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головним</a:t>
            </a:r>
            <a:r>
              <a:rPr lang="ru-RU" sz="35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чином </a:t>
            </a:r>
            <a:r>
              <a:rPr lang="ru-RU" sz="35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пояснюється</a:t>
            </a:r>
            <a:r>
              <a:rPr lang="ru-RU" sz="35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sz="35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різким</a:t>
            </a:r>
            <a:r>
              <a:rPr lang="ru-RU" sz="35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sz="35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збільшенням</a:t>
            </a:r>
            <a:r>
              <a:rPr lang="ru-RU" sz="35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sz="35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процентних</a:t>
            </a:r>
            <a:r>
              <a:rPr lang="ru-RU" sz="35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ставок за </a:t>
            </a:r>
            <a:r>
              <a:rPr lang="ru-RU" sz="35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державними</a:t>
            </a:r>
            <a:r>
              <a:rPr lang="ru-RU" sz="35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sz="35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короткостроковими</a:t>
            </a:r>
            <a:r>
              <a:rPr lang="ru-RU" sz="35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sz="35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зобов'язаннями</a:t>
            </a:r>
            <a:r>
              <a:rPr lang="ru-RU" sz="35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, у </a:t>
            </a:r>
            <a:r>
              <a:rPr lang="ru-RU" sz="35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зв'язку</a:t>
            </a:r>
            <a:r>
              <a:rPr lang="ru-RU" sz="35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з </a:t>
            </a:r>
            <a:r>
              <a:rPr lang="ru-RU" sz="35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чим</a:t>
            </a:r>
            <a:r>
              <a:rPr lang="ru-RU" sz="35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банки </a:t>
            </a:r>
            <a:r>
              <a:rPr lang="ru-RU" sz="35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змушені</a:t>
            </a:r>
            <a:r>
              <a:rPr lang="ru-RU" sz="35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sz="35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були</a:t>
            </a:r>
            <a:r>
              <a:rPr lang="ru-RU" sz="35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sz="35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скоротити</a:t>
            </a:r>
            <a:r>
              <a:rPr lang="ru-RU" sz="35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sz="35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кредитування</a:t>
            </a:r>
            <a:r>
              <a:rPr lang="ru-RU" sz="35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приватного сектору для </a:t>
            </a:r>
            <a:r>
              <a:rPr lang="ru-RU" sz="35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задоволення</a:t>
            </a:r>
            <a:r>
              <a:rPr lang="ru-RU" sz="35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sz="35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більш</a:t>
            </a:r>
            <a:r>
              <a:rPr lang="ru-RU" sz="35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sz="35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високого</a:t>
            </a:r>
            <a:r>
              <a:rPr lang="ru-RU" sz="35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sz="35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попиту</a:t>
            </a:r>
            <a:r>
              <a:rPr lang="ru-RU" sz="35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на </a:t>
            </a:r>
            <a:r>
              <a:rPr lang="ru-RU" sz="35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державні</a:t>
            </a:r>
            <a:r>
              <a:rPr lang="ru-RU" sz="35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sz="35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кредити</a:t>
            </a:r>
            <a:r>
              <a:rPr lang="ru-RU" sz="35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та </a:t>
            </a:r>
            <a:r>
              <a:rPr lang="ru-RU" sz="35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неефективністю</a:t>
            </a:r>
            <a:r>
              <a:rPr lang="ru-RU" sz="35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sz="35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податкової</a:t>
            </a:r>
            <a:r>
              <a:rPr lang="ru-RU" sz="35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sz="35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системи</a:t>
            </a:r>
            <a:r>
              <a:rPr lang="ru-RU" sz="35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, яка негативно </a:t>
            </a:r>
            <a:r>
              <a:rPr lang="ru-RU" sz="35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впливає</a:t>
            </a:r>
            <a:r>
              <a:rPr lang="ru-RU" sz="35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на </a:t>
            </a:r>
            <a:r>
              <a:rPr lang="ru-RU" sz="35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рентабельність</a:t>
            </a:r>
            <a:r>
              <a:rPr lang="ru-RU" sz="35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sz="35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багатьох</a:t>
            </a:r>
            <a:r>
              <a:rPr lang="ru-RU" sz="35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sz="35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господарських</a:t>
            </a:r>
            <a:r>
              <a:rPr lang="ru-RU" sz="35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sz="35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суб'єктів</a:t>
            </a:r>
            <a:r>
              <a:rPr lang="ru-RU" sz="35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, а </a:t>
            </a:r>
            <a:r>
              <a:rPr lang="ru-RU" sz="35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також</a:t>
            </a:r>
            <a:r>
              <a:rPr lang="ru-RU" sz="35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практичною </a:t>
            </a:r>
            <a:r>
              <a:rPr lang="ru-RU" sz="35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відсутністю</a:t>
            </a:r>
            <a:r>
              <a:rPr lang="ru-RU" sz="35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sz="35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механізмів</a:t>
            </a:r>
            <a:r>
              <a:rPr lang="ru-RU" sz="35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sz="35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масового</a:t>
            </a:r>
            <a:r>
              <a:rPr lang="ru-RU" sz="35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sz="35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споживчого</a:t>
            </a:r>
            <a:r>
              <a:rPr lang="ru-RU" sz="35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sz="35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кредитування</a:t>
            </a:r>
            <a:r>
              <a:rPr lang="ru-RU" sz="35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та </a:t>
            </a:r>
            <a:r>
              <a:rPr lang="ru-RU" sz="35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фінансування</a:t>
            </a:r>
            <a:r>
              <a:rPr lang="ru-RU" sz="35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sz="35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житла</a:t>
            </a:r>
            <a:r>
              <a:rPr lang="ru-RU" sz="35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. </a:t>
            </a:r>
            <a:endParaRPr lang="ru-RU" sz="3500" b="1" dirty="0" smtClean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ru-RU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	</a:t>
            </a:r>
            <a:r>
              <a:rPr lang="ru-RU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Відношення</a:t>
            </a:r>
            <a:r>
              <a:rPr lang="ru-RU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кредитів</a:t>
            </a:r>
            <a:r>
              <a:rPr lang="ru-RU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українського</a:t>
            </a:r>
            <a:r>
              <a:rPr lang="ru-RU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банківського</a:t>
            </a:r>
            <a:r>
              <a:rPr lang="ru-RU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сектору до ВВП становить </a:t>
            </a:r>
            <a:r>
              <a:rPr lang="ru-RU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близько</a:t>
            </a:r>
            <a:r>
              <a:rPr lang="ru-RU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9-14%, </a:t>
            </a:r>
            <a:r>
              <a:rPr lang="ru-RU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тоді</a:t>
            </a:r>
            <a:r>
              <a:rPr lang="ru-RU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як в </a:t>
            </a:r>
            <a:r>
              <a:rPr lang="ru-RU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країнах</a:t>
            </a:r>
            <a:r>
              <a:rPr lang="ru-RU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Центральної</a:t>
            </a:r>
            <a:r>
              <a:rPr lang="ru-RU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Європи</a:t>
            </a:r>
            <a:r>
              <a:rPr lang="ru-RU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, для </a:t>
            </a:r>
            <a:r>
              <a:rPr lang="ru-RU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порівняння</a:t>
            </a:r>
            <a:r>
              <a:rPr lang="ru-RU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, - 40-60%. </a:t>
            </a:r>
            <a:r>
              <a:rPr lang="ru-RU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Така</a:t>
            </a:r>
            <a:r>
              <a:rPr lang="ru-RU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кредитна</a:t>
            </a:r>
            <a:r>
              <a:rPr lang="ru-RU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політика</a:t>
            </a:r>
            <a:r>
              <a:rPr lang="ru-RU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банків</a:t>
            </a:r>
            <a:r>
              <a:rPr lang="ru-RU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є </a:t>
            </a:r>
            <a:r>
              <a:rPr lang="ru-RU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однією</a:t>
            </a:r>
            <a:r>
              <a:rPr lang="ru-RU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з </a:t>
            </a:r>
            <a:r>
              <a:rPr lang="ru-RU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найсильніших</a:t>
            </a:r>
            <a:r>
              <a:rPr lang="ru-RU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чинників</a:t>
            </a:r>
            <a:r>
              <a:rPr lang="ru-RU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слабкості</a:t>
            </a:r>
            <a:r>
              <a:rPr lang="ru-RU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банківської</a:t>
            </a:r>
            <a:r>
              <a:rPr lang="ru-RU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системи</a:t>
            </a:r>
            <a:r>
              <a:rPr lang="ru-RU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520174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6" presetClass="entr" presetSubtype="2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2674960"/>
            <a:ext cx="12192000" cy="3638480"/>
          </a:xfrm>
          <a:solidFill>
            <a:schemeClr val="tx1">
              <a:alpha val="70000"/>
            </a:schemeClr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2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	Проблема </a:t>
            </a:r>
            <a:r>
              <a:rPr lang="ru-RU" sz="32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надійності</a:t>
            </a:r>
            <a:r>
              <a:rPr lang="ru-RU" sz="32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і </a:t>
            </a:r>
            <a:r>
              <a:rPr lang="ru-RU" sz="32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забезпеченості</a:t>
            </a:r>
            <a:r>
              <a:rPr lang="ru-RU" sz="32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sz="32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виданих</a:t>
            </a:r>
            <a:r>
              <a:rPr lang="ru-RU" sz="32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sz="32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кредитів</a:t>
            </a:r>
            <a:r>
              <a:rPr lang="ru-RU" sz="32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. </a:t>
            </a:r>
            <a:r>
              <a:rPr lang="ru-RU" sz="32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Небезпечною</a:t>
            </a:r>
            <a:r>
              <a:rPr lang="ru-RU" sz="32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є </a:t>
            </a:r>
            <a:r>
              <a:rPr lang="ru-RU" sz="32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тенденція</a:t>
            </a:r>
            <a:r>
              <a:rPr lang="ru-RU" sz="32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sz="32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залучення</a:t>
            </a:r>
            <a:r>
              <a:rPr lang="ru-RU" sz="32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sz="32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ресурсів</a:t>
            </a:r>
            <a:r>
              <a:rPr lang="ru-RU" sz="32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sz="32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вкладників</a:t>
            </a:r>
            <a:r>
              <a:rPr lang="ru-RU" sz="32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, </a:t>
            </a:r>
            <a:r>
              <a:rPr lang="ru-RU" sz="32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які</a:t>
            </a:r>
            <a:r>
              <a:rPr lang="ru-RU" sz="32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не </a:t>
            </a:r>
            <a:r>
              <a:rPr lang="ru-RU" sz="32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забезпечені</a:t>
            </a:r>
            <a:r>
              <a:rPr lang="ru-RU" sz="32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sz="32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власним</a:t>
            </a:r>
            <a:r>
              <a:rPr lang="ru-RU" sz="32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sz="32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капіталом</a:t>
            </a:r>
            <a:r>
              <a:rPr lang="ru-RU" sz="32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, з </a:t>
            </a:r>
            <a:r>
              <a:rPr lang="ru-RU" sz="32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подальшим</a:t>
            </a:r>
            <a:r>
              <a:rPr lang="ru-RU" sz="32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sz="32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виходом</a:t>
            </a:r>
            <a:r>
              <a:rPr lang="ru-RU" sz="32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на </a:t>
            </a:r>
            <a:r>
              <a:rPr lang="ru-RU" sz="32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ринок</a:t>
            </a:r>
            <a:r>
              <a:rPr lang="ru-RU" sz="32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sz="32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позикових</a:t>
            </a:r>
            <a:r>
              <a:rPr lang="ru-RU" sz="32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sz="32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капіталів</a:t>
            </a:r>
            <a:r>
              <a:rPr lang="ru-RU" sz="32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без </a:t>
            </a:r>
            <a:r>
              <a:rPr lang="ru-RU" sz="32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утворення</a:t>
            </a:r>
            <a:r>
              <a:rPr lang="ru-RU" sz="32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sz="32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резервів</a:t>
            </a:r>
            <a:r>
              <a:rPr lang="ru-RU" sz="32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для </a:t>
            </a:r>
            <a:r>
              <a:rPr lang="ru-RU" sz="32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покриття</a:t>
            </a:r>
            <a:r>
              <a:rPr lang="ru-RU" sz="32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sz="32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кредитних</a:t>
            </a:r>
            <a:r>
              <a:rPr lang="ru-RU" sz="32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sz="32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ризиків</a:t>
            </a:r>
            <a:r>
              <a:rPr lang="ru-RU" sz="32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. </a:t>
            </a:r>
            <a:r>
              <a:rPr lang="ru-RU" sz="32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Така</a:t>
            </a:r>
            <a:r>
              <a:rPr lang="ru-RU" sz="32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sz="32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політика</a:t>
            </a:r>
            <a:r>
              <a:rPr lang="ru-RU" sz="32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sz="32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загрожує</a:t>
            </a:r>
            <a:r>
              <a:rPr lang="ru-RU" sz="32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sz="32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обернутися</a:t>
            </a:r>
            <a:r>
              <a:rPr lang="ru-RU" sz="32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sz="32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катастрофічними</a:t>
            </a:r>
            <a:r>
              <a:rPr lang="ru-RU" sz="32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sz="32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наслідками</a:t>
            </a:r>
            <a:r>
              <a:rPr lang="ru-RU" sz="32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у </a:t>
            </a:r>
            <a:r>
              <a:rPr lang="ru-RU" sz="32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разі</a:t>
            </a:r>
            <a:r>
              <a:rPr lang="ru-RU" sz="32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sz="32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навіть</a:t>
            </a:r>
            <a:r>
              <a:rPr lang="ru-RU" sz="32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sz="32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короткострокової</a:t>
            </a:r>
            <a:r>
              <a:rPr lang="ru-RU" sz="32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sz="32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дестабілізації</a:t>
            </a:r>
            <a:r>
              <a:rPr lang="ru-RU" sz="32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sz="32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фінансового</a:t>
            </a:r>
            <a:r>
              <a:rPr lang="ru-RU" sz="32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ринку.</a:t>
            </a:r>
          </a:p>
        </p:txBody>
      </p:sp>
    </p:spTree>
    <p:extLst>
      <p:ext uri="{BB962C8B-B14F-4D97-AF65-F5344CB8AC3E}">
        <p14:creationId xmlns:p14="http://schemas.microsoft.com/office/powerpoint/2010/main" val="10699665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3429001"/>
            <a:ext cx="12192000" cy="3183103"/>
          </a:xfrm>
          <a:solidFill>
            <a:schemeClr val="tx1">
              <a:alpha val="70000"/>
            </a:schemeClr>
          </a:solidFill>
        </p:spPr>
        <p:txBody>
          <a:bodyPr/>
          <a:lstStyle/>
          <a:p>
            <a:pPr marL="0" indent="0">
              <a:buNone/>
            </a:pPr>
            <a:r>
              <a:rPr lang="ru-RU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	З </a:t>
            </a:r>
            <a:r>
              <a:rPr lang="ru-RU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попередніми</a:t>
            </a:r>
            <a:r>
              <a:rPr lang="ru-RU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проблемами </a:t>
            </a:r>
            <a:r>
              <a:rPr lang="ru-RU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безпосередньо</a:t>
            </a:r>
            <a:r>
              <a:rPr lang="ru-RU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пов'язана</a:t>
            </a:r>
            <a:r>
              <a:rPr lang="ru-RU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 проблема </a:t>
            </a:r>
            <a:r>
              <a:rPr lang="ru-RU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гарантування</a:t>
            </a:r>
            <a:r>
              <a:rPr lang="ru-RU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вкладів</a:t>
            </a:r>
            <a:r>
              <a:rPr lang="ru-RU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населення</a:t>
            </a:r>
            <a:r>
              <a:rPr lang="ru-RU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 та </a:t>
            </a:r>
            <a:r>
              <a:rPr lang="ru-RU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відновлення</a:t>
            </a:r>
            <a:r>
              <a:rPr lang="ru-RU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довіри</a:t>
            </a:r>
            <a:r>
              <a:rPr lang="ru-RU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до </a:t>
            </a:r>
            <a:r>
              <a:rPr lang="ru-RU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банків</a:t>
            </a:r>
            <a:r>
              <a:rPr lang="ru-RU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. </a:t>
            </a:r>
            <a:r>
              <a:rPr lang="ru-RU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Заощадження</a:t>
            </a:r>
            <a:r>
              <a:rPr lang="ru-RU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населення</a:t>
            </a:r>
            <a:r>
              <a:rPr lang="ru-RU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складають</a:t>
            </a:r>
            <a:r>
              <a:rPr lang="ru-RU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основу </a:t>
            </a:r>
            <a:r>
              <a:rPr lang="ru-RU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пасивної</a:t>
            </a:r>
            <a:r>
              <a:rPr lang="ru-RU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сторони</a:t>
            </a:r>
            <a:r>
              <a:rPr lang="ru-RU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балансу у </a:t>
            </a:r>
            <a:r>
              <a:rPr lang="ru-RU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банківській</a:t>
            </a:r>
            <a:r>
              <a:rPr lang="ru-RU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системі</a:t>
            </a:r>
            <a:r>
              <a:rPr lang="ru-RU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будь-</a:t>
            </a:r>
            <a:r>
              <a:rPr lang="ru-RU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якої</a:t>
            </a:r>
            <a:r>
              <a:rPr lang="ru-RU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країни</a:t>
            </a:r>
            <a:r>
              <a:rPr lang="ru-RU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. </a:t>
            </a:r>
            <a:r>
              <a:rPr lang="ru-RU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Проте</a:t>
            </a:r>
            <a:r>
              <a:rPr lang="ru-RU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відносини</a:t>
            </a:r>
            <a:r>
              <a:rPr lang="ru-RU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між</a:t>
            </a:r>
            <a:r>
              <a:rPr lang="ru-RU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банками і </a:t>
            </a:r>
            <a:r>
              <a:rPr lang="ru-RU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населенням</a:t>
            </a:r>
            <a:r>
              <a:rPr lang="ru-RU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сьогодні</a:t>
            </a:r>
            <a:r>
              <a:rPr lang="ru-RU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досить</a:t>
            </a:r>
            <a:r>
              <a:rPr lang="ru-RU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проблематичні</a:t>
            </a:r>
            <a:r>
              <a:rPr lang="ru-RU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. З одного боку, </a:t>
            </a:r>
            <a:r>
              <a:rPr lang="ru-RU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довіра</a:t>
            </a:r>
            <a:r>
              <a:rPr lang="ru-RU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до </a:t>
            </a:r>
            <a:r>
              <a:rPr lang="ru-RU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банків</a:t>
            </a:r>
            <a:r>
              <a:rPr lang="ru-RU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підірвана</a:t>
            </a:r>
            <a:r>
              <a:rPr lang="ru-RU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через </a:t>
            </a:r>
            <a:r>
              <a:rPr lang="ru-RU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банкрутство</a:t>
            </a:r>
            <a:r>
              <a:rPr lang="ru-RU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трастів</a:t>
            </a:r>
            <a:r>
              <a:rPr lang="ru-RU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, </a:t>
            </a:r>
            <a:r>
              <a:rPr lang="ru-RU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банків</a:t>
            </a:r>
            <a:r>
              <a:rPr lang="ru-RU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, </a:t>
            </a:r>
            <a:r>
              <a:rPr lang="ru-RU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шахрайство</a:t>
            </a:r>
            <a:r>
              <a:rPr lang="ru-RU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у </a:t>
            </a:r>
            <a:r>
              <a:rPr lang="ru-RU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фінансовій</a:t>
            </a:r>
            <a:r>
              <a:rPr lang="ru-RU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сфері</a:t>
            </a:r>
            <a:r>
              <a:rPr lang="ru-RU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. З </a:t>
            </a:r>
            <a:r>
              <a:rPr lang="ru-RU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іншого</a:t>
            </a:r>
            <a:r>
              <a:rPr lang="ru-RU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боку, </a:t>
            </a:r>
            <a:r>
              <a:rPr lang="ru-RU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політика</a:t>
            </a:r>
            <a:r>
              <a:rPr lang="ru-RU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резервування</a:t>
            </a:r>
            <a:r>
              <a:rPr lang="ru-RU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, яку проводить НБУ </a:t>
            </a:r>
            <a:r>
              <a:rPr lang="ru-RU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недостатньо</a:t>
            </a:r>
            <a:r>
              <a:rPr lang="ru-RU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стимулює</a:t>
            </a:r>
            <a:r>
              <a:rPr lang="ru-RU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банки до </a:t>
            </a:r>
            <a:r>
              <a:rPr lang="ru-RU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роботи</a:t>
            </a:r>
            <a:r>
              <a:rPr lang="ru-RU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з </a:t>
            </a:r>
            <a:r>
              <a:rPr lang="ru-RU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населенням</a:t>
            </a:r>
            <a:r>
              <a:rPr lang="ru-RU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42221566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33364"/>
            <a:ext cx="12192000" cy="1709335"/>
          </a:xfrm>
          <a:solidFill>
            <a:schemeClr val="tx1">
              <a:alpha val="70000"/>
            </a:schemeClr>
          </a:solidFill>
        </p:spPr>
        <p:txBody>
          <a:bodyPr>
            <a:noAutofit/>
          </a:bodyPr>
          <a:lstStyle/>
          <a:p>
            <a:r>
              <a:rPr lang="ru-RU" sz="28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+mn-lt"/>
              </a:rPr>
              <a:t>	</a:t>
            </a:r>
            <a:r>
              <a:rPr lang="ru-RU" sz="28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+mn-lt"/>
              </a:rPr>
              <a:t>Тісний</a:t>
            </a:r>
            <a:r>
              <a:rPr lang="ru-RU" sz="28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+mn-lt"/>
              </a:rPr>
              <a:t> </a:t>
            </a:r>
            <a:r>
              <a:rPr lang="ru-RU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+mn-lt"/>
              </a:rPr>
              <a:t>взаємозв'язок</a:t>
            </a:r>
            <a:r>
              <a:rPr lang="ru-RU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+mn-lt"/>
              </a:rPr>
              <a:t> </a:t>
            </a:r>
            <a:r>
              <a:rPr lang="ru-RU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+mn-lt"/>
              </a:rPr>
              <a:t>між</a:t>
            </a:r>
            <a:r>
              <a:rPr lang="ru-RU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+mn-lt"/>
              </a:rPr>
              <a:t> </a:t>
            </a:r>
            <a:r>
              <a:rPr lang="ru-RU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+mn-lt"/>
              </a:rPr>
              <a:t>усіма</a:t>
            </a:r>
            <a:r>
              <a:rPr lang="ru-RU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+mn-lt"/>
              </a:rPr>
              <a:t> сегментами </a:t>
            </a:r>
            <a:r>
              <a:rPr lang="ru-RU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+mn-lt"/>
              </a:rPr>
              <a:t>фінансового</a:t>
            </a:r>
            <a:r>
              <a:rPr lang="ru-RU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+mn-lt"/>
              </a:rPr>
              <a:t> сектора: будь-</a:t>
            </a:r>
            <a:r>
              <a:rPr lang="ru-RU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+mn-lt"/>
              </a:rPr>
              <a:t>які</a:t>
            </a:r>
            <a:r>
              <a:rPr lang="ru-RU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+mn-lt"/>
              </a:rPr>
              <a:t> </a:t>
            </a:r>
            <a:r>
              <a:rPr lang="ru-RU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+mn-lt"/>
              </a:rPr>
              <a:t>проблеми</a:t>
            </a:r>
            <a:r>
              <a:rPr lang="ru-RU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+mn-lt"/>
              </a:rPr>
              <a:t>, </a:t>
            </a:r>
            <a:r>
              <a:rPr lang="ru-RU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+mn-lt"/>
              </a:rPr>
              <a:t>які</a:t>
            </a:r>
            <a:r>
              <a:rPr lang="ru-RU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+mn-lt"/>
              </a:rPr>
              <a:t> </a:t>
            </a:r>
            <a:r>
              <a:rPr lang="ru-RU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+mn-lt"/>
              </a:rPr>
              <a:t>виникають</a:t>
            </a:r>
            <a:r>
              <a:rPr lang="ru-RU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+mn-lt"/>
              </a:rPr>
              <a:t> з </a:t>
            </a:r>
            <a:r>
              <a:rPr lang="ru-RU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+mn-lt"/>
              </a:rPr>
              <a:t>небанківськими</a:t>
            </a:r>
            <a:r>
              <a:rPr lang="ru-RU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+mn-lt"/>
              </a:rPr>
              <a:t> </a:t>
            </a:r>
            <a:r>
              <a:rPr lang="ru-RU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+mn-lt"/>
              </a:rPr>
              <a:t>фінансовими</a:t>
            </a:r>
            <a:r>
              <a:rPr lang="ru-RU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+mn-lt"/>
              </a:rPr>
              <a:t> </a:t>
            </a:r>
            <a:r>
              <a:rPr lang="ru-RU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+mn-lt"/>
              </a:rPr>
              <a:t>установами</a:t>
            </a:r>
            <a:r>
              <a:rPr lang="ru-RU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+mn-lt"/>
              </a:rPr>
              <a:t>, автоматично </a:t>
            </a:r>
            <a:r>
              <a:rPr lang="ru-RU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+mn-lt"/>
              </a:rPr>
              <a:t>відбиваються</a:t>
            </a:r>
            <a:r>
              <a:rPr lang="ru-RU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+mn-lt"/>
              </a:rPr>
              <a:t> на </a:t>
            </a:r>
            <a:r>
              <a:rPr lang="ru-RU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+mn-lt"/>
              </a:rPr>
              <a:t>діяльності</a:t>
            </a:r>
            <a:r>
              <a:rPr lang="ru-RU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+mn-lt"/>
              </a:rPr>
              <a:t> </a:t>
            </a:r>
            <a:r>
              <a:rPr lang="ru-RU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+mn-lt"/>
              </a:rPr>
              <a:t>банків</a:t>
            </a:r>
            <a:r>
              <a:rPr lang="ru-RU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+mn-lt"/>
              </a:rPr>
              <a:t> і </a:t>
            </a:r>
            <a:r>
              <a:rPr lang="ru-RU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+mn-lt"/>
              </a:rPr>
              <a:t>банківського</a:t>
            </a:r>
            <a:r>
              <a:rPr lang="ru-RU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+mn-lt"/>
              </a:rPr>
              <a:t> сектору у </a:t>
            </a:r>
            <a:r>
              <a:rPr lang="ru-RU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+mn-lt"/>
              </a:rPr>
              <a:t>цілому</a:t>
            </a:r>
            <a:r>
              <a:rPr lang="ru-RU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+mn-lt"/>
              </a:rPr>
              <a:t>. </a:t>
            </a:r>
            <a:r>
              <a:rPr lang="ru-RU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+mn-lt"/>
              </a:rPr>
              <a:t>Серед</a:t>
            </a:r>
            <a:r>
              <a:rPr lang="ru-RU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+mn-lt"/>
              </a:rPr>
              <a:t> </a:t>
            </a:r>
            <a:r>
              <a:rPr lang="ru-RU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+mn-lt"/>
              </a:rPr>
              <a:t>цих</a:t>
            </a:r>
            <a:r>
              <a:rPr lang="ru-RU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+mn-lt"/>
              </a:rPr>
              <a:t> проблем: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2519837"/>
            <a:ext cx="12192000" cy="3961025"/>
          </a:xfrm>
          <a:solidFill>
            <a:schemeClr val="tx1">
              <a:alpha val="70000"/>
            </a:schemeClr>
          </a:solidFill>
        </p:spPr>
        <p:txBody>
          <a:bodyPr/>
          <a:lstStyle/>
          <a:p>
            <a:r>
              <a:rPr lang="ru-RU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майже</a:t>
            </a:r>
            <a:r>
              <a:rPr lang="ru-RU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відсутній</a:t>
            </a:r>
            <a:r>
              <a:rPr lang="ru-RU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ринок</a:t>
            </a:r>
            <a:r>
              <a:rPr lang="ru-RU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цінних</a:t>
            </a:r>
            <a:r>
              <a:rPr lang="ru-RU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паперів</a:t>
            </a:r>
            <a:r>
              <a:rPr lang="ru-RU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(є </a:t>
            </a:r>
            <a:r>
              <a:rPr lang="ru-RU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лише</a:t>
            </a:r>
            <a:r>
              <a:rPr lang="ru-RU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50 </a:t>
            </a:r>
            <a:r>
              <a:rPr lang="ru-RU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компаній</a:t>
            </a:r>
            <a:r>
              <a:rPr lang="ru-RU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, </a:t>
            </a:r>
            <a:r>
              <a:rPr lang="ru-RU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які</a:t>
            </a:r>
            <a:r>
              <a:rPr lang="ru-RU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постійно</a:t>
            </a:r>
            <a:r>
              <a:rPr lang="ru-RU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торгують</a:t>
            </a:r>
            <a:r>
              <a:rPr lang="ru-RU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акціями</a:t>
            </a:r>
            <a:r>
              <a:rPr lang="ru-RU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, а </a:t>
            </a:r>
            <a:r>
              <a:rPr lang="ru-RU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широкі</a:t>
            </a:r>
            <a:r>
              <a:rPr lang="ru-RU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верстви</a:t>
            </a:r>
            <a:r>
              <a:rPr lang="ru-RU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населення</a:t>
            </a:r>
            <a:r>
              <a:rPr lang="ru-RU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не </a:t>
            </a:r>
            <a:r>
              <a:rPr lang="ru-RU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залучені</a:t>
            </a:r>
            <a:r>
              <a:rPr lang="ru-RU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до </a:t>
            </a:r>
            <a:r>
              <a:rPr lang="ru-RU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інвестиційної</a:t>
            </a:r>
            <a:r>
              <a:rPr lang="ru-RU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діяльності</a:t>
            </a:r>
            <a:r>
              <a:rPr lang="ru-RU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);</a:t>
            </a:r>
          </a:p>
          <a:p>
            <a:r>
              <a:rPr lang="ru-RU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страховий</a:t>
            </a:r>
            <a:r>
              <a:rPr lang="ru-RU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бізнес</a:t>
            </a:r>
            <a:r>
              <a:rPr lang="ru-RU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не </a:t>
            </a:r>
            <a:r>
              <a:rPr lang="ru-RU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сформувався</a:t>
            </a:r>
            <a:r>
              <a:rPr lang="ru-RU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як </a:t>
            </a:r>
            <a:r>
              <a:rPr lang="ru-RU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значущий</a:t>
            </a:r>
            <a:r>
              <a:rPr lang="ru-RU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механізм</a:t>
            </a:r>
            <a:r>
              <a:rPr lang="ru-RU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інвестування</a:t>
            </a:r>
            <a:r>
              <a:rPr lang="ru-RU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;</a:t>
            </a:r>
          </a:p>
          <a:p>
            <a:r>
              <a:rPr lang="ru-RU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інвестиційні</a:t>
            </a:r>
            <a:r>
              <a:rPr lang="ru-RU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фонди</a:t>
            </a:r>
            <a:r>
              <a:rPr lang="ru-RU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невеликі</a:t>
            </a:r>
            <a:r>
              <a:rPr lang="ru-RU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, а </a:t>
            </a:r>
            <a:r>
              <a:rPr lang="ru-RU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взаємні</a:t>
            </a:r>
            <a:r>
              <a:rPr lang="ru-RU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фонди</a:t>
            </a:r>
            <a:r>
              <a:rPr lang="ru-RU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взагалі</a:t>
            </a:r>
            <a:r>
              <a:rPr lang="ru-RU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відсутні</a:t>
            </a:r>
            <a:r>
              <a:rPr lang="ru-RU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;</a:t>
            </a:r>
          </a:p>
          <a:p>
            <a:r>
              <a:rPr lang="ru-RU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недостатньо</a:t>
            </a:r>
            <a:r>
              <a:rPr lang="ru-RU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розвинута</a:t>
            </a:r>
            <a:r>
              <a:rPr lang="ru-RU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регулятивна</a:t>
            </a:r>
            <a:r>
              <a:rPr lang="ru-RU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база </a:t>
            </a:r>
            <a:r>
              <a:rPr lang="ru-RU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небанківських</a:t>
            </a:r>
            <a:r>
              <a:rPr lang="ru-RU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фінансових</a:t>
            </a:r>
            <a:r>
              <a:rPr lang="ru-RU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установ</a:t>
            </a:r>
            <a:r>
              <a:rPr lang="ru-RU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, </a:t>
            </a:r>
            <a:r>
              <a:rPr lang="ru-RU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бракує</a:t>
            </a:r>
            <a:r>
              <a:rPr lang="ru-RU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регламентів</a:t>
            </a:r>
            <a:r>
              <a:rPr lang="ru-RU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їх</a:t>
            </a:r>
            <a:r>
              <a:rPr lang="ru-RU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діяльності</a:t>
            </a:r>
            <a:r>
              <a:rPr lang="ru-RU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, а </a:t>
            </a:r>
            <a:r>
              <a:rPr lang="ru-RU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обсяг</a:t>
            </a:r>
            <a:r>
              <a:rPr lang="ru-RU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послуг</a:t>
            </a:r>
            <a:r>
              <a:rPr lang="ru-RU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, </a:t>
            </a:r>
            <a:r>
              <a:rPr lang="ru-RU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що</a:t>
            </a:r>
            <a:r>
              <a:rPr lang="ru-RU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вони </a:t>
            </a:r>
            <a:r>
              <a:rPr lang="ru-RU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надають</a:t>
            </a:r>
            <a:r>
              <a:rPr lang="ru-RU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, </a:t>
            </a:r>
            <a:r>
              <a:rPr lang="ru-RU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досить</a:t>
            </a:r>
            <a:r>
              <a:rPr lang="ru-RU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незначний</a:t>
            </a:r>
            <a:r>
              <a:rPr lang="ru-RU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.</a:t>
            </a:r>
            <a:endParaRPr lang="ru-RU" b="1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5364345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500"/>
                            </p:stCondLst>
                            <p:childTnLst>
                              <p:par>
                                <p:cTn id="14" presetID="42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000"/>
                            </p:stCondLst>
                            <p:childTnLst>
                              <p:par>
                                <p:cTn id="20" presetID="42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4500"/>
                            </p:stCondLst>
                            <p:childTnLst>
                              <p:par>
                                <p:cTn id="26" presetID="42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6000"/>
                            </p:stCondLst>
                            <p:childTnLst>
                              <p:par>
                                <p:cTn id="32" presetID="42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uiExpand="1" build="p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4527882"/>
            <a:ext cx="12192000" cy="1968453"/>
          </a:xfrm>
          <a:solidFill>
            <a:schemeClr val="tx1">
              <a:alpha val="70000"/>
            </a:schemeClr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6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	</a:t>
            </a:r>
            <a:r>
              <a:rPr lang="ru-RU" sz="36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Отже</a:t>
            </a:r>
            <a:r>
              <a:rPr lang="ru-RU" sz="36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, за </a:t>
            </a:r>
            <a:r>
              <a:rPr lang="ru-RU" sz="36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відсутності</a:t>
            </a:r>
            <a:r>
              <a:rPr lang="ru-RU" sz="36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sz="36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розвиненого</a:t>
            </a:r>
            <a:r>
              <a:rPr lang="ru-RU" sz="36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sz="36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фінансового</a:t>
            </a:r>
            <a:r>
              <a:rPr lang="ru-RU" sz="36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сектора </a:t>
            </a:r>
            <a:r>
              <a:rPr lang="ru-RU" sz="36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говорити</a:t>
            </a:r>
            <a:r>
              <a:rPr lang="ru-RU" sz="36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про </a:t>
            </a:r>
            <a:r>
              <a:rPr lang="ru-RU" sz="36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конкурентоздатність</a:t>
            </a:r>
            <a:r>
              <a:rPr lang="ru-RU" sz="36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sz="36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банківського</a:t>
            </a:r>
            <a:r>
              <a:rPr lang="ru-RU" sz="36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сектора </a:t>
            </a:r>
            <a:r>
              <a:rPr lang="ru-RU" sz="36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досить</a:t>
            </a:r>
            <a:r>
              <a:rPr lang="ru-RU" sz="36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проблематично.</a:t>
            </a:r>
          </a:p>
        </p:txBody>
      </p:sp>
    </p:spTree>
    <p:extLst>
      <p:ext uri="{BB962C8B-B14F-4D97-AF65-F5344CB8AC3E}">
        <p14:creationId xmlns:p14="http://schemas.microsoft.com/office/powerpoint/2010/main" val="26685465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9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951978"/>
            <a:ext cx="12192000" cy="1325563"/>
          </a:xfrm>
          <a:solidFill>
            <a:schemeClr val="tx1">
              <a:alpha val="70000"/>
            </a:schemeClr>
          </a:solidFill>
        </p:spPr>
        <p:txBody>
          <a:bodyPr/>
          <a:lstStyle/>
          <a:p>
            <a:pPr algn="r"/>
            <a:r>
              <a:rPr lang="uk-UA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Дякую за Увагу!</a:t>
            </a:r>
            <a:endParaRPr lang="ru-RU" b="1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521439927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1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825625"/>
            <a:ext cx="12192000" cy="2555306"/>
          </a:xfrm>
          <a:solidFill>
            <a:schemeClr val="tx1">
              <a:alpha val="70000"/>
            </a:schemeClr>
          </a:solidFill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	</a:t>
            </a:r>
            <a:r>
              <a:rPr lang="ru-RU" sz="36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Розвиток</a:t>
            </a:r>
            <a:r>
              <a:rPr lang="ru-RU" sz="36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sz="36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банківської</a:t>
            </a:r>
            <a:r>
              <a:rPr lang="ru-RU" sz="36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sz="36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системи</a:t>
            </a:r>
            <a:r>
              <a:rPr lang="ru-RU" sz="36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як головного </a:t>
            </a:r>
            <a:r>
              <a:rPr lang="ru-RU" sz="36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складника</a:t>
            </a:r>
            <a:r>
              <a:rPr lang="ru-RU" sz="36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sz="36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фінансового</a:t>
            </a:r>
            <a:r>
              <a:rPr lang="ru-RU" sz="36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сектора </a:t>
            </a:r>
            <a:r>
              <a:rPr lang="ru-RU" sz="36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покликаний</a:t>
            </a:r>
            <a:r>
              <a:rPr lang="ru-RU" sz="36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sz="36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прискорити</a:t>
            </a:r>
            <a:r>
              <a:rPr lang="ru-RU" sz="36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sz="36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трансформацію</a:t>
            </a:r>
            <a:r>
              <a:rPr lang="ru-RU" sz="36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sz="36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суспільства</a:t>
            </a:r>
            <a:r>
              <a:rPr lang="ru-RU" sz="36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sz="36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загалом</a:t>
            </a:r>
            <a:r>
              <a:rPr lang="ru-RU" sz="36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і </a:t>
            </a:r>
            <a:r>
              <a:rPr lang="ru-RU" sz="36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розвиток</a:t>
            </a:r>
            <a:r>
              <a:rPr lang="ru-RU" sz="36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sz="36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бізнесу</a:t>
            </a:r>
            <a:r>
              <a:rPr lang="ru-RU" sz="36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sz="36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зокрема</a:t>
            </a:r>
            <a:r>
              <a:rPr lang="ru-RU" sz="36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, </a:t>
            </a:r>
            <a:r>
              <a:rPr lang="ru-RU" sz="36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оскільки</a:t>
            </a:r>
            <a:r>
              <a:rPr lang="ru-RU" sz="36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sz="36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значний</a:t>
            </a:r>
            <a:r>
              <a:rPr lang="ru-RU" sz="36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sz="36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вплив</a:t>
            </a:r>
            <a:r>
              <a:rPr lang="ru-RU" sz="36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sz="36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банків</a:t>
            </a:r>
            <a:r>
              <a:rPr lang="ru-RU" sz="36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на </a:t>
            </a:r>
            <a:r>
              <a:rPr lang="ru-RU" sz="36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українське</a:t>
            </a:r>
            <a:r>
              <a:rPr lang="ru-RU" sz="36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sz="36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середовище</a:t>
            </a:r>
            <a:r>
              <a:rPr lang="ru-RU" sz="36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є </a:t>
            </a:r>
            <a:r>
              <a:rPr lang="ru-RU" sz="36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очевидним</a:t>
            </a:r>
            <a:r>
              <a:rPr lang="ru-RU" sz="36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.</a:t>
            </a:r>
            <a:endParaRPr lang="ru-RU" sz="3600" b="1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436833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3094866"/>
            <a:ext cx="12192000" cy="2405182"/>
          </a:xfrm>
          <a:solidFill>
            <a:schemeClr val="tx1">
              <a:alpha val="70000"/>
            </a:schemeClr>
          </a:solidFill>
        </p:spPr>
        <p:txBody>
          <a:bodyPr/>
          <a:lstStyle/>
          <a:p>
            <a:pPr marL="0" indent="0">
              <a:buNone/>
            </a:pPr>
            <a:r>
              <a:rPr lang="ru-RU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	</a:t>
            </a:r>
            <a:r>
              <a:rPr lang="ru-RU" sz="32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Розвинута</a:t>
            </a:r>
            <a:r>
              <a:rPr lang="ru-RU" sz="32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sz="32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банківська</a:t>
            </a:r>
            <a:r>
              <a:rPr lang="ru-RU" sz="32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система є </a:t>
            </a:r>
            <a:r>
              <a:rPr lang="ru-RU" sz="32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необхідною</a:t>
            </a:r>
            <a:r>
              <a:rPr lang="ru-RU" sz="32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sz="32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умовою</a:t>
            </a:r>
            <a:r>
              <a:rPr lang="ru-RU" sz="32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нормального </a:t>
            </a:r>
            <a:r>
              <a:rPr lang="ru-RU" sz="32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функціонування</a:t>
            </a:r>
            <a:r>
              <a:rPr lang="ru-RU" sz="32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sz="32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економіки</a:t>
            </a:r>
            <a:r>
              <a:rPr lang="ru-RU" sz="32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, </a:t>
            </a:r>
            <a:r>
              <a:rPr lang="ru-RU" sz="32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тобто</a:t>
            </a:r>
            <a:r>
              <a:rPr lang="ru-RU" sz="32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sz="32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функціонування</a:t>
            </a:r>
            <a:r>
              <a:rPr lang="ru-RU" sz="32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sz="32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суб'єктів</a:t>
            </a:r>
            <a:r>
              <a:rPr lang="ru-RU" sz="32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sz="32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господарської</a:t>
            </a:r>
            <a:r>
              <a:rPr lang="ru-RU" sz="32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sz="32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діяльності</a:t>
            </a:r>
            <a:r>
              <a:rPr lang="ru-RU" sz="32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та державного бюджету. Лише через </a:t>
            </a:r>
            <a:r>
              <a:rPr lang="ru-RU" sz="32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досконалу</a:t>
            </a:r>
            <a:r>
              <a:rPr lang="ru-RU" sz="32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sz="32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банківську</a:t>
            </a:r>
            <a:r>
              <a:rPr lang="ru-RU" sz="32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систему </a:t>
            </a:r>
            <a:r>
              <a:rPr lang="ru-RU" sz="32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можна</a:t>
            </a:r>
            <a:r>
              <a:rPr lang="ru-RU" sz="32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sz="32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здійснити</a:t>
            </a:r>
            <a:r>
              <a:rPr lang="ru-RU" sz="32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sz="32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реструктуризацію</a:t>
            </a:r>
            <a:r>
              <a:rPr lang="ru-RU" sz="32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sz="32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економіки</a:t>
            </a:r>
            <a:r>
              <a:rPr lang="ru-RU" sz="32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в </a:t>
            </a:r>
            <a:r>
              <a:rPr lang="ru-RU" sz="32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цілому</a:t>
            </a:r>
            <a:r>
              <a:rPr lang="ru-RU" sz="32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5142040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4" presetClass="entr" presetSubtype="1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825625"/>
            <a:ext cx="12192000" cy="2350590"/>
          </a:xfrm>
          <a:solidFill>
            <a:schemeClr val="tx1">
              <a:alpha val="70000"/>
            </a:schemeClr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2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	</a:t>
            </a:r>
            <a:r>
              <a:rPr lang="ru-RU" sz="32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Нині</a:t>
            </a:r>
            <a:r>
              <a:rPr lang="ru-RU" sz="32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sz="32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у </a:t>
            </a:r>
            <a:r>
              <a:rPr lang="ru-RU" sz="32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вітчизняній</a:t>
            </a:r>
            <a:r>
              <a:rPr lang="ru-RU" sz="32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sz="32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банківській</a:t>
            </a:r>
            <a:r>
              <a:rPr lang="ru-RU" sz="32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sz="32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системі</a:t>
            </a:r>
            <a:r>
              <a:rPr lang="ru-RU" sz="32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, як і в </a:t>
            </a:r>
            <a:r>
              <a:rPr lang="ru-RU" sz="32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інших</a:t>
            </a:r>
            <a:r>
              <a:rPr lang="ru-RU" sz="32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сферах </a:t>
            </a:r>
            <a:r>
              <a:rPr lang="ru-RU" sz="32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національної</a:t>
            </a:r>
            <a:r>
              <a:rPr lang="ru-RU" sz="32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sz="32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економіки</a:t>
            </a:r>
            <a:r>
              <a:rPr lang="ru-RU" sz="32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, </a:t>
            </a:r>
            <a:r>
              <a:rPr lang="ru-RU" sz="32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відбувається</a:t>
            </a:r>
            <a:r>
              <a:rPr lang="ru-RU" sz="32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sz="32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становлення</a:t>
            </a:r>
            <a:r>
              <a:rPr lang="ru-RU" sz="32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sz="32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ринкових</a:t>
            </a:r>
            <a:r>
              <a:rPr lang="ru-RU" sz="32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, </a:t>
            </a:r>
            <a:r>
              <a:rPr lang="ru-RU" sz="32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насамперед</a:t>
            </a:r>
            <a:r>
              <a:rPr lang="ru-RU" sz="32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, </a:t>
            </a:r>
            <a:r>
              <a:rPr lang="ru-RU" sz="32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конкурентних</a:t>
            </a:r>
            <a:r>
              <a:rPr lang="ru-RU" sz="32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засад. </a:t>
            </a:r>
            <a:r>
              <a:rPr lang="ru-RU" sz="32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Рівновага</a:t>
            </a:r>
            <a:r>
              <a:rPr lang="ru-RU" sz="32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на </a:t>
            </a:r>
            <a:r>
              <a:rPr lang="ru-RU" sz="32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банківському</a:t>
            </a:r>
            <a:r>
              <a:rPr lang="ru-RU" sz="32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ринку, а, </a:t>
            </a:r>
            <a:r>
              <a:rPr lang="ru-RU" sz="32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отже</a:t>
            </a:r>
            <a:r>
              <a:rPr lang="ru-RU" sz="32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, й </a:t>
            </a:r>
            <a:r>
              <a:rPr lang="ru-RU" sz="32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стабільність</a:t>
            </a:r>
            <a:r>
              <a:rPr lang="ru-RU" sz="32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sz="32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банківської</a:t>
            </a:r>
            <a:r>
              <a:rPr lang="ru-RU" sz="32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sz="32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системи</a:t>
            </a:r>
            <a:r>
              <a:rPr lang="ru-RU" sz="32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sz="32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безпосередньо</a:t>
            </a:r>
            <a:r>
              <a:rPr lang="ru-RU" sz="32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sz="32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залежать</a:t>
            </a:r>
            <a:r>
              <a:rPr lang="ru-RU" sz="32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sz="32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від</a:t>
            </a:r>
            <a:r>
              <a:rPr lang="ru-RU" sz="32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стану </a:t>
            </a:r>
            <a:r>
              <a:rPr lang="ru-RU" sz="32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конкуренції</a:t>
            </a:r>
            <a:r>
              <a:rPr lang="ru-RU" sz="32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.	</a:t>
            </a:r>
            <a:endParaRPr lang="ru-RU" sz="3200" b="1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63183070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1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3722664"/>
            <a:ext cx="12192000" cy="1845622"/>
          </a:xfrm>
          <a:solidFill>
            <a:schemeClr val="tx1">
              <a:alpha val="70000"/>
            </a:schemeClr>
          </a:solidFill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32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	</a:t>
            </a:r>
            <a:r>
              <a:rPr lang="ru-RU" sz="32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Українська</a:t>
            </a:r>
            <a:r>
              <a:rPr lang="ru-RU" sz="32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sz="32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банківська</a:t>
            </a:r>
            <a:r>
              <a:rPr lang="ru-RU" sz="32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система </a:t>
            </a:r>
            <a:r>
              <a:rPr lang="ru-RU" sz="32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побудована</a:t>
            </a:r>
            <a:r>
              <a:rPr lang="ru-RU" sz="32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sz="32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відповідно</a:t>
            </a:r>
            <a:r>
              <a:rPr lang="ru-RU" sz="32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до принципу </a:t>
            </a:r>
            <a:r>
              <a:rPr lang="ru-RU" sz="32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дворівневості</a:t>
            </a:r>
            <a:r>
              <a:rPr lang="ru-RU" sz="32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, </a:t>
            </a:r>
            <a:r>
              <a:rPr lang="ru-RU" sz="32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який</a:t>
            </a:r>
            <a:r>
              <a:rPr lang="ru-RU" sz="32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sz="32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передбачає</a:t>
            </a:r>
            <a:r>
              <a:rPr lang="ru-RU" sz="32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sz="32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чітке</a:t>
            </a:r>
            <a:r>
              <a:rPr lang="ru-RU" sz="32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sz="32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розмежування</a:t>
            </a:r>
            <a:r>
              <a:rPr lang="ru-RU" sz="32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сфер </a:t>
            </a:r>
            <a:r>
              <a:rPr lang="ru-RU" sz="32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діяльності</a:t>
            </a:r>
            <a:r>
              <a:rPr lang="ru-RU" sz="32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центрального (</a:t>
            </a:r>
            <a:r>
              <a:rPr lang="ru-RU" sz="32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Національного</a:t>
            </a:r>
            <a:r>
              <a:rPr lang="ru-RU" sz="32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банку </a:t>
            </a:r>
            <a:r>
              <a:rPr lang="ru-RU" sz="32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України</a:t>
            </a:r>
            <a:r>
              <a:rPr lang="ru-RU" sz="32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) і </a:t>
            </a:r>
            <a:r>
              <a:rPr lang="ru-RU" sz="32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комерційних</a:t>
            </a:r>
            <a:r>
              <a:rPr lang="ru-RU" sz="32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sz="32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банків</a:t>
            </a:r>
            <a:r>
              <a:rPr lang="ru-RU" sz="32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527001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316" y="0"/>
            <a:ext cx="12192001" cy="6858000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351668"/>
            <a:ext cx="12192000" cy="2405180"/>
          </a:xfrm>
          <a:solidFill>
            <a:schemeClr val="tx1">
              <a:alpha val="70000"/>
            </a:schemeClr>
          </a:solidFill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sz="35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	На </a:t>
            </a:r>
            <a:r>
              <a:rPr lang="ru-RU" sz="35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1 </a:t>
            </a:r>
            <a:r>
              <a:rPr lang="ru-RU" sz="35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січня</a:t>
            </a:r>
            <a:r>
              <a:rPr lang="ru-RU" sz="35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2001 року у </a:t>
            </a:r>
            <a:r>
              <a:rPr lang="ru-RU" sz="35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банківському</a:t>
            </a:r>
            <a:r>
              <a:rPr lang="ru-RU" sz="35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sz="35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секторі</a:t>
            </a:r>
            <a:r>
              <a:rPr lang="ru-RU" sz="35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sz="35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України</a:t>
            </a:r>
            <a:r>
              <a:rPr lang="ru-RU" sz="35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sz="35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зареєстровано</a:t>
            </a:r>
            <a:r>
              <a:rPr lang="ru-RU" sz="35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195 </a:t>
            </a:r>
            <a:r>
              <a:rPr lang="ru-RU" sz="35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комерційних</a:t>
            </a:r>
            <a:r>
              <a:rPr lang="ru-RU" sz="35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sz="35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банків</a:t>
            </a:r>
            <a:r>
              <a:rPr lang="ru-RU" sz="35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, з </a:t>
            </a:r>
            <a:r>
              <a:rPr lang="ru-RU" sz="35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яких</a:t>
            </a:r>
            <a:r>
              <a:rPr lang="ru-RU" sz="35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153 </a:t>
            </a:r>
            <a:r>
              <a:rPr lang="ru-RU" sz="35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мали</a:t>
            </a:r>
            <a:r>
              <a:rPr lang="ru-RU" sz="35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sz="35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ліцензії</a:t>
            </a:r>
            <a:r>
              <a:rPr lang="ru-RU" sz="35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на </a:t>
            </a:r>
            <a:r>
              <a:rPr lang="ru-RU" sz="35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здійснення</a:t>
            </a:r>
            <a:r>
              <a:rPr lang="ru-RU" sz="35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sz="35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банківських</a:t>
            </a:r>
            <a:r>
              <a:rPr lang="ru-RU" sz="35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sz="35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операцій</a:t>
            </a:r>
            <a:r>
              <a:rPr lang="ru-RU" sz="35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, та </a:t>
            </a:r>
            <a:r>
              <a:rPr lang="ru-RU" sz="35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банківська</a:t>
            </a:r>
            <a:r>
              <a:rPr lang="ru-RU" sz="35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система </a:t>
            </a:r>
            <a:r>
              <a:rPr lang="ru-RU" sz="35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нараховувала</a:t>
            </a:r>
            <a:r>
              <a:rPr lang="ru-RU" sz="35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sz="35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близько</a:t>
            </a:r>
            <a:r>
              <a:rPr lang="ru-RU" sz="35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2500 </a:t>
            </a:r>
            <a:r>
              <a:rPr lang="ru-RU" sz="35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їхніх</a:t>
            </a:r>
            <a:r>
              <a:rPr lang="ru-RU" sz="35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sz="35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філій</a:t>
            </a:r>
            <a:r>
              <a:rPr lang="ru-RU" sz="35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(без 10880 </a:t>
            </a:r>
            <a:r>
              <a:rPr lang="ru-RU" sz="35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філій</a:t>
            </a:r>
            <a:r>
              <a:rPr lang="ru-RU" sz="35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sz="35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Ощадбанку</a:t>
            </a:r>
            <a:r>
              <a:rPr lang="ru-RU" sz="35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). З </a:t>
            </a:r>
            <a:r>
              <a:rPr lang="ru-RU" sz="35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цих</a:t>
            </a:r>
            <a:r>
              <a:rPr lang="ru-RU" sz="35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sz="35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банків</a:t>
            </a:r>
            <a:r>
              <a:rPr lang="ru-RU" sz="35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27 - з </a:t>
            </a:r>
            <a:r>
              <a:rPr lang="ru-RU" sz="35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участю</a:t>
            </a:r>
            <a:r>
              <a:rPr lang="ru-RU" sz="35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sz="35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іноземного</a:t>
            </a:r>
            <a:r>
              <a:rPr lang="ru-RU" sz="35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sz="35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капіталу</a:t>
            </a:r>
            <a:r>
              <a:rPr lang="ru-RU" sz="35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, а 8 </a:t>
            </a:r>
            <a:r>
              <a:rPr lang="ru-RU" sz="35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із</a:t>
            </a:r>
            <a:r>
              <a:rPr lang="ru-RU" sz="35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них – </a:t>
            </a:r>
            <a:r>
              <a:rPr lang="ru-RU" sz="35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зі</a:t>
            </a:r>
            <a:r>
              <a:rPr lang="ru-RU" sz="35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sz="35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стовідсотковою</a:t>
            </a:r>
            <a:r>
              <a:rPr lang="ru-RU" sz="35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sz="35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участю</a:t>
            </a:r>
            <a:r>
              <a:rPr lang="ru-RU" sz="35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sz="35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іноземного</a:t>
            </a:r>
            <a:r>
              <a:rPr lang="ru-RU" sz="35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sz="35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капіталу</a:t>
            </a:r>
            <a:r>
              <a:rPr lang="ru-RU" sz="35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.</a:t>
            </a:r>
          </a:p>
          <a:p>
            <a:pPr marL="0" indent="0">
              <a:buNone/>
            </a:pPr>
            <a:r>
              <a:rPr lang="ru-RU" dirty="0" smtClean="0"/>
              <a:t>	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-46630" y="3944203"/>
            <a:ext cx="12238630" cy="2092881"/>
          </a:xfrm>
          <a:prstGeom prst="rect">
            <a:avLst/>
          </a:prstGeom>
          <a:solidFill>
            <a:schemeClr val="tx1">
              <a:alpha val="7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	Таким чином, </a:t>
            </a:r>
            <a:r>
              <a:rPr lang="ru-RU" sz="28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сьогодні</a:t>
            </a:r>
            <a:r>
              <a:rPr lang="ru-RU" sz="28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практично </a:t>
            </a:r>
            <a:r>
              <a:rPr lang="ru-RU" sz="28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усі</a:t>
            </a:r>
            <a:r>
              <a:rPr lang="ru-RU" sz="28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банки </a:t>
            </a:r>
            <a:r>
              <a:rPr lang="ru-RU" sz="28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України</a:t>
            </a:r>
            <a:r>
              <a:rPr lang="ru-RU" sz="28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(</a:t>
            </a:r>
            <a:r>
              <a:rPr lang="ru-RU" sz="28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крім</a:t>
            </a:r>
            <a:r>
              <a:rPr lang="ru-RU" sz="28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НБУ та </a:t>
            </a:r>
            <a:r>
              <a:rPr lang="ru-RU" sz="28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Ексімбанку</a:t>
            </a:r>
            <a:r>
              <a:rPr lang="ru-RU" sz="28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) належать до корпоративного сектора </a:t>
            </a:r>
            <a:r>
              <a:rPr lang="ru-RU" sz="28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банківської</a:t>
            </a:r>
            <a:r>
              <a:rPr lang="ru-RU" sz="28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sz="28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системи</a:t>
            </a:r>
            <a:r>
              <a:rPr lang="ru-RU" sz="28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. </a:t>
            </a:r>
            <a:r>
              <a:rPr lang="ru-RU" sz="28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Серед</a:t>
            </a:r>
            <a:r>
              <a:rPr lang="ru-RU" sz="28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них як за </a:t>
            </a:r>
            <a:r>
              <a:rPr lang="ru-RU" sz="28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кількістю</a:t>
            </a:r>
            <a:r>
              <a:rPr lang="ru-RU" sz="28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, так і за </a:t>
            </a:r>
            <a:r>
              <a:rPr lang="ru-RU" sz="28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обсягами</a:t>
            </a:r>
            <a:r>
              <a:rPr lang="ru-RU" sz="28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sz="28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операцій</a:t>
            </a:r>
            <a:r>
              <a:rPr lang="ru-RU" sz="28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sz="28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провідне</a:t>
            </a:r>
            <a:r>
              <a:rPr lang="ru-RU" sz="28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sz="28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місце</a:t>
            </a:r>
            <a:r>
              <a:rPr lang="ru-RU" sz="28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sz="28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посідають</a:t>
            </a:r>
            <a:r>
              <a:rPr lang="ru-RU" sz="28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sz="28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комерційні</a:t>
            </a:r>
            <a:r>
              <a:rPr lang="ru-RU" sz="28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банки.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582808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  <p:bldP spid="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351666"/>
            <a:ext cx="12192000" cy="2514363"/>
          </a:xfrm>
          <a:solidFill>
            <a:schemeClr val="tx1">
              <a:alpha val="70000"/>
            </a:schemeClr>
          </a:solidFill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sz="35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	</a:t>
            </a:r>
            <a:r>
              <a:rPr lang="ru-RU" sz="35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Банківська</a:t>
            </a:r>
            <a:r>
              <a:rPr lang="ru-RU" sz="35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sz="35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система </a:t>
            </a:r>
            <a:r>
              <a:rPr lang="ru-RU" sz="35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України</a:t>
            </a:r>
            <a:r>
              <a:rPr lang="ru-RU" sz="35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sz="35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сьогодні</a:t>
            </a:r>
            <a:r>
              <a:rPr lang="ru-RU" sz="35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sz="35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вважається</a:t>
            </a:r>
            <a:r>
              <a:rPr lang="ru-RU" sz="35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одним </a:t>
            </a:r>
            <a:r>
              <a:rPr lang="ru-RU" sz="35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із</a:t>
            </a:r>
            <a:r>
              <a:rPr lang="ru-RU" sz="35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sz="35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найрозвинутіших</a:t>
            </a:r>
            <a:r>
              <a:rPr lang="ru-RU" sz="35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sz="35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елементів</a:t>
            </a:r>
            <a:r>
              <a:rPr lang="ru-RU" sz="35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sz="35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господарського</a:t>
            </a:r>
            <a:r>
              <a:rPr lang="ru-RU" sz="35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sz="35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механізму</a:t>
            </a:r>
            <a:r>
              <a:rPr lang="ru-RU" sz="35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, </a:t>
            </a:r>
            <a:r>
              <a:rPr lang="ru-RU" sz="35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оскільки</a:t>
            </a:r>
            <a:r>
              <a:rPr lang="ru-RU" sz="35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sz="35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її</a:t>
            </a:r>
            <a:r>
              <a:rPr lang="ru-RU" sz="35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sz="35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реформування</a:t>
            </a:r>
            <a:r>
              <a:rPr lang="ru-RU" sz="35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sz="35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було</a:t>
            </a:r>
            <a:r>
              <a:rPr lang="ru-RU" sz="35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sz="35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розпочато</a:t>
            </a:r>
            <a:r>
              <a:rPr lang="ru-RU" sz="35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sz="35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раніше</a:t>
            </a:r>
            <a:r>
              <a:rPr lang="ru-RU" sz="35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за </a:t>
            </a:r>
            <a:r>
              <a:rPr lang="ru-RU" sz="35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інші</a:t>
            </a:r>
            <a:r>
              <a:rPr lang="ru-RU" sz="35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sz="35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сектори</a:t>
            </a:r>
            <a:r>
              <a:rPr lang="ru-RU" sz="35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sz="35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економіки</a:t>
            </a:r>
            <a:r>
              <a:rPr lang="ru-RU" sz="35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, </a:t>
            </a:r>
            <a:r>
              <a:rPr lang="ru-RU" sz="35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що</a:t>
            </a:r>
            <a:r>
              <a:rPr lang="ru-RU" sz="35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sz="35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визначалося</a:t>
            </a:r>
            <a:r>
              <a:rPr lang="ru-RU" sz="35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sz="35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ключовою</a:t>
            </a:r>
            <a:r>
              <a:rPr lang="ru-RU" sz="35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sz="35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роллю</a:t>
            </a:r>
            <a:r>
              <a:rPr lang="ru-RU" sz="35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sz="35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банків</a:t>
            </a:r>
            <a:r>
              <a:rPr lang="ru-RU" sz="35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при </a:t>
            </a:r>
            <a:r>
              <a:rPr lang="ru-RU" sz="35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вирішенні</a:t>
            </a:r>
            <a:r>
              <a:rPr lang="ru-RU" sz="35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sz="35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завдань</a:t>
            </a:r>
            <a:r>
              <a:rPr lang="ru-RU" sz="35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переходу до </a:t>
            </a:r>
            <a:r>
              <a:rPr lang="ru-RU" sz="35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ринку.</a:t>
            </a:r>
          </a:p>
          <a:p>
            <a:pPr marL="0" indent="0">
              <a:buNone/>
            </a:pPr>
            <a:r>
              <a:rPr lang="ru-RU" dirty="0"/>
              <a:t> 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0" y="3307743"/>
            <a:ext cx="12192000" cy="3108543"/>
          </a:xfrm>
          <a:prstGeom prst="rect">
            <a:avLst/>
          </a:prstGeom>
          <a:solidFill>
            <a:schemeClr val="tx1">
              <a:alpha val="7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	</a:t>
            </a:r>
            <a:r>
              <a:rPr lang="ru-RU" sz="28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Проте</a:t>
            </a:r>
            <a:r>
              <a:rPr lang="ru-RU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, </a:t>
            </a:r>
            <a:r>
              <a:rPr lang="ru-RU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незважаючи</a:t>
            </a:r>
            <a:r>
              <a:rPr lang="ru-RU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на </a:t>
            </a:r>
            <a:r>
              <a:rPr lang="ru-RU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усі</a:t>
            </a:r>
            <a:r>
              <a:rPr lang="ru-RU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позитивні</a:t>
            </a:r>
            <a:r>
              <a:rPr lang="ru-RU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зрушення</a:t>
            </a:r>
            <a:r>
              <a:rPr lang="ru-RU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, </a:t>
            </a:r>
            <a:r>
              <a:rPr lang="ru-RU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банківський</a:t>
            </a:r>
            <a:r>
              <a:rPr lang="ru-RU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сектор </a:t>
            </a:r>
            <a:r>
              <a:rPr lang="ru-RU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України</a:t>
            </a:r>
            <a:r>
              <a:rPr lang="ru-RU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залишається</a:t>
            </a:r>
            <a:r>
              <a:rPr lang="ru-RU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на </a:t>
            </a:r>
            <a:r>
              <a:rPr lang="ru-RU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сьогодні</a:t>
            </a:r>
            <a:r>
              <a:rPr lang="ru-RU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недосконалим</a:t>
            </a:r>
            <a:r>
              <a:rPr lang="ru-RU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і не </a:t>
            </a:r>
            <a:r>
              <a:rPr lang="ru-RU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відповідає</a:t>
            </a:r>
            <a:r>
              <a:rPr lang="ru-RU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вимогам</a:t>
            </a:r>
            <a:r>
              <a:rPr lang="ru-RU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реальної</a:t>
            </a:r>
            <a:r>
              <a:rPr lang="ru-RU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конкурентоздатності</a:t>
            </a:r>
            <a:r>
              <a:rPr lang="ru-RU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економіки</a:t>
            </a:r>
            <a:r>
              <a:rPr lang="ru-RU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. За </a:t>
            </a:r>
            <a:r>
              <a:rPr lang="ru-RU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загальними</a:t>
            </a:r>
            <a:r>
              <a:rPr lang="ru-RU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результатами </a:t>
            </a:r>
            <a:r>
              <a:rPr lang="ru-RU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діяльності</a:t>
            </a:r>
            <a:r>
              <a:rPr lang="ru-RU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він</a:t>
            </a:r>
            <a:r>
              <a:rPr lang="ru-RU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є </a:t>
            </a:r>
            <a:r>
              <a:rPr lang="ru-RU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збитковим</a:t>
            </a:r>
            <a:r>
              <a:rPr lang="ru-RU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і </a:t>
            </a:r>
            <a:r>
              <a:rPr lang="ru-RU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містить</a:t>
            </a:r>
            <a:r>
              <a:rPr lang="ru-RU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численні</a:t>
            </a:r>
            <a:r>
              <a:rPr lang="ru-RU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проблеми</a:t>
            </a:r>
            <a:r>
              <a:rPr lang="ru-RU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, </a:t>
            </a:r>
            <a:r>
              <a:rPr lang="ru-RU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викликані</a:t>
            </a:r>
            <a:r>
              <a:rPr lang="ru-RU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як </a:t>
            </a:r>
            <a:r>
              <a:rPr lang="ru-RU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кризовими</a:t>
            </a:r>
            <a:r>
              <a:rPr lang="ru-RU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явищами</a:t>
            </a:r>
            <a:r>
              <a:rPr lang="ru-RU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економіки</a:t>
            </a:r>
            <a:r>
              <a:rPr lang="ru-RU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, так і </a:t>
            </a:r>
            <a:r>
              <a:rPr lang="ru-RU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грошово</a:t>
            </a:r>
            <a:r>
              <a:rPr lang="ru-RU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-кредитною </a:t>
            </a:r>
            <a:r>
              <a:rPr lang="ru-RU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політикою</a:t>
            </a:r>
            <a:r>
              <a:rPr lang="ru-RU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Національного</a:t>
            </a:r>
            <a:r>
              <a:rPr lang="ru-RU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банку </a:t>
            </a:r>
            <a:r>
              <a:rPr lang="ru-RU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України</a:t>
            </a:r>
            <a:r>
              <a:rPr lang="ru-RU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, </a:t>
            </a:r>
            <a:r>
              <a:rPr lang="ru-RU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діями</a:t>
            </a:r>
            <a:r>
              <a:rPr lang="ru-RU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влади</a:t>
            </a:r>
            <a:r>
              <a:rPr lang="ru-RU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і </a:t>
            </a:r>
            <a:r>
              <a:rPr lang="ru-RU" sz="28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внутрішньобанківськими</a:t>
            </a:r>
            <a:r>
              <a:rPr lang="ru-RU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факторами.</a:t>
            </a:r>
          </a:p>
        </p:txBody>
      </p:sp>
    </p:spTree>
    <p:extLst>
      <p:ext uri="{BB962C8B-B14F-4D97-AF65-F5344CB8AC3E}">
        <p14:creationId xmlns:p14="http://schemas.microsoft.com/office/powerpoint/2010/main" val="311505641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  <p:bldP spid="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77422"/>
            <a:ext cx="12192000" cy="2265528"/>
          </a:xfrm>
          <a:solidFill>
            <a:schemeClr val="tx1">
              <a:alpha val="70000"/>
            </a:schemeClr>
          </a:solidFill>
        </p:spPr>
        <p:txBody>
          <a:bodyPr>
            <a:noAutofit/>
          </a:bodyPr>
          <a:lstStyle/>
          <a:p>
            <a:r>
              <a:rPr lang="ru-RU" sz="36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У </a:t>
            </a:r>
            <a:r>
              <a:rPr lang="ru-RU" sz="36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результаті</a:t>
            </a:r>
            <a:r>
              <a:rPr lang="ru-RU" sz="36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 </a:t>
            </a:r>
            <a:r>
              <a:rPr lang="ru-RU" sz="36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український</a:t>
            </a:r>
            <a:r>
              <a:rPr lang="ru-RU" sz="36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sz="36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банківський</a:t>
            </a:r>
            <a:r>
              <a:rPr lang="ru-RU" sz="36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сектор не </a:t>
            </a:r>
            <a:r>
              <a:rPr lang="ru-RU" sz="36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виконує</a:t>
            </a:r>
            <a:r>
              <a:rPr lang="ru-RU" sz="36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sz="36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ефективно</a:t>
            </a:r>
            <a:r>
              <a:rPr lang="ru-RU" sz="36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sz="36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своїх</a:t>
            </a:r>
            <a:r>
              <a:rPr lang="ru-RU" sz="36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sz="36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функцій</a:t>
            </a:r>
            <a:r>
              <a:rPr lang="ru-RU" sz="36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, </a:t>
            </a:r>
            <a:r>
              <a:rPr lang="ru-RU" sz="36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якими</a:t>
            </a:r>
            <a:r>
              <a:rPr lang="ru-RU" sz="36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є:</a:t>
            </a:r>
            <a:br>
              <a:rPr lang="ru-RU" sz="36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</a:br>
            <a:r>
              <a:rPr lang="ru-RU" sz="36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/>
            </a:r>
            <a:br>
              <a:rPr lang="ru-RU" sz="36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</a:br>
            <a:endParaRPr lang="ru-RU" sz="3600" b="1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3875965"/>
            <a:ext cx="12191999" cy="2060812"/>
          </a:xfrm>
          <a:solidFill>
            <a:schemeClr val="tx1">
              <a:alpha val="70000"/>
            </a:schemeClr>
          </a:solidFill>
        </p:spPr>
        <p:txBody>
          <a:bodyPr/>
          <a:lstStyle/>
          <a:p>
            <a:r>
              <a:rPr lang="ru-RU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мобілізація</a:t>
            </a:r>
            <a:r>
              <a:rPr lang="ru-RU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грошових</a:t>
            </a:r>
            <a:r>
              <a:rPr lang="ru-RU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ресурсів</a:t>
            </a:r>
            <a:r>
              <a:rPr lang="ru-RU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на </a:t>
            </a:r>
            <a:r>
              <a:rPr lang="ru-RU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вклади</a:t>
            </a:r>
            <a:r>
              <a:rPr lang="ru-RU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від</a:t>
            </a:r>
            <a:r>
              <a:rPr lang="ru-RU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клієнтів</a:t>
            </a:r>
            <a:r>
              <a:rPr lang="ru-RU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;</a:t>
            </a:r>
          </a:p>
          <a:p>
            <a:r>
              <a:rPr lang="ru-RU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надання</a:t>
            </a:r>
            <a:r>
              <a:rPr lang="ru-RU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клієнтам</a:t>
            </a:r>
            <a:r>
              <a:rPr lang="ru-RU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позик</a:t>
            </a:r>
            <a:r>
              <a:rPr lang="ru-RU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і </a:t>
            </a:r>
            <a:r>
              <a:rPr lang="ru-RU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створення</a:t>
            </a:r>
            <a:r>
              <a:rPr lang="ru-RU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нових</a:t>
            </a:r>
            <a:r>
              <a:rPr lang="ru-RU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платіжних</a:t>
            </a:r>
            <a:r>
              <a:rPr lang="ru-RU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засобів</a:t>
            </a:r>
            <a:r>
              <a:rPr lang="ru-RU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;</a:t>
            </a:r>
          </a:p>
          <a:p>
            <a:r>
              <a:rPr lang="ru-RU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здійснення</a:t>
            </a:r>
            <a:r>
              <a:rPr lang="ru-RU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розрахунків</a:t>
            </a:r>
            <a:r>
              <a:rPr lang="ru-RU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між</a:t>
            </a:r>
            <a:r>
              <a:rPr lang="ru-RU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клієнтами</a:t>
            </a:r>
            <a:r>
              <a:rPr lang="ru-RU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72921082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500"/>
                            </p:stCondLst>
                            <p:childTnLst>
                              <p:par>
                                <p:cTn id="15" presetID="42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42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500"/>
                            </p:stCondLst>
                            <p:childTnLst>
                              <p:par>
                                <p:cTn id="27" presetID="42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uiExpand="1" build="p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701040"/>
            <a:ext cx="12192000" cy="2545080"/>
          </a:xfrm>
          <a:solidFill>
            <a:schemeClr val="tx1">
              <a:alpha val="70000"/>
            </a:schemeClr>
          </a:solidFill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32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	В </a:t>
            </a:r>
            <a:r>
              <a:rPr lang="ru-RU" sz="32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Україні</a:t>
            </a:r>
            <a:r>
              <a:rPr lang="ru-RU" sz="32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ж </a:t>
            </a:r>
            <a:r>
              <a:rPr lang="ru-RU" sz="32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виконання</a:t>
            </a:r>
            <a:r>
              <a:rPr lang="ru-RU" sz="32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sz="32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цих</a:t>
            </a:r>
            <a:r>
              <a:rPr lang="ru-RU" sz="32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sz="32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функцій</a:t>
            </a:r>
            <a:r>
              <a:rPr lang="ru-RU" sz="32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банками </a:t>
            </a:r>
            <a:r>
              <a:rPr lang="ru-RU" sz="32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пов'язане</a:t>
            </a:r>
            <a:r>
              <a:rPr lang="ru-RU" sz="32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з </a:t>
            </a:r>
            <a:r>
              <a:rPr lang="ru-RU" sz="32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викладеними</a:t>
            </a:r>
            <a:r>
              <a:rPr lang="ru-RU" sz="32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sz="32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нижче</a:t>
            </a:r>
            <a:r>
              <a:rPr lang="ru-RU" sz="32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проблемами, </a:t>
            </a:r>
            <a:r>
              <a:rPr lang="ru-RU" sz="32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серед</a:t>
            </a:r>
            <a:r>
              <a:rPr lang="ru-RU" sz="32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sz="32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яких</a:t>
            </a:r>
            <a:r>
              <a:rPr lang="ru-RU" sz="32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: </a:t>
            </a:r>
            <a:r>
              <a:rPr lang="ru-RU" sz="32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відсутність</a:t>
            </a:r>
            <a:r>
              <a:rPr lang="ru-RU" sz="32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sz="32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довіри</a:t>
            </a:r>
            <a:r>
              <a:rPr lang="ru-RU" sz="32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до </a:t>
            </a:r>
            <a:r>
              <a:rPr lang="ru-RU" sz="32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банків</a:t>
            </a:r>
            <a:r>
              <a:rPr lang="ru-RU" sz="32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з боку </a:t>
            </a:r>
            <a:r>
              <a:rPr lang="ru-RU" sz="32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населення</a:t>
            </a:r>
            <a:r>
              <a:rPr lang="ru-RU" sz="32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, а, </a:t>
            </a:r>
            <a:r>
              <a:rPr lang="ru-RU" sz="32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отже</a:t>
            </a:r>
            <a:r>
              <a:rPr lang="ru-RU" sz="32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, і </a:t>
            </a:r>
            <a:r>
              <a:rPr lang="ru-RU" sz="32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незначна</a:t>
            </a:r>
            <a:r>
              <a:rPr lang="ru-RU" sz="32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sz="32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мобілізація</a:t>
            </a:r>
            <a:r>
              <a:rPr lang="ru-RU" sz="32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sz="32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ресурсів</a:t>
            </a:r>
            <a:r>
              <a:rPr lang="ru-RU" sz="32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банками </a:t>
            </a:r>
            <a:r>
              <a:rPr lang="ru-RU" sz="32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порівняно</a:t>
            </a:r>
            <a:r>
              <a:rPr lang="ru-RU" sz="32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з </a:t>
            </a:r>
            <a:r>
              <a:rPr lang="ru-RU" sz="32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потенційними</a:t>
            </a:r>
            <a:r>
              <a:rPr lang="ru-RU" sz="32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sz="32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її</a:t>
            </a:r>
            <a:r>
              <a:rPr lang="ru-RU" sz="32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sz="32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можливостями</a:t>
            </a:r>
            <a:r>
              <a:rPr lang="ru-RU" sz="32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; </a:t>
            </a:r>
            <a:r>
              <a:rPr lang="ru-RU" sz="32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низький</a:t>
            </a:r>
            <a:r>
              <a:rPr lang="ru-RU" sz="32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sz="3200" b="1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рівень</a:t>
            </a:r>
            <a:r>
              <a:rPr lang="ru-RU" sz="32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ru-RU" sz="32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кредитування</a:t>
            </a:r>
            <a:r>
              <a:rPr lang="ru-RU" sz="32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.</a:t>
            </a:r>
            <a:endParaRPr lang="ru-RU" sz="3200" b="1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22195390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1079</TotalTime>
  <Words>115</Words>
  <Application>Microsoft Office PowerPoint</Application>
  <PresentationFormat>Широкоэкранный</PresentationFormat>
  <Paragraphs>34</Paragraphs>
  <Slides>19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3" baseType="lpstr">
      <vt:lpstr>Arial</vt:lpstr>
      <vt:lpstr>Calibri</vt:lpstr>
      <vt:lpstr>Calibri Light</vt:lpstr>
      <vt:lpstr>Тема Office</vt:lpstr>
      <vt:lpstr>Проблеми підвищення ефективності роботи українських банків в період фінансової кризи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У результаті український банківський сектор не виконує ефективно своїх функцій, якими є: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Тісний взаємозв'язок між усіма сегментами фінансового сектора: будь-які проблеми, які виникають з небанківськими фінансовими установами, автоматично відбиваються на діяльності банків і банківського сектору у цілому. Серед цих проблем:</vt:lpstr>
      <vt:lpstr>Презентация PowerPoint</vt:lpstr>
      <vt:lpstr>Дякую за Увагу!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</dc:title>
  <dc:creator>Пользователь Windows</dc:creator>
  <cp:lastModifiedBy>Пользователь Windows</cp:lastModifiedBy>
  <cp:revision>26</cp:revision>
  <dcterms:created xsi:type="dcterms:W3CDTF">2019-09-08T08:34:59Z</dcterms:created>
  <dcterms:modified xsi:type="dcterms:W3CDTF">2019-09-12T03:35:55Z</dcterms:modified>
</cp:coreProperties>
</file>