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6"/>
  </p:notesMasterIdLst>
  <p:sldIdLst>
    <p:sldId id="261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E68C8-C54C-40D4-A071-C19861E41C2A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10A74-5E56-4DB7-8AC8-0BE0547F5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0A74-5E56-4DB7-8AC8-0BE0547F57A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1AC4160-76F6-4C83-841E-D56A94AAD1F2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A38A9A6-D005-48BF-ADF3-F12206239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86%D0%BC%D1%83%D0%BD%D0%BD%D0%B0_%D1%81%D0%B8%D1%81%D1%82%D0%B5%D0%BC%D0%B0" TargetMode="External"/><Relationship Id="rId3" Type="http://schemas.openxmlformats.org/officeDocument/2006/relationships/hyperlink" Target="https://uk.wikipedia.org/wiki/%D0%9D%D0%B5%D1%80%D0%B2%D0%B8" TargetMode="External"/><Relationship Id="rId7" Type="http://schemas.openxmlformats.org/officeDocument/2006/relationships/hyperlink" Target="https://uk.wikipedia.org/wiki/%D0%95%D0%BD%D0%B4%D0%BE%D0%BA%D1%80%D0%B8%D0%BD%D0%BD%D0%B0_%D1%81%D0%B8%D1%81%D1%82%D0%B5%D0%BC%D0%B0" TargetMode="External"/><Relationship Id="rId2" Type="http://schemas.openxmlformats.org/officeDocument/2006/relationships/hyperlink" Target="https://uk.wikipedia.org/wiki/%D0%9C%D0%BE%D1%80%D1%84%D0%BE%D0%BB%D0%BE%D0%B3%D1%96%D1%8F_(%D0%B1%D1%96%D0%BE%D0%BB%D0%BE%D0%B3%D1%96%D1%8F)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k.wikipedia.org/wiki/%D0%A0%D0%B5%D0%B0%D0%BA%D1%86%D1%96%D1%8F" TargetMode="External"/><Relationship Id="rId5" Type="http://schemas.openxmlformats.org/officeDocument/2006/relationships/hyperlink" Target="https://uk.wikipedia.org/wiki/%D0%9E%D1%80%D0%B3%D0%B0%D0%BD%D1%96%D0%B7%D0%BC" TargetMode="External"/><Relationship Id="rId4" Type="http://schemas.openxmlformats.org/officeDocument/2006/relationships/hyperlink" Target="https://uk.wikipedia.org/wiki/%D0%93%D1%83%D0%BC%D0%BE%D1%80%D0%B0%D0%BB%D1%8C%D0%BD%D0%B0_%D1%81%D0%B8%D1%81%D1%82%D0%B5%D0%BC%D0%B0" TargetMode="External"/><Relationship Id="rId9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714488"/>
            <a:ext cx="7239000" cy="2290769"/>
          </a:xfrm>
        </p:spPr>
        <p:txBody>
          <a:bodyPr/>
          <a:lstStyle/>
          <a:p>
            <a:pPr algn="ctr"/>
            <a: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на тему:</a:t>
            </a:r>
            <a:b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Нервова система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7800" y="4572000"/>
            <a:ext cx="3886200" cy="22860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198" y="357166"/>
            <a:ext cx="3071802" cy="6318469"/>
          </a:xfrm>
        </p:spPr>
        <p:txBody>
          <a:bodyPr/>
          <a:lstStyle/>
          <a:p>
            <a:r>
              <a:rPr lang="ru-RU" dirty="0" err="1" smtClean="0"/>
              <a:t>Уся</a:t>
            </a:r>
            <a:r>
              <a:rPr lang="ru-RU" dirty="0" smtClean="0"/>
              <a:t> </a:t>
            </a:r>
            <a:r>
              <a:rPr lang="ru-RU" dirty="0" err="1" smtClean="0"/>
              <a:t>нервова</a:t>
            </a:r>
            <a:r>
              <a:rPr lang="ru-RU" dirty="0" smtClean="0"/>
              <a:t> система (центральна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периферична</a:t>
            </a:r>
            <a:r>
              <a:rPr lang="ru-RU" dirty="0" smtClean="0"/>
              <a:t>) </a:t>
            </a:r>
            <a:r>
              <a:rPr lang="ru-RU" dirty="0" err="1" smtClean="0"/>
              <a:t>функціонально</a:t>
            </a:r>
            <a:r>
              <a:rPr lang="ru-RU" dirty="0" smtClean="0"/>
              <a:t> </a:t>
            </a:r>
            <a:r>
              <a:rPr lang="ru-RU" dirty="0" err="1" smtClean="0"/>
              <a:t>поділяється</a:t>
            </a:r>
            <a:r>
              <a:rPr lang="ru-RU" dirty="0" smtClean="0"/>
              <a:t> на </a:t>
            </a:r>
            <a:r>
              <a:rPr lang="ru-RU" dirty="0" err="1" smtClean="0"/>
              <a:t>соматичну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автономну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вегетативну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Соматична</a:t>
            </a:r>
            <a:r>
              <a:rPr lang="ru-RU" dirty="0" smtClean="0"/>
              <a:t> </a:t>
            </a:r>
            <a:r>
              <a:rPr lang="ru-RU" dirty="0" err="1" smtClean="0"/>
              <a:t>охоплює</a:t>
            </a:r>
            <a:r>
              <a:rPr lang="ru-RU" dirty="0" smtClean="0"/>
              <a:t> </a:t>
            </a:r>
            <a:r>
              <a:rPr lang="ru-RU" dirty="0" err="1" smtClean="0"/>
              <a:t>ті</a:t>
            </a:r>
            <a:r>
              <a:rPr lang="ru-RU" dirty="0" smtClean="0"/>
              <a:t> </a:t>
            </a:r>
            <a:r>
              <a:rPr lang="ru-RU" dirty="0" err="1" smtClean="0"/>
              <a:t>відділи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периферичної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іннервують</a:t>
            </a:r>
            <a:r>
              <a:rPr lang="ru-RU" dirty="0" smtClean="0"/>
              <a:t> </a:t>
            </a:r>
            <a:r>
              <a:rPr lang="ru-RU" dirty="0" err="1" smtClean="0"/>
              <a:t>скелетні</a:t>
            </a:r>
            <a:r>
              <a:rPr lang="ru-RU" dirty="0" smtClean="0"/>
              <a:t> </a:t>
            </a:r>
            <a:r>
              <a:rPr lang="ru-RU" dirty="0" err="1" smtClean="0"/>
              <a:t>м'язи</a:t>
            </a:r>
            <a:r>
              <a:rPr lang="ru-RU" dirty="0" smtClean="0"/>
              <a:t> та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 err="1" smtClean="0"/>
              <a:t>чуття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mtsh-bio-8-1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2984"/>
            <a:ext cx="5943642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14290"/>
            <a:ext cx="4429156" cy="64294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До </a:t>
            </a:r>
            <a:r>
              <a:rPr lang="ru-RU" dirty="0" err="1" smtClean="0"/>
              <a:t>автономної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 </a:t>
            </a:r>
            <a:r>
              <a:rPr lang="ru-RU" dirty="0" err="1" smtClean="0"/>
              <a:t>відносять</a:t>
            </a:r>
            <a:r>
              <a:rPr lang="ru-RU" dirty="0" smtClean="0"/>
              <a:t> </a:t>
            </a:r>
            <a:r>
              <a:rPr lang="ru-RU" dirty="0" err="1" smtClean="0"/>
              <a:t>відділи</a:t>
            </a:r>
            <a:r>
              <a:rPr lang="ru-RU" dirty="0" smtClean="0"/>
              <a:t> головного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нерви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їхніми</a:t>
            </a:r>
            <a:r>
              <a:rPr lang="ru-RU" dirty="0" smtClean="0"/>
              <a:t> </a:t>
            </a:r>
            <a:r>
              <a:rPr lang="ru-RU" dirty="0" err="1" smtClean="0"/>
              <a:t>розгалуженнями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іннервують</a:t>
            </a:r>
            <a:r>
              <a:rPr lang="ru-RU" dirty="0" smtClean="0"/>
              <a:t> </a:t>
            </a:r>
            <a:r>
              <a:rPr lang="ru-RU" dirty="0" err="1" smtClean="0"/>
              <a:t>переважно</a:t>
            </a:r>
            <a:r>
              <a:rPr lang="ru-RU" dirty="0" smtClean="0"/>
              <a:t> </a:t>
            </a:r>
            <a:r>
              <a:rPr lang="ru-RU" dirty="0" err="1" smtClean="0"/>
              <a:t>внутрішні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: </a:t>
            </a:r>
            <a:r>
              <a:rPr lang="ru-RU" dirty="0" err="1" smtClean="0"/>
              <a:t>серце</a:t>
            </a:r>
            <a:r>
              <a:rPr lang="ru-RU" dirty="0" smtClean="0"/>
              <a:t>, </a:t>
            </a:r>
            <a:r>
              <a:rPr lang="ru-RU" dirty="0" err="1" smtClean="0"/>
              <a:t>судини</a:t>
            </a:r>
            <a:r>
              <a:rPr lang="ru-RU" dirty="0" smtClean="0"/>
              <a:t>, </a:t>
            </a:r>
            <a:r>
              <a:rPr lang="ru-RU" dirty="0" err="1" smtClean="0"/>
              <a:t>залози</a:t>
            </a:r>
            <a:r>
              <a:rPr lang="ru-RU" dirty="0" smtClean="0"/>
              <a:t> </a:t>
            </a:r>
            <a:r>
              <a:rPr lang="ru-RU" dirty="0" err="1" smtClean="0"/>
              <a:t>внутрішньої</a:t>
            </a:r>
            <a:r>
              <a:rPr lang="ru-RU" dirty="0" smtClean="0"/>
              <a:t> </a:t>
            </a:r>
            <a:r>
              <a:rPr lang="ru-RU" dirty="0" err="1" smtClean="0"/>
              <a:t>секреції</a:t>
            </a:r>
            <a:r>
              <a:rPr lang="ru-RU" dirty="0" smtClean="0"/>
              <a:t> та </a:t>
            </a:r>
            <a:r>
              <a:rPr lang="ru-RU" dirty="0" err="1" smtClean="0"/>
              <a:t>ін</a:t>
            </a:r>
            <a:r>
              <a:rPr lang="ru-RU" dirty="0" smtClean="0"/>
              <a:t>. Автономна </a:t>
            </a:r>
            <a:r>
              <a:rPr lang="ru-RU" dirty="0" err="1" smtClean="0"/>
              <a:t>нервова</a:t>
            </a:r>
            <a:r>
              <a:rPr lang="ru-RU" dirty="0" smtClean="0"/>
              <a:t> система, в свою </a:t>
            </a:r>
            <a:r>
              <a:rPr lang="ru-RU" dirty="0" err="1" smtClean="0"/>
              <a:t>чергу</a:t>
            </a:r>
            <a:r>
              <a:rPr lang="ru-RU" dirty="0" smtClean="0"/>
              <a:t>, </a:t>
            </a:r>
            <a:r>
              <a:rPr lang="ru-RU" dirty="0" err="1" smtClean="0"/>
              <a:t>поділяється</a:t>
            </a:r>
            <a:r>
              <a:rPr lang="ru-RU" dirty="0" smtClean="0"/>
              <a:t> на </a:t>
            </a:r>
            <a:r>
              <a:rPr lang="ru-RU" dirty="0" err="1" smtClean="0"/>
              <a:t>симпатичну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парасимпатичну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Автономна </a:t>
            </a:r>
            <a:r>
              <a:rPr lang="ru-RU" dirty="0" err="1" smtClean="0"/>
              <a:t>нервова</a:t>
            </a:r>
            <a:r>
              <a:rPr lang="ru-RU" dirty="0" smtClean="0"/>
              <a:t> система </a:t>
            </a:r>
            <a:r>
              <a:rPr lang="ru-RU" dirty="0" err="1" smtClean="0"/>
              <a:t>іннервує</a:t>
            </a:r>
            <a:r>
              <a:rPr lang="ru-RU" dirty="0" smtClean="0"/>
              <a:t> весь </a:t>
            </a:r>
            <a:r>
              <a:rPr lang="ru-RU" dirty="0" err="1" smtClean="0"/>
              <a:t>організм</a:t>
            </a:r>
            <a:r>
              <a:rPr lang="ru-RU" dirty="0" smtClean="0"/>
              <a:t> у </a:t>
            </a:r>
            <a:r>
              <a:rPr lang="ru-RU" dirty="0" err="1" smtClean="0"/>
              <a:t>цілому</a:t>
            </a:r>
            <a:r>
              <a:rPr lang="ru-RU" dirty="0" smtClean="0"/>
              <a:t>,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тканини</a:t>
            </a:r>
            <a:r>
              <a:rPr lang="ru-RU" dirty="0" smtClean="0"/>
              <a:t>: </a:t>
            </a:r>
            <a:r>
              <a:rPr lang="ru-RU" dirty="0" err="1" smtClean="0"/>
              <a:t>залози</a:t>
            </a:r>
            <a:r>
              <a:rPr lang="ru-RU" dirty="0" smtClean="0"/>
              <a:t>, </a:t>
            </a:r>
            <a:r>
              <a:rPr lang="ru-RU" dirty="0" err="1" smtClean="0"/>
              <a:t>непосмуговані</a:t>
            </a:r>
            <a:r>
              <a:rPr lang="ru-RU" dirty="0" smtClean="0"/>
              <a:t> </a:t>
            </a:r>
            <a:r>
              <a:rPr lang="ru-RU" dirty="0" err="1" smtClean="0"/>
              <a:t>м'язи</a:t>
            </a:r>
            <a:r>
              <a:rPr lang="ru-RU" dirty="0" smtClean="0"/>
              <a:t>, </a:t>
            </a:r>
            <a:r>
              <a:rPr lang="ru-RU" dirty="0" err="1" smtClean="0"/>
              <a:t>кровоносні</a:t>
            </a:r>
            <a:r>
              <a:rPr lang="ru-RU" dirty="0" smtClean="0"/>
              <a:t> </a:t>
            </a:r>
            <a:r>
              <a:rPr lang="ru-RU" dirty="0" err="1" smtClean="0"/>
              <a:t>судини</a:t>
            </a:r>
            <a:r>
              <a:rPr lang="ru-RU" dirty="0" smtClean="0"/>
              <a:t>,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 err="1" smtClean="0"/>
              <a:t>чуття</a:t>
            </a:r>
            <a:r>
              <a:rPr lang="ru-RU" dirty="0" smtClean="0"/>
              <a:t>, </a:t>
            </a:r>
            <a:r>
              <a:rPr lang="ru-RU" dirty="0" err="1" smtClean="0"/>
              <a:t>нарешті</a:t>
            </a:r>
            <a:r>
              <a:rPr lang="ru-RU" dirty="0" smtClean="0"/>
              <a:t>,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саму </a:t>
            </a:r>
            <a:r>
              <a:rPr lang="ru-RU" dirty="0" err="1" smtClean="0"/>
              <a:t>центральну</a:t>
            </a:r>
            <a:r>
              <a:rPr lang="ru-RU" dirty="0" smtClean="0"/>
              <a:t> </a:t>
            </a:r>
            <a:r>
              <a:rPr lang="ru-RU" dirty="0" err="1" smtClean="0"/>
              <a:t>нервову</a:t>
            </a:r>
            <a:r>
              <a:rPr lang="ru-RU" dirty="0" smtClean="0"/>
              <a:t> систему. </a:t>
            </a:r>
            <a:r>
              <a:rPr lang="ru-RU" dirty="0" err="1" smtClean="0"/>
              <a:t>Більшість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іннервується</a:t>
            </a:r>
            <a:r>
              <a:rPr lang="ru-RU" dirty="0" smtClean="0"/>
              <a:t> </a:t>
            </a:r>
            <a:r>
              <a:rPr lang="ru-RU" dirty="0" err="1" smtClean="0"/>
              <a:t>одночасно</a:t>
            </a:r>
            <a:r>
              <a:rPr lang="ru-RU" dirty="0" smtClean="0"/>
              <a:t> як симпатичною, так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парасимпатичною</a:t>
            </a:r>
            <a:r>
              <a:rPr lang="ru-RU" dirty="0" smtClean="0"/>
              <a:t> </a:t>
            </a:r>
            <a:r>
              <a:rPr lang="ru-RU" dirty="0" err="1" smtClean="0"/>
              <a:t>нервовою</a:t>
            </a:r>
            <a:r>
              <a:rPr lang="ru-RU" dirty="0" smtClean="0"/>
              <a:t> системою, </a:t>
            </a:r>
            <a:r>
              <a:rPr lang="ru-RU" dirty="0" err="1" smtClean="0"/>
              <a:t>однак</a:t>
            </a:r>
            <a:r>
              <a:rPr lang="ru-RU" dirty="0" smtClean="0"/>
              <a:t> вони </a:t>
            </a:r>
            <a:r>
              <a:rPr lang="ru-RU" dirty="0" err="1" smtClean="0"/>
              <a:t>діють</a:t>
            </a:r>
            <a:r>
              <a:rPr lang="ru-RU" dirty="0" smtClean="0"/>
              <a:t> на один </a:t>
            </a:r>
            <a:r>
              <a:rPr lang="ru-RU" dirty="0" err="1" smtClean="0"/>
              <a:t>і</a:t>
            </a:r>
            <a:r>
              <a:rPr lang="ru-RU" dirty="0" smtClean="0"/>
              <a:t> той </a:t>
            </a:r>
            <a:r>
              <a:rPr lang="ru-RU" dirty="0" err="1" smtClean="0"/>
              <a:t>самий</a:t>
            </a:r>
            <a:r>
              <a:rPr lang="ru-RU" dirty="0" smtClean="0"/>
              <a:t> орган </a:t>
            </a:r>
            <a:r>
              <a:rPr lang="ru-RU" dirty="0" err="1" smtClean="0"/>
              <a:t>протилежно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image1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500042"/>
            <a:ext cx="451124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64157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214686"/>
            <a:ext cx="3933835" cy="349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85728"/>
            <a:ext cx="8215338" cy="350046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Автономна </a:t>
            </a:r>
            <a:r>
              <a:rPr lang="ru-RU" dirty="0" err="1" smtClean="0"/>
              <a:t>нервова</a:t>
            </a:r>
            <a:r>
              <a:rPr lang="ru-RU" dirty="0" smtClean="0"/>
              <a:t> система не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особливих</a:t>
            </a:r>
            <a:r>
              <a:rPr lang="ru-RU" dirty="0" smtClean="0"/>
              <a:t> </a:t>
            </a:r>
            <a:r>
              <a:rPr lang="ru-RU" dirty="0" err="1" smtClean="0"/>
              <a:t>аферентних</a:t>
            </a:r>
            <a:r>
              <a:rPr lang="ru-RU" dirty="0" smtClean="0"/>
              <a:t>, </a:t>
            </a:r>
            <a:r>
              <a:rPr lang="ru-RU" dirty="0" err="1" smtClean="0"/>
              <a:t>чутливих</a:t>
            </a:r>
            <a:r>
              <a:rPr lang="ru-RU" dirty="0" smtClean="0"/>
              <a:t> </a:t>
            </a:r>
            <a:r>
              <a:rPr lang="ru-RU" dirty="0" err="1" smtClean="0"/>
              <a:t>шляхів</a:t>
            </a:r>
            <a:r>
              <a:rPr lang="ru-RU" dirty="0" smtClean="0"/>
              <a:t>. </a:t>
            </a:r>
            <a:r>
              <a:rPr lang="ru-RU" dirty="0" err="1" smtClean="0"/>
              <a:t>Чутливі</a:t>
            </a:r>
            <a:r>
              <a:rPr lang="ru-RU" dirty="0" smtClean="0"/>
              <a:t> </a:t>
            </a:r>
            <a:r>
              <a:rPr lang="ru-RU" dirty="0" err="1" smtClean="0"/>
              <a:t>імпульси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спрямовуються</a:t>
            </a:r>
            <a:r>
              <a:rPr lang="ru-RU" dirty="0" smtClean="0"/>
              <a:t> по </a:t>
            </a:r>
            <a:r>
              <a:rPr lang="ru-RU" dirty="0" err="1" smtClean="0"/>
              <a:t>чутливих</a:t>
            </a:r>
            <a:r>
              <a:rPr lang="ru-RU" dirty="0" smtClean="0"/>
              <a:t> волокнах, </a:t>
            </a:r>
            <a:r>
              <a:rPr lang="ru-RU" dirty="0" err="1" smtClean="0"/>
              <a:t>спільних</a:t>
            </a:r>
            <a:r>
              <a:rPr lang="ru-RU" dirty="0" smtClean="0"/>
              <a:t> для </a:t>
            </a:r>
            <a:r>
              <a:rPr lang="ru-RU" dirty="0" err="1" smtClean="0"/>
              <a:t>вегетативної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соматичної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. </a:t>
            </a:r>
            <a:r>
              <a:rPr lang="ru-RU" dirty="0" err="1" smtClean="0"/>
              <a:t>Вищий</a:t>
            </a:r>
            <a:r>
              <a:rPr lang="ru-RU" dirty="0" smtClean="0"/>
              <a:t> контроль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регуляцію</a:t>
            </a:r>
            <a:r>
              <a:rPr lang="ru-RU" dirty="0" smtClean="0"/>
              <a:t> </a:t>
            </a:r>
            <a:r>
              <a:rPr lang="ru-RU" dirty="0" err="1" smtClean="0"/>
              <a:t>функцій</a:t>
            </a:r>
            <a:r>
              <a:rPr lang="ru-RU" dirty="0" smtClean="0"/>
              <a:t> </a:t>
            </a:r>
            <a:r>
              <a:rPr lang="ru-RU" dirty="0" err="1" smtClean="0"/>
              <a:t>вегетативної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, як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соматичної</a:t>
            </a:r>
            <a:r>
              <a:rPr lang="ru-RU" dirty="0" smtClean="0"/>
              <a:t>, </a:t>
            </a:r>
            <a:r>
              <a:rPr lang="ru-RU" dirty="0" err="1" smtClean="0"/>
              <a:t>здійснює</a:t>
            </a:r>
            <a:r>
              <a:rPr lang="ru-RU" dirty="0" smtClean="0"/>
              <a:t> кора великого </a:t>
            </a:r>
            <a:r>
              <a:rPr lang="ru-RU" dirty="0" err="1" smtClean="0"/>
              <a:t>мозку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Центри</a:t>
            </a:r>
            <a:r>
              <a:rPr lang="ru-RU" dirty="0" smtClean="0"/>
              <a:t> </a:t>
            </a:r>
            <a:r>
              <a:rPr lang="ru-RU" dirty="0" err="1" smtClean="0"/>
              <a:t>автономної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розміщені</a:t>
            </a:r>
            <a:r>
              <a:rPr lang="ru-RU" dirty="0" smtClean="0"/>
              <a:t> в </a:t>
            </a:r>
            <a:r>
              <a:rPr lang="ru-RU" dirty="0" err="1" smtClean="0"/>
              <a:t>середньому</a:t>
            </a:r>
            <a:r>
              <a:rPr lang="ru-RU" dirty="0" smtClean="0"/>
              <a:t>, </a:t>
            </a:r>
            <a:r>
              <a:rPr lang="ru-RU" dirty="0" err="1" smtClean="0"/>
              <a:t>довгастому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спинному </a:t>
            </a:r>
            <a:r>
              <a:rPr lang="ru-RU" dirty="0" err="1" smtClean="0"/>
              <a:t>мозку</a:t>
            </a:r>
            <a:r>
              <a:rPr lang="ru-RU" dirty="0" smtClean="0"/>
              <a:t>, а </a:t>
            </a:r>
            <a:r>
              <a:rPr lang="ru-RU" dirty="0" err="1" smtClean="0"/>
              <a:t>периферична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складається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</a:t>
            </a:r>
            <a:r>
              <a:rPr lang="ru-RU" dirty="0" err="1" smtClean="0"/>
              <a:t>вузлів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волокон,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іннервують</a:t>
            </a:r>
            <a:r>
              <a:rPr lang="ru-RU" dirty="0" smtClean="0"/>
              <a:t> </a:t>
            </a:r>
            <a:r>
              <a:rPr lang="ru-RU" dirty="0" err="1" smtClean="0"/>
              <a:t>робочий</a:t>
            </a:r>
            <a:r>
              <a:rPr lang="ru-RU" dirty="0" smtClean="0"/>
              <a:t> орган.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нейрона (</a:t>
            </a:r>
            <a:r>
              <a:rPr lang="ru-RU" dirty="0" err="1" smtClean="0"/>
              <a:t>першого</a:t>
            </a:r>
            <a:r>
              <a:rPr lang="ru-RU" dirty="0" smtClean="0"/>
              <a:t>),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міститься</a:t>
            </a:r>
            <a:r>
              <a:rPr lang="ru-RU" dirty="0" smtClean="0"/>
              <a:t> в </a:t>
            </a:r>
            <a:r>
              <a:rPr lang="ru-RU" dirty="0" err="1" smtClean="0"/>
              <a:t>центральній</a:t>
            </a:r>
            <a:r>
              <a:rPr lang="ru-RU" dirty="0" smtClean="0"/>
              <a:t> </a:t>
            </a:r>
            <a:r>
              <a:rPr lang="ru-RU" dirty="0" err="1" smtClean="0"/>
              <a:t>нервовій</a:t>
            </a:r>
            <a:r>
              <a:rPr lang="ru-RU" dirty="0" smtClean="0"/>
              <a:t> </a:t>
            </a:r>
            <a:r>
              <a:rPr lang="ru-RU" dirty="0" err="1" smtClean="0"/>
              <a:t>системі</a:t>
            </a:r>
            <a:r>
              <a:rPr lang="ru-RU" dirty="0" smtClean="0"/>
              <a:t>, </a:t>
            </a:r>
            <a:r>
              <a:rPr lang="ru-RU" dirty="0" err="1" smtClean="0"/>
              <a:t>відходить</a:t>
            </a:r>
            <a:r>
              <a:rPr lang="ru-RU" dirty="0" smtClean="0"/>
              <a:t> </a:t>
            </a:r>
            <a:r>
              <a:rPr lang="ru-RU" dirty="0" err="1" smtClean="0"/>
              <a:t>довгий</a:t>
            </a:r>
            <a:r>
              <a:rPr lang="ru-RU" dirty="0" smtClean="0"/>
              <a:t> </a:t>
            </a:r>
            <a:r>
              <a:rPr lang="ru-RU" dirty="0" err="1" smtClean="0"/>
              <a:t>відросток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утворює</a:t>
            </a:r>
            <a:r>
              <a:rPr lang="ru-RU" dirty="0" smtClean="0"/>
              <a:t> </a:t>
            </a:r>
            <a:r>
              <a:rPr lang="ru-RU" dirty="0" err="1" smtClean="0"/>
              <a:t>пресинаптичне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прегангліонарне</a:t>
            </a:r>
            <a:r>
              <a:rPr lang="ru-RU" dirty="0" smtClean="0"/>
              <a:t>, волокно.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переключається</a:t>
            </a:r>
            <a:r>
              <a:rPr lang="ru-RU" dirty="0" smtClean="0"/>
              <a:t> на </a:t>
            </a:r>
            <a:r>
              <a:rPr lang="ru-RU" dirty="0" err="1" smtClean="0"/>
              <a:t>другий</a:t>
            </a:r>
            <a:r>
              <a:rPr lang="ru-RU" dirty="0" smtClean="0"/>
              <a:t> нейрон, </a:t>
            </a:r>
            <a:r>
              <a:rPr lang="ru-RU" dirty="0" err="1" smtClean="0"/>
              <a:t>тіло</a:t>
            </a:r>
            <a:r>
              <a:rPr lang="ru-RU" dirty="0" smtClean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міститься</a:t>
            </a:r>
            <a:r>
              <a:rPr lang="ru-RU" dirty="0" smtClean="0"/>
              <a:t> в </a:t>
            </a:r>
            <a:r>
              <a:rPr lang="ru-RU" dirty="0" err="1" smtClean="0"/>
              <a:t>периферичному</a:t>
            </a:r>
            <a:r>
              <a:rPr lang="ru-RU" dirty="0" smtClean="0"/>
              <a:t> </a:t>
            </a:r>
            <a:r>
              <a:rPr lang="ru-RU" dirty="0" err="1" smtClean="0"/>
              <a:t>вузлі</a:t>
            </a:r>
            <a:r>
              <a:rPr lang="ru-RU" dirty="0" smtClean="0"/>
              <a:t> (</a:t>
            </a:r>
            <a:r>
              <a:rPr lang="ru-RU" dirty="0" err="1" smtClean="0"/>
              <a:t>ганглії</a:t>
            </a:r>
            <a:r>
              <a:rPr lang="ru-RU" dirty="0" smtClean="0"/>
              <a:t>, </a:t>
            </a:r>
            <a:r>
              <a:rPr lang="ru-RU" dirty="0" err="1" smtClean="0"/>
              <a:t>сплетенні</a:t>
            </a:r>
            <a:r>
              <a:rPr lang="ru-RU" dirty="0" smtClean="0"/>
              <a:t>),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нейрона </a:t>
            </a:r>
            <a:r>
              <a:rPr lang="ru-RU" dirty="0" err="1" smtClean="0"/>
              <a:t>відходить</a:t>
            </a:r>
            <a:r>
              <a:rPr lang="ru-RU" dirty="0" smtClean="0"/>
              <a:t> </a:t>
            </a:r>
            <a:r>
              <a:rPr lang="ru-RU" dirty="0" err="1" smtClean="0"/>
              <a:t>постсинаптичне</a:t>
            </a:r>
            <a:r>
              <a:rPr lang="ru-RU" dirty="0" smtClean="0"/>
              <a:t> (</a:t>
            </a:r>
            <a:r>
              <a:rPr lang="ru-RU" dirty="0" err="1" smtClean="0"/>
              <a:t>постгангліонарне</a:t>
            </a:r>
            <a:r>
              <a:rPr lang="ru-RU" dirty="0" smtClean="0"/>
              <a:t>) волокно до </a:t>
            </a:r>
            <a:r>
              <a:rPr lang="ru-RU" dirty="0" err="1" smtClean="0"/>
              <a:t>іннервованого</a:t>
            </a:r>
            <a:r>
              <a:rPr lang="ru-RU" dirty="0" smtClean="0"/>
              <a:t> органа.</a:t>
            </a:r>
          </a:p>
          <a:p>
            <a:endParaRPr lang="ru-RU" dirty="0"/>
          </a:p>
        </p:txBody>
      </p:sp>
      <p:pic>
        <p:nvPicPr>
          <p:cNvPr id="4" name="Рисунок 3" descr="slide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3540458"/>
            <a:ext cx="4429156" cy="3317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26" y="3143224"/>
            <a:ext cx="8786874" cy="371477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Симпатична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автономної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бере</a:t>
            </a:r>
            <a:r>
              <a:rPr lang="ru-RU" dirty="0" smtClean="0"/>
              <a:t> початок у </a:t>
            </a:r>
            <a:r>
              <a:rPr lang="ru-RU" dirty="0" err="1" smtClean="0"/>
              <a:t>середній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 (</a:t>
            </a:r>
            <a:r>
              <a:rPr lang="ru-RU" dirty="0" err="1" smtClean="0"/>
              <a:t>останній</a:t>
            </a:r>
            <a:r>
              <a:rPr lang="ru-RU" dirty="0" smtClean="0"/>
              <a:t> </a:t>
            </a:r>
            <a:r>
              <a:rPr lang="ru-RU" dirty="0" err="1" smtClean="0"/>
              <a:t>шийний</a:t>
            </a:r>
            <a:r>
              <a:rPr lang="ru-RU" dirty="0" smtClean="0"/>
              <a:t>, </a:t>
            </a:r>
            <a:r>
              <a:rPr lang="ru-RU" dirty="0" err="1" smtClean="0"/>
              <a:t>грудні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en-US" dirty="0" smtClean="0"/>
              <a:t>II-III </a:t>
            </a:r>
            <a:r>
              <a:rPr lang="ru-RU" dirty="0" err="1" smtClean="0"/>
              <a:t>поперекові</a:t>
            </a:r>
            <a:r>
              <a:rPr lang="ru-RU" dirty="0" smtClean="0"/>
              <a:t> </a:t>
            </a:r>
            <a:r>
              <a:rPr lang="ru-RU" dirty="0" err="1" smtClean="0"/>
              <a:t>сегменти</a:t>
            </a:r>
            <a:r>
              <a:rPr lang="ru-RU" dirty="0" smtClean="0"/>
              <a:t>), де </a:t>
            </a:r>
            <a:r>
              <a:rPr lang="ru-RU" dirty="0" err="1" smtClean="0"/>
              <a:t>містяться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перших </a:t>
            </a:r>
            <a:r>
              <a:rPr lang="ru-RU" dirty="0" err="1" smtClean="0"/>
              <a:t>нейронів</a:t>
            </a:r>
            <a:r>
              <a:rPr lang="ru-RU" dirty="0" smtClean="0"/>
              <a:t>, </a:t>
            </a:r>
            <a:r>
              <a:rPr lang="ru-RU" dirty="0" err="1" smtClean="0"/>
              <a:t>відростки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закінчуються</a:t>
            </a:r>
            <a:r>
              <a:rPr lang="ru-RU" dirty="0" smtClean="0"/>
              <a:t> в </a:t>
            </a:r>
            <a:r>
              <a:rPr lang="ru-RU" dirty="0" err="1" smtClean="0"/>
              <a:t>нервових</a:t>
            </a:r>
            <a:r>
              <a:rPr lang="ru-RU" dirty="0" smtClean="0"/>
              <a:t> </a:t>
            </a:r>
            <a:r>
              <a:rPr lang="ru-RU" dirty="0" err="1" smtClean="0"/>
              <a:t>вузлах</a:t>
            </a:r>
            <a:r>
              <a:rPr lang="ru-RU" dirty="0" smtClean="0"/>
              <a:t> </a:t>
            </a:r>
            <a:r>
              <a:rPr lang="ru-RU" dirty="0" err="1" smtClean="0"/>
              <a:t>двох</a:t>
            </a:r>
            <a:r>
              <a:rPr lang="ru-RU" dirty="0" smtClean="0"/>
              <a:t> </a:t>
            </a:r>
            <a:r>
              <a:rPr lang="ru-RU" dirty="0" err="1" smtClean="0"/>
              <a:t>симпатичних</a:t>
            </a:r>
            <a:r>
              <a:rPr lang="ru-RU" dirty="0" smtClean="0"/>
              <a:t> </a:t>
            </a:r>
            <a:r>
              <a:rPr lang="ru-RU" dirty="0" err="1" smtClean="0"/>
              <a:t>ланцюгів</a:t>
            </a:r>
            <a:r>
              <a:rPr lang="ru-RU" dirty="0" smtClean="0"/>
              <a:t>, </a:t>
            </a:r>
            <a:r>
              <a:rPr lang="ru-RU" dirty="0" err="1" smtClean="0"/>
              <a:t>розміщених</a:t>
            </a:r>
            <a:r>
              <a:rPr lang="ru-RU" dirty="0" smtClean="0"/>
              <a:t> по </a:t>
            </a:r>
            <a:r>
              <a:rPr lang="ru-RU" dirty="0" err="1" smtClean="0"/>
              <a:t>обидва</a:t>
            </a:r>
            <a:r>
              <a:rPr lang="ru-RU" dirty="0" smtClean="0"/>
              <a:t> боки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спереду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хребта. В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ланцюгах</a:t>
            </a:r>
            <a:r>
              <a:rPr lang="ru-RU" dirty="0" smtClean="0"/>
              <a:t> </a:t>
            </a:r>
            <a:r>
              <a:rPr lang="ru-RU" dirty="0" err="1" smtClean="0"/>
              <a:t>містяться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нейронів</a:t>
            </a:r>
            <a:r>
              <a:rPr lang="ru-RU" dirty="0" smtClean="0"/>
              <a:t>, </a:t>
            </a:r>
            <a:r>
              <a:rPr lang="ru-RU" dirty="0" err="1" smtClean="0"/>
              <a:t>відростки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безпосередньо</a:t>
            </a:r>
            <a:r>
              <a:rPr lang="ru-RU" dirty="0" smtClean="0"/>
              <a:t> </a:t>
            </a:r>
            <a:r>
              <a:rPr lang="ru-RU" dirty="0" err="1" smtClean="0"/>
              <a:t>іннервують</a:t>
            </a:r>
            <a:r>
              <a:rPr lang="ru-RU" dirty="0" smtClean="0"/>
              <a:t> </a:t>
            </a:r>
            <a:r>
              <a:rPr lang="ru-RU" dirty="0" err="1" smtClean="0"/>
              <a:t>робочі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. У </a:t>
            </a:r>
            <a:r>
              <a:rPr lang="ru-RU" dirty="0" err="1" smtClean="0"/>
              <a:t>вузлах</a:t>
            </a:r>
            <a:r>
              <a:rPr lang="ru-RU" dirty="0" smtClean="0"/>
              <a:t> перший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нейрони</a:t>
            </a:r>
            <a:r>
              <a:rPr lang="ru-RU" dirty="0" smtClean="0"/>
              <a:t> </a:t>
            </a:r>
            <a:r>
              <a:rPr lang="ru-RU" dirty="0" err="1" smtClean="0"/>
              <a:t>з'єднуються</a:t>
            </a:r>
            <a:r>
              <a:rPr lang="ru-RU" dirty="0" smtClean="0"/>
              <a:t>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синапсів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Парасимпатична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автономної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утворена</a:t>
            </a:r>
            <a:r>
              <a:rPr lang="ru-RU" dirty="0" smtClean="0"/>
              <a:t> </a:t>
            </a:r>
            <a:r>
              <a:rPr lang="ru-RU" dirty="0" err="1" smtClean="0"/>
              <a:t>кількома</a:t>
            </a:r>
            <a:r>
              <a:rPr lang="ru-RU" dirty="0" smtClean="0"/>
              <a:t> нервами, </a:t>
            </a:r>
            <a:r>
              <a:rPr lang="ru-RU" dirty="0" err="1" smtClean="0"/>
              <a:t>тіла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містяться</a:t>
            </a:r>
            <a:r>
              <a:rPr lang="ru-RU" dirty="0" smtClean="0"/>
              <a:t> в </a:t>
            </a:r>
            <a:r>
              <a:rPr lang="ru-RU" dirty="0" err="1" smtClean="0"/>
              <a:t>середньому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довгастому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та в </a:t>
            </a:r>
            <a:r>
              <a:rPr lang="en-US" dirty="0" smtClean="0"/>
              <a:t>II-IV </a:t>
            </a:r>
            <a:r>
              <a:rPr lang="ru-RU" dirty="0" smtClean="0"/>
              <a:t>сегментах </a:t>
            </a:r>
            <a:r>
              <a:rPr lang="ru-RU" dirty="0" err="1" smtClean="0"/>
              <a:t>крижового</a:t>
            </a:r>
            <a:r>
              <a:rPr lang="ru-RU" dirty="0" smtClean="0"/>
              <a:t> </a:t>
            </a:r>
            <a:r>
              <a:rPr lang="ru-RU" dirty="0" err="1" smtClean="0"/>
              <a:t>відділу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. </a:t>
            </a:r>
            <a:r>
              <a:rPr lang="ru-RU" dirty="0" err="1" smtClean="0"/>
              <a:t>Парасимпатичні</a:t>
            </a:r>
            <a:r>
              <a:rPr lang="ru-RU" dirty="0" smtClean="0"/>
              <a:t> </a:t>
            </a:r>
            <a:r>
              <a:rPr lang="ru-RU" dirty="0" err="1" smtClean="0"/>
              <a:t>вузли</a:t>
            </a:r>
            <a:r>
              <a:rPr lang="ru-RU" dirty="0" smtClean="0"/>
              <a:t>, в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знаходяться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других </a:t>
            </a:r>
            <a:r>
              <a:rPr lang="ru-RU" dirty="0" err="1" smtClean="0"/>
              <a:t>нейронів</a:t>
            </a:r>
            <a:r>
              <a:rPr lang="ru-RU" dirty="0" smtClean="0"/>
              <a:t>, </a:t>
            </a:r>
            <a:r>
              <a:rPr lang="ru-RU" dirty="0" err="1" smtClean="0"/>
              <a:t>розміщені</a:t>
            </a:r>
            <a:r>
              <a:rPr lang="ru-RU" dirty="0" smtClean="0"/>
              <a:t> в органах, на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вони </a:t>
            </a:r>
            <a:r>
              <a:rPr lang="ru-RU" dirty="0" err="1" smtClean="0"/>
              <a:t>впливають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3d-background-neural-networks_97716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0"/>
            <a:ext cx="4572032" cy="3045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357166"/>
            <a:ext cx="3886200" cy="621510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Автономна </a:t>
            </a:r>
            <a:r>
              <a:rPr lang="ru-RU" dirty="0" err="1" smtClean="0"/>
              <a:t>нервова</a:t>
            </a:r>
            <a:r>
              <a:rPr lang="ru-RU" dirty="0" smtClean="0"/>
              <a:t> система </a:t>
            </a:r>
            <a:r>
              <a:rPr lang="ru-RU" dirty="0" err="1" smtClean="0"/>
              <a:t>регулює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змінює</a:t>
            </a:r>
            <a:r>
              <a:rPr lang="ru-RU" dirty="0" smtClean="0"/>
              <a:t> </a:t>
            </a:r>
            <a:r>
              <a:rPr lang="ru-RU" dirty="0" err="1" smtClean="0"/>
              <a:t>фізіологічний</a:t>
            </a:r>
            <a:r>
              <a:rPr lang="ru-RU" dirty="0" smtClean="0"/>
              <a:t> стан тканин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, </a:t>
            </a:r>
            <a:r>
              <a:rPr lang="ru-RU" dirty="0" err="1" smtClean="0"/>
              <a:t>пристосовуючи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до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всього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 в </a:t>
            </a:r>
            <a:r>
              <a:rPr lang="ru-RU" dirty="0" err="1" smtClean="0"/>
              <a:t>умовах</a:t>
            </a:r>
            <a:r>
              <a:rPr lang="ru-RU" dirty="0" smtClean="0"/>
              <a:t> </a:t>
            </a:r>
            <a:r>
              <a:rPr lang="ru-RU" dirty="0" err="1" smtClean="0"/>
              <a:t>навколишнього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r>
              <a:rPr lang="ru-RU" dirty="0" smtClean="0"/>
              <a:t>, не </a:t>
            </a:r>
            <a:r>
              <a:rPr lang="ru-RU" dirty="0" err="1" smtClean="0"/>
              <a:t>підкоряючись</a:t>
            </a:r>
            <a:r>
              <a:rPr lang="ru-RU" dirty="0" smtClean="0"/>
              <a:t> </a:t>
            </a:r>
            <a:r>
              <a:rPr lang="ru-RU" dirty="0" err="1" smtClean="0"/>
              <a:t>волі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мати</a:t>
            </a:r>
            <a:r>
              <a:rPr lang="ru-RU" dirty="0" smtClean="0"/>
              <a:t> на </a:t>
            </a:r>
            <a:r>
              <a:rPr lang="ru-RU" dirty="0" err="1" smtClean="0"/>
              <a:t>увазі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поділ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на</a:t>
            </a:r>
            <a:r>
              <a:rPr lang="ru-RU" dirty="0" smtClean="0"/>
              <a:t> </a:t>
            </a:r>
            <a:r>
              <a:rPr lang="ru-RU" dirty="0" err="1" smtClean="0"/>
              <a:t>соматичну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автономну</a:t>
            </a:r>
            <a:r>
              <a:rPr lang="ru-RU" dirty="0" smtClean="0"/>
              <a:t>, як </a:t>
            </a:r>
            <a:r>
              <a:rPr lang="ru-RU" dirty="0" err="1" smtClean="0"/>
              <a:t>і</a:t>
            </a:r>
            <a:r>
              <a:rPr lang="ru-RU" dirty="0" smtClean="0"/>
              <a:t> на </a:t>
            </a:r>
            <a:r>
              <a:rPr lang="ru-RU" dirty="0" err="1" smtClean="0"/>
              <a:t>центральну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периферичну</a:t>
            </a:r>
            <a:r>
              <a:rPr lang="ru-RU" dirty="0" smtClean="0"/>
              <a:t>,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умовний</a:t>
            </a:r>
            <a:r>
              <a:rPr lang="ru-RU" dirty="0" smtClean="0"/>
              <a:t> характер,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відділи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анатомічне</a:t>
            </a:r>
            <a:r>
              <a:rPr lang="ru-RU" dirty="0" smtClean="0"/>
              <a:t> та </a:t>
            </a:r>
            <a:r>
              <a:rPr lang="ru-RU" dirty="0" err="1" smtClean="0"/>
              <a:t>функціонально</a:t>
            </a:r>
            <a:r>
              <a:rPr lang="ru-RU" dirty="0" smtClean="0"/>
              <a:t> </a:t>
            </a:r>
            <a:r>
              <a:rPr lang="ru-RU" dirty="0" err="1" smtClean="0"/>
              <a:t>пов'язані</a:t>
            </a:r>
            <a:r>
              <a:rPr lang="ru-RU" dirty="0" smtClean="0"/>
              <a:t> один </a:t>
            </a:r>
            <a:r>
              <a:rPr lang="ru-RU" dirty="0" err="1" smtClean="0"/>
              <a:t>з</a:t>
            </a:r>
            <a:r>
              <a:rPr lang="ru-RU" dirty="0" smtClean="0"/>
              <a:t> одним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працюють</a:t>
            </a:r>
            <a:r>
              <a:rPr lang="ru-RU" dirty="0" smtClean="0"/>
              <a:t> як </a:t>
            </a:r>
            <a:r>
              <a:rPr lang="ru-RU" dirty="0" err="1" smtClean="0"/>
              <a:t>єдине</a:t>
            </a:r>
            <a:r>
              <a:rPr lang="ru-RU" dirty="0" smtClean="0"/>
              <a:t> </a:t>
            </a:r>
            <a:r>
              <a:rPr lang="ru-RU" dirty="0" err="1" smtClean="0"/>
              <a:t>ціле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nervova-sistema-tsikavi-fakti-185x1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000108"/>
            <a:ext cx="4428052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285728"/>
            <a:ext cx="4500594" cy="657227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Спинний</a:t>
            </a:r>
            <a:r>
              <a:rPr lang="ru-RU" b="1" dirty="0" smtClean="0"/>
              <a:t> </a:t>
            </a:r>
            <a:r>
              <a:rPr lang="ru-RU" b="1" dirty="0" err="1" smtClean="0"/>
              <a:t>мозок</a:t>
            </a:r>
            <a:r>
              <a:rPr lang="ru-RU" dirty="0" smtClean="0"/>
              <a:t> </a:t>
            </a:r>
            <a:r>
              <a:rPr lang="ru-RU" dirty="0" err="1" smtClean="0"/>
              <a:t>лежить</a:t>
            </a:r>
            <a:r>
              <a:rPr lang="ru-RU" dirty="0" smtClean="0"/>
              <a:t> у </a:t>
            </a:r>
            <a:r>
              <a:rPr lang="ru-RU" dirty="0" err="1" smtClean="0"/>
              <a:t>каналі</a:t>
            </a:r>
            <a:r>
              <a:rPr lang="ru-RU" dirty="0" smtClean="0"/>
              <a:t> хребта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являє</a:t>
            </a:r>
            <a:r>
              <a:rPr lang="ru-RU" dirty="0" smtClean="0"/>
              <a:t> собою тяж </a:t>
            </a:r>
            <a:r>
              <a:rPr lang="ru-RU" dirty="0" err="1" smtClean="0"/>
              <a:t>завдовжки</a:t>
            </a:r>
            <a:r>
              <a:rPr lang="ru-RU" dirty="0" smtClean="0"/>
              <a:t> 41-45 см (у </a:t>
            </a:r>
            <a:r>
              <a:rPr lang="ru-RU" dirty="0" err="1" smtClean="0"/>
              <a:t>дорослої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), </a:t>
            </a:r>
            <a:r>
              <a:rPr lang="ru-RU" dirty="0" err="1" smtClean="0"/>
              <a:t>дещо</a:t>
            </a:r>
            <a:r>
              <a:rPr lang="ru-RU" dirty="0" smtClean="0"/>
              <a:t> </a:t>
            </a:r>
            <a:r>
              <a:rPr lang="ru-RU" dirty="0" err="1" smtClean="0"/>
              <a:t>сплющений</a:t>
            </a:r>
            <a:r>
              <a:rPr lang="ru-RU" dirty="0" smtClean="0"/>
              <a:t> </a:t>
            </a:r>
            <a:r>
              <a:rPr lang="ru-RU" dirty="0" err="1" smtClean="0"/>
              <a:t>спереду</a:t>
            </a:r>
            <a:r>
              <a:rPr lang="ru-RU" dirty="0" smtClean="0"/>
              <a:t> назад. </a:t>
            </a:r>
            <a:r>
              <a:rPr lang="ru-RU" dirty="0" err="1" smtClean="0"/>
              <a:t>Вгорі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безпосередньо</a:t>
            </a:r>
            <a:r>
              <a:rPr lang="ru-RU" dirty="0" smtClean="0"/>
              <a:t> переходить у </a:t>
            </a:r>
            <a:r>
              <a:rPr lang="ru-RU" dirty="0" err="1" smtClean="0"/>
              <a:t>головний</a:t>
            </a:r>
            <a:r>
              <a:rPr lang="ru-RU" dirty="0" smtClean="0"/>
              <a:t> (</a:t>
            </a:r>
            <a:r>
              <a:rPr lang="ru-RU" dirty="0" err="1" smtClean="0"/>
              <a:t>довгастий</a:t>
            </a:r>
            <a:r>
              <a:rPr lang="ru-RU" dirty="0" smtClean="0"/>
              <a:t>) </a:t>
            </a:r>
            <a:r>
              <a:rPr lang="ru-RU" dirty="0" err="1" smtClean="0"/>
              <a:t>мозок</a:t>
            </a:r>
            <a:r>
              <a:rPr lang="ru-RU" dirty="0" smtClean="0"/>
              <a:t>, а внизу </a:t>
            </a:r>
            <a:r>
              <a:rPr lang="ru-RU" dirty="0" err="1" smtClean="0"/>
              <a:t>закінчується</a:t>
            </a:r>
            <a:r>
              <a:rPr lang="ru-RU" dirty="0" smtClean="0"/>
              <a:t> </a:t>
            </a:r>
            <a:r>
              <a:rPr lang="ru-RU" dirty="0" err="1" smtClean="0"/>
              <a:t>конічним</a:t>
            </a:r>
            <a:r>
              <a:rPr lang="ru-RU" dirty="0" smtClean="0"/>
              <a:t> </a:t>
            </a:r>
            <a:r>
              <a:rPr lang="ru-RU" dirty="0" err="1" smtClean="0"/>
              <a:t>звуженням</a:t>
            </a:r>
            <a:r>
              <a:rPr lang="ru-RU" dirty="0" smtClean="0"/>
              <a:t>,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вниз </a:t>
            </a:r>
            <a:r>
              <a:rPr lang="ru-RU" dirty="0" err="1" smtClean="0"/>
              <a:t>відходить</a:t>
            </a:r>
            <a:r>
              <a:rPr lang="ru-RU" dirty="0" smtClean="0"/>
              <a:t> </a:t>
            </a:r>
            <a:r>
              <a:rPr lang="ru-RU" dirty="0" err="1" smtClean="0"/>
              <a:t>кінцева</a:t>
            </a:r>
            <a:r>
              <a:rPr lang="ru-RU" dirty="0" smtClean="0"/>
              <a:t> нитка, </a:t>
            </a:r>
            <a:r>
              <a:rPr lang="ru-RU" dirty="0" err="1" smtClean="0"/>
              <a:t>утворена</a:t>
            </a:r>
            <a:r>
              <a:rPr lang="ru-RU" dirty="0" smtClean="0"/>
              <a:t> </a:t>
            </a:r>
            <a:r>
              <a:rPr lang="ru-RU" dirty="0" err="1" smtClean="0"/>
              <a:t>оболонками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. </a:t>
            </a:r>
            <a:r>
              <a:rPr lang="ru-RU" dirty="0" err="1" smtClean="0"/>
              <a:t>Ця</a:t>
            </a:r>
            <a:r>
              <a:rPr lang="ru-RU" dirty="0" smtClean="0"/>
              <a:t> нитка </a:t>
            </a:r>
            <a:r>
              <a:rPr lang="ru-RU" dirty="0" err="1" smtClean="0"/>
              <a:t>спускається</a:t>
            </a:r>
            <a:r>
              <a:rPr lang="ru-RU" dirty="0" smtClean="0"/>
              <a:t> в </a:t>
            </a:r>
            <a:r>
              <a:rPr lang="ru-RU" dirty="0" err="1" smtClean="0"/>
              <a:t>крижовий</a:t>
            </a:r>
            <a:r>
              <a:rPr lang="ru-RU" dirty="0" smtClean="0"/>
              <a:t> канал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прикріплюється</a:t>
            </a:r>
            <a:r>
              <a:rPr lang="ru-RU" dirty="0" smtClean="0"/>
              <a:t> до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стінки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два </a:t>
            </a:r>
            <a:r>
              <a:rPr lang="ru-RU" dirty="0" err="1" smtClean="0"/>
              <a:t>потовщення</a:t>
            </a:r>
            <a:r>
              <a:rPr lang="ru-RU" dirty="0" smtClean="0"/>
              <a:t>: </a:t>
            </a:r>
            <a:r>
              <a:rPr lang="ru-RU" dirty="0" err="1" smtClean="0"/>
              <a:t>шийне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поперекове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відповідають</a:t>
            </a:r>
            <a:r>
              <a:rPr lang="ru-RU" dirty="0" smtClean="0"/>
              <a:t> </a:t>
            </a:r>
            <a:r>
              <a:rPr lang="ru-RU" dirty="0" err="1" smtClean="0"/>
              <a:t>місцям</a:t>
            </a:r>
            <a:r>
              <a:rPr lang="ru-RU" dirty="0" smtClean="0"/>
              <a:t> </a:t>
            </a:r>
            <a:r>
              <a:rPr lang="ru-RU" dirty="0" err="1" smtClean="0"/>
              <a:t>виходу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нього</a:t>
            </a:r>
            <a:r>
              <a:rPr lang="ru-RU" dirty="0" smtClean="0"/>
              <a:t> </a:t>
            </a:r>
            <a:r>
              <a:rPr lang="ru-RU" dirty="0" err="1" smtClean="0"/>
              <a:t>нервів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йдуть</a:t>
            </a:r>
            <a:r>
              <a:rPr lang="ru-RU" dirty="0" smtClean="0"/>
              <a:t> до </a:t>
            </a:r>
            <a:r>
              <a:rPr lang="ru-RU" dirty="0" err="1" smtClean="0"/>
              <a:t>верхніх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 err="1" smtClean="0"/>
              <a:t>кінцівок</a:t>
            </a:r>
            <a:r>
              <a:rPr lang="ru-RU" dirty="0" smtClean="0"/>
              <a:t>. </a:t>
            </a:r>
            <a:r>
              <a:rPr lang="ru-RU" dirty="0" err="1" smtClean="0"/>
              <a:t>Передньою</a:t>
            </a:r>
            <a:r>
              <a:rPr lang="ru-RU" dirty="0" smtClean="0"/>
              <a:t> </a:t>
            </a:r>
            <a:r>
              <a:rPr lang="ru-RU" dirty="0" err="1" smtClean="0"/>
              <a:t>щілиною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задньою</a:t>
            </a:r>
            <a:r>
              <a:rPr lang="ru-RU" dirty="0" smtClean="0"/>
              <a:t> </a:t>
            </a:r>
            <a:r>
              <a:rPr lang="ru-RU" dirty="0" err="1" smtClean="0"/>
              <a:t>борозною</a:t>
            </a:r>
            <a:r>
              <a:rPr lang="ru-RU" dirty="0" smtClean="0"/>
              <a:t> </a:t>
            </a:r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поділяється</a:t>
            </a:r>
            <a:r>
              <a:rPr lang="ru-RU" dirty="0" smtClean="0"/>
              <a:t> на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симетричні</a:t>
            </a:r>
            <a:r>
              <a:rPr lang="ru-RU" dirty="0" smtClean="0"/>
              <a:t> </a:t>
            </a:r>
            <a:r>
              <a:rPr lang="ru-RU" dirty="0" err="1" smtClean="0"/>
              <a:t>половини</a:t>
            </a:r>
            <a:r>
              <a:rPr lang="ru-RU" dirty="0" smtClean="0"/>
              <a:t>, </a:t>
            </a:r>
            <a:r>
              <a:rPr lang="ru-RU" dirty="0" err="1" smtClean="0"/>
              <a:t>кожна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по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слабко</a:t>
            </a:r>
            <a:r>
              <a:rPr lang="ru-RU" dirty="0" smtClean="0"/>
              <a:t> </a:t>
            </a:r>
            <a:r>
              <a:rPr lang="ru-RU" dirty="0" err="1" smtClean="0"/>
              <a:t>виражені</a:t>
            </a:r>
            <a:r>
              <a:rPr lang="ru-RU" dirty="0" smtClean="0"/>
              <a:t> </a:t>
            </a:r>
            <a:r>
              <a:rPr lang="ru-RU" dirty="0" err="1" smtClean="0"/>
              <a:t>поздовжні</a:t>
            </a:r>
            <a:r>
              <a:rPr lang="ru-RU" dirty="0" smtClean="0"/>
              <a:t> </a:t>
            </a:r>
            <a:r>
              <a:rPr lang="ru-RU" dirty="0" err="1" smtClean="0"/>
              <a:t>бічні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, через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виходять</a:t>
            </a:r>
            <a:r>
              <a:rPr lang="ru-RU" dirty="0" smtClean="0"/>
              <a:t> </a:t>
            </a:r>
            <a:r>
              <a:rPr lang="ru-RU" dirty="0" err="1" smtClean="0"/>
              <a:t>передні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задні</a:t>
            </a:r>
            <a:r>
              <a:rPr lang="ru-RU" dirty="0" smtClean="0"/>
              <a:t> </a:t>
            </a:r>
            <a:r>
              <a:rPr lang="ru-RU" dirty="0" err="1" smtClean="0"/>
              <a:t>корінці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1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285860"/>
            <a:ext cx="4198187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44" y="214290"/>
            <a:ext cx="8358246" cy="364333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Передній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задній</a:t>
            </a:r>
            <a:r>
              <a:rPr lang="ru-RU" dirty="0" smtClean="0"/>
              <a:t> </a:t>
            </a:r>
            <a:r>
              <a:rPr lang="ru-RU" dirty="0" err="1" smtClean="0"/>
              <a:t>корінці</a:t>
            </a:r>
            <a:r>
              <a:rPr lang="ru-RU" dirty="0" smtClean="0"/>
              <a:t> кожного боку, </a:t>
            </a:r>
            <a:r>
              <a:rPr lang="ru-RU" dirty="0" err="1" smtClean="0"/>
              <a:t>з'єднуючись</a:t>
            </a:r>
            <a:r>
              <a:rPr lang="ru-RU" dirty="0" smtClean="0"/>
              <a:t>, </a:t>
            </a:r>
            <a:r>
              <a:rPr lang="ru-RU" dirty="0" err="1" smtClean="0"/>
              <a:t>утворюють</a:t>
            </a:r>
            <a:r>
              <a:rPr lang="ru-RU" dirty="0" smtClean="0"/>
              <a:t> </a:t>
            </a:r>
            <a:r>
              <a:rPr lang="ru-RU" dirty="0" err="1" smtClean="0"/>
              <a:t>змішаний</a:t>
            </a:r>
            <a:r>
              <a:rPr lang="ru-RU" dirty="0" smtClean="0"/>
              <a:t> </a:t>
            </a:r>
            <a:r>
              <a:rPr lang="ru-RU" dirty="0" err="1" smtClean="0"/>
              <a:t>спинномозковий</a:t>
            </a:r>
            <a:r>
              <a:rPr lang="ru-RU" dirty="0" smtClean="0"/>
              <a:t> нерв, у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містяться</a:t>
            </a:r>
            <a:r>
              <a:rPr lang="ru-RU" dirty="0" smtClean="0"/>
              <a:t> як </a:t>
            </a:r>
            <a:r>
              <a:rPr lang="ru-RU" dirty="0" err="1" smtClean="0"/>
              <a:t>доцентрові</a:t>
            </a:r>
            <a:r>
              <a:rPr lang="ru-RU" dirty="0" smtClean="0"/>
              <a:t>, так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відцентрові</a:t>
            </a:r>
            <a:r>
              <a:rPr lang="ru-RU" dirty="0" smtClean="0"/>
              <a:t> </a:t>
            </a:r>
            <a:r>
              <a:rPr lang="ru-RU" dirty="0" err="1" smtClean="0"/>
              <a:t>нервові</a:t>
            </a:r>
            <a:r>
              <a:rPr lang="ru-RU" dirty="0" smtClean="0"/>
              <a:t> волокна.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 err="1" smtClean="0"/>
              <a:t>виходу</a:t>
            </a:r>
            <a:r>
              <a:rPr lang="ru-RU" dirty="0" smtClean="0"/>
              <a:t> </a:t>
            </a:r>
            <a:r>
              <a:rPr lang="ru-RU" dirty="0" err="1" smtClean="0"/>
              <a:t>корінців</a:t>
            </a:r>
            <a:r>
              <a:rPr lang="ru-RU" dirty="0" smtClean="0"/>
              <a:t> не </a:t>
            </a:r>
            <a:r>
              <a:rPr lang="ru-RU" dirty="0" err="1" smtClean="0"/>
              <a:t>відповідає</a:t>
            </a:r>
            <a:r>
              <a:rPr lang="ru-RU" dirty="0" smtClean="0"/>
              <a:t> </a:t>
            </a:r>
            <a:r>
              <a:rPr lang="ru-RU" dirty="0" err="1" smtClean="0"/>
              <a:t>рівню</a:t>
            </a:r>
            <a:r>
              <a:rPr lang="ru-RU" dirty="0" smtClean="0"/>
              <a:t> </a:t>
            </a:r>
            <a:r>
              <a:rPr lang="ru-RU" dirty="0" err="1" smtClean="0"/>
              <a:t>між-хребцевих</a:t>
            </a:r>
            <a:r>
              <a:rPr lang="ru-RU" dirty="0" smtClean="0"/>
              <a:t> </a:t>
            </a:r>
            <a:r>
              <a:rPr lang="ru-RU" dirty="0" err="1" smtClean="0"/>
              <a:t>отворів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нерви</a:t>
            </a:r>
            <a:r>
              <a:rPr lang="ru-RU" dirty="0" smtClean="0"/>
              <a:t>, перш </a:t>
            </a:r>
            <a:r>
              <a:rPr lang="ru-RU" dirty="0" err="1" smtClean="0"/>
              <a:t>ніж</a:t>
            </a:r>
            <a:r>
              <a:rPr lang="ru-RU" dirty="0" smtClean="0"/>
              <a:t> </a:t>
            </a:r>
            <a:r>
              <a:rPr lang="ru-RU" dirty="0" err="1" smtClean="0"/>
              <a:t>вийти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каналу, </a:t>
            </a:r>
            <a:r>
              <a:rPr lang="ru-RU" dirty="0" err="1" smtClean="0"/>
              <a:t>ідуть</a:t>
            </a:r>
            <a:r>
              <a:rPr lang="ru-RU" dirty="0" smtClean="0"/>
              <a:t> донизу. У </a:t>
            </a:r>
            <a:r>
              <a:rPr lang="ru-RU" dirty="0" err="1" smtClean="0"/>
              <a:t>поперековому</a:t>
            </a:r>
            <a:r>
              <a:rPr lang="ru-RU" dirty="0" smtClean="0"/>
              <a:t> </a:t>
            </a:r>
            <a:r>
              <a:rPr lang="ru-RU" dirty="0" err="1" smtClean="0"/>
              <a:t>відділі</a:t>
            </a:r>
            <a:r>
              <a:rPr lang="ru-RU" dirty="0" smtClean="0"/>
              <a:t> вони </a:t>
            </a:r>
            <a:r>
              <a:rPr lang="ru-RU" dirty="0" err="1" smtClean="0"/>
              <a:t>йдуть</a:t>
            </a:r>
            <a:r>
              <a:rPr lang="ru-RU" dirty="0" smtClean="0"/>
              <a:t> </a:t>
            </a:r>
            <a:r>
              <a:rPr lang="ru-RU" dirty="0" err="1" smtClean="0"/>
              <a:t>паралельно</a:t>
            </a:r>
            <a:r>
              <a:rPr lang="ru-RU" dirty="0" smtClean="0"/>
              <a:t> </a:t>
            </a:r>
            <a:r>
              <a:rPr lang="ru-RU" dirty="0" err="1" smtClean="0"/>
              <a:t>кінцевій</a:t>
            </a:r>
            <a:r>
              <a:rPr lang="ru-RU" dirty="0" smtClean="0"/>
              <a:t> </a:t>
            </a:r>
            <a:r>
              <a:rPr lang="ru-RU" dirty="0" err="1" smtClean="0"/>
              <a:t>нитці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утворюють</a:t>
            </a:r>
            <a:r>
              <a:rPr lang="ru-RU" dirty="0" smtClean="0"/>
              <a:t> пучок,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кінським</a:t>
            </a:r>
            <a:r>
              <a:rPr lang="ru-RU" dirty="0" smtClean="0"/>
              <a:t> хвостом.</a:t>
            </a:r>
          </a:p>
          <a:p>
            <a:r>
              <a:rPr lang="ru-RU" dirty="0" err="1" smtClean="0"/>
              <a:t>Від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відходить</a:t>
            </a:r>
            <a:r>
              <a:rPr lang="ru-RU" dirty="0" smtClean="0"/>
              <a:t> 31 пара </a:t>
            </a:r>
            <a:r>
              <a:rPr lang="ru-RU" dirty="0" err="1" smtClean="0"/>
              <a:t>змішаних</a:t>
            </a:r>
            <a:r>
              <a:rPr lang="ru-RU" dirty="0" smtClean="0"/>
              <a:t> </a:t>
            </a:r>
            <a:r>
              <a:rPr lang="ru-RU" dirty="0" err="1" smtClean="0"/>
              <a:t>спинномозкових</a:t>
            </a:r>
            <a:r>
              <a:rPr lang="ru-RU" dirty="0" smtClean="0"/>
              <a:t> </a:t>
            </a:r>
            <a:r>
              <a:rPr lang="ru-RU" dirty="0" err="1" smtClean="0"/>
              <a:t>нервів</a:t>
            </a:r>
            <a:r>
              <a:rPr lang="ru-RU" dirty="0" smtClean="0"/>
              <a:t>, у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рухові</a:t>
            </a:r>
            <a:r>
              <a:rPr lang="ru-RU" dirty="0" smtClean="0"/>
              <a:t> волокна (</a:t>
            </a:r>
            <a:r>
              <a:rPr lang="ru-RU" dirty="0" err="1" smtClean="0"/>
              <a:t>виходять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бічних</a:t>
            </a:r>
            <a:r>
              <a:rPr lang="ru-RU" dirty="0" smtClean="0"/>
              <a:t> </a:t>
            </a:r>
            <a:r>
              <a:rPr lang="ru-RU" dirty="0" err="1" smtClean="0"/>
              <a:t>борозен</a:t>
            </a:r>
            <a:r>
              <a:rPr lang="ru-RU" dirty="0" smtClean="0"/>
              <a:t>, </a:t>
            </a:r>
            <a:r>
              <a:rPr lang="ru-RU" dirty="0" err="1" smtClean="0"/>
              <a:t>передні</a:t>
            </a:r>
            <a:r>
              <a:rPr lang="ru-RU" dirty="0" smtClean="0"/>
              <a:t> </a:t>
            </a:r>
            <a:r>
              <a:rPr lang="ru-RU" dirty="0" err="1" smtClean="0"/>
              <a:t>корінці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чутливі</a:t>
            </a:r>
            <a:r>
              <a:rPr lang="ru-RU" dirty="0" smtClean="0"/>
              <a:t> </a:t>
            </a:r>
            <a:r>
              <a:rPr lang="ru-RU" dirty="0" err="1" smtClean="0"/>
              <a:t>волокна</a:t>
            </a:r>
            <a:r>
              <a:rPr lang="ru-RU" dirty="0" smtClean="0"/>
              <a:t> (</a:t>
            </a:r>
            <a:r>
              <a:rPr lang="ru-RU" dirty="0" err="1" smtClean="0"/>
              <a:t>входять</a:t>
            </a:r>
            <a:r>
              <a:rPr lang="ru-RU" dirty="0" smtClean="0"/>
              <a:t> у </a:t>
            </a:r>
            <a:r>
              <a:rPr lang="ru-RU" dirty="0" err="1" smtClean="0"/>
              <a:t>задні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, </a:t>
            </a:r>
            <a:r>
              <a:rPr lang="ru-RU" dirty="0" err="1" smtClean="0"/>
              <a:t>задні</a:t>
            </a:r>
            <a:r>
              <a:rPr lang="ru-RU" dirty="0" smtClean="0"/>
              <a:t> </a:t>
            </a:r>
            <a:r>
              <a:rPr lang="ru-RU" dirty="0" err="1" smtClean="0"/>
              <a:t>корінці</a:t>
            </a:r>
            <a:r>
              <a:rPr lang="ru-RU" dirty="0" smtClean="0"/>
              <a:t>). </a:t>
            </a:r>
            <a:r>
              <a:rPr lang="ru-RU" dirty="0" err="1" smtClean="0"/>
              <a:t>Ділянку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відходить</a:t>
            </a:r>
            <a:r>
              <a:rPr lang="ru-RU" dirty="0" smtClean="0"/>
              <a:t> пара </a:t>
            </a:r>
            <a:r>
              <a:rPr lang="ru-RU" dirty="0" err="1" smtClean="0"/>
              <a:t>нервів</a:t>
            </a:r>
            <a:r>
              <a:rPr lang="ru-RU" dirty="0" smtClean="0"/>
              <a:t>,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нервовим</a:t>
            </a:r>
            <a:r>
              <a:rPr lang="ru-RU" dirty="0" smtClean="0"/>
              <a:t> сегментом, </a:t>
            </a:r>
            <a:r>
              <a:rPr lang="ru-RU" dirty="0" err="1" smtClean="0"/>
              <a:t>або</a:t>
            </a:r>
            <a:r>
              <a:rPr lang="ru-RU" dirty="0" smtClean="0"/>
              <a:t> сегментом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. </a:t>
            </a:r>
            <a:r>
              <a:rPr lang="ru-RU" dirty="0" err="1" smtClean="0"/>
              <a:t>Кожний</a:t>
            </a:r>
            <a:r>
              <a:rPr lang="ru-RU" dirty="0" smtClean="0"/>
              <a:t> сегмент </a:t>
            </a:r>
            <a:r>
              <a:rPr lang="ru-RU" dirty="0" err="1" smtClean="0"/>
              <a:t>іннервує</a:t>
            </a:r>
            <a:r>
              <a:rPr lang="ru-RU" dirty="0" smtClean="0"/>
              <a:t> </a:t>
            </a:r>
            <a:r>
              <a:rPr lang="ru-RU" dirty="0" err="1" smtClean="0"/>
              <a:t>певні</a:t>
            </a:r>
            <a:r>
              <a:rPr lang="ru-RU" dirty="0" smtClean="0"/>
              <a:t> </a:t>
            </a:r>
            <a:r>
              <a:rPr lang="ru-RU" dirty="0" err="1" smtClean="0"/>
              <a:t>скелетні</a:t>
            </a:r>
            <a:r>
              <a:rPr lang="ru-RU" dirty="0" smtClean="0"/>
              <a:t> </a:t>
            </a:r>
            <a:r>
              <a:rPr lang="ru-RU" dirty="0" err="1" smtClean="0"/>
              <a:t>м'язи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ділянки</a:t>
            </a:r>
            <a:r>
              <a:rPr lang="ru-RU" dirty="0" smtClean="0"/>
              <a:t> </a:t>
            </a:r>
            <a:r>
              <a:rPr lang="ru-RU" dirty="0" err="1" smtClean="0"/>
              <a:t>шкіри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72c148400925c414143171506dac74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801310"/>
            <a:ext cx="5429288" cy="3056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428604"/>
            <a:ext cx="3714776" cy="6215106"/>
          </a:xfrm>
        </p:spPr>
        <p:txBody>
          <a:bodyPr/>
          <a:lstStyle/>
          <a:p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: </a:t>
            </a:r>
            <a:r>
              <a:rPr lang="ru-RU" dirty="0" err="1" smtClean="0"/>
              <a:t>рефлекторну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провідникову</a:t>
            </a:r>
            <a:r>
              <a:rPr lang="ru-RU" dirty="0" smtClean="0"/>
              <a:t>. Як </a:t>
            </a:r>
            <a:r>
              <a:rPr lang="ru-RU" dirty="0" err="1" smtClean="0"/>
              <a:t>рефлекторний</a:t>
            </a:r>
            <a:r>
              <a:rPr lang="ru-RU" dirty="0" smtClean="0"/>
              <a:t> центр </a:t>
            </a:r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здатний</a:t>
            </a:r>
            <a:r>
              <a:rPr lang="ru-RU" dirty="0" smtClean="0"/>
              <a:t> </a:t>
            </a:r>
            <a:r>
              <a:rPr lang="ru-RU" dirty="0" err="1" smtClean="0"/>
              <a:t>здійснювати</a:t>
            </a:r>
            <a:r>
              <a:rPr lang="ru-RU" dirty="0" smtClean="0"/>
              <a:t> </a:t>
            </a:r>
            <a:r>
              <a:rPr lang="ru-RU" dirty="0" err="1" smtClean="0"/>
              <a:t>складні</a:t>
            </a:r>
            <a:r>
              <a:rPr lang="ru-RU" dirty="0" smtClean="0"/>
              <a:t> </a:t>
            </a:r>
            <a:r>
              <a:rPr lang="ru-RU" dirty="0" err="1" smtClean="0"/>
              <a:t>рухові</a:t>
            </a:r>
            <a:r>
              <a:rPr lang="ru-RU" dirty="0" smtClean="0"/>
              <a:t> </a:t>
            </a:r>
            <a:r>
              <a:rPr lang="ru-RU" dirty="0" err="1" smtClean="0"/>
              <a:t>вегетативні</a:t>
            </a:r>
            <a:r>
              <a:rPr lang="ru-RU" dirty="0" smtClean="0"/>
              <a:t> </a:t>
            </a:r>
            <a:r>
              <a:rPr lang="ru-RU" dirty="0" err="1" smtClean="0"/>
              <a:t>рефлекси</a:t>
            </a:r>
            <a:r>
              <a:rPr lang="ru-RU" dirty="0" smtClean="0"/>
              <a:t>. </a:t>
            </a:r>
            <a:r>
              <a:rPr lang="ru-RU" dirty="0" err="1" smtClean="0"/>
              <a:t>Аферентними</a:t>
            </a:r>
            <a:r>
              <a:rPr lang="ru-RU" dirty="0" smtClean="0"/>
              <a:t> (</a:t>
            </a:r>
            <a:r>
              <a:rPr lang="ru-RU" dirty="0" err="1" smtClean="0"/>
              <a:t>чутливими</a:t>
            </a:r>
            <a:r>
              <a:rPr lang="ru-RU" dirty="0" smtClean="0"/>
              <a:t>) шляхами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сполучений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рецепторами, а </a:t>
            </a:r>
            <a:r>
              <a:rPr lang="ru-RU" dirty="0" err="1" smtClean="0"/>
              <a:t>еферентними</a:t>
            </a:r>
            <a:r>
              <a:rPr lang="ru-RU" dirty="0" smtClean="0"/>
              <a:t> (</a:t>
            </a:r>
            <a:r>
              <a:rPr lang="ru-RU" dirty="0" err="1" smtClean="0"/>
              <a:t>руховими</a:t>
            </a:r>
            <a:r>
              <a:rPr lang="ru-RU" dirty="0" smtClean="0"/>
              <a:t>) - </a:t>
            </a:r>
            <a:r>
              <a:rPr lang="ru-RU" dirty="0" err="1" smtClean="0"/>
              <a:t>із</a:t>
            </a:r>
            <a:r>
              <a:rPr lang="ru-RU" dirty="0" smtClean="0"/>
              <a:t> скелетною мускулатурою та </a:t>
            </a:r>
            <a:r>
              <a:rPr lang="ru-RU" dirty="0" err="1" smtClean="0"/>
              <a:t>всіма</a:t>
            </a:r>
            <a:r>
              <a:rPr lang="ru-RU" dirty="0" smtClean="0"/>
              <a:t> </a:t>
            </a:r>
            <a:r>
              <a:rPr lang="ru-RU" dirty="0" err="1" smtClean="0"/>
              <a:t>внутрішніми</a:t>
            </a:r>
            <a:r>
              <a:rPr lang="ru-RU" dirty="0" smtClean="0"/>
              <a:t> органами.</a:t>
            </a:r>
            <a:endParaRPr lang="ru-RU" dirty="0"/>
          </a:p>
        </p:txBody>
      </p:sp>
      <p:pic>
        <p:nvPicPr>
          <p:cNvPr id="4" name="Рисунок 3" descr="image1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285728"/>
            <a:ext cx="3214710" cy="5872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85728"/>
            <a:ext cx="8601108" cy="2643206"/>
          </a:xfrm>
        </p:spPr>
        <p:txBody>
          <a:bodyPr>
            <a:normAutofit/>
          </a:bodyPr>
          <a:lstStyle/>
          <a:p>
            <a:r>
              <a:rPr lang="ru-RU" dirty="0" err="1" smtClean="0"/>
              <a:t>Довгими</a:t>
            </a:r>
            <a:r>
              <a:rPr lang="ru-RU" dirty="0" smtClean="0"/>
              <a:t> </a:t>
            </a:r>
            <a:r>
              <a:rPr lang="ru-RU" dirty="0" err="1" smtClean="0"/>
              <a:t>висхідними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низхідними</a:t>
            </a:r>
            <a:r>
              <a:rPr lang="ru-RU" dirty="0" smtClean="0"/>
              <a:t> шляхами </a:t>
            </a:r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сполучає</a:t>
            </a:r>
            <a:r>
              <a:rPr lang="ru-RU" dirty="0" smtClean="0"/>
              <a:t> </a:t>
            </a:r>
            <a:r>
              <a:rPr lang="ru-RU" dirty="0" err="1" smtClean="0"/>
              <a:t>двостороннім</a:t>
            </a:r>
            <a:r>
              <a:rPr lang="ru-RU" dirty="0" smtClean="0"/>
              <a:t> </a:t>
            </a:r>
            <a:r>
              <a:rPr lang="ru-RU" dirty="0" err="1" smtClean="0"/>
              <a:t>зв'язком</a:t>
            </a:r>
            <a:r>
              <a:rPr lang="ru-RU" dirty="0" smtClean="0"/>
              <a:t> </a:t>
            </a:r>
            <a:r>
              <a:rPr lang="ru-RU" dirty="0" err="1" smtClean="0"/>
              <a:t>периферію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головним</a:t>
            </a:r>
            <a:r>
              <a:rPr lang="ru-RU" dirty="0" smtClean="0"/>
              <a:t> </a:t>
            </a:r>
            <a:r>
              <a:rPr lang="ru-RU" dirty="0" err="1" smtClean="0"/>
              <a:t>мозком</a:t>
            </a:r>
            <a:r>
              <a:rPr lang="ru-RU" dirty="0" smtClean="0"/>
              <a:t>. </a:t>
            </a:r>
            <a:r>
              <a:rPr lang="ru-RU" dirty="0" err="1" smtClean="0"/>
              <a:t>Аферентні</a:t>
            </a:r>
            <a:r>
              <a:rPr lang="ru-RU" dirty="0" smtClean="0"/>
              <a:t> </a:t>
            </a:r>
            <a:r>
              <a:rPr lang="ru-RU" dirty="0" err="1" smtClean="0"/>
              <a:t>імпульси</a:t>
            </a:r>
            <a:r>
              <a:rPr lang="ru-RU" dirty="0" smtClean="0"/>
              <a:t> по </a:t>
            </a:r>
            <a:r>
              <a:rPr lang="ru-RU" dirty="0" err="1" smtClean="0"/>
              <a:t>провідних</a:t>
            </a:r>
            <a:r>
              <a:rPr lang="ru-RU" dirty="0" smtClean="0"/>
              <a:t> шляхах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прямують</a:t>
            </a:r>
            <a:r>
              <a:rPr lang="ru-RU" dirty="0" smtClean="0"/>
              <a:t> у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, </a:t>
            </a:r>
            <a:r>
              <a:rPr lang="ru-RU" dirty="0" err="1" smtClean="0"/>
              <a:t>даючи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інформацію</a:t>
            </a:r>
            <a:r>
              <a:rPr lang="ru-RU" dirty="0" smtClean="0"/>
              <a:t> про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в </a:t>
            </a:r>
            <a:r>
              <a:rPr lang="ru-RU" dirty="0" err="1" smtClean="0"/>
              <a:t>зовнішньому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внутрішньому</a:t>
            </a:r>
            <a:r>
              <a:rPr lang="ru-RU" dirty="0" smtClean="0"/>
              <a:t> </a:t>
            </a:r>
            <a:r>
              <a:rPr lang="ru-RU" dirty="0" err="1" smtClean="0"/>
              <a:t>середовищі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. По </a:t>
            </a:r>
            <a:r>
              <a:rPr lang="ru-RU" dirty="0" err="1" smtClean="0"/>
              <a:t>низхідних</a:t>
            </a:r>
            <a:r>
              <a:rPr lang="ru-RU" dirty="0" smtClean="0"/>
              <a:t> шляхах </a:t>
            </a:r>
            <a:r>
              <a:rPr lang="ru-RU" dirty="0" err="1" smtClean="0"/>
              <a:t>імпульси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головного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передаються</a:t>
            </a:r>
            <a:r>
              <a:rPr lang="ru-RU" dirty="0" smtClean="0"/>
              <a:t> до </a:t>
            </a:r>
            <a:r>
              <a:rPr lang="ru-RU" dirty="0" err="1" smtClean="0"/>
              <a:t>ефекторних</a:t>
            </a:r>
            <a:r>
              <a:rPr lang="ru-RU" dirty="0" smtClean="0"/>
              <a:t> </a:t>
            </a:r>
            <a:r>
              <a:rPr lang="ru-RU" dirty="0" err="1" smtClean="0"/>
              <a:t>нейронів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зумовлюють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регулюють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відповідних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1-1510783761-f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952750"/>
            <a:ext cx="6934200" cy="39052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357166"/>
            <a:ext cx="3886200" cy="6215106"/>
          </a:xfrm>
        </p:spPr>
        <p:txBody>
          <a:bodyPr/>
          <a:lstStyle/>
          <a:p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не </a:t>
            </a:r>
            <a:r>
              <a:rPr lang="ru-RU" dirty="0" err="1" smtClean="0"/>
              <a:t>лише</a:t>
            </a:r>
            <a:r>
              <a:rPr lang="ru-RU" dirty="0" smtClean="0"/>
              <a:t> субстратом </a:t>
            </a:r>
            <a:r>
              <a:rPr lang="ru-RU" dirty="0" err="1" smtClean="0"/>
              <a:t>психічного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, а </a:t>
            </a:r>
            <a:r>
              <a:rPr lang="ru-RU" dirty="0" err="1" smtClean="0"/>
              <a:t>й</a:t>
            </a:r>
            <a:r>
              <a:rPr lang="ru-RU" dirty="0" smtClean="0"/>
              <a:t> регулятором </a:t>
            </a:r>
            <a:r>
              <a:rPr lang="ru-RU" dirty="0" err="1" smtClean="0"/>
              <a:t>усіх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відбуваються</a:t>
            </a:r>
            <a:r>
              <a:rPr lang="ru-RU" dirty="0" smtClean="0"/>
              <a:t> в </a:t>
            </a:r>
            <a:r>
              <a:rPr lang="ru-RU" dirty="0" err="1" smtClean="0"/>
              <a:t>організмі</a:t>
            </a:r>
            <a:r>
              <a:rPr lang="ru-RU" dirty="0" smtClean="0"/>
              <a:t>. </a:t>
            </a:r>
            <a:r>
              <a:rPr lang="ru-RU" dirty="0" err="1" smtClean="0"/>
              <a:t>Прогресивний</a:t>
            </a:r>
            <a:r>
              <a:rPr lang="ru-RU" dirty="0" smtClean="0"/>
              <a:t> </a:t>
            </a:r>
            <a:r>
              <a:rPr lang="ru-RU" dirty="0" err="1" smtClean="0"/>
              <a:t>розвиток</a:t>
            </a:r>
            <a:r>
              <a:rPr lang="ru-RU" dirty="0" smtClean="0"/>
              <a:t> головного </a:t>
            </a:r>
            <a:r>
              <a:rPr lang="ru-RU" dirty="0" err="1" smtClean="0"/>
              <a:t>мозку</a:t>
            </a:r>
            <a:r>
              <a:rPr lang="ru-RU" dirty="0" smtClean="0"/>
              <a:t> у </a:t>
            </a:r>
            <a:r>
              <a:rPr lang="ru-RU" dirty="0" err="1" smtClean="0"/>
              <a:t>вищих</a:t>
            </a:r>
            <a:r>
              <a:rPr lang="ru-RU" dirty="0" smtClean="0"/>
              <a:t> </a:t>
            </a:r>
            <a:r>
              <a:rPr lang="ru-RU" dirty="0" err="1" smtClean="0"/>
              <a:t>приматів</a:t>
            </a:r>
            <a:r>
              <a:rPr lang="ru-RU" dirty="0" smtClean="0"/>
              <a:t>, </a:t>
            </a:r>
            <a:r>
              <a:rPr lang="ru-RU" dirty="0" err="1" smtClean="0"/>
              <a:t>зумовлений</a:t>
            </a:r>
            <a:r>
              <a:rPr lang="ru-RU" dirty="0" smtClean="0"/>
              <a:t> трудовою </a:t>
            </a:r>
            <a:r>
              <a:rPr lang="ru-RU" dirty="0" err="1" smtClean="0"/>
              <a:t>діяльністю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використанням</a:t>
            </a:r>
            <a:r>
              <a:rPr lang="ru-RU" dirty="0" smtClean="0"/>
              <a:t> </a:t>
            </a:r>
            <a:r>
              <a:rPr lang="ru-RU" dirty="0" err="1" smtClean="0"/>
              <a:t>знарядь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та </a:t>
            </a:r>
            <a:r>
              <a:rPr lang="ru-RU" dirty="0" err="1" smtClean="0"/>
              <a:t>членороздільною</a:t>
            </a:r>
            <a:r>
              <a:rPr lang="ru-RU" dirty="0" smtClean="0"/>
              <a:t> </a:t>
            </a:r>
            <a:r>
              <a:rPr lang="ru-RU" dirty="0" err="1" smtClean="0"/>
              <a:t>мовою</a:t>
            </a:r>
            <a:r>
              <a:rPr lang="ru-RU" dirty="0" smtClean="0"/>
              <a:t>, дав </a:t>
            </a:r>
            <a:r>
              <a:rPr lang="ru-RU" dirty="0" err="1" smtClean="0"/>
              <a:t>змогу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 </a:t>
            </a:r>
            <a:r>
              <a:rPr lang="ru-RU" dirty="0" err="1" smtClean="0"/>
              <a:t>якісно</a:t>
            </a:r>
            <a:r>
              <a:rPr lang="ru-RU" dirty="0" smtClean="0"/>
              <a:t> </a:t>
            </a:r>
            <a:r>
              <a:rPr lang="ru-RU" dirty="0" err="1" smtClean="0"/>
              <a:t>виділитися</a:t>
            </a:r>
            <a:r>
              <a:rPr lang="ru-RU" dirty="0" smtClean="0"/>
              <a:t> в </a:t>
            </a:r>
            <a:r>
              <a:rPr lang="ru-RU" dirty="0" err="1" smtClean="0"/>
              <a:t>тваринному</a:t>
            </a:r>
            <a:r>
              <a:rPr lang="ru-RU" dirty="0" smtClean="0"/>
              <a:t> </a:t>
            </a:r>
            <a:r>
              <a:rPr lang="ru-RU" dirty="0" err="1" smtClean="0"/>
              <a:t>світі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посісти</a:t>
            </a:r>
            <a:r>
              <a:rPr lang="ru-RU" dirty="0" smtClean="0"/>
              <a:t> </a:t>
            </a:r>
            <a:r>
              <a:rPr lang="ru-RU" dirty="0" err="1" smtClean="0"/>
              <a:t>панівне</a:t>
            </a:r>
            <a:r>
              <a:rPr lang="ru-RU" dirty="0" smtClean="0"/>
              <a:t> становище в </a:t>
            </a:r>
            <a:r>
              <a:rPr lang="ru-RU" dirty="0" err="1" smtClean="0"/>
              <a:t>природі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br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1714488"/>
            <a:ext cx="4823973" cy="379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85728"/>
            <a:ext cx="8477280" cy="3500462"/>
          </a:xfrm>
        </p:spPr>
        <p:txBody>
          <a:bodyPr>
            <a:normAutofit/>
          </a:bodyPr>
          <a:lstStyle/>
          <a:p>
            <a:pPr algn="ctr"/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Нервова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система —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цілісна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2" tooltip="Морфологія (біологія)"/>
              </a:rPr>
              <a:t>морфологічна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і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функціональна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сукупність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різних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взаємопов'язаних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3" tooltip="Нерви"/>
              </a:rPr>
              <a:t>нервових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структур, яка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спільно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з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4" tooltip="Гуморальна система"/>
              </a:rPr>
              <a:t>гуморальною системою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забезпечує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взаємопов'язану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регуляцію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діяльності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усіх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систем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5" tooltip="Організм"/>
              </a:rPr>
              <a:t>організму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та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6" tooltip="Реакція"/>
              </a:rPr>
              <a:t>реакцію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на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зміну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умов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внутрішнього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та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зовнішнього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середовища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.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Нервова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система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діє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як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інтегративна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зв'язуючи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в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єдине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ціле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чутливість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рухову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активність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та роботу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інших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регуляторних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систем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наприклад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 як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7" tooltip="Ендокринна система"/>
              </a:rPr>
              <a:t>ендокринна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 та 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8" tooltip="Імунна система"/>
              </a:rPr>
              <a:t>імунна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8" tooltip="Імунна система"/>
              </a:rPr>
              <a:t> </a:t>
            </a:r>
            <a:r>
              <a:rPr lang="ru-RU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  <a:hlinkClick r:id="rId8" tooltip="Імунна система"/>
              </a:rPr>
              <a:t>системи</a:t>
            </a:r>
            <a:r>
              <a:rPr lang="ru-RU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.</a:t>
            </a:r>
            <a:endParaRPr lang="ru-RU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4" name="Рисунок 3" descr="6-9-1-cikave-pro-nervovu-systemu-lyudyny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976" y="2928934"/>
            <a:ext cx="6429420" cy="369840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42852"/>
            <a:ext cx="8501122" cy="3714776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розміщений</a:t>
            </a:r>
            <a:r>
              <a:rPr lang="ru-RU" dirty="0" smtClean="0"/>
              <a:t> у </a:t>
            </a:r>
            <a:r>
              <a:rPr lang="ru-RU" dirty="0" err="1" smtClean="0"/>
              <a:t>порожнині</a:t>
            </a:r>
            <a:r>
              <a:rPr lang="ru-RU" dirty="0" smtClean="0"/>
              <a:t> черепа. </a:t>
            </a:r>
            <a:r>
              <a:rPr lang="ru-RU" dirty="0" err="1" smtClean="0"/>
              <a:t>Індивідуальні</a:t>
            </a:r>
            <a:r>
              <a:rPr lang="ru-RU" dirty="0" smtClean="0"/>
              <a:t> </a:t>
            </a:r>
            <a:r>
              <a:rPr lang="ru-RU" dirty="0" err="1" smtClean="0"/>
              <a:t>коливання</a:t>
            </a:r>
            <a:r>
              <a:rPr lang="ru-RU" dirty="0" smtClean="0"/>
              <a:t> </a:t>
            </a:r>
            <a:r>
              <a:rPr lang="ru-RU" dirty="0" err="1" smtClean="0"/>
              <a:t>маси</a:t>
            </a:r>
            <a:r>
              <a:rPr lang="ru-RU" dirty="0" smtClean="0"/>
              <a:t> головного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сучасної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, </a:t>
            </a:r>
            <a:r>
              <a:rPr lang="ru-RU" dirty="0" err="1" smtClean="0"/>
              <a:t>незалежно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обдарованості</a:t>
            </a:r>
            <a:r>
              <a:rPr lang="ru-RU" dirty="0" smtClean="0"/>
              <a:t>,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(</a:t>
            </a:r>
            <a:r>
              <a:rPr lang="ru-RU" dirty="0" err="1" smtClean="0"/>
              <a:t>найчастіше</a:t>
            </a:r>
            <a:r>
              <a:rPr lang="ru-RU" dirty="0" smtClean="0"/>
              <a:t> 1100-1700 г).</a:t>
            </a:r>
          </a:p>
          <a:p>
            <a:r>
              <a:rPr lang="ru-RU" dirty="0" err="1" smtClean="0"/>
              <a:t>Приблизно</a:t>
            </a:r>
            <a:r>
              <a:rPr lang="ru-RU" dirty="0" smtClean="0"/>
              <a:t> такою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маса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І. П. Павлова (1653 г), Д. І. </a:t>
            </a:r>
            <a:r>
              <a:rPr lang="ru-RU" dirty="0" err="1" smtClean="0"/>
              <a:t>Менделєєва</a:t>
            </a:r>
            <a:r>
              <a:rPr lang="ru-RU" dirty="0" smtClean="0"/>
              <a:t> (1571 г) та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видатних</a:t>
            </a:r>
            <a:r>
              <a:rPr lang="ru-RU" dirty="0" smtClean="0"/>
              <a:t> людей. Разом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 </a:t>
            </a:r>
            <a:r>
              <a:rPr lang="ru-RU" dirty="0" err="1" smtClean="0"/>
              <a:t>маса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І. С. </a:t>
            </a:r>
            <a:r>
              <a:rPr lang="ru-RU" dirty="0" err="1" smtClean="0"/>
              <a:t>Тургенєва</a:t>
            </a:r>
            <a:r>
              <a:rPr lang="ru-RU" dirty="0" smtClean="0"/>
              <a:t> (2012 г), Байрона (1807 г), І. Ф. </a:t>
            </a:r>
            <a:r>
              <a:rPr lang="ru-RU" dirty="0" err="1" smtClean="0"/>
              <a:t>Шіллера</a:t>
            </a:r>
            <a:r>
              <a:rPr lang="ru-RU" dirty="0" smtClean="0"/>
              <a:t> (1785 г) </a:t>
            </a:r>
            <a:r>
              <a:rPr lang="ru-RU" dirty="0" err="1" smtClean="0"/>
              <a:t>перевищувала</a:t>
            </a:r>
            <a:r>
              <a:rPr lang="ru-RU" dirty="0" smtClean="0"/>
              <a:t> </a:t>
            </a:r>
            <a:r>
              <a:rPr lang="ru-RU" dirty="0" err="1" smtClean="0"/>
              <a:t>максимальну</a:t>
            </a:r>
            <a:r>
              <a:rPr lang="ru-RU" dirty="0" smtClean="0"/>
              <a:t>, а А. Франса (1017 г) -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мінімальною</a:t>
            </a:r>
            <a:r>
              <a:rPr lang="ru-RU" dirty="0" smtClean="0"/>
              <a:t>, яка </a:t>
            </a:r>
            <a:r>
              <a:rPr lang="ru-RU" dirty="0" err="1" smtClean="0"/>
              <a:t>відома</a:t>
            </a:r>
            <a:r>
              <a:rPr lang="ru-RU" dirty="0" smtClean="0"/>
              <a:t> </a:t>
            </a:r>
            <a:r>
              <a:rPr lang="ru-RU" dirty="0" err="1" smtClean="0"/>
              <a:t>сучасній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новонародженої</a:t>
            </a:r>
            <a:r>
              <a:rPr lang="ru-RU" dirty="0" smtClean="0"/>
              <a:t> </a:t>
            </a:r>
            <a:r>
              <a:rPr lang="ru-RU" dirty="0" err="1" smtClean="0"/>
              <a:t>дитини</a:t>
            </a:r>
            <a:r>
              <a:rPr lang="ru-RU" dirty="0" smtClean="0"/>
              <a:t> </a:t>
            </a:r>
            <a:r>
              <a:rPr lang="ru-RU" dirty="0" err="1" smtClean="0"/>
              <a:t>важить</a:t>
            </a:r>
            <a:r>
              <a:rPr lang="ru-RU" dirty="0" smtClean="0"/>
              <a:t> у </a:t>
            </a:r>
            <a:r>
              <a:rPr lang="ru-RU" dirty="0" err="1" smtClean="0"/>
              <a:t>середньому</a:t>
            </a:r>
            <a:r>
              <a:rPr lang="ru-RU" dirty="0" smtClean="0"/>
              <a:t> 330-400 г. В </a:t>
            </a:r>
            <a:r>
              <a:rPr lang="ru-RU" dirty="0" err="1" smtClean="0"/>
              <a:t>ембріональному</a:t>
            </a:r>
            <a:r>
              <a:rPr lang="ru-RU" dirty="0" smtClean="0"/>
              <a:t> </a:t>
            </a:r>
            <a:r>
              <a:rPr lang="ru-RU" dirty="0" err="1" smtClean="0"/>
              <a:t>періоді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перші</a:t>
            </a:r>
            <a:r>
              <a:rPr lang="ru-RU" dirty="0" smtClean="0"/>
              <a:t> роки </a:t>
            </a:r>
            <a:r>
              <a:rPr lang="ru-RU" dirty="0" err="1" smtClean="0"/>
              <a:t>життя</a:t>
            </a:r>
            <a:r>
              <a:rPr lang="ru-RU" dirty="0" smtClean="0"/>
              <a:t>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інтенсивно</a:t>
            </a:r>
            <a:r>
              <a:rPr lang="ru-RU" dirty="0" smtClean="0"/>
              <a:t> росте, </a:t>
            </a:r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до 20 </a:t>
            </a:r>
            <a:r>
              <a:rPr lang="ru-RU" dirty="0" err="1" smtClean="0"/>
              <a:t>років</a:t>
            </a:r>
            <a:r>
              <a:rPr lang="ru-RU" dirty="0" smtClean="0"/>
              <a:t> </a:t>
            </a:r>
            <a:r>
              <a:rPr lang="ru-RU" dirty="0" err="1" smtClean="0"/>
              <a:t>досягає</a:t>
            </a:r>
            <a:r>
              <a:rPr lang="ru-RU" dirty="0" smtClean="0"/>
              <a:t> </a:t>
            </a:r>
            <a:r>
              <a:rPr lang="ru-RU" dirty="0" err="1" smtClean="0"/>
              <a:t>остаточних</a:t>
            </a:r>
            <a:r>
              <a:rPr lang="ru-RU" dirty="0" smtClean="0"/>
              <a:t> </a:t>
            </a:r>
            <a:r>
              <a:rPr lang="ru-RU" dirty="0" err="1" smtClean="0"/>
              <a:t>розмірів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482572"/>
            <a:ext cx="6000760" cy="3375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28" y="214290"/>
            <a:ext cx="3886200" cy="664371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 </a:t>
            </a:r>
            <a:r>
              <a:rPr lang="ru-RU" dirty="0" err="1" smtClean="0"/>
              <a:t>ньому</a:t>
            </a:r>
            <a:r>
              <a:rPr lang="ru-RU" dirty="0" smtClean="0"/>
              <a:t> </a:t>
            </a:r>
            <a:r>
              <a:rPr lang="ru-RU" dirty="0" err="1" smtClean="0"/>
              <a:t>розрізняють</a:t>
            </a:r>
            <a:r>
              <a:rPr lang="ru-RU" dirty="0" smtClean="0"/>
              <a:t> </a:t>
            </a:r>
            <a:r>
              <a:rPr lang="ru-RU" dirty="0" err="1" smtClean="0"/>
              <a:t>п'ять</a:t>
            </a:r>
            <a:r>
              <a:rPr lang="ru-RU" dirty="0" smtClean="0"/>
              <a:t> </a:t>
            </a:r>
            <a:r>
              <a:rPr lang="ru-RU" dirty="0" err="1" smtClean="0"/>
              <a:t>відділів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довгастий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задній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складається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моста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мозочка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середній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- </a:t>
            </a:r>
            <a:r>
              <a:rPr lang="ru-RU" dirty="0" err="1" smtClean="0"/>
              <a:t>покрив</a:t>
            </a:r>
            <a:r>
              <a:rPr lang="ru-RU" dirty="0" smtClean="0"/>
              <a:t> </a:t>
            </a:r>
            <a:r>
              <a:rPr lang="ru-RU" dirty="0" err="1" smtClean="0"/>
              <a:t>середнього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(</a:t>
            </a:r>
            <a:r>
              <a:rPr lang="ru-RU" dirty="0" err="1" smtClean="0"/>
              <a:t>чотиригорбкове</a:t>
            </a:r>
            <a:r>
              <a:rPr lang="ru-RU" dirty="0" smtClean="0"/>
              <a:t> </a:t>
            </a:r>
            <a:r>
              <a:rPr lang="ru-RU" dirty="0" err="1" smtClean="0"/>
              <a:t>тіло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ніжки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проміжний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, </a:t>
            </a:r>
            <a:r>
              <a:rPr lang="ru-RU" dirty="0" err="1" smtClean="0"/>
              <a:t>основними</a:t>
            </a:r>
            <a:r>
              <a:rPr lang="ru-RU" dirty="0" smtClean="0"/>
              <a:t> </a:t>
            </a:r>
            <a:r>
              <a:rPr lang="ru-RU" dirty="0" err="1" smtClean="0"/>
              <a:t>утворами</a:t>
            </a:r>
            <a:r>
              <a:rPr lang="ru-RU" dirty="0" smtClean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таламус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гіпоталамус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передній</a:t>
            </a:r>
            <a:r>
              <a:rPr lang="ru-RU" dirty="0" smtClean="0"/>
              <a:t> (</a:t>
            </a:r>
            <a:r>
              <a:rPr lang="ru-RU" dirty="0" err="1" smtClean="0"/>
              <a:t>кінцевий</a:t>
            </a:r>
            <a:r>
              <a:rPr lang="ru-RU" dirty="0" smtClean="0"/>
              <a:t>) </a:t>
            </a:r>
            <a:r>
              <a:rPr lang="ru-RU" dirty="0" err="1" smtClean="0"/>
              <a:t>мозок</a:t>
            </a:r>
            <a:r>
              <a:rPr lang="ru-RU" dirty="0" smtClean="0"/>
              <a:t>, представлений </a:t>
            </a:r>
            <a:r>
              <a:rPr lang="ru-RU" dirty="0" err="1" smtClean="0"/>
              <a:t>двома</a:t>
            </a:r>
            <a:r>
              <a:rPr lang="ru-RU" dirty="0" smtClean="0"/>
              <a:t> великими </a:t>
            </a:r>
            <a:r>
              <a:rPr lang="ru-RU" dirty="0" err="1" smtClean="0"/>
              <a:t>півкулями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 err="1" smtClean="0"/>
              <a:t>чотири</a:t>
            </a:r>
            <a:r>
              <a:rPr lang="ru-RU" dirty="0" smtClean="0"/>
              <a:t> </a:t>
            </a:r>
            <a:r>
              <a:rPr lang="ru-RU" dirty="0" err="1" smtClean="0"/>
              <a:t>відділи</a:t>
            </a:r>
            <a:r>
              <a:rPr lang="ru-RU" dirty="0" smtClean="0"/>
              <a:t> </a:t>
            </a:r>
            <a:r>
              <a:rPr lang="ru-RU" dirty="0" err="1" smtClean="0"/>
              <a:t>утворюють</a:t>
            </a:r>
            <a:r>
              <a:rPr lang="ru-RU" dirty="0" smtClean="0"/>
              <a:t> </a:t>
            </a:r>
            <a:r>
              <a:rPr lang="ru-RU" dirty="0" err="1" smtClean="0"/>
              <a:t>стовбур</a:t>
            </a:r>
            <a:r>
              <a:rPr lang="ru-RU" dirty="0" smtClean="0"/>
              <a:t> головного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найдавнішим</a:t>
            </a:r>
            <a:r>
              <a:rPr lang="ru-RU" dirty="0" smtClean="0"/>
              <a:t> у </a:t>
            </a:r>
            <a:r>
              <a:rPr lang="ru-RU" dirty="0" err="1" smtClean="0"/>
              <a:t>філогенетичному</a:t>
            </a:r>
            <a:r>
              <a:rPr lang="ru-RU" dirty="0" smtClean="0"/>
              <a:t> </a:t>
            </a:r>
            <a:r>
              <a:rPr lang="ru-RU" dirty="0" err="1" smtClean="0"/>
              <a:t>відношенні</a:t>
            </a:r>
            <a:r>
              <a:rPr lang="ru-RU" dirty="0" smtClean="0"/>
              <a:t>. </a:t>
            </a:r>
            <a:r>
              <a:rPr lang="ru-RU" dirty="0" err="1" smtClean="0"/>
              <a:t>Півкулі</a:t>
            </a:r>
            <a:r>
              <a:rPr lang="ru-RU" dirty="0" smtClean="0"/>
              <a:t> великого </a:t>
            </a:r>
            <a:r>
              <a:rPr lang="ru-RU" dirty="0" err="1" smtClean="0"/>
              <a:t>мозку</a:t>
            </a:r>
            <a:r>
              <a:rPr lang="ru-RU" dirty="0" smtClean="0"/>
              <a:t> - </a:t>
            </a:r>
            <a:r>
              <a:rPr lang="ru-RU" dirty="0" err="1" smtClean="0"/>
              <a:t>порівняно</a:t>
            </a:r>
            <a:r>
              <a:rPr lang="ru-RU" dirty="0" smtClean="0"/>
              <a:t> </a:t>
            </a:r>
            <a:r>
              <a:rPr lang="ru-RU" dirty="0" err="1" smtClean="0"/>
              <a:t>молодий</a:t>
            </a:r>
            <a:r>
              <a:rPr lang="ru-RU" dirty="0" smtClean="0"/>
              <a:t> </a:t>
            </a:r>
            <a:r>
              <a:rPr lang="ru-RU" dirty="0" err="1" smtClean="0"/>
              <a:t>утвір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24961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500042"/>
            <a:ext cx="4286248" cy="2705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R1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429000"/>
            <a:ext cx="4500594" cy="2996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85728"/>
            <a:ext cx="8405842" cy="32861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Великий </a:t>
            </a:r>
            <a:r>
              <a:rPr lang="ru-RU" dirty="0" err="1" smtClean="0"/>
              <a:t>мозок</a:t>
            </a:r>
            <a:r>
              <a:rPr lang="ru-RU" dirty="0" smtClean="0"/>
              <a:t> представлений правою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лівою</a:t>
            </a:r>
            <a:r>
              <a:rPr lang="ru-RU" dirty="0" smtClean="0"/>
              <a:t> </a:t>
            </a:r>
            <a:r>
              <a:rPr lang="ru-RU" dirty="0" err="1" smtClean="0"/>
              <a:t>півкулями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 </a:t>
            </a:r>
            <a:r>
              <a:rPr lang="ru-RU" dirty="0" err="1" smtClean="0"/>
              <a:t>розділені</a:t>
            </a:r>
            <a:r>
              <a:rPr lang="ru-RU" dirty="0" smtClean="0"/>
              <a:t> </a:t>
            </a:r>
            <a:r>
              <a:rPr lang="ru-RU" dirty="0" err="1" smtClean="0"/>
              <a:t>поздовжньою</a:t>
            </a:r>
            <a:r>
              <a:rPr lang="ru-RU" dirty="0" smtClean="0"/>
              <a:t> </a:t>
            </a:r>
            <a:r>
              <a:rPr lang="ru-RU" dirty="0" err="1" smtClean="0"/>
              <a:t>щілиною</a:t>
            </a:r>
            <a:r>
              <a:rPr lang="ru-RU" dirty="0" smtClean="0"/>
              <a:t>. </a:t>
            </a:r>
            <a:r>
              <a:rPr lang="ru-RU" dirty="0" err="1" smtClean="0"/>
              <a:t>Кожна</a:t>
            </a:r>
            <a:r>
              <a:rPr lang="ru-RU" dirty="0" smtClean="0"/>
              <a:t> </a:t>
            </a:r>
            <a:r>
              <a:rPr lang="ru-RU" dirty="0" err="1" smtClean="0"/>
              <a:t>півкуля</a:t>
            </a:r>
            <a:r>
              <a:rPr lang="ru-RU" dirty="0" smtClean="0"/>
              <a:t> </a:t>
            </a:r>
            <a:r>
              <a:rPr lang="ru-RU" dirty="0" err="1" smtClean="0"/>
              <a:t>складається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сірої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- кори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розміщених</a:t>
            </a:r>
            <a:r>
              <a:rPr lang="ru-RU" dirty="0" smtClean="0"/>
              <a:t> </a:t>
            </a:r>
            <a:r>
              <a:rPr lang="ru-RU" dirty="0" err="1" smtClean="0"/>
              <a:t>глибше</a:t>
            </a:r>
            <a:r>
              <a:rPr lang="ru-RU" dirty="0" smtClean="0"/>
              <a:t> </a:t>
            </a:r>
            <a:r>
              <a:rPr lang="ru-RU" dirty="0" err="1" smtClean="0"/>
              <a:t>вузлів</a:t>
            </a:r>
            <a:r>
              <a:rPr lang="ru-RU" dirty="0" smtClean="0"/>
              <a:t> (ядер),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якими</a:t>
            </a:r>
            <a:r>
              <a:rPr lang="ru-RU" dirty="0" smtClean="0"/>
              <a:t> </a:t>
            </a:r>
            <a:r>
              <a:rPr lang="ru-RU" dirty="0" err="1" smtClean="0"/>
              <a:t>міститься</a:t>
            </a:r>
            <a:r>
              <a:rPr lang="ru-RU" dirty="0" smtClean="0"/>
              <a:t> </a:t>
            </a:r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. Кора </a:t>
            </a:r>
            <a:r>
              <a:rPr lang="ru-RU" dirty="0" err="1" smtClean="0"/>
              <a:t>вкриває</a:t>
            </a:r>
            <a:r>
              <a:rPr lang="ru-RU" dirty="0" smtClean="0"/>
              <a:t> </a:t>
            </a:r>
            <a:r>
              <a:rPr lang="ru-RU" dirty="0" err="1" smtClean="0"/>
              <a:t>півкулі</a:t>
            </a:r>
            <a:r>
              <a:rPr lang="ru-RU" dirty="0" smtClean="0"/>
              <a:t> </a:t>
            </a:r>
            <a:r>
              <a:rPr lang="ru-RU" dirty="0" err="1" smtClean="0"/>
              <a:t>зовні</a:t>
            </a:r>
            <a:r>
              <a:rPr lang="ru-RU" dirty="0" smtClean="0"/>
              <a:t>. </a:t>
            </a:r>
            <a:r>
              <a:rPr lang="ru-RU" dirty="0" err="1" smtClean="0"/>
              <a:t>Від</a:t>
            </a:r>
            <a:r>
              <a:rPr lang="ru-RU" dirty="0" smtClean="0"/>
              <a:t> кори </a:t>
            </a:r>
            <a:r>
              <a:rPr lang="ru-RU" dirty="0" err="1" smtClean="0"/>
              <a:t>всередину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відходять</a:t>
            </a:r>
            <a:r>
              <a:rPr lang="ru-RU" dirty="0" smtClean="0"/>
              <a:t> 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відростки</a:t>
            </a:r>
            <a:r>
              <a:rPr lang="ru-RU" dirty="0" smtClean="0"/>
              <a:t> </a:t>
            </a:r>
            <a:r>
              <a:rPr lang="ru-RU" dirty="0" err="1" smtClean="0"/>
              <a:t>нейронів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 err="1" smtClean="0"/>
              <a:t>масою</a:t>
            </a:r>
            <a:r>
              <a:rPr lang="ru-RU" dirty="0" smtClean="0"/>
              <a:t> </a:t>
            </a:r>
            <a:r>
              <a:rPr lang="ru-RU" dirty="0" err="1" smtClean="0"/>
              <a:t>утворюють</a:t>
            </a:r>
            <a:r>
              <a:rPr lang="ru-RU" dirty="0" smtClean="0"/>
              <a:t> </a:t>
            </a:r>
            <a:r>
              <a:rPr lang="ru-RU" dirty="0" err="1" smtClean="0"/>
              <a:t>білу</a:t>
            </a:r>
            <a:r>
              <a:rPr lang="ru-RU" dirty="0" smtClean="0"/>
              <a:t> </a:t>
            </a:r>
            <a:r>
              <a:rPr lang="ru-RU" dirty="0" err="1" smtClean="0"/>
              <a:t>речовину</a:t>
            </a:r>
            <a:r>
              <a:rPr lang="ru-RU" dirty="0" smtClean="0"/>
              <a:t> - тканину </a:t>
            </a:r>
            <a:r>
              <a:rPr lang="ru-RU" dirty="0" err="1" smtClean="0"/>
              <a:t>білого</a:t>
            </a:r>
            <a:r>
              <a:rPr lang="ru-RU" dirty="0" smtClean="0"/>
              <a:t> </a:t>
            </a:r>
            <a:r>
              <a:rPr lang="ru-RU" dirty="0" err="1" smtClean="0"/>
              <a:t>кольору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виконує</a:t>
            </a:r>
            <a:r>
              <a:rPr lang="ru-RU" dirty="0" smtClean="0"/>
              <a:t> роль </a:t>
            </a:r>
            <a:r>
              <a:rPr lang="ru-RU" dirty="0" err="1" smtClean="0"/>
              <a:t>провідників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</a:t>
            </a:r>
            <a:r>
              <a:rPr lang="ru-RU" dirty="0" err="1" smtClean="0"/>
              <a:t>імпульсів</a:t>
            </a:r>
            <a:r>
              <a:rPr lang="ru-RU" dirty="0" smtClean="0"/>
              <a:t>. У </a:t>
            </a:r>
            <a:r>
              <a:rPr lang="ru-RU" dirty="0" err="1" smtClean="0"/>
              <a:t>білій</a:t>
            </a:r>
            <a:r>
              <a:rPr lang="ru-RU" dirty="0" smtClean="0"/>
              <a:t> </a:t>
            </a:r>
            <a:r>
              <a:rPr lang="ru-RU" dirty="0" err="1" smtClean="0"/>
              <a:t>речовині</a:t>
            </a:r>
            <a:r>
              <a:rPr lang="ru-RU" dirty="0" smtClean="0"/>
              <a:t> </a:t>
            </a:r>
            <a:r>
              <a:rPr lang="ru-RU" dirty="0" err="1" smtClean="0"/>
              <a:t>містяться</a:t>
            </a:r>
            <a:r>
              <a:rPr lang="ru-RU" dirty="0" smtClean="0"/>
              <a:t> </a:t>
            </a:r>
            <a:r>
              <a:rPr lang="ru-RU" dirty="0" err="1" smtClean="0"/>
              <a:t>скупчення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</a:t>
            </a:r>
            <a:r>
              <a:rPr lang="ru-RU" dirty="0" err="1" smtClean="0"/>
              <a:t>клітин</a:t>
            </a:r>
            <a:r>
              <a:rPr lang="ru-RU" dirty="0" smtClean="0"/>
              <a:t> - </a:t>
            </a:r>
            <a:r>
              <a:rPr lang="ru-RU" dirty="0" err="1" smtClean="0"/>
              <a:t>вузли</a:t>
            </a:r>
            <a:r>
              <a:rPr lang="ru-RU" dirty="0" smtClean="0"/>
              <a:t> (ядра) </a:t>
            </a:r>
            <a:r>
              <a:rPr lang="ru-RU" dirty="0" err="1" smtClean="0"/>
              <a:t>сірої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філогенетичне</a:t>
            </a:r>
            <a:r>
              <a:rPr lang="ru-RU" dirty="0" smtClean="0"/>
              <a:t> </a:t>
            </a:r>
            <a:r>
              <a:rPr lang="ru-RU" dirty="0" err="1" smtClean="0"/>
              <a:t>давня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, яку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підкірною</a:t>
            </a:r>
            <a:r>
              <a:rPr lang="ru-RU" dirty="0" smtClean="0"/>
              <a:t>. Тут </a:t>
            </a:r>
            <a:r>
              <a:rPr lang="ru-RU" dirty="0" err="1" smtClean="0"/>
              <a:t>розміщені</a:t>
            </a:r>
            <a:r>
              <a:rPr lang="ru-RU" dirty="0" smtClean="0"/>
              <a:t> </a:t>
            </a:r>
            <a:r>
              <a:rPr lang="ru-RU" dirty="0" err="1" smtClean="0"/>
              <a:t>підкіркові</a:t>
            </a:r>
            <a:r>
              <a:rPr lang="ru-RU" dirty="0" smtClean="0"/>
              <a:t> </a:t>
            </a:r>
            <a:r>
              <a:rPr lang="ru-RU" dirty="0" err="1" smtClean="0"/>
              <a:t>центри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26093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357562"/>
            <a:ext cx="6000792" cy="3000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28" y="285728"/>
            <a:ext cx="3886200" cy="6357982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Поверхня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ніби</a:t>
            </a:r>
            <a:r>
              <a:rPr lang="ru-RU" dirty="0" smtClean="0"/>
              <a:t> </a:t>
            </a:r>
            <a:r>
              <a:rPr lang="ru-RU" dirty="0" err="1" smtClean="0"/>
              <a:t>зібрана</a:t>
            </a:r>
            <a:r>
              <a:rPr lang="ru-RU" dirty="0" smtClean="0"/>
              <a:t> в складки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розмірів</a:t>
            </a:r>
            <a:r>
              <a:rPr lang="ru-RU" dirty="0" smtClean="0"/>
              <a:t>. Тому видно </a:t>
            </a:r>
            <a:r>
              <a:rPr lang="ru-RU" dirty="0" err="1" smtClean="0"/>
              <a:t>щілини</a:t>
            </a:r>
            <a:r>
              <a:rPr lang="ru-RU" dirty="0" smtClean="0"/>
              <a:t>, </a:t>
            </a:r>
            <a:r>
              <a:rPr lang="ru-RU" dirty="0" err="1" smtClean="0"/>
              <a:t>борозни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звивини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ними. </a:t>
            </a:r>
            <a:r>
              <a:rPr lang="ru-RU" dirty="0" err="1" smtClean="0"/>
              <a:t>Виділяють</a:t>
            </a:r>
            <a:r>
              <a:rPr lang="ru-RU" dirty="0" smtClean="0"/>
              <a:t> три </a:t>
            </a:r>
            <a:r>
              <a:rPr lang="ru-RU" dirty="0" err="1" smtClean="0"/>
              <a:t>найглибші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: </a:t>
            </a:r>
            <a:r>
              <a:rPr lang="ru-RU" dirty="0" err="1" smtClean="0"/>
              <a:t>бічну</a:t>
            </a:r>
            <a:r>
              <a:rPr lang="ru-RU" dirty="0" smtClean="0"/>
              <a:t>, </a:t>
            </a:r>
            <a:r>
              <a:rPr lang="ru-RU" dirty="0" err="1" smtClean="0"/>
              <a:t>центральну</a:t>
            </a:r>
            <a:r>
              <a:rPr lang="ru-RU" dirty="0" smtClean="0"/>
              <a:t>, </a:t>
            </a:r>
            <a:r>
              <a:rPr lang="ru-RU" dirty="0" err="1" smtClean="0"/>
              <a:t>потилично-тім'яну</a:t>
            </a:r>
            <a:r>
              <a:rPr lang="ru-RU" dirty="0" smtClean="0"/>
              <a:t>. Вони </a:t>
            </a:r>
            <a:r>
              <a:rPr lang="ru-RU" dirty="0" err="1" smtClean="0"/>
              <a:t>утворюють</a:t>
            </a:r>
            <a:r>
              <a:rPr lang="ru-RU" dirty="0" smtClean="0"/>
              <a:t>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орієнтири</a:t>
            </a:r>
            <a:r>
              <a:rPr lang="ru-RU" dirty="0" smtClean="0"/>
              <a:t> для </a:t>
            </a:r>
            <a:r>
              <a:rPr lang="ru-RU" dirty="0" err="1" smtClean="0"/>
              <a:t>поділу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на </a:t>
            </a:r>
            <a:r>
              <a:rPr lang="ru-RU" dirty="0" err="1" smtClean="0"/>
              <a:t>чотири</a:t>
            </a:r>
            <a:r>
              <a:rPr lang="ru-RU" dirty="0" smtClean="0"/>
              <a:t>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: </a:t>
            </a:r>
            <a:r>
              <a:rPr lang="ru-RU" dirty="0" err="1" smtClean="0"/>
              <a:t>лобову</a:t>
            </a:r>
            <a:r>
              <a:rPr lang="ru-RU" dirty="0" smtClean="0"/>
              <a:t>, </a:t>
            </a:r>
            <a:r>
              <a:rPr lang="ru-RU" dirty="0" err="1" smtClean="0"/>
              <a:t>тім'яну</a:t>
            </a:r>
            <a:r>
              <a:rPr lang="ru-RU" dirty="0" smtClean="0"/>
              <a:t>, </a:t>
            </a:r>
            <a:r>
              <a:rPr lang="ru-RU" dirty="0" err="1" smtClean="0"/>
              <a:t>скроневу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потиличну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Бічна</a:t>
            </a:r>
            <a:r>
              <a:rPr lang="ru-RU" dirty="0" smtClean="0"/>
              <a:t> </a:t>
            </a:r>
            <a:r>
              <a:rPr lang="ru-RU" dirty="0" err="1" smtClean="0"/>
              <a:t>борозна</a:t>
            </a:r>
            <a:r>
              <a:rPr lang="ru-RU" dirty="0" smtClean="0"/>
              <a:t> </a:t>
            </a:r>
            <a:r>
              <a:rPr lang="ru-RU" dirty="0" err="1" smtClean="0"/>
              <a:t>відділяє</a:t>
            </a:r>
            <a:r>
              <a:rPr lang="ru-RU" dirty="0" smtClean="0"/>
              <a:t> </a:t>
            </a:r>
            <a:r>
              <a:rPr lang="ru-RU" dirty="0" err="1" smtClean="0"/>
              <a:t>скроневу</a:t>
            </a:r>
            <a:r>
              <a:rPr lang="ru-RU" dirty="0" smtClean="0"/>
              <a:t> </a:t>
            </a:r>
            <a:r>
              <a:rPr lang="ru-RU" dirty="0" err="1" smtClean="0"/>
              <a:t>частку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лобової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тім'яної</a:t>
            </a:r>
            <a:r>
              <a:rPr lang="ru-RU" dirty="0" smtClean="0"/>
              <a:t>. Центральна </a:t>
            </a:r>
            <a:r>
              <a:rPr lang="ru-RU" dirty="0" err="1" smtClean="0"/>
              <a:t>борозна</a:t>
            </a:r>
            <a:r>
              <a:rPr lang="ru-RU" dirty="0" smtClean="0"/>
              <a:t> </a:t>
            </a:r>
            <a:r>
              <a:rPr lang="ru-RU" dirty="0" err="1" smtClean="0"/>
              <a:t>розмежовує</a:t>
            </a:r>
            <a:r>
              <a:rPr lang="ru-RU" dirty="0" smtClean="0"/>
              <a:t> </a:t>
            </a:r>
            <a:r>
              <a:rPr lang="ru-RU" dirty="0" err="1" smtClean="0"/>
              <a:t>лобову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тім'яну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. </a:t>
            </a:r>
            <a:r>
              <a:rPr lang="ru-RU" dirty="0" err="1" smtClean="0"/>
              <a:t>Потилична</a:t>
            </a:r>
            <a:r>
              <a:rPr lang="ru-RU" dirty="0" smtClean="0"/>
              <a:t> </a:t>
            </a:r>
            <a:r>
              <a:rPr lang="ru-RU" dirty="0" err="1" smtClean="0"/>
              <a:t>частка</a:t>
            </a:r>
            <a:r>
              <a:rPr lang="ru-RU" dirty="0" smtClean="0"/>
              <a:t> </a:t>
            </a:r>
            <a:r>
              <a:rPr lang="ru-RU" dirty="0" err="1" smtClean="0"/>
              <a:t>відмежована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потилично-тім'яної</a:t>
            </a:r>
            <a:r>
              <a:rPr lang="ru-RU" dirty="0" smtClean="0"/>
              <a:t> </a:t>
            </a:r>
            <a:r>
              <a:rPr lang="ru-RU" dirty="0" err="1" smtClean="0"/>
              <a:t>борозною</a:t>
            </a:r>
            <a:r>
              <a:rPr lang="ru-RU" dirty="0" smtClean="0"/>
              <a:t>, яка </a:t>
            </a:r>
            <a:r>
              <a:rPr lang="ru-RU" dirty="0" err="1" smtClean="0"/>
              <a:t>розміщена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боку </a:t>
            </a:r>
            <a:r>
              <a:rPr lang="ru-RU" dirty="0" err="1" smtClean="0"/>
              <a:t>при-середньої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1200px-Chimp_Brain_in_a_j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57166"/>
            <a:ext cx="4592424" cy="5786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85728"/>
            <a:ext cx="8477280" cy="4071966"/>
          </a:xfrm>
        </p:spPr>
        <p:txBody>
          <a:bodyPr>
            <a:normAutofit/>
          </a:bodyPr>
          <a:lstStyle/>
          <a:p>
            <a:r>
              <a:rPr lang="ru-RU" dirty="0" err="1" smtClean="0"/>
              <a:t>Всередині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містяться</a:t>
            </a:r>
            <a:r>
              <a:rPr lang="ru-RU" dirty="0" smtClean="0"/>
              <a:t> </a:t>
            </a:r>
            <a:r>
              <a:rPr lang="ru-RU" dirty="0" err="1" smtClean="0"/>
              <a:t>порожнини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шлуночками</a:t>
            </a:r>
            <a:r>
              <a:rPr lang="ru-RU" dirty="0" smtClean="0"/>
              <a:t>. Таких </a:t>
            </a:r>
            <a:r>
              <a:rPr lang="ru-RU" dirty="0" err="1" smtClean="0"/>
              <a:t>шлуночків</a:t>
            </a:r>
            <a:r>
              <a:rPr lang="ru-RU" dirty="0" smtClean="0"/>
              <a:t> два - один у </a:t>
            </a:r>
            <a:r>
              <a:rPr lang="ru-RU" dirty="0" err="1" smtClean="0"/>
              <a:t>правій</a:t>
            </a:r>
            <a:r>
              <a:rPr lang="ru-RU" dirty="0" smtClean="0"/>
              <a:t>, </a:t>
            </a:r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лівій</a:t>
            </a:r>
            <a:r>
              <a:rPr lang="ru-RU" dirty="0" smtClean="0"/>
              <a:t> </a:t>
            </a:r>
            <a:r>
              <a:rPr lang="ru-RU" dirty="0" err="1" smtClean="0"/>
              <a:t>півкулях</a:t>
            </a:r>
            <a:r>
              <a:rPr lang="ru-RU" dirty="0" smtClean="0"/>
              <a:t>. Вони </a:t>
            </a:r>
            <a:r>
              <a:rPr lang="ru-RU" dirty="0" err="1" smtClean="0"/>
              <a:t>сполучені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третім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четвертим</a:t>
            </a:r>
            <a:r>
              <a:rPr lang="ru-RU" dirty="0" smtClean="0"/>
              <a:t> </a:t>
            </a:r>
            <a:r>
              <a:rPr lang="ru-RU" dirty="0" err="1" smtClean="0"/>
              <a:t>шлуночками</a:t>
            </a:r>
            <a:r>
              <a:rPr lang="ru-RU" dirty="0" smtClean="0"/>
              <a:t> </a:t>
            </a:r>
            <a:r>
              <a:rPr lang="ru-RU" dirty="0" err="1" smtClean="0"/>
              <a:t>стовбура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далі</a:t>
            </a:r>
            <a:r>
              <a:rPr lang="ru-RU" dirty="0" smtClean="0"/>
              <a:t> - </a:t>
            </a:r>
            <a:r>
              <a:rPr lang="ru-RU" dirty="0" err="1" smtClean="0"/>
              <a:t>з</a:t>
            </a:r>
            <a:r>
              <a:rPr lang="ru-RU" dirty="0" smtClean="0"/>
              <a:t> каналом </a:t>
            </a:r>
            <a:r>
              <a:rPr lang="ru-RU" dirty="0" err="1" smtClean="0"/>
              <a:t>всередині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простором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оболонками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. </a:t>
            </a:r>
            <a:r>
              <a:rPr lang="ru-RU" dirty="0" err="1" smtClean="0"/>
              <a:t>Шлуночки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простори</a:t>
            </a:r>
            <a:r>
              <a:rPr lang="ru-RU" dirty="0" smtClean="0"/>
              <a:t> </a:t>
            </a:r>
            <a:r>
              <a:rPr lang="ru-RU" dirty="0" err="1" smtClean="0"/>
              <a:t>заповнені</a:t>
            </a:r>
            <a:r>
              <a:rPr lang="ru-RU" dirty="0" smtClean="0"/>
              <a:t> </a:t>
            </a:r>
            <a:r>
              <a:rPr lang="ru-RU" dirty="0" err="1" smtClean="0"/>
              <a:t>рідиною</a:t>
            </a:r>
            <a:r>
              <a:rPr lang="ru-RU" dirty="0" smtClean="0"/>
              <a:t> (</a:t>
            </a:r>
            <a:r>
              <a:rPr lang="ru-RU" dirty="0" err="1" smtClean="0"/>
              <a:t>ліквором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утворюють</a:t>
            </a:r>
            <a:r>
              <a:rPr lang="ru-RU" dirty="0" smtClean="0"/>
              <a:t> </a:t>
            </a:r>
            <a:r>
              <a:rPr lang="ru-RU" dirty="0" err="1" smtClean="0"/>
              <a:t>єдину</a:t>
            </a:r>
            <a:r>
              <a:rPr lang="ru-RU" dirty="0" smtClean="0"/>
              <a:t> </a:t>
            </a:r>
            <a:r>
              <a:rPr lang="ru-RU" dirty="0" err="1" smtClean="0"/>
              <a:t>гідродинамічну</a:t>
            </a:r>
            <a:r>
              <a:rPr lang="ru-RU" dirty="0" smtClean="0"/>
              <a:t> систему, яка разом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кровоносною</a:t>
            </a:r>
            <a:r>
              <a:rPr lang="ru-RU" dirty="0" smtClean="0"/>
              <a:t> системою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обмін</a:t>
            </a:r>
            <a:r>
              <a:rPr lang="ru-RU" dirty="0" smtClean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 у </a:t>
            </a:r>
            <a:r>
              <a:rPr lang="ru-RU" dirty="0" err="1" smtClean="0"/>
              <a:t>нервовій</a:t>
            </a:r>
            <a:r>
              <a:rPr lang="ru-RU" dirty="0" smtClean="0"/>
              <a:t> </a:t>
            </a:r>
            <a:r>
              <a:rPr lang="ru-RU" dirty="0" err="1" smtClean="0"/>
              <a:t>системі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створює</a:t>
            </a:r>
            <a:r>
              <a:rPr lang="ru-RU" dirty="0" smtClean="0"/>
              <a:t> </a:t>
            </a:r>
            <a:r>
              <a:rPr lang="ru-RU" dirty="0" err="1" smtClean="0"/>
              <a:t>надійний</a:t>
            </a:r>
            <a:r>
              <a:rPr lang="ru-RU" dirty="0" smtClean="0"/>
              <a:t> </a:t>
            </a:r>
            <a:r>
              <a:rPr lang="ru-RU" dirty="0" err="1" smtClean="0"/>
              <a:t>механічний</a:t>
            </a:r>
            <a:r>
              <a:rPr lang="ru-RU" dirty="0" smtClean="0"/>
              <a:t> </a:t>
            </a:r>
            <a:r>
              <a:rPr lang="ru-RU" dirty="0" err="1" smtClean="0"/>
              <a:t>захист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</a:t>
            </a:r>
            <a:r>
              <a:rPr lang="ru-RU" dirty="0" err="1" smtClean="0"/>
              <a:t>клітин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3357562"/>
            <a:ext cx="6220418" cy="297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14290"/>
            <a:ext cx="8672546" cy="4286280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Значення</a:t>
            </a:r>
            <a:r>
              <a:rPr lang="ru-RU" b="1" dirty="0" smtClean="0"/>
              <a:t> кори великого </a:t>
            </a:r>
            <a:r>
              <a:rPr lang="ru-RU" b="1" dirty="0" err="1" smtClean="0"/>
              <a:t>мозку</a:t>
            </a:r>
            <a:r>
              <a:rPr lang="ru-RU" b="1" dirty="0" smtClean="0"/>
              <a:t>.</a:t>
            </a:r>
            <a:r>
              <a:rPr lang="ru-RU" dirty="0" smtClean="0"/>
              <a:t> Кора великого </a:t>
            </a:r>
            <a:r>
              <a:rPr lang="ru-RU" dirty="0" err="1" smtClean="0"/>
              <a:t>мозку</a:t>
            </a:r>
            <a:r>
              <a:rPr lang="ru-RU" dirty="0" smtClean="0"/>
              <a:t> представлена </a:t>
            </a:r>
            <a:r>
              <a:rPr lang="ru-RU" dirty="0" err="1" smtClean="0"/>
              <a:t>рівномірним</a:t>
            </a:r>
            <a:r>
              <a:rPr lang="ru-RU" dirty="0" smtClean="0"/>
              <a:t> шаром </a:t>
            </a:r>
            <a:r>
              <a:rPr lang="ru-RU" dirty="0" err="1" smtClean="0"/>
              <a:t>сірої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</a:t>
            </a:r>
            <a:r>
              <a:rPr lang="ru-RU" dirty="0" err="1" smtClean="0"/>
              <a:t>завтовшки</a:t>
            </a:r>
            <a:r>
              <a:rPr lang="ru-RU" dirty="0" smtClean="0"/>
              <a:t> 1,3-4,5 мм, в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міститься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14 млрд. </a:t>
            </a:r>
            <a:r>
              <a:rPr lang="ru-RU" dirty="0" err="1" smtClean="0"/>
              <a:t>нервових</a:t>
            </a:r>
            <a:r>
              <a:rPr lang="ru-RU" dirty="0" smtClean="0"/>
              <a:t> </a:t>
            </a:r>
            <a:r>
              <a:rPr lang="ru-RU" dirty="0" err="1" smtClean="0"/>
              <a:t>клітин</a:t>
            </a:r>
            <a:r>
              <a:rPr lang="ru-RU" dirty="0" smtClean="0"/>
              <a:t>. </a:t>
            </a:r>
            <a:r>
              <a:rPr lang="ru-RU" dirty="0" err="1" smtClean="0"/>
              <a:t>Численні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звивини</a:t>
            </a:r>
            <a:r>
              <a:rPr lang="ru-RU" dirty="0" smtClean="0"/>
              <a:t> </a:t>
            </a:r>
            <a:r>
              <a:rPr lang="ru-RU" dirty="0" err="1" smtClean="0"/>
              <a:t>збільшують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поверхню</a:t>
            </a:r>
            <a:r>
              <a:rPr lang="ru-RU" dirty="0" smtClean="0"/>
              <a:t>, яка </a:t>
            </a:r>
            <a:r>
              <a:rPr lang="ru-RU" dirty="0" err="1" smtClean="0"/>
              <a:t>досягає</a:t>
            </a:r>
            <a:r>
              <a:rPr lang="ru-RU" dirty="0" smtClean="0"/>
              <a:t> в </a:t>
            </a:r>
            <a:r>
              <a:rPr lang="ru-RU" dirty="0" err="1" smtClean="0"/>
              <a:t>середньому</a:t>
            </a:r>
            <a:r>
              <a:rPr lang="ru-RU" dirty="0" smtClean="0"/>
              <a:t> 2000-2500 см</a:t>
            </a:r>
            <a:r>
              <a:rPr lang="ru-RU" baseline="30000" dirty="0" smtClean="0"/>
              <a:t>2</a:t>
            </a:r>
            <a:r>
              <a:rPr lang="ru-RU" dirty="0" smtClean="0"/>
              <a:t>. </a:t>
            </a:r>
            <a:r>
              <a:rPr lang="ru-RU" dirty="0" err="1" smtClean="0"/>
              <a:t>Понад</a:t>
            </a:r>
            <a:r>
              <a:rPr lang="ru-RU" dirty="0" smtClean="0"/>
              <a:t> 2/3 </a:t>
            </a:r>
            <a:r>
              <a:rPr lang="ru-RU" dirty="0" err="1" smtClean="0"/>
              <a:t>поверхні</a:t>
            </a:r>
            <a:r>
              <a:rPr lang="ru-RU" dirty="0" smtClean="0"/>
              <a:t> кори </a:t>
            </a:r>
            <a:r>
              <a:rPr lang="ru-RU" dirty="0" err="1" smtClean="0"/>
              <a:t>заховано</a:t>
            </a:r>
            <a:r>
              <a:rPr lang="ru-RU" dirty="0" smtClean="0"/>
              <a:t> у </a:t>
            </a:r>
            <a:r>
              <a:rPr lang="ru-RU" dirty="0" err="1" smtClean="0"/>
              <a:t>вузьких</a:t>
            </a:r>
            <a:r>
              <a:rPr lang="ru-RU" dirty="0" smtClean="0"/>
              <a:t> </a:t>
            </a:r>
            <a:r>
              <a:rPr lang="ru-RU" dirty="0" err="1" smtClean="0"/>
              <a:t>глибоких</a:t>
            </a:r>
            <a:r>
              <a:rPr lang="ru-RU" dirty="0" smtClean="0"/>
              <a:t> </a:t>
            </a:r>
            <a:r>
              <a:rPr lang="ru-RU" dirty="0" err="1" smtClean="0"/>
              <a:t>борознах</a:t>
            </a:r>
            <a:r>
              <a:rPr lang="ru-RU" dirty="0" smtClean="0"/>
              <a:t>. Кора </a:t>
            </a:r>
            <a:r>
              <a:rPr lang="ru-RU" dirty="0" err="1" smtClean="0"/>
              <a:t>складається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шести </a:t>
            </a:r>
            <a:r>
              <a:rPr lang="ru-RU" dirty="0" err="1" smtClean="0"/>
              <a:t>шарів</a:t>
            </a:r>
            <a:r>
              <a:rPr lang="ru-RU" dirty="0" smtClean="0"/>
              <a:t> </a:t>
            </a:r>
            <a:r>
              <a:rPr lang="ru-RU" dirty="0" err="1" smtClean="0"/>
              <a:t>клітин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проявляються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спеціального</a:t>
            </a:r>
            <a:r>
              <a:rPr lang="ru-RU" dirty="0" smtClean="0"/>
              <a:t> </a:t>
            </a:r>
            <a:r>
              <a:rPr lang="ru-RU" dirty="0" err="1" smtClean="0"/>
              <a:t>фарбування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дослідження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мікроскопом</a:t>
            </a:r>
            <a:r>
              <a:rPr lang="ru-RU" dirty="0" smtClean="0"/>
              <a:t>. </a:t>
            </a:r>
            <a:r>
              <a:rPr lang="ru-RU" dirty="0" err="1" smtClean="0"/>
              <a:t>Клітини</a:t>
            </a:r>
            <a:r>
              <a:rPr lang="ru-RU" dirty="0" smtClean="0"/>
              <a:t> </a:t>
            </a:r>
            <a:r>
              <a:rPr lang="ru-RU" dirty="0" err="1" smtClean="0"/>
              <a:t>шарів</a:t>
            </a:r>
            <a:r>
              <a:rPr lang="ru-RU" dirty="0" smtClean="0"/>
              <a:t> </a:t>
            </a:r>
            <a:r>
              <a:rPr lang="ru-RU" dirty="0" err="1" smtClean="0"/>
              <a:t>різні</a:t>
            </a:r>
            <a:r>
              <a:rPr lang="ru-RU" dirty="0" smtClean="0"/>
              <a:t> за формою та </a:t>
            </a:r>
            <a:r>
              <a:rPr lang="ru-RU" dirty="0" err="1" smtClean="0"/>
              <a:t>розмірами</a:t>
            </a:r>
            <a:r>
              <a:rPr lang="ru-RU" dirty="0" smtClean="0"/>
              <a:t>. </a:t>
            </a:r>
            <a:r>
              <a:rPr lang="ru-RU" dirty="0" err="1" smtClean="0"/>
              <a:t>Від</a:t>
            </a:r>
            <a:r>
              <a:rPr lang="ru-RU" dirty="0" smtClean="0"/>
              <a:t> них у </a:t>
            </a:r>
            <a:r>
              <a:rPr lang="ru-RU" dirty="0" err="1" smtClean="0"/>
              <a:t>глибину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відходять</a:t>
            </a:r>
            <a:r>
              <a:rPr lang="ru-RU" dirty="0" smtClean="0"/>
              <a:t> </a:t>
            </a:r>
            <a:r>
              <a:rPr lang="ru-RU" dirty="0" err="1" smtClean="0"/>
              <a:t>відростки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643314"/>
            <a:ext cx="6929486" cy="3004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8763000" cy="3286124"/>
          </a:xfrm>
        </p:spPr>
        <p:txBody>
          <a:bodyPr>
            <a:normAutofit/>
          </a:bodyPr>
          <a:lstStyle/>
          <a:p>
            <a:r>
              <a:rPr lang="ru-RU" dirty="0" smtClean="0"/>
              <a:t>У </a:t>
            </a:r>
            <a:r>
              <a:rPr lang="ru-RU" dirty="0" err="1" smtClean="0"/>
              <a:t>задній</a:t>
            </a:r>
            <a:r>
              <a:rPr lang="ru-RU" dirty="0" smtClean="0"/>
              <a:t> </a:t>
            </a:r>
            <a:r>
              <a:rPr lang="ru-RU" dirty="0" err="1" smtClean="0"/>
              <a:t>центральній</a:t>
            </a:r>
            <a:r>
              <a:rPr lang="ru-RU" dirty="0" smtClean="0"/>
              <a:t> </a:t>
            </a:r>
            <a:r>
              <a:rPr lang="ru-RU" dirty="0" err="1" smtClean="0"/>
              <a:t>звивині</a:t>
            </a:r>
            <a:r>
              <a:rPr lang="ru-RU" dirty="0" smtClean="0"/>
              <a:t>, </a:t>
            </a:r>
            <a:r>
              <a:rPr lang="ru-RU" dirty="0" err="1" smtClean="0"/>
              <a:t>позаду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, </a:t>
            </a:r>
            <a:r>
              <a:rPr lang="ru-RU" dirty="0" err="1" smtClean="0"/>
              <a:t>розміщена</a:t>
            </a:r>
            <a:r>
              <a:rPr lang="ru-RU" dirty="0" smtClean="0"/>
              <a:t> зона </a:t>
            </a:r>
            <a:r>
              <a:rPr lang="ru-RU" dirty="0" err="1" smtClean="0"/>
              <a:t>шкірної</a:t>
            </a:r>
            <a:r>
              <a:rPr lang="ru-RU" dirty="0" smtClean="0"/>
              <a:t> та </a:t>
            </a:r>
            <a:r>
              <a:rPr lang="ru-RU" dirty="0" err="1" smtClean="0"/>
              <a:t>суглобово-м'язової</a:t>
            </a:r>
            <a:r>
              <a:rPr lang="ru-RU" dirty="0" smtClean="0"/>
              <a:t> </a:t>
            </a:r>
            <a:r>
              <a:rPr lang="ru-RU" dirty="0" err="1" smtClean="0"/>
              <a:t>чутливості</a:t>
            </a:r>
            <a:r>
              <a:rPr lang="ru-RU" dirty="0" smtClean="0"/>
              <a:t>. Тут </a:t>
            </a:r>
            <a:r>
              <a:rPr lang="ru-RU" dirty="0" err="1" smtClean="0"/>
              <a:t>сприймаються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аналізуються</a:t>
            </a:r>
            <a:r>
              <a:rPr lang="ru-RU" dirty="0" smtClean="0"/>
              <a:t> </a:t>
            </a:r>
            <a:r>
              <a:rPr lang="ru-RU" dirty="0" err="1" smtClean="0"/>
              <a:t>сигнали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при </a:t>
            </a:r>
            <a:r>
              <a:rPr lang="ru-RU" dirty="0" err="1" smtClean="0"/>
              <a:t>доторкуванні</a:t>
            </a:r>
            <a:r>
              <a:rPr lang="ru-RU" dirty="0" smtClean="0"/>
              <a:t> до </a:t>
            </a:r>
            <a:r>
              <a:rPr lang="ru-RU" dirty="0" err="1" smtClean="0"/>
              <a:t>тіла</a:t>
            </a:r>
            <a:r>
              <a:rPr lang="ru-RU" dirty="0" smtClean="0"/>
              <a:t>, </a:t>
            </a:r>
            <a:r>
              <a:rPr lang="ru-RU" dirty="0" err="1" smtClean="0"/>
              <a:t>дії</a:t>
            </a:r>
            <a:r>
              <a:rPr lang="ru-RU" dirty="0" smtClean="0"/>
              <a:t> на </a:t>
            </a:r>
            <a:r>
              <a:rPr lang="ru-RU" dirty="0" err="1" smtClean="0"/>
              <a:t>нього</a:t>
            </a:r>
            <a:r>
              <a:rPr lang="ru-RU" dirty="0" smtClean="0"/>
              <a:t> тепла </a:t>
            </a:r>
            <a:r>
              <a:rPr lang="ru-RU" dirty="0" err="1" smtClean="0"/>
              <a:t>або</a:t>
            </a:r>
            <a:r>
              <a:rPr lang="ru-RU" dirty="0" smtClean="0"/>
              <a:t> холоду, </a:t>
            </a:r>
            <a:r>
              <a:rPr lang="ru-RU" dirty="0" err="1" smtClean="0"/>
              <a:t>больових</a:t>
            </a:r>
            <a:r>
              <a:rPr lang="ru-RU" dirty="0" smtClean="0"/>
              <a:t> </a:t>
            </a:r>
            <a:r>
              <a:rPr lang="ru-RU" dirty="0" err="1" smtClean="0"/>
              <a:t>впливах</a:t>
            </a:r>
            <a:r>
              <a:rPr lang="ru-RU" dirty="0" smtClean="0"/>
              <a:t>. У </a:t>
            </a:r>
            <a:r>
              <a:rPr lang="ru-RU" dirty="0" err="1" smtClean="0"/>
              <a:t>передній</a:t>
            </a:r>
            <a:r>
              <a:rPr lang="ru-RU" dirty="0" smtClean="0"/>
              <a:t> </a:t>
            </a:r>
            <a:r>
              <a:rPr lang="ru-RU" dirty="0" err="1" smtClean="0"/>
              <a:t>центральній</a:t>
            </a:r>
            <a:r>
              <a:rPr lang="ru-RU" dirty="0" smtClean="0"/>
              <a:t> </a:t>
            </a:r>
            <a:r>
              <a:rPr lang="ru-RU" dirty="0" err="1" smtClean="0"/>
              <a:t>звивині</a:t>
            </a:r>
            <a:r>
              <a:rPr lang="ru-RU" dirty="0" smtClean="0"/>
              <a:t>, </a:t>
            </a:r>
            <a:r>
              <a:rPr lang="ru-RU" dirty="0" err="1" smtClean="0"/>
              <a:t>спереду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, </a:t>
            </a:r>
            <a:r>
              <a:rPr lang="ru-RU" dirty="0" err="1" smtClean="0"/>
              <a:t>розміщена</a:t>
            </a:r>
            <a:r>
              <a:rPr lang="ru-RU" dirty="0" smtClean="0"/>
              <a:t> </a:t>
            </a:r>
            <a:r>
              <a:rPr lang="ru-RU" dirty="0" err="1" smtClean="0"/>
              <a:t>рухова</a:t>
            </a:r>
            <a:r>
              <a:rPr lang="ru-RU" dirty="0" smtClean="0"/>
              <a:t> зона. В </a:t>
            </a:r>
            <a:r>
              <a:rPr lang="ru-RU" dirty="0" err="1" smtClean="0"/>
              <a:t>ній</a:t>
            </a:r>
            <a:r>
              <a:rPr lang="ru-RU" dirty="0" smtClean="0"/>
              <a:t> </a:t>
            </a:r>
            <a:r>
              <a:rPr lang="ru-RU" dirty="0" err="1" smtClean="0"/>
              <a:t>виявлено</a:t>
            </a:r>
            <a:r>
              <a:rPr lang="ru-RU" dirty="0" smtClean="0"/>
              <a:t> </a:t>
            </a:r>
            <a:r>
              <a:rPr lang="ru-RU" dirty="0" err="1" smtClean="0"/>
              <a:t>ділянки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забезпечують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 err="1" smtClean="0"/>
              <a:t>кінцівок</a:t>
            </a:r>
            <a:r>
              <a:rPr lang="ru-RU" dirty="0" smtClean="0"/>
              <a:t>, </a:t>
            </a:r>
            <a:r>
              <a:rPr lang="ru-RU" dirty="0" err="1" smtClean="0"/>
              <a:t>м'язів</a:t>
            </a:r>
            <a:r>
              <a:rPr lang="ru-RU" dirty="0" smtClean="0"/>
              <a:t> </a:t>
            </a:r>
            <a:r>
              <a:rPr lang="ru-RU" dirty="0" err="1" smtClean="0"/>
              <a:t>тулуба</a:t>
            </a:r>
            <a:r>
              <a:rPr lang="ru-RU" dirty="0" smtClean="0"/>
              <a:t>, </a:t>
            </a:r>
            <a:r>
              <a:rPr lang="ru-RU" dirty="0" err="1" smtClean="0"/>
              <a:t>голови</a:t>
            </a:r>
            <a:r>
              <a:rPr lang="ru-RU" dirty="0" smtClean="0"/>
              <a:t>. У </a:t>
            </a:r>
            <a:r>
              <a:rPr lang="ru-RU" dirty="0" err="1" smtClean="0"/>
              <a:t>разі</a:t>
            </a:r>
            <a:r>
              <a:rPr lang="ru-RU" dirty="0" smtClean="0"/>
              <a:t> </a:t>
            </a:r>
            <a:r>
              <a:rPr lang="ru-RU" dirty="0" err="1" smtClean="0"/>
              <a:t>подразнення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 </a:t>
            </a:r>
            <a:r>
              <a:rPr lang="ru-RU" dirty="0" err="1" smtClean="0"/>
              <a:t>електричним</a:t>
            </a:r>
            <a:r>
              <a:rPr lang="ru-RU" dirty="0" smtClean="0"/>
              <a:t> </a:t>
            </a:r>
            <a:r>
              <a:rPr lang="ru-RU" dirty="0" err="1" smtClean="0"/>
              <a:t>струмом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</a:t>
            </a:r>
            <a:r>
              <a:rPr lang="ru-RU" dirty="0" err="1" smtClean="0"/>
              <a:t>скорочення</a:t>
            </a:r>
            <a:r>
              <a:rPr lang="ru-RU" dirty="0" smtClean="0"/>
              <a:t> </a:t>
            </a:r>
            <a:r>
              <a:rPr lang="ru-RU" dirty="0" err="1" smtClean="0"/>
              <a:t>відповідних</a:t>
            </a:r>
            <a:r>
              <a:rPr lang="ru-RU" dirty="0" smtClean="0"/>
              <a:t> </a:t>
            </a:r>
            <a:r>
              <a:rPr lang="ru-RU" dirty="0" err="1" smtClean="0"/>
              <a:t>груп</a:t>
            </a:r>
            <a:r>
              <a:rPr lang="ru-RU" dirty="0" smtClean="0"/>
              <a:t> </a:t>
            </a:r>
            <a:r>
              <a:rPr lang="ru-RU" dirty="0" err="1" smtClean="0"/>
              <a:t>м'язів</a:t>
            </a:r>
            <a:r>
              <a:rPr lang="ru-RU" dirty="0" smtClean="0"/>
              <a:t>. </a:t>
            </a:r>
            <a:r>
              <a:rPr lang="ru-RU" dirty="0" err="1" smtClean="0"/>
              <a:t>Поранення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ушкодження</a:t>
            </a:r>
            <a:r>
              <a:rPr lang="ru-RU" dirty="0" smtClean="0"/>
              <a:t> кори </a:t>
            </a:r>
            <a:r>
              <a:rPr lang="ru-RU" dirty="0" err="1" smtClean="0"/>
              <a:t>рухової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 </a:t>
            </a:r>
            <a:r>
              <a:rPr lang="ru-RU" dirty="0" err="1" smtClean="0"/>
              <a:t>призводять</a:t>
            </a:r>
            <a:r>
              <a:rPr lang="ru-RU" dirty="0" smtClean="0"/>
              <a:t> до </a:t>
            </a:r>
            <a:r>
              <a:rPr lang="ru-RU" dirty="0" err="1" smtClean="0"/>
              <a:t>паралічу</a:t>
            </a:r>
            <a:r>
              <a:rPr lang="ru-RU" dirty="0" smtClean="0"/>
              <a:t> </a:t>
            </a:r>
            <a:r>
              <a:rPr lang="ru-RU" dirty="0" err="1" smtClean="0"/>
              <a:t>м'язів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fba8af942fe779c9263c620d1267560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332535"/>
            <a:ext cx="6715172" cy="3525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29190" y="357166"/>
            <a:ext cx="3886200" cy="6286544"/>
          </a:xfrm>
        </p:spPr>
        <p:txBody>
          <a:bodyPr/>
          <a:lstStyle/>
          <a:p>
            <a:r>
              <a:rPr lang="ru-RU" dirty="0" smtClean="0"/>
              <a:t>У </a:t>
            </a:r>
            <a:r>
              <a:rPr lang="ru-RU" dirty="0" err="1" smtClean="0"/>
              <a:t>скроневій</a:t>
            </a:r>
            <a:r>
              <a:rPr lang="ru-RU" dirty="0" smtClean="0"/>
              <a:t> </a:t>
            </a:r>
            <a:r>
              <a:rPr lang="ru-RU" dirty="0" err="1" smtClean="0"/>
              <a:t>частці</a:t>
            </a:r>
            <a:r>
              <a:rPr lang="ru-RU" dirty="0" smtClean="0"/>
              <a:t> </a:t>
            </a:r>
            <a:r>
              <a:rPr lang="ru-RU" dirty="0" err="1" smtClean="0"/>
              <a:t>міститься</a:t>
            </a:r>
            <a:r>
              <a:rPr lang="ru-RU" dirty="0" smtClean="0"/>
              <a:t> </a:t>
            </a:r>
            <a:r>
              <a:rPr lang="ru-RU" dirty="0" err="1" smtClean="0"/>
              <a:t>слухова</a:t>
            </a:r>
            <a:r>
              <a:rPr lang="ru-RU" dirty="0" smtClean="0"/>
              <a:t> зона</a:t>
            </a:r>
            <a:r>
              <a:rPr lang="ru-RU" b="1" dirty="0" smtClean="0"/>
              <a:t>.</a:t>
            </a:r>
            <a:r>
              <a:rPr lang="ru-RU" dirty="0" smtClean="0"/>
              <a:t> До </a:t>
            </a:r>
            <a:r>
              <a:rPr lang="ru-RU" dirty="0" err="1" smtClean="0"/>
              <a:t>неї</a:t>
            </a:r>
            <a:r>
              <a:rPr lang="ru-RU" dirty="0" smtClean="0"/>
              <a:t> </a:t>
            </a:r>
            <a:r>
              <a:rPr lang="ru-RU" dirty="0" err="1" smtClean="0"/>
              <a:t>надходять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в </a:t>
            </a:r>
            <a:r>
              <a:rPr lang="ru-RU" dirty="0" err="1" smtClean="0"/>
              <a:t>ній</a:t>
            </a:r>
            <a:r>
              <a:rPr lang="ru-RU" dirty="0" smtClean="0"/>
              <a:t> </a:t>
            </a:r>
            <a:r>
              <a:rPr lang="ru-RU" dirty="0" err="1" smtClean="0"/>
              <a:t>аналізуються</a:t>
            </a:r>
            <a:r>
              <a:rPr lang="ru-RU" dirty="0" smtClean="0"/>
              <a:t> </a:t>
            </a:r>
            <a:r>
              <a:rPr lang="ru-RU" dirty="0" err="1" smtClean="0"/>
              <a:t>імпульси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у рецепторах завитки </a:t>
            </a:r>
            <a:r>
              <a:rPr lang="ru-RU" dirty="0" err="1" smtClean="0"/>
              <a:t>внутрішнього</a:t>
            </a:r>
            <a:r>
              <a:rPr lang="ru-RU" dirty="0" smtClean="0"/>
              <a:t> </a:t>
            </a:r>
            <a:r>
              <a:rPr lang="ru-RU" dirty="0" err="1" smtClean="0"/>
              <a:t>вуха</a:t>
            </a:r>
            <a:r>
              <a:rPr lang="ru-RU" dirty="0" smtClean="0"/>
              <a:t>. </a:t>
            </a:r>
            <a:r>
              <a:rPr lang="ru-RU" dirty="0" err="1" smtClean="0"/>
              <a:t>Подразнення</a:t>
            </a:r>
            <a:r>
              <a:rPr lang="ru-RU" dirty="0" smtClean="0"/>
              <a:t> </a:t>
            </a:r>
            <a:r>
              <a:rPr lang="ru-RU" dirty="0" err="1" smtClean="0"/>
              <a:t>ділянок</a:t>
            </a:r>
            <a:r>
              <a:rPr lang="ru-RU" dirty="0" smtClean="0"/>
              <a:t> </a:t>
            </a:r>
            <a:r>
              <a:rPr lang="ru-RU" dirty="0" err="1" smtClean="0"/>
              <a:t>слухової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 </a:t>
            </a:r>
            <a:r>
              <a:rPr lang="ru-RU" dirty="0" err="1" smtClean="0"/>
              <a:t>спричинюють</a:t>
            </a:r>
            <a:r>
              <a:rPr lang="ru-RU" dirty="0" smtClean="0"/>
              <a:t> </a:t>
            </a:r>
            <a:r>
              <a:rPr lang="ru-RU" dirty="0" err="1" smtClean="0"/>
              <a:t>появу</a:t>
            </a:r>
            <a:r>
              <a:rPr lang="ru-RU" dirty="0" smtClean="0"/>
              <a:t> </a:t>
            </a:r>
            <a:r>
              <a:rPr lang="ru-RU" dirty="0" err="1" smtClean="0"/>
              <a:t>відчуття</a:t>
            </a:r>
            <a:r>
              <a:rPr lang="ru-RU" dirty="0" smtClean="0"/>
              <a:t> </a:t>
            </a:r>
            <a:r>
              <a:rPr lang="ru-RU" dirty="0" err="1" smtClean="0"/>
              <a:t>звуків</a:t>
            </a:r>
            <a:r>
              <a:rPr lang="ru-RU" dirty="0" smtClean="0"/>
              <a:t>, а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</a:t>
            </a:r>
            <a:r>
              <a:rPr lang="ru-RU" dirty="0" err="1" smtClean="0"/>
              <a:t>втрати</a:t>
            </a:r>
            <a:r>
              <a:rPr lang="ru-RU" dirty="0" smtClean="0"/>
              <a:t> слуху.</a:t>
            </a:r>
          </a:p>
          <a:p>
            <a:r>
              <a:rPr lang="ru-RU" b="1" dirty="0" err="1" smtClean="0"/>
              <a:t>Зорова</a:t>
            </a:r>
            <a:r>
              <a:rPr lang="ru-RU" b="1" dirty="0" smtClean="0"/>
              <a:t> зона</a:t>
            </a:r>
            <a:r>
              <a:rPr lang="ru-RU" dirty="0" smtClean="0"/>
              <a:t> </a:t>
            </a:r>
            <a:r>
              <a:rPr lang="ru-RU" dirty="0" err="1" smtClean="0"/>
              <a:t>розміщена</a:t>
            </a:r>
            <a:r>
              <a:rPr lang="ru-RU" dirty="0" smtClean="0"/>
              <a:t> в </a:t>
            </a:r>
            <a:r>
              <a:rPr lang="ru-RU" dirty="0" err="1" smtClean="0"/>
              <a:t>корі</a:t>
            </a:r>
            <a:r>
              <a:rPr lang="ru-RU" dirty="0" smtClean="0"/>
              <a:t> </a:t>
            </a:r>
            <a:r>
              <a:rPr lang="ru-RU" dirty="0" err="1" smtClean="0"/>
              <a:t>потиличних</a:t>
            </a:r>
            <a:r>
              <a:rPr lang="ru-RU" dirty="0" smtClean="0"/>
              <a:t> </a:t>
            </a:r>
            <a:r>
              <a:rPr lang="ru-RU" dirty="0" err="1" smtClean="0"/>
              <a:t>часток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. При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подразненні</a:t>
            </a:r>
            <a:r>
              <a:rPr lang="ru-RU" dirty="0" smtClean="0"/>
              <a:t> </a:t>
            </a:r>
            <a:r>
              <a:rPr lang="ru-RU" dirty="0" err="1" smtClean="0"/>
              <a:t>електричним</a:t>
            </a:r>
            <a:r>
              <a:rPr lang="ru-RU" dirty="0" smtClean="0"/>
              <a:t> </a:t>
            </a:r>
            <a:r>
              <a:rPr lang="ru-RU" dirty="0" err="1" smtClean="0"/>
              <a:t>струмом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операцій</a:t>
            </a:r>
            <a:r>
              <a:rPr lang="ru-RU" dirty="0" smtClean="0"/>
              <a:t> на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відчуває</a:t>
            </a:r>
            <a:r>
              <a:rPr lang="ru-RU" dirty="0" smtClean="0"/>
              <a:t> </a:t>
            </a:r>
            <a:r>
              <a:rPr lang="ru-RU" dirty="0" err="1" smtClean="0"/>
              <a:t>спалахи</a:t>
            </a:r>
            <a:r>
              <a:rPr lang="ru-RU" dirty="0" smtClean="0"/>
              <a:t> </a:t>
            </a:r>
            <a:r>
              <a:rPr lang="ru-RU" dirty="0" err="1" smtClean="0"/>
              <a:t>світла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темряву</a:t>
            </a:r>
            <a:r>
              <a:rPr lang="ru-RU" dirty="0" smtClean="0"/>
              <a:t>. У </a:t>
            </a:r>
            <a:r>
              <a:rPr lang="ru-RU" dirty="0" err="1" smtClean="0"/>
              <a:t>разі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 smtClean="0"/>
              <a:t>погіршується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втрачається</a:t>
            </a:r>
            <a:r>
              <a:rPr lang="ru-RU" dirty="0" smtClean="0"/>
              <a:t> </a:t>
            </a:r>
            <a:r>
              <a:rPr lang="ru-RU" dirty="0" err="1" smtClean="0"/>
              <a:t>зір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1524412842_30485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488"/>
            <a:ext cx="4762500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3429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Поблизу</a:t>
            </a:r>
            <a:r>
              <a:rPr lang="ru-RU" dirty="0" smtClean="0"/>
              <a:t> </a:t>
            </a:r>
            <a:r>
              <a:rPr lang="ru-RU" dirty="0" err="1" smtClean="0"/>
              <a:t>бічної</a:t>
            </a:r>
            <a:r>
              <a:rPr lang="ru-RU" dirty="0" smtClean="0"/>
              <a:t> </a:t>
            </a:r>
            <a:r>
              <a:rPr lang="ru-RU" dirty="0" err="1" smtClean="0"/>
              <a:t>борозни</a:t>
            </a:r>
            <a:r>
              <a:rPr lang="ru-RU" dirty="0" smtClean="0"/>
              <a:t> </a:t>
            </a:r>
            <a:r>
              <a:rPr lang="ru-RU" dirty="0" err="1" smtClean="0"/>
              <a:t>розміщена</a:t>
            </a:r>
            <a:r>
              <a:rPr lang="ru-RU" dirty="0" smtClean="0"/>
              <a:t> </a:t>
            </a:r>
            <a:r>
              <a:rPr lang="ru-RU" dirty="0" err="1" smtClean="0"/>
              <a:t>смакова</a:t>
            </a:r>
            <a:r>
              <a:rPr lang="ru-RU" dirty="0" smtClean="0"/>
              <a:t> зона, де </a:t>
            </a:r>
            <a:r>
              <a:rPr lang="ru-RU" dirty="0" err="1" smtClean="0"/>
              <a:t>аналізуються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формуються</a:t>
            </a:r>
            <a:r>
              <a:rPr lang="ru-RU" dirty="0" smtClean="0"/>
              <a:t> </a:t>
            </a:r>
            <a:r>
              <a:rPr lang="ru-RU" dirty="0" err="1" smtClean="0"/>
              <a:t>відчуття</a:t>
            </a:r>
            <a:r>
              <a:rPr lang="ru-RU" dirty="0" smtClean="0"/>
              <a:t> смаку 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сигналів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у рецепторах </a:t>
            </a:r>
            <a:r>
              <a:rPr lang="ru-RU" dirty="0" err="1" smtClean="0"/>
              <a:t>язика</a:t>
            </a:r>
            <a:r>
              <a:rPr lang="ru-RU" dirty="0" smtClean="0"/>
              <a:t>. </a:t>
            </a:r>
            <a:r>
              <a:rPr lang="ru-RU" dirty="0" err="1" smtClean="0"/>
              <a:t>Нюхова</a:t>
            </a:r>
            <a:r>
              <a:rPr lang="ru-RU" dirty="0" smtClean="0"/>
              <a:t> зона </a:t>
            </a:r>
            <a:r>
              <a:rPr lang="ru-RU" dirty="0" err="1" smtClean="0"/>
              <a:t>розміщена</a:t>
            </a:r>
            <a:r>
              <a:rPr lang="ru-RU" dirty="0" smtClean="0"/>
              <a:t> в так званому </a:t>
            </a:r>
            <a:r>
              <a:rPr lang="ru-RU" dirty="0" err="1" smtClean="0"/>
              <a:t>нюховому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знаходиться</a:t>
            </a:r>
            <a:r>
              <a:rPr lang="ru-RU" dirty="0" smtClean="0"/>
              <a:t> на </a:t>
            </a:r>
            <a:r>
              <a:rPr lang="ru-RU" dirty="0" err="1" smtClean="0"/>
              <a:t>внутрішній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скроневої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 </a:t>
            </a:r>
            <a:r>
              <a:rPr lang="ru-RU" dirty="0" err="1" smtClean="0"/>
              <a:t>півкуль</a:t>
            </a:r>
            <a:r>
              <a:rPr lang="ru-RU" dirty="0" smtClean="0"/>
              <a:t>. При </a:t>
            </a:r>
            <a:r>
              <a:rPr lang="ru-RU" dirty="0" err="1" smtClean="0"/>
              <a:t>подразненні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зон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хірургічних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при </a:t>
            </a:r>
            <a:r>
              <a:rPr lang="ru-RU" dirty="0" err="1" smtClean="0"/>
              <a:t>запаленні</a:t>
            </a:r>
            <a:r>
              <a:rPr lang="ru-RU" dirty="0" smtClean="0"/>
              <a:t> люди </a:t>
            </a:r>
            <a:r>
              <a:rPr lang="ru-RU" dirty="0" err="1" smtClean="0"/>
              <a:t>відчувають</a:t>
            </a:r>
            <a:r>
              <a:rPr lang="ru-RU" dirty="0" smtClean="0"/>
              <a:t> смак </a:t>
            </a:r>
            <a:r>
              <a:rPr lang="ru-RU" dirty="0" err="1" smtClean="0"/>
              <a:t>і</a:t>
            </a:r>
            <a:r>
              <a:rPr lang="ru-RU" dirty="0" smtClean="0"/>
              <a:t> запах </a:t>
            </a:r>
            <a:r>
              <a:rPr lang="ru-RU" dirty="0" err="1" smtClean="0"/>
              <a:t>будьяких</a:t>
            </a:r>
            <a:r>
              <a:rPr lang="ru-RU" dirty="0" smtClean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Чисто </a:t>
            </a:r>
            <a:r>
              <a:rPr lang="ru-RU" dirty="0" err="1" smtClean="0"/>
              <a:t>мовної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 не </a:t>
            </a:r>
            <a:r>
              <a:rPr lang="ru-RU" dirty="0" err="1" smtClean="0"/>
              <a:t>існує</a:t>
            </a:r>
            <a:r>
              <a:rPr lang="ru-RU" dirty="0" smtClean="0"/>
              <a:t>. Вона </a:t>
            </a:r>
            <a:r>
              <a:rPr lang="ru-RU" dirty="0" err="1" smtClean="0"/>
              <a:t>частково</a:t>
            </a:r>
            <a:r>
              <a:rPr lang="ru-RU" dirty="0" smtClean="0"/>
              <a:t> </a:t>
            </a:r>
            <a:r>
              <a:rPr lang="ru-RU" dirty="0" err="1" smtClean="0"/>
              <a:t>міститься</a:t>
            </a:r>
            <a:r>
              <a:rPr lang="ru-RU" dirty="0" smtClean="0"/>
              <a:t> в </a:t>
            </a:r>
            <a:r>
              <a:rPr lang="ru-RU" dirty="0" err="1" smtClean="0"/>
              <a:t>корі</a:t>
            </a:r>
            <a:r>
              <a:rPr lang="ru-RU" dirty="0" smtClean="0"/>
              <a:t> </a:t>
            </a:r>
            <a:r>
              <a:rPr lang="ru-RU" dirty="0" err="1" smtClean="0"/>
              <a:t>скроневої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, </a:t>
            </a:r>
            <a:r>
              <a:rPr lang="ru-RU" dirty="0" err="1" smtClean="0"/>
              <a:t>нижньої</a:t>
            </a:r>
            <a:r>
              <a:rPr lang="ru-RU" dirty="0" smtClean="0"/>
              <a:t> </a:t>
            </a:r>
            <a:r>
              <a:rPr lang="ru-RU" dirty="0" err="1" smtClean="0"/>
              <a:t>лобової</a:t>
            </a:r>
            <a:r>
              <a:rPr lang="ru-RU" dirty="0" smtClean="0"/>
              <a:t> </a:t>
            </a:r>
            <a:r>
              <a:rPr lang="ru-RU" dirty="0" err="1" smtClean="0"/>
              <a:t>звивини</a:t>
            </a:r>
            <a:r>
              <a:rPr lang="ru-RU" dirty="0" smtClean="0"/>
              <a:t> </a:t>
            </a:r>
            <a:r>
              <a:rPr lang="ru-RU" dirty="0" err="1" smtClean="0"/>
              <a:t>зліва</a:t>
            </a:r>
            <a:r>
              <a:rPr lang="ru-RU" dirty="0" smtClean="0"/>
              <a:t>, </a:t>
            </a:r>
            <a:r>
              <a:rPr lang="ru-RU" dirty="0" err="1" smtClean="0"/>
              <a:t>Ділянках</a:t>
            </a:r>
            <a:r>
              <a:rPr lang="ru-RU" dirty="0" smtClean="0"/>
              <a:t> </a:t>
            </a:r>
            <a:r>
              <a:rPr lang="ru-RU" dirty="0" err="1" smtClean="0"/>
              <a:t>тім'яної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.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супроводжується</a:t>
            </a:r>
            <a:r>
              <a:rPr lang="ru-RU" dirty="0" smtClean="0"/>
              <a:t> </a:t>
            </a:r>
            <a:r>
              <a:rPr lang="ru-RU" dirty="0" err="1" smtClean="0"/>
              <a:t>розладами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10-knizhok-yaki-poyasnyat-rivnyanam-yak-naspravdi-20180507_97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2928934"/>
            <a:ext cx="5476870" cy="3698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357166"/>
            <a:ext cx="8529670" cy="3286148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Загалом</a:t>
            </a:r>
            <a:r>
              <a:rPr lang="ru-RU" b="1" dirty="0" smtClean="0"/>
              <a:t> </a:t>
            </a:r>
            <a:r>
              <a:rPr lang="ru-RU" b="1" dirty="0" err="1" smtClean="0"/>
              <a:t>зони</a:t>
            </a:r>
            <a:r>
              <a:rPr lang="ru-RU" b="1" dirty="0" smtClean="0"/>
              <a:t> кори великого </a:t>
            </a:r>
            <a:r>
              <a:rPr lang="ru-RU" b="1" dirty="0" err="1" smtClean="0"/>
              <a:t>мозку</a:t>
            </a:r>
            <a:r>
              <a:rPr lang="ru-RU" b="1" dirty="0" smtClean="0"/>
              <a:t> </a:t>
            </a:r>
            <a:r>
              <a:rPr lang="ru-RU" b="1" dirty="0" err="1" smtClean="0"/>
              <a:t>можна</a:t>
            </a:r>
            <a:r>
              <a:rPr lang="ru-RU" b="1" dirty="0" smtClean="0"/>
              <a:t> </a:t>
            </a:r>
            <a:r>
              <a:rPr lang="ru-RU" b="1" dirty="0" err="1" smtClean="0"/>
              <a:t>розподілити</a:t>
            </a:r>
            <a:r>
              <a:rPr lang="ru-RU" b="1" dirty="0" smtClean="0"/>
              <a:t> на три </a:t>
            </a:r>
            <a:r>
              <a:rPr lang="ru-RU" b="1" dirty="0" err="1" smtClean="0"/>
              <a:t>групи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dirty="0" smtClean="0"/>
              <a:t>До </a:t>
            </a:r>
            <a:r>
              <a:rPr lang="ru-RU" dirty="0" err="1" smtClean="0"/>
              <a:t>першої</a:t>
            </a:r>
            <a:r>
              <a:rPr lang="ru-RU" dirty="0" smtClean="0"/>
              <a:t> належать </a:t>
            </a:r>
            <a:r>
              <a:rPr lang="ru-RU" dirty="0" err="1" smtClean="0"/>
              <a:t>зони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сприймають</a:t>
            </a:r>
            <a:r>
              <a:rPr lang="ru-RU" dirty="0" smtClean="0"/>
              <a:t> </a:t>
            </a:r>
            <a:r>
              <a:rPr lang="ru-RU" dirty="0" err="1" smtClean="0"/>
              <a:t>сигнали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рецепторів</a:t>
            </a:r>
            <a:r>
              <a:rPr lang="ru-RU" dirty="0" smtClean="0"/>
              <a:t>,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сенсорними</a:t>
            </a:r>
            <a:r>
              <a:rPr lang="ru-RU" dirty="0" smtClean="0"/>
              <a:t> зонами.</a:t>
            </a:r>
          </a:p>
          <a:p>
            <a:r>
              <a:rPr lang="ru-RU" dirty="0" smtClean="0"/>
              <a:t>До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належать </a:t>
            </a:r>
            <a:r>
              <a:rPr lang="ru-RU" dirty="0" err="1" smtClean="0"/>
              <a:t>рухові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, в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формується</a:t>
            </a:r>
            <a:r>
              <a:rPr lang="ru-RU" dirty="0" smtClean="0"/>
              <a:t> сигнал </a:t>
            </a:r>
            <a:r>
              <a:rPr lang="ru-RU" dirty="0" err="1" smtClean="0"/>
              <a:t>команди</a:t>
            </a:r>
            <a:r>
              <a:rPr lang="ru-RU" dirty="0" smtClean="0"/>
              <a:t> до </a:t>
            </a:r>
            <a:r>
              <a:rPr lang="ru-RU" dirty="0" err="1" smtClean="0"/>
              <a:t>відповідних</a:t>
            </a:r>
            <a:r>
              <a:rPr lang="ru-RU" dirty="0" smtClean="0"/>
              <a:t> </a:t>
            </a:r>
            <a:r>
              <a:rPr lang="ru-RU" dirty="0" err="1" smtClean="0"/>
              <a:t>ефекторів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До </a:t>
            </a:r>
            <a:r>
              <a:rPr lang="ru-RU" dirty="0" err="1" smtClean="0"/>
              <a:t>третьої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, </a:t>
            </a:r>
            <a:r>
              <a:rPr lang="ru-RU" dirty="0" err="1" smtClean="0"/>
              <a:t>найважливішої</a:t>
            </a:r>
            <a:r>
              <a:rPr lang="ru-RU" dirty="0" smtClean="0"/>
              <a:t> для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, належать </a:t>
            </a:r>
            <a:r>
              <a:rPr lang="ru-RU" dirty="0" err="1" smtClean="0"/>
              <a:t>асоціативні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поєднують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рухової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сенсорної</a:t>
            </a:r>
            <a:r>
              <a:rPr lang="ru-RU" dirty="0" smtClean="0"/>
              <a:t> зон, </a:t>
            </a:r>
            <a:r>
              <a:rPr lang="ru-RU" dirty="0" err="1" smtClean="0"/>
              <a:t>забезпечують</a:t>
            </a:r>
            <a:r>
              <a:rPr lang="ru-RU" dirty="0" smtClean="0"/>
              <a:t> </a:t>
            </a:r>
            <a:r>
              <a:rPr lang="ru-RU" dirty="0" err="1" smtClean="0"/>
              <a:t>асоціативну</a:t>
            </a:r>
            <a:r>
              <a:rPr lang="ru-RU" dirty="0" smtClean="0"/>
              <a:t> (</a:t>
            </a:r>
            <a:r>
              <a:rPr lang="ru-RU" dirty="0" err="1" smtClean="0"/>
              <a:t>інтегрувальну</a:t>
            </a:r>
            <a:r>
              <a:rPr lang="ru-RU" dirty="0" smtClean="0"/>
              <a:t>) </a:t>
            </a:r>
            <a:r>
              <a:rPr lang="ru-RU" dirty="0" err="1" smtClean="0"/>
              <a:t>функцію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; вони </a:t>
            </a:r>
            <a:r>
              <a:rPr lang="ru-RU" dirty="0" err="1" smtClean="0"/>
              <a:t>є</a:t>
            </a:r>
            <a:r>
              <a:rPr lang="ru-RU" dirty="0" smtClean="0"/>
              <a:t> в </a:t>
            </a:r>
            <a:r>
              <a:rPr lang="ru-RU" dirty="0" err="1" smtClean="0"/>
              <a:t>будь-якому</a:t>
            </a:r>
            <a:r>
              <a:rPr lang="ru-RU" dirty="0" smtClean="0"/>
              <a:t> </a:t>
            </a:r>
            <a:r>
              <a:rPr lang="ru-RU" dirty="0" err="1" smtClean="0"/>
              <a:t>відділі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500438"/>
            <a:ext cx="6360584" cy="3024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14290"/>
            <a:ext cx="8405842" cy="207170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Структурною </a:t>
            </a:r>
            <a:r>
              <a:rPr lang="ru-RU" sz="2400" dirty="0" err="1" smtClean="0"/>
              <a:t>одиницею</a:t>
            </a:r>
            <a:r>
              <a:rPr lang="ru-RU" sz="2400" dirty="0" smtClean="0"/>
              <a:t> </a:t>
            </a:r>
            <a:r>
              <a:rPr lang="ru-RU" sz="2400" dirty="0" err="1" smtClean="0"/>
              <a:t>нервової</a:t>
            </a:r>
            <a:r>
              <a:rPr lang="ru-RU" sz="2400" dirty="0" smtClean="0"/>
              <a:t> </a:t>
            </a:r>
            <a:r>
              <a:rPr lang="ru-RU" sz="2400" dirty="0" err="1" smtClean="0"/>
              <a:t>системи</a:t>
            </a:r>
            <a:r>
              <a:rPr lang="ru-RU" sz="2400" dirty="0" smtClean="0"/>
              <a:t> </a:t>
            </a:r>
            <a:r>
              <a:rPr lang="ru-RU" sz="2400" dirty="0" err="1" smtClean="0"/>
              <a:t>є</a:t>
            </a:r>
            <a:r>
              <a:rPr lang="ru-RU" sz="2400" dirty="0" smtClean="0"/>
              <a:t> </a:t>
            </a:r>
            <a:r>
              <a:rPr lang="ru-RU" sz="2400" dirty="0" err="1" smtClean="0"/>
              <a:t>нервова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клітина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її</a:t>
            </a:r>
            <a:r>
              <a:rPr lang="ru-RU" sz="2400" dirty="0" smtClean="0"/>
              <a:t> </a:t>
            </a:r>
            <a:r>
              <a:rPr lang="ru-RU" sz="2400" dirty="0" err="1" smtClean="0"/>
              <a:t>відростками</a:t>
            </a:r>
            <a:r>
              <a:rPr lang="ru-RU" sz="2400" dirty="0" smtClean="0"/>
              <a:t> - нейрон. </a:t>
            </a:r>
            <a:r>
              <a:rPr lang="ru-RU" sz="2400" dirty="0" err="1" smtClean="0"/>
              <a:t>Уся</a:t>
            </a:r>
            <a:r>
              <a:rPr lang="ru-RU" sz="2400" dirty="0" smtClean="0"/>
              <a:t> </a:t>
            </a:r>
            <a:r>
              <a:rPr lang="ru-RU" sz="2400" dirty="0" err="1" smtClean="0"/>
              <a:t>нервова</a:t>
            </a:r>
            <a:r>
              <a:rPr lang="ru-RU" sz="2400" dirty="0" smtClean="0"/>
              <a:t> система </a:t>
            </a:r>
            <a:r>
              <a:rPr lang="ru-RU" sz="2400" dirty="0" err="1" smtClean="0"/>
              <a:t>являє</a:t>
            </a:r>
            <a:r>
              <a:rPr lang="ru-RU" sz="2400" dirty="0" smtClean="0"/>
              <a:t> собою </a:t>
            </a:r>
            <a:r>
              <a:rPr lang="ru-RU" sz="2400" dirty="0" err="1" smtClean="0"/>
              <a:t>сукупність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нейронів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контактують</a:t>
            </a:r>
            <a:r>
              <a:rPr lang="ru-RU" sz="2400" dirty="0" smtClean="0"/>
              <a:t> один </a:t>
            </a:r>
            <a:r>
              <a:rPr lang="ru-RU" sz="2400" dirty="0" err="1" smtClean="0"/>
              <a:t>з</a:t>
            </a:r>
            <a:r>
              <a:rPr lang="ru-RU" sz="2400" dirty="0" smtClean="0"/>
              <a:t> одним за </a:t>
            </a:r>
            <a:r>
              <a:rPr lang="ru-RU" sz="2400" dirty="0" err="1" smtClean="0"/>
              <a:t>допомогою</a:t>
            </a:r>
            <a:r>
              <a:rPr lang="ru-RU" sz="2400" dirty="0" smtClean="0"/>
              <a:t> </a:t>
            </a:r>
            <a:r>
              <a:rPr lang="ru-RU" sz="2400" dirty="0" err="1" smtClean="0"/>
              <a:t>спеціальних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апаратів</a:t>
            </a:r>
            <a:r>
              <a:rPr lang="ru-RU" sz="2400" dirty="0" smtClean="0"/>
              <a:t> - </a:t>
            </a:r>
            <a:r>
              <a:rPr lang="ru-RU" sz="2400" dirty="0" err="1" smtClean="0"/>
              <a:t>синапсів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 descr="nervnaya_sistem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2428868"/>
            <a:ext cx="7572396" cy="426396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357166"/>
            <a:ext cx="8405842" cy="2714644"/>
          </a:xfrm>
        </p:spPr>
        <p:txBody>
          <a:bodyPr/>
          <a:lstStyle/>
          <a:p>
            <a:r>
              <a:rPr lang="ru-RU" dirty="0" smtClean="0"/>
              <a:t>З </a:t>
            </a:r>
            <a:r>
              <a:rPr lang="ru-RU" dirty="0" err="1" smtClean="0"/>
              <a:t>діяльністю</a:t>
            </a:r>
            <a:r>
              <a:rPr lang="ru-RU" dirty="0" smtClean="0"/>
              <a:t> </a:t>
            </a:r>
            <a:r>
              <a:rPr lang="ru-RU" dirty="0" err="1" smtClean="0"/>
              <a:t>асоціативних</a:t>
            </a:r>
            <a:r>
              <a:rPr lang="ru-RU" dirty="0" smtClean="0"/>
              <a:t> зон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пов'язані</a:t>
            </a:r>
            <a:r>
              <a:rPr lang="ru-RU" dirty="0" smtClean="0"/>
              <a:t> </a:t>
            </a:r>
            <a:r>
              <a:rPr lang="ru-RU" dirty="0" err="1" smtClean="0"/>
              <a:t>вищі</a:t>
            </a:r>
            <a:r>
              <a:rPr lang="ru-RU" dirty="0" smtClean="0"/>
              <a:t> </a:t>
            </a:r>
            <a:r>
              <a:rPr lang="ru-RU" dirty="0" err="1" smtClean="0"/>
              <a:t>психічні</a:t>
            </a:r>
            <a:r>
              <a:rPr lang="ru-RU" dirty="0" smtClean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 - </a:t>
            </a:r>
            <a:r>
              <a:rPr lang="ru-RU" dirty="0" err="1" smtClean="0"/>
              <a:t>мислення</a:t>
            </a:r>
            <a:r>
              <a:rPr lang="ru-RU" dirty="0" smtClean="0"/>
              <a:t>, </a:t>
            </a:r>
            <a:r>
              <a:rPr lang="ru-RU" dirty="0" err="1" smtClean="0"/>
              <a:t>свідомість</a:t>
            </a:r>
            <a:r>
              <a:rPr lang="ru-RU" dirty="0" smtClean="0"/>
              <a:t>. </a:t>
            </a:r>
            <a:r>
              <a:rPr lang="ru-RU" dirty="0" err="1" smtClean="0"/>
              <a:t>Неоціненна</a:t>
            </a:r>
            <a:r>
              <a:rPr lang="ru-RU" dirty="0" smtClean="0"/>
              <a:t> роль кори великих </a:t>
            </a:r>
            <a:r>
              <a:rPr lang="ru-RU" dirty="0" err="1" smtClean="0"/>
              <a:t>півкуль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в </a:t>
            </a:r>
            <a:r>
              <a:rPr lang="ru-RU" dirty="0" err="1" smtClean="0"/>
              <a:t>удосконаленні</a:t>
            </a:r>
            <a:r>
              <a:rPr lang="ru-RU" dirty="0" smtClean="0"/>
              <a:t> </a:t>
            </a:r>
            <a:r>
              <a:rPr lang="ru-RU" dirty="0" err="1" smtClean="0"/>
              <a:t>першої</a:t>
            </a:r>
            <a:r>
              <a:rPr lang="ru-RU" dirty="0" smtClean="0"/>
              <a:t> </a:t>
            </a:r>
            <a:r>
              <a:rPr lang="ru-RU" dirty="0" err="1" smtClean="0"/>
              <a:t>сигнальної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та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другої</a:t>
            </a:r>
            <a:r>
              <a:rPr lang="ru-RU" dirty="0" smtClean="0"/>
              <a:t>.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поняття</a:t>
            </a:r>
            <a:r>
              <a:rPr lang="ru-RU" dirty="0" smtClean="0"/>
              <a:t> </a:t>
            </a:r>
            <a:r>
              <a:rPr lang="ru-RU" dirty="0" err="1" smtClean="0"/>
              <a:t>розроблені</a:t>
            </a:r>
            <a:r>
              <a:rPr lang="ru-RU" dirty="0" smtClean="0"/>
              <a:t> І. П. </a:t>
            </a:r>
            <a:r>
              <a:rPr lang="ru-RU" dirty="0" err="1" smtClean="0"/>
              <a:t>Павловим</a:t>
            </a:r>
            <a:r>
              <a:rPr lang="ru-RU" dirty="0" smtClean="0"/>
              <a:t>. </a:t>
            </a:r>
            <a:r>
              <a:rPr lang="ru-RU" dirty="0" err="1" smtClean="0"/>
              <a:t>Під</a:t>
            </a:r>
            <a:r>
              <a:rPr lang="ru-RU" dirty="0" smtClean="0"/>
              <a:t> сигнальною системою в </a:t>
            </a:r>
            <a:r>
              <a:rPr lang="ru-RU" dirty="0" err="1" smtClean="0"/>
              <a:t>цілому</a:t>
            </a:r>
            <a:r>
              <a:rPr lang="ru-RU" dirty="0" smtClean="0"/>
              <a:t> </a:t>
            </a:r>
            <a:r>
              <a:rPr lang="ru-RU" dirty="0" err="1" smtClean="0"/>
              <a:t>розуміють</a:t>
            </a:r>
            <a:r>
              <a:rPr lang="ru-RU" dirty="0" smtClean="0"/>
              <a:t> </a:t>
            </a:r>
            <a:r>
              <a:rPr lang="ru-RU" dirty="0" err="1" smtClean="0"/>
              <a:t>усю</a:t>
            </a:r>
            <a:r>
              <a:rPr lang="ru-RU" dirty="0" smtClean="0"/>
              <a:t> </a:t>
            </a:r>
            <a:r>
              <a:rPr lang="ru-RU" dirty="0" err="1" smtClean="0"/>
              <a:t>сукупність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здійснюють</a:t>
            </a:r>
            <a:r>
              <a:rPr lang="ru-RU" dirty="0" smtClean="0"/>
              <a:t> </a:t>
            </a:r>
            <a:r>
              <a:rPr lang="ru-RU" dirty="0" err="1" smtClean="0"/>
              <a:t>сприймання</a:t>
            </a:r>
            <a:r>
              <a:rPr lang="ru-RU" dirty="0" smtClean="0"/>
              <a:t>, </a:t>
            </a:r>
            <a:r>
              <a:rPr lang="ru-RU" dirty="0" err="1" smtClean="0"/>
              <a:t>обробку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 та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відповіді</a:t>
            </a:r>
            <a:r>
              <a:rPr lang="ru-RU" dirty="0" smtClean="0"/>
              <a:t> </a:t>
            </a:r>
            <a:r>
              <a:rPr lang="ru-RU" dirty="0" err="1" smtClean="0"/>
              <a:t>організмом</a:t>
            </a:r>
            <a:r>
              <a:rPr lang="ru-RU" dirty="0" smtClean="0"/>
              <a:t>. Вона </a:t>
            </a:r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 smtClean="0"/>
              <a:t>зв'язок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зовнішнім</a:t>
            </a:r>
            <a:r>
              <a:rPr lang="ru-RU" dirty="0" smtClean="0"/>
              <a:t> </a:t>
            </a:r>
            <a:r>
              <a:rPr lang="ru-RU" dirty="0" err="1" smtClean="0"/>
              <a:t>середовищем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485bafb-mozok-anons-ed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3297064"/>
            <a:ext cx="6572296" cy="3386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2066" y="214290"/>
            <a:ext cx="3886200" cy="63579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Перша </a:t>
            </a:r>
            <a:r>
              <a:rPr lang="ru-RU" dirty="0" err="1" smtClean="0"/>
              <a:t>сигнальна</a:t>
            </a:r>
            <a:r>
              <a:rPr lang="ru-RU" dirty="0" smtClean="0"/>
              <a:t> система </a:t>
            </a:r>
            <a:r>
              <a:rPr lang="ru-RU" dirty="0" err="1" smtClean="0"/>
              <a:t>зумовлює</a:t>
            </a:r>
            <a:r>
              <a:rPr lang="ru-RU" dirty="0" smtClean="0"/>
              <a:t> </a:t>
            </a:r>
            <a:r>
              <a:rPr lang="ru-RU" dirty="0" err="1" smtClean="0"/>
              <a:t>сприймання</a:t>
            </a:r>
            <a:r>
              <a:rPr lang="ru-RU" dirty="0" smtClean="0"/>
              <a:t>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чуття</a:t>
            </a:r>
            <a:r>
              <a:rPr lang="ru-RU" dirty="0" smtClean="0"/>
              <a:t> </a:t>
            </a:r>
            <a:r>
              <a:rPr lang="ru-RU" dirty="0" err="1" smtClean="0"/>
              <a:t>чуттєво-конкретних</a:t>
            </a:r>
            <a:r>
              <a:rPr lang="ru-RU" dirty="0" smtClean="0"/>
              <a:t> </a:t>
            </a:r>
            <a:r>
              <a:rPr lang="ru-RU" dirty="0" err="1" smtClean="0"/>
              <a:t>образів</a:t>
            </a:r>
            <a:r>
              <a:rPr lang="ru-RU" dirty="0" smtClean="0"/>
              <a:t>. </a:t>
            </a:r>
            <a:r>
              <a:rPr lang="ru-RU" dirty="0" err="1" smtClean="0"/>
              <a:t>Це</a:t>
            </a:r>
            <a:r>
              <a:rPr lang="ru-RU" dirty="0" smtClean="0"/>
              <a:t> основа для </a:t>
            </a:r>
            <a:r>
              <a:rPr lang="ru-RU" dirty="0" err="1" smtClean="0"/>
              <a:t>утворення</a:t>
            </a:r>
            <a:r>
              <a:rPr lang="ru-RU" dirty="0" smtClean="0"/>
              <a:t> </a:t>
            </a:r>
            <a:r>
              <a:rPr lang="ru-RU" dirty="0" err="1" smtClean="0"/>
              <a:t>умовних</a:t>
            </a:r>
            <a:r>
              <a:rPr lang="ru-RU" dirty="0" smtClean="0"/>
              <a:t> </a:t>
            </a:r>
            <a:r>
              <a:rPr lang="ru-RU" dirty="0" err="1" smtClean="0"/>
              <a:t>рефлексів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Перша </a:t>
            </a:r>
            <a:r>
              <a:rPr lang="ru-RU" dirty="0" err="1" smtClean="0"/>
              <a:t>сигнальна</a:t>
            </a:r>
            <a:r>
              <a:rPr lang="ru-RU" dirty="0" smtClean="0"/>
              <a:t> система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у </a:t>
            </a:r>
            <a:r>
              <a:rPr lang="ru-RU" dirty="0" err="1" smtClean="0"/>
              <a:t>тварин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. У </a:t>
            </a:r>
            <a:r>
              <a:rPr lang="ru-RU" dirty="0" err="1" smtClean="0"/>
              <a:t>вищій</a:t>
            </a:r>
            <a:r>
              <a:rPr lang="ru-RU" dirty="0" smtClean="0"/>
              <a:t> </a:t>
            </a:r>
            <a:r>
              <a:rPr lang="ru-RU" dirty="0" err="1" smtClean="0"/>
              <a:t>нервовій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розвинулась</a:t>
            </a:r>
            <a:r>
              <a:rPr lang="ru-RU" dirty="0" smtClean="0"/>
              <a:t> </a:t>
            </a:r>
            <a:r>
              <a:rPr lang="ru-RU" dirty="0" err="1" smtClean="0"/>
              <a:t>надбудова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сигнальної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. Вона </a:t>
            </a:r>
            <a:r>
              <a:rPr lang="ru-RU" dirty="0" err="1" smtClean="0"/>
              <a:t>властива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виявляється</a:t>
            </a:r>
            <a:r>
              <a:rPr lang="ru-RU" dirty="0" smtClean="0"/>
              <a:t> в </a:t>
            </a:r>
            <a:r>
              <a:rPr lang="ru-RU" dirty="0" err="1" smtClean="0"/>
              <a:t>спілкуванні</a:t>
            </a:r>
            <a:r>
              <a:rPr lang="ru-RU" dirty="0" smtClean="0"/>
              <a:t> за </a:t>
            </a:r>
            <a:r>
              <a:rPr lang="ru-RU" dirty="0" err="1" smtClean="0"/>
              <a:t>допомогою</a:t>
            </a:r>
            <a:r>
              <a:rPr lang="ru-RU" dirty="0" smtClean="0"/>
              <a:t> слова, </a:t>
            </a:r>
            <a:r>
              <a:rPr lang="ru-RU" dirty="0" err="1" smtClean="0"/>
              <a:t>мовою</a:t>
            </a:r>
            <a:r>
              <a:rPr lang="ru-RU" dirty="0" smtClean="0"/>
              <a:t>, </a:t>
            </a:r>
            <a:r>
              <a:rPr lang="ru-RU" dirty="0" err="1" smtClean="0"/>
              <a:t>поняттями</a:t>
            </a:r>
            <a:r>
              <a:rPr lang="ru-RU" dirty="0" smtClean="0"/>
              <a:t>. З </a:t>
            </a:r>
            <a:r>
              <a:rPr lang="ru-RU" dirty="0" err="1" smtClean="0"/>
              <a:t>появою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сигнальної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стали </a:t>
            </a:r>
            <a:r>
              <a:rPr lang="ru-RU" dirty="0" err="1" smtClean="0"/>
              <a:t>можливими</a:t>
            </a:r>
            <a:r>
              <a:rPr lang="ru-RU" dirty="0" smtClean="0"/>
              <a:t> </a:t>
            </a:r>
            <a:r>
              <a:rPr lang="ru-RU" dirty="0" err="1" smtClean="0"/>
              <a:t>абстрактне</a:t>
            </a:r>
            <a:r>
              <a:rPr lang="ru-RU" dirty="0" smtClean="0"/>
              <a:t> </a:t>
            </a:r>
            <a:r>
              <a:rPr lang="ru-RU" dirty="0" err="1" smtClean="0"/>
              <a:t>мислення</a:t>
            </a:r>
            <a:r>
              <a:rPr lang="ru-RU" dirty="0" smtClean="0"/>
              <a:t>, </a:t>
            </a:r>
            <a:r>
              <a:rPr lang="ru-RU" dirty="0" err="1" smtClean="0"/>
              <a:t>узагальнення</a:t>
            </a:r>
            <a:r>
              <a:rPr lang="ru-RU" dirty="0" smtClean="0"/>
              <a:t> </a:t>
            </a:r>
            <a:r>
              <a:rPr lang="ru-RU" dirty="0" err="1" smtClean="0"/>
              <a:t>численних</a:t>
            </a:r>
            <a:r>
              <a:rPr lang="ru-RU" dirty="0" smtClean="0"/>
              <a:t> </a:t>
            </a:r>
            <a:r>
              <a:rPr lang="ru-RU" dirty="0" err="1" smtClean="0"/>
              <a:t>сигналів</a:t>
            </a:r>
            <a:r>
              <a:rPr lang="ru-RU" dirty="0" smtClean="0"/>
              <a:t> </a:t>
            </a:r>
            <a:r>
              <a:rPr lang="ru-RU" dirty="0" err="1" smtClean="0"/>
              <a:t>першої</a:t>
            </a:r>
            <a:r>
              <a:rPr lang="ru-RU" dirty="0" smtClean="0"/>
              <a:t> </a:t>
            </a:r>
            <a:r>
              <a:rPr lang="ru-RU" dirty="0" err="1" smtClean="0"/>
              <a:t>сигнальної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. За І. П. </a:t>
            </a:r>
            <a:r>
              <a:rPr lang="ru-RU" dirty="0" err="1" smtClean="0"/>
              <a:t>Павловим</a:t>
            </a:r>
            <a:r>
              <a:rPr lang="ru-RU" dirty="0" smtClean="0"/>
              <a:t>, слова </a:t>
            </a:r>
            <a:r>
              <a:rPr lang="ru-RU" dirty="0" err="1" smtClean="0"/>
              <a:t>перетворились</a:t>
            </a:r>
            <a:r>
              <a:rPr lang="ru-RU" dirty="0" smtClean="0"/>
              <a:t> на "</a:t>
            </a:r>
            <a:r>
              <a:rPr lang="ru-RU" dirty="0" err="1" smtClean="0"/>
              <a:t>сигнали</a:t>
            </a:r>
            <a:r>
              <a:rPr lang="ru-RU" dirty="0" smtClean="0"/>
              <a:t> </a:t>
            </a:r>
            <a:r>
              <a:rPr lang="ru-RU" dirty="0" err="1" smtClean="0"/>
              <a:t>сигналів</a:t>
            </a:r>
            <a:r>
              <a:rPr lang="ru-RU" dirty="0" smtClean="0"/>
              <a:t>".</a:t>
            </a:r>
          </a:p>
          <a:p>
            <a:endParaRPr lang="ru-RU" dirty="0"/>
          </a:p>
        </p:txBody>
      </p:sp>
      <p:pic>
        <p:nvPicPr>
          <p:cNvPr id="4" name="Рисунок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000108"/>
            <a:ext cx="4728058" cy="37862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85728"/>
            <a:ext cx="8763000" cy="35719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Виникнення</a:t>
            </a:r>
            <a:r>
              <a:rPr lang="ru-RU" dirty="0" smtClean="0"/>
              <a:t> 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сигнальної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 стало </a:t>
            </a:r>
            <a:r>
              <a:rPr lang="ru-RU" dirty="0" err="1" smtClean="0"/>
              <a:t>можливим</a:t>
            </a:r>
            <a:r>
              <a:rPr lang="ru-RU" dirty="0" smtClean="0"/>
              <a:t> </a:t>
            </a:r>
            <a:r>
              <a:rPr lang="ru-RU" dirty="0" err="1" smtClean="0"/>
              <a:t>завдяки</a:t>
            </a:r>
            <a:r>
              <a:rPr lang="ru-RU" dirty="0" smtClean="0"/>
              <a:t> </a:t>
            </a:r>
            <a:r>
              <a:rPr lang="ru-RU" dirty="0" err="1" smtClean="0"/>
              <a:t>складним</a:t>
            </a:r>
            <a:r>
              <a:rPr lang="ru-RU" dirty="0" smtClean="0"/>
              <a:t> </a:t>
            </a:r>
            <a:r>
              <a:rPr lang="ru-RU" dirty="0" err="1" smtClean="0"/>
              <a:t>взаємовідносинам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людьми,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ця</a:t>
            </a:r>
            <a:r>
              <a:rPr lang="ru-RU" dirty="0" smtClean="0"/>
              <a:t> система </a:t>
            </a:r>
            <a:r>
              <a:rPr lang="ru-RU" dirty="0" err="1" smtClean="0"/>
              <a:t>є</a:t>
            </a:r>
            <a:r>
              <a:rPr lang="ru-RU" dirty="0" smtClean="0"/>
              <a:t> основою </a:t>
            </a:r>
            <a:r>
              <a:rPr lang="ru-RU" dirty="0" err="1" smtClean="0"/>
              <a:t>спілкування</a:t>
            </a:r>
            <a:r>
              <a:rPr lang="ru-RU" dirty="0" smtClean="0"/>
              <a:t>, </a:t>
            </a:r>
            <a:r>
              <a:rPr lang="ru-RU" dirty="0" err="1" smtClean="0"/>
              <a:t>колективної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. </a:t>
            </a:r>
            <a:r>
              <a:rPr lang="ru-RU" dirty="0" err="1" smtClean="0"/>
              <a:t>Таке</a:t>
            </a:r>
            <a:r>
              <a:rPr lang="ru-RU" dirty="0" smtClean="0"/>
              <a:t> </a:t>
            </a:r>
            <a:r>
              <a:rPr lang="ru-RU" dirty="0" err="1" smtClean="0"/>
              <a:t>спілкування</a:t>
            </a:r>
            <a:r>
              <a:rPr lang="ru-RU" dirty="0" smtClean="0"/>
              <a:t> </a:t>
            </a:r>
            <a:r>
              <a:rPr lang="ru-RU" dirty="0" err="1" smtClean="0"/>
              <a:t>неможливе</a:t>
            </a:r>
            <a:r>
              <a:rPr lang="ru-RU" dirty="0" smtClean="0"/>
              <a:t> за межами </a:t>
            </a:r>
            <a:r>
              <a:rPr lang="ru-RU" dirty="0" err="1" smtClean="0"/>
              <a:t>суспільства</a:t>
            </a:r>
            <a:r>
              <a:rPr lang="ru-RU" dirty="0" smtClean="0"/>
              <a:t>. Друга </a:t>
            </a:r>
            <a:r>
              <a:rPr lang="ru-RU" dirty="0" err="1" smtClean="0"/>
              <a:t>сигнальна</a:t>
            </a:r>
            <a:r>
              <a:rPr lang="ru-RU" dirty="0" smtClean="0"/>
              <a:t> система породила </a:t>
            </a:r>
            <a:r>
              <a:rPr lang="ru-RU" dirty="0" err="1" smtClean="0"/>
              <a:t>абстрактне</a:t>
            </a:r>
            <a:r>
              <a:rPr lang="ru-RU" dirty="0" smtClean="0"/>
              <a:t> </a:t>
            </a:r>
            <a:r>
              <a:rPr lang="ru-RU" dirty="0" err="1" smtClean="0"/>
              <a:t>мислення</a:t>
            </a:r>
            <a:r>
              <a:rPr lang="ru-RU" dirty="0" smtClean="0"/>
              <a:t>, письмо, </a:t>
            </a:r>
            <a:r>
              <a:rPr lang="ru-RU" dirty="0" err="1" smtClean="0"/>
              <a:t>читання</a:t>
            </a:r>
            <a:r>
              <a:rPr lang="ru-RU" dirty="0" smtClean="0"/>
              <a:t>, </a:t>
            </a:r>
            <a:r>
              <a:rPr lang="ru-RU" dirty="0" err="1" smtClean="0"/>
              <a:t>підрахунки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Слова </a:t>
            </a:r>
            <a:r>
              <a:rPr lang="ru-RU" dirty="0" err="1" smtClean="0"/>
              <a:t>сприймаються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тваринами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зовсім</a:t>
            </a:r>
            <a:r>
              <a:rPr lang="ru-RU" dirty="0" smtClean="0"/>
              <a:t> не так, як </a:t>
            </a:r>
            <a:r>
              <a:rPr lang="ru-RU" dirty="0" err="1" smtClean="0"/>
              <a:t>людиною</a:t>
            </a:r>
            <a:r>
              <a:rPr lang="ru-RU" dirty="0" smtClean="0"/>
              <a:t>. </a:t>
            </a:r>
            <a:r>
              <a:rPr lang="ru-RU" dirty="0" err="1" smtClean="0"/>
              <a:t>Тварини</a:t>
            </a:r>
            <a:r>
              <a:rPr lang="ru-RU" dirty="0" smtClean="0"/>
              <a:t> </a:t>
            </a:r>
            <a:r>
              <a:rPr lang="ru-RU" dirty="0" err="1" smtClean="0"/>
              <a:t>сприймають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як звуки, а не </a:t>
            </a:r>
            <a:r>
              <a:rPr lang="ru-RU" dirty="0" err="1" smtClean="0"/>
              <a:t>їхнє</a:t>
            </a:r>
            <a:r>
              <a:rPr lang="ru-RU" dirty="0" smtClean="0"/>
              <a:t> </a:t>
            </a:r>
            <a:r>
              <a:rPr lang="ru-RU" dirty="0" err="1" smtClean="0"/>
              <a:t>смислове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, як люди. </a:t>
            </a:r>
            <a:r>
              <a:rPr lang="ru-RU" dirty="0" err="1" smtClean="0"/>
              <a:t>Отже</a:t>
            </a:r>
            <a:r>
              <a:rPr lang="ru-RU" dirty="0" smtClean="0"/>
              <a:t>, у </a:t>
            </a:r>
            <a:r>
              <a:rPr lang="ru-RU" dirty="0" err="1" smtClean="0"/>
              <a:t>тварин</a:t>
            </a:r>
            <a:r>
              <a:rPr lang="ru-RU" dirty="0" smtClean="0"/>
              <a:t> 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сигнальної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brain_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3000372"/>
            <a:ext cx="5524526" cy="363455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357166"/>
            <a:ext cx="5572164" cy="6500834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Обидві</a:t>
            </a:r>
            <a:r>
              <a:rPr lang="ru-RU" dirty="0" smtClean="0"/>
              <a:t> </a:t>
            </a:r>
            <a:r>
              <a:rPr lang="ru-RU" dirty="0" err="1" smtClean="0"/>
              <a:t>сигнальні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взаємозв'язані</a:t>
            </a:r>
            <a:r>
              <a:rPr lang="ru-RU" dirty="0" smtClean="0"/>
              <a:t>. Вони </a:t>
            </a:r>
            <a:r>
              <a:rPr lang="ru-RU" dirty="0" err="1" smtClean="0"/>
              <a:t>формують</a:t>
            </a:r>
            <a:r>
              <a:rPr lang="ru-RU" dirty="0" smtClean="0"/>
              <a:t> </a:t>
            </a:r>
            <a:r>
              <a:rPr lang="ru-RU" dirty="0" err="1" smtClean="0"/>
              <a:t>поведінку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в широкому </a:t>
            </a:r>
            <a:r>
              <a:rPr lang="ru-RU" dirty="0" err="1" smtClean="0"/>
              <a:t>розумінні</a:t>
            </a:r>
            <a:r>
              <a:rPr lang="ru-RU" dirty="0" smtClean="0"/>
              <a:t> слова. </a:t>
            </a:r>
            <a:r>
              <a:rPr lang="ru-RU" dirty="0" err="1" smtClean="0"/>
              <a:t>Причому</a:t>
            </a:r>
            <a:r>
              <a:rPr lang="ru-RU" dirty="0" smtClean="0"/>
              <a:t> друга </a:t>
            </a:r>
            <a:r>
              <a:rPr lang="ru-RU" dirty="0" err="1" smtClean="0"/>
              <a:t>сигнальна</a:t>
            </a:r>
            <a:r>
              <a:rPr lang="ru-RU" dirty="0" smtClean="0"/>
              <a:t> система </a:t>
            </a:r>
            <a:r>
              <a:rPr lang="ru-RU" dirty="0" err="1" smtClean="0"/>
              <a:t>змінила</a:t>
            </a:r>
            <a:r>
              <a:rPr lang="ru-RU" dirty="0" smtClean="0"/>
              <a:t> першу </a:t>
            </a:r>
            <a:r>
              <a:rPr lang="ru-RU" dirty="0" err="1" smtClean="0"/>
              <a:t>сигнальну</a:t>
            </a:r>
            <a:r>
              <a:rPr lang="ru-RU" dirty="0" smtClean="0"/>
              <a:t> систему,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</a:t>
            </a:r>
            <a:r>
              <a:rPr lang="ru-RU" dirty="0" err="1" smtClean="0"/>
              <a:t>першої</a:t>
            </a:r>
            <a:r>
              <a:rPr lang="ru-RU" dirty="0" smtClean="0"/>
              <a:t> стали </a:t>
            </a:r>
            <a:r>
              <a:rPr lang="ru-RU" dirty="0" err="1" smtClean="0"/>
              <a:t>значною</a:t>
            </a:r>
            <a:r>
              <a:rPr lang="ru-RU" dirty="0" smtClean="0"/>
              <a:t> </a:t>
            </a:r>
            <a:r>
              <a:rPr lang="ru-RU" dirty="0" err="1" smtClean="0"/>
              <a:t>мірою</a:t>
            </a:r>
            <a:r>
              <a:rPr lang="ru-RU" dirty="0" smtClean="0"/>
              <a:t> </a:t>
            </a:r>
            <a:r>
              <a:rPr lang="ru-RU" dirty="0" err="1" smtClean="0"/>
              <a:t>залежати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соціального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r>
              <a:rPr lang="ru-RU" dirty="0" smtClean="0"/>
              <a:t>. Людина стала </a:t>
            </a:r>
            <a:r>
              <a:rPr lang="ru-RU" dirty="0" err="1" smtClean="0"/>
              <a:t>здатною</a:t>
            </a:r>
            <a:r>
              <a:rPr lang="ru-RU" dirty="0" smtClean="0"/>
              <a:t> </a:t>
            </a:r>
            <a:r>
              <a:rPr lang="ru-RU" dirty="0" err="1" smtClean="0"/>
              <a:t>керувати</a:t>
            </a:r>
            <a:r>
              <a:rPr lang="ru-RU" dirty="0" smtClean="0"/>
              <a:t> </a:t>
            </a:r>
            <a:r>
              <a:rPr lang="ru-RU" dirty="0" err="1" smtClean="0"/>
              <a:t>своїми</a:t>
            </a:r>
            <a:r>
              <a:rPr lang="ru-RU" dirty="0" smtClean="0"/>
              <a:t> </a:t>
            </a:r>
            <a:r>
              <a:rPr lang="ru-RU" dirty="0" err="1" smtClean="0"/>
              <a:t>безумовними</a:t>
            </a:r>
            <a:r>
              <a:rPr lang="ru-RU" dirty="0" smtClean="0"/>
              <a:t> рефлексами, </a:t>
            </a:r>
            <a:r>
              <a:rPr lang="ru-RU" dirty="0" err="1" smtClean="0"/>
              <a:t>інстинктами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першою</a:t>
            </a:r>
            <a:r>
              <a:rPr lang="ru-RU" dirty="0" smtClean="0"/>
              <a:t> сигнальною системою.</a:t>
            </a:r>
          </a:p>
          <a:p>
            <a:r>
              <a:rPr lang="ru-RU" dirty="0" err="1" smtClean="0"/>
              <a:t>Ознайомлення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найважливішими</a:t>
            </a:r>
            <a:r>
              <a:rPr lang="ru-RU" dirty="0" smtClean="0"/>
              <a:t> </a:t>
            </a:r>
            <a:r>
              <a:rPr lang="ru-RU" dirty="0" err="1" smtClean="0"/>
              <a:t>фізіологічними</a:t>
            </a:r>
            <a:r>
              <a:rPr lang="ru-RU" dirty="0" smtClean="0"/>
              <a:t> </a:t>
            </a:r>
            <a:r>
              <a:rPr lang="ru-RU" dirty="0" err="1" smtClean="0"/>
              <a:t>функціями</a:t>
            </a:r>
            <a:r>
              <a:rPr lang="ru-RU" dirty="0" smtClean="0"/>
              <a:t> кори великого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свідчить</a:t>
            </a:r>
            <a:r>
              <a:rPr lang="ru-RU" dirty="0" smtClean="0"/>
              <a:t> про </a:t>
            </a:r>
            <a:r>
              <a:rPr lang="ru-RU" dirty="0" err="1" smtClean="0"/>
              <a:t>надзвичайне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в </a:t>
            </a:r>
            <a:r>
              <a:rPr lang="ru-RU" dirty="0" err="1" smtClean="0"/>
              <a:t>життєдіяльності</a:t>
            </a:r>
            <a:r>
              <a:rPr lang="ru-RU" dirty="0" smtClean="0"/>
              <a:t>. Кора разом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підкірковими</a:t>
            </a:r>
            <a:r>
              <a:rPr lang="ru-RU" dirty="0" smtClean="0"/>
              <a:t> </a:t>
            </a:r>
            <a:r>
              <a:rPr lang="ru-RU" dirty="0" err="1" smtClean="0"/>
              <a:t>утворами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відділом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тварин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Функції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відділу</a:t>
            </a:r>
            <a:r>
              <a:rPr lang="ru-RU" dirty="0" smtClean="0"/>
              <a:t> - </a:t>
            </a:r>
            <a:r>
              <a:rPr lang="ru-RU" dirty="0" err="1" smtClean="0"/>
              <a:t>здійснення</a:t>
            </a:r>
            <a:r>
              <a:rPr lang="ru-RU" dirty="0" smtClean="0"/>
              <a:t> </a:t>
            </a:r>
            <a:r>
              <a:rPr lang="ru-RU" dirty="0" err="1" smtClean="0"/>
              <a:t>складних</a:t>
            </a:r>
            <a:r>
              <a:rPr lang="ru-RU" dirty="0" smtClean="0"/>
              <a:t> </a:t>
            </a:r>
            <a:r>
              <a:rPr lang="ru-RU" dirty="0" err="1" smtClean="0"/>
              <a:t>рефлекторних</a:t>
            </a:r>
            <a:r>
              <a:rPr lang="ru-RU" dirty="0" smtClean="0"/>
              <a:t> </a:t>
            </a:r>
            <a:r>
              <a:rPr lang="ru-RU" dirty="0" err="1" smtClean="0"/>
              <a:t>реакцій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становлять</a:t>
            </a:r>
            <a:r>
              <a:rPr lang="ru-RU" dirty="0" smtClean="0"/>
              <a:t> основу </a:t>
            </a:r>
            <a:r>
              <a:rPr lang="ru-RU" dirty="0" err="1" smtClean="0"/>
              <a:t>вищої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(</a:t>
            </a:r>
            <a:r>
              <a:rPr lang="ru-RU" dirty="0" err="1" smtClean="0"/>
              <a:t>поведінки</a:t>
            </a:r>
            <a:r>
              <a:rPr lang="ru-RU" dirty="0" smtClean="0"/>
              <a:t>) </a:t>
            </a:r>
            <a:r>
              <a:rPr lang="ru-RU" dirty="0" err="1" smtClean="0"/>
              <a:t>людини</a:t>
            </a:r>
            <a:r>
              <a:rPr lang="ru-RU" dirty="0" smtClean="0"/>
              <a:t>. Не </a:t>
            </a:r>
            <a:r>
              <a:rPr lang="ru-RU" dirty="0" err="1" smtClean="0"/>
              <a:t>випадково</a:t>
            </a:r>
            <a:r>
              <a:rPr lang="ru-RU" dirty="0" smtClean="0"/>
              <a:t> вона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розвинена</a:t>
            </a:r>
            <a:r>
              <a:rPr lang="ru-RU" dirty="0" smtClean="0"/>
              <a:t>. Особливою </a:t>
            </a:r>
            <a:r>
              <a:rPr lang="ru-RU" dirty="0" err="1" smtClean="0"/>
              <a:t>властивістю</a:t>
            </a:r>
            <a:r>
              <a:rPr lang="ru-RU" dirty="0" smtClean="0"/>
              <a:t> кори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свідомість</a:t>
            </a:r>
            <a:r>
              <a:rPr lang="ru-RU" dirty="0" smtClean="0"/>
              <a:t> (</a:t>
            </a:r>
            <a:r>
              <a:rPr lang="ru-RU" dirty="0" err="1" smtClean="0"/>
              <a:t>мислення</a:t>
            </a:r>
            <a:r>
              <a:rPr lang="ru-RU" dirty="0" smtClean="0"/>
              <a:t>, </a:t>
            </a:r>
            <a:r>
              <a:rPr lang="ru-RU" dirty="0" err="1" smtClean="0"/>
              <a:t>пам'ять</a:t>
            </a:r>
            <a:r>
              <a:rPr lang="ru-RU" dirty="0" smtClean="0"/>
              <a:t>), друга </a:t>
            </a:r>
            <a:r>
              <a:rPr lang="ru-RU" dirty="0" err="1" smtClean="0"/>
              <a:t>сигнальна</a:t>
            </a:r>
            <a:r>
              <a:rPr lang="ru-RU" dirty="0" smtClean="0"/>
              <a:t> система (</a:t>
            </a:r>
            <a:r>
              <a:rPr lang="ru-RU" dirty="0" err="1" smtClean="0"/>
              <a:t>мова</a:t>
            </a:r>
            <a:r>
              <a:rPr lang="ru-RU" dirty="0" smtClean="0"/>
              <a:t>), </a:t>
            </a:r>
            <a:r>
              <a:rPr lang="ru-RU" dirty="0" err="1" smtClean="0"/>
              <a:t>висока</a:t>
            </a:r>
            <a:r>
              <a:rPr lang="ru-RU" dirty="0" smtClean="0"/>
              <a:t> </a:t>
            </a:r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</a:t>
            </a:r>
            <a:r>
              <a:rPr lang="ru-RU" dirty="0" err="1" smtClean="0"/>
              <a:t>загалом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rubase_4_1709207232_2873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11" y="1785926"/>
            <a:ext cx="3190889" cy="3190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8120090" cy="4000528"/>
          </a:xfrm>
        </p:spPr>
        <p:txBody>
          <a:bodyPr>
            <a:normAutofit/>
          </a:bodyPr>
          <a:lstStyle/>
          <a:p>
            <a:r>
              <a:rPr lang="uk-UA" sz="8000" dirty="0" smtClean="0"/>
              <a:t>Дякую за увагу!</a:t>
            </a:r>
            <a:endParaRPr lang="ru-RU" sz="8000" dirty="0"/>
          </a:p>
        </p:txBody>
      </p:sp>
      <p:pic>
        <p:nvPicPr>
          <p:cNvPr id="4" name="Рисунок 3" descr="590-4-300x17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3500438"/>
            <a:ext cx="3786214" cy="22464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357166"/>
            <a:ext cx="3500462" cy="6143668"/>
          </a:xfrm>
        </p:spPr>
        <p:txBody>
          <a:bodyPr>
            <a:normAutofit/>
          </a:bodyPr>
          <a:lstStyle/>
          <a:p>
            <a:r>
              <a:rPr lang="ru-RU" dirty="0" smtClean="0"/>
              <a:t>За структурою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функціями</a:t>
            </a:r>
            <a:r>
              <a:rPr lang="ru-RU" dirty="0" smtClean="0"/>
              <a:t> </a:t>
            </a:r>
            <a:r>
              <a:rPr lang="ru-RU" dirty="0" err="1" smtClean="0"/>
              <a:t>розрізняють</a:t>
            </a:r>
            <a:r>
              <a:rPr lang="ru-RU" dirty="0" smtClean="0"/>
              <a:t> три </a:t>
            </a:r>
            <a:r>
              <a:rPr lang="ru-RU" dirty="0" err="1" smtClean="0"/>
              <a:t>типи</a:t>
            </a:r>
            <a:r>
              <a:rPr lang="ru-RU" dirty="0" smtClean="0"/>
              <a:t> </a:t>
            </a:r>
            <a:r>
              <a:rPr lang="ru-RU" dirty="0" err="1" smtClean="0"/>
              <a:t>нейронів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рецепторні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чутливі</a:t>
            </a:r>
            <a:r>
              <a:rPr lang="ru-RU" dirty="0" smtClean="0"/>
              <a:t> (по них </a:t>
            </a:r>
            <a:r>
              <a:rPr lang="ru-RU" dirty="0" err="1" smtClean="0"/>
              <a:t>збудження</a:t>
            </a:r>
            <a:r>
              <a:rPr lang="ru-RU" dirty="0" smtClean="0"/>
              <a:t> </a:t>
            </a:r>
            <a:r>
              <a:rPr lang="ru-RU" dirty="0" err="1" smtClean="0"/>
              <a:t>передається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периферії</a:t>
            </a:r>
            <a:r>
              <a:rPr lang="ru-RU" dirty="0" smtClean="0"/>
              <a:t> до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вставні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проміжні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передають</a:t>
            </a:r>
            <a:r>
              <a:rPr lang="ru-RU" dirty="0" smtClean="0"/>
              <a:t> </a:t>
            </a:r>
            <a:r>
              <a:rPr lang="ru-RU" dirty="0" err="1" smtClean="0"/>
              <a:t>імпульси</a:t>
            </a:r>
            <a:r>
              <a:rPr lang="ru-RU" dirty="0" smtClean="0"/>
              <a:t> </a:t>
            </a:r>
            <a:r>
              <a:rPr lang="ru-RU" dirty="0" err="1" smtClean="0"/>
              <a:t>всередині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ефекторні</a:t>
            </a:r>
            <a:r>
              <a:rPr lang="ru-RU" dirty="0" smtClean="0"/>
              <a:t> - </a:t>
            </a:r>
            <a:r>
              <a:rPr lang="ru-RU" dirty="0" err="1" smtClean="0"/>
              <a:t>нейрони</a:t>
            </a:r>
            <a:r>
              <a:rPr lang="ru-RU" dirty="0" smtClean="0"/>
              <a:t>, по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імпульс</a:t>
            </a:r>
            <a:r>
              <a:rPr lang="ru-RU" dirty="0" smtClean="0"/>
              <a:t> </a:t>
            </a:r>
            <a:r>
              <a:rPr lang="ru-RU" dirty="0" err="1" smtClean="0"/>
              <a:t>спрямовується</a:t>
            </a:r>
            <a:r>
              <a:rPr lang="ru-RU" dirty="0" smtClean="0"/>
              <a:t> до </a:t>
            </a:r>
            <a:r>
              <a:rPr lang="ru-RU" dirty="0" err="1" smtClean="0"/>
              <a:t>робочих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- </a:t>
            </a:r>
            <a:r>
              <a:rPr lang="ru-RU" dirty="0" err="1" smtClean="0"/>
              <a:t>ефекторів</a:t>
            </a:r>
            <a:r>
              <a:rPr lang="ru-RU" dirty="0" smtClean="0"/>
              <a:t> (</a:t>
            </a:r>
            <a:r>
              <a:rPr lang="ru-RU" dirty="0" err="1" smtClean="0"/>
              <a:t>м'язів</a:t>
            </a:r>
            <a:r>
              <a:rPr lang="ru-RU" dirty="0" smtClean="0"/>
              <a:t>, </a:t>
            </a:r>
            <a:r>
              <a:rPr lang="ru-RU" dirty="0" err="1" smtClean="0"/>
              <a:t>залоз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pic>
        <p:nvPicPr>
          <p:cNvPr id="4" name="Рисунок 3" descr="depositphotos_65591703-stock-photo-nervous-syst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857232"/>
            <a:ext cx="4857760" cy="48577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29190" y="428604"/>
            <a:ext cx="3643338" cy="6215106"/>
          </a:xfrm>
        </p:spPr>
        <p:txBody>
          <a:bodyPr>
            <a:noAutofit/>
          </a:bodyPr>
          <a:lstStyle/>
          <a:p>
            <a:r>
              <a:rPr lang="ru-RU" sz="2400" dirty="0" smtClean="0"/>
              <a:t>У </a:t>
            </a:r>
            <a:r>
              <a:rPr lang="ru-RU" sz="2400" dirty="0" err="1" smtClean="0"/>
              <a:t>нервовій</a:t>
            </a:r>
            <a:r>
              <a:rPr lang="ru-RU" sz="2400" dirty="0" smtClean="0"/>
              <a:t> </a:t>
            </a:r>
            <a:r>
              <a:rPr lang="ru-RU" sz="2400" dirty="0" err="1" smtClean="0"/>
              <a:t>системі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виділяють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центральну</a:t>
            </a:r>
            <a:r>
              <a:rPr lang="ru-RU" sz="2400" dirty="0" smtClean="0"/>
              <a:t> </a:t>
            </a:r>
            <a:r>
              <a:rPr lang="ru-RU" sz="2400" dirty="0" err="1" smtClean="0"/>
              <a:t>частину</a:t>
            </a:r>
            <a:r>
              <a:rPr lang="ru-RU" sz="2400" dirty="0" smtClean="0"/>
              <a:t> - </a:t>
            </a:r>
            <a:r>
              <a:rPr lang="ru-RU" sz="2400" dirty="0" err="1" smtClean="0"/>
              <a:t>головний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спинний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мозок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периферичну</a:t>
            </a:r>
            <a:r>
              <a:rPr lang="ru-RU" sz="2400" dirty="0" smtClean="0"/>
              <a:t>, яка представлена 12 парами </a:t>
            </a:r>
            <a:r>
              <a:rPr lang="ru-RU" sz="2400" dirty="0" err="1" smtClean="0"/>
              <a:t>черепно-мозкових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31 парою </a:t>
            </a:r>
            <a:r>
              <a:rPr lang="ru-RU" sz="2400" dirty="0" err="1" smtClean="0"/>
              <a:t>спинномозкових</a:t>
            </a:r>
            <a:r>
              <a:rPr lang="ru-RU" sz="2400" dirty="0" smtClean="0"/>
              <a:t> </a:t>
            </a:r>
            <a:r>
              <a:rPr lang="ru-RU" sz="2400" dirty="0" err="1" smtClean="0"/>
              <a:t>нервів</a:t>
            </a:r>
            <a:r>
              <a:rPr lang="ru-RU" sz="2400" dirty="0" smtClean="0"/>
              <a:t> (</a:t>
            </a:r>
            <a:r>
              <a:rPr lang="ru-RU" sz="2400" dirty="0" err="1" smtClean="0"/>
              <a:t>периферична</a:t>
            </a:r>
            <a:r>
              <a:rPr lang="ru-RU" sz="2400" dirty="0" smtClean="0"/>
              <a:t> </a:t>
            </a:r>
            <a:r>
              <a:rPr lang="ru-RU" sz="2400" dirty="0" err="1" smtClean="0"/>
              <a:t>нервова</a:t>
            </a:r>
            <a:r>
              <a:rPr lang="ru-RU" sz="2400" dirty="0" smtClean="0"/>
              <a:t> система).</a:t>
            </a:r>
            <a:endParaRPr lang="ru-RU" sz="2400" dirty="0"/>
          </a:p>
        </p:txBody>
      </p:sp>
      <p:pic>
        <p:nvPicPr>
          <p:cNvPr id="4" name="Рисунок 3" descr="image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0"/>
            <a:ext cx="2073172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qdefau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214686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357166"/>
            <a:ext cx="4119562" cy="6143668"/>
          </a:xfrm>
        </p:spPr>
        <p:txBody>
          <a:bodyPr/>
          <a:lstStyle/>
          <a:p>
            <a:r>
              <a:rPr lang="ru-RU" dirty="0" smtClean="0"/>
              <a:t>У головному </a:t>
            </a:r>
            <a:r>
              <a:rPr lang="ru-RU" dirty="0" err="1" smtClean="0"/>
              <a:t>мозку</a:t>
            </a:r>
            <a:r>
              <a:rPr lang="ru-RU" dirty="0" smtClean="0"/>
              <a:t>, в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відділах</a:t>
            </a:r>
            <a:r>
              <a:rPr lang="ru-RU" dirty="0" smtClean="0"/>
              <a:t>, </a:t>
            </a:r>
            <a:r>
              <a:rPr lang="ru-RU" dirty="0" err="1" smtClean="0"/>
              <a:t>сіра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 </a:t>
            </a:r>
            <a:r>
              <a:rPr lang="ru-RU" dirty="0" err="1" smtClean="0"/>
              <a:t>розміщені</a:t>
            </a:r>
            <a:r>
              <a:rPr lang="ru-RU" dirty="0" smtClean="0"/>
              <a:t> </a:t>
            </a:r>
            <a:r>
              <a:rPr lang="ru-RU" dirty="0" err="1" smtClean="0"/>
              <a:t>по-різному</a:t>
            </a:r>
            <a:r>
              <a:rPr lang="ru-RU" dirty="0" smtClean="0"/>
              <a:t>. В </a:t>
            </a:r>
            <a:r>
              <a:rPr lang="ru-RU" dirty="0" err="1" smtClean="0"/>
              <a:t>півкулях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мозочку</a:t>
            </a:r>
            <a:r>
              <a:rPr lang="ru-RU" dirty="0" smtClean="0"/>
              <a:t> </a:t>
            </a:r>
            <a:r>
              <a:rPr lang="ru-RU" dirty="0" err="1" smtClean="0"/>
              <a:t>сіра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 </a:t>
            </a:r>
            <a:r>
              <a:rPr lang="ru-RU" dirty="0" err="1" smtClean="0"/>
              <a:t>розміщена</a:t>
            </a:r>
            <a:r>
              <a:rPr lang="ru-RU" dirty="0" smtClean="0"/>
              <a:t> на </a:t>
            </a:r>
            <a:r>
              <a:rPr lang="ru-RU" dirty="0" err="1" smtClean="0"/>
              <a:t>периферії</a:t>
            </a:r>
            <a:r>
              <a:rPr lang="ru-RU" dirty="0" smtClean="0"/>
              <a:t>, </a:t>
            </a:r>
            <a:r>
              <a:rPr lang="ru-RU" dirty="0" err="1" smtClean="0"/>
              <a:t>утворюючи</a:t>
            </a:r>
            <a:r>
              <a:rPr lang="ru-RU" dirty="0" smtClean="0"/>
              <a:t> </a:t>
            </a:r>
            <a:r>
              <a:rPr lang="ru-RU" dirty="0" err="1" smtClean="0"/>
              <a:t>зовні</a:t>
            </a:r>
            <a:r>
              <a:rPr lang="ru-RU" dirty="0" smtClean="0"/>
              <a:t> </a:t>
            </a:r>
            <a:r>
              <a:rPr lang="ru-RU" dirty="0" err="1" smtClean="0"/>
              <a:t>суцільний</a:t>
            </a:r>
            <a:r>
              <a:rPr lang="ru-RU" dirty="0" smtClean="0"/>
              <a:t> шар,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корою. </a:t>
            </a:r>
            <a:r>
              <a:rPr lang="ru-RU" dirty="0" err="1" smtClean="0"/>
              <a:t>Під</a:t>
            </a:r>
            <a:r>
              <a:rPr lang="ru-RU" dirty="0" smtClean="0"/>
              <a:t> корою </a:t>
            </a:r>
            <a:r>
              <a:rPr lang="ru-RU" dirty="0" err="1" smtClean="0"/>
              <a:t>міститься</a:t>
            </a:r>
            <a:r>
              <a:rPr lang="ru-RU" dirty="0" smtClean="0"/>
              <a:t> </a:t>
            </a:r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, а в </a:t>
            </a:r>
            <a:r>
              <a:rPr lang="ru-RU" dirty="0" err="1" smtClean="0"/>
              <a:t>ній</a:t>
            </a:r>
            <a:r>
              <a:rPr lang="ru-RU" dirty="0" smtClean="0"/>
              <a:t> </a:t>
            </a:r>
            <a:r>
              <a:rPr lang="ru-RU" dirty="0" err="1" smtClean="0"/>
              <a:t>окремі</a:t>
            </a:r>
            <a:r>
              <a:rPr lang="ru-RU" dirty="0" smtClean="0"/>
              <a:t> </a:t>
            </a:r>
            <a:r>
              <a:rPr lang="ru-RU" dirty="0" err="1" smtClean="0"/>
              <a:t>скупчення</a:t>
            </a:r>
            <a:r>
              <a:rPr lang="ru-RU" dirty="0" smtClean="0"/>
              <a:t> </a:t>
            </a:r>
            <a:r>
              <a:rPr lang="ru-RU" dirty="0" err="1" smtClean="0"/>
              <a:t>сірої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- ядра. В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відділах</a:t>
            </a:r>
            <a:r>
              <a:rPr lang="ru-RU" dirty="0" smtClean="0"/>
              <a:t> головного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 </a:t>
            </a:r>
            <a:r>
              <a:rPr lang="ru-RU" dirty="0" err="1" smtClean="0"/>
              <a:t>розміщена</a:t>
            </a:r>
            <a:r>
              <a:rPr lang="ru-RU" dirty="0" smtClean="0"/>
              <a:t> </a:t>
            </a:r>
            <a:r>
              <a:rPr lang="ru-RU" dirty="0" err="1" smtClean="0"/>
              <a:t>зовні</a:t>
            </a:r>
            <a:r>
              <a:rPr lang="ru-RU" dirty="0" smtClean="0"/>
              <a:t>, а </a:t>
            </a:r>
            <a:r>
              <a:rPr lang="ru-RU" dirty="0" err="1" smtClean="0"/>
              <a:t>сіра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ядер - </a:t>
            </a:r>
            <a:r>
              <a:rPr lang="ru-RU" dirty="0" err="1" smtClean="0"/>
              <a:t>всередині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57166"/>
            <a:ext cx="3786214" cy="2913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nerv_left1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429000"/>
            <a:ext cx="4286250" cy="321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57166"/>
            <a:ext cx="9144000" cy="30003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 </a:t>
            </a:r>
            <a:r>
              <a:rPr lang="ru-RU" b="1" dirty="0" smtClean="0"/>
              <a:t>спинному </a:t>
            </a:r>
            <a:r>
              <a:rPr lang="ru-RU" b="1" dirty="0" err="1" smtClean="0"/>
              <a:t>мозку</a:t>
            </a:r>
            <a:r>
              <a:rPr lang="ru-RU" dirty="0" smtClean="0"/>
              <a:t> </a:t>
            </a:r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 </a:t>
            </a:r>
            <a:r>
              <a:rPr lang="ru-RU" dirty="0" err="1" smtClean="0"/>
              <a:t>лежить</a:t>
            </a:r>
            <a:r>
              <a:rPr lang="ru-RU" dirty="0" smtClean="0"/>
              <a:t> по </a:t>
            </a:r>
            <a:r>
              <a:rPr lang="ru-RU" dirty="0" err="1" smtClean="0"/>
              <a:t>периферії</a:t>
            </a:r>
            <a:r>
              <a:rPr lang="ru-RU" dirty="0" smtClean="0"/>
              <a:t>, а </a:t>
            </a:r>
            <a:r>
              <a:rPr lang="ru-RU" dirty="0" err="1" smtClean="0"/>
              <a:t>сіра</a:t>
            </a:r>
            <a:r>
              <a:rPr lang="ru-RU" dirty="0" smtClean="0"/>
              <a:t> - в </a:t>
            </a:r>
            <a:r>
              <a:rPr lang="ru-RU" dirty="0" err="1" smtClean="0"/>
              <a:t>центрі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утворює</a:t>
            </a:r>
            <a:r>
              <a:rPr lang="ru-RU" dirty="0" smtClean="0"/>
              <a:t> ядра. Ядра </a:t>
            </a:r>
            <a:r>
              <a:rPr lang="ru-RU" dirty="0" err="1" smtClean="0"/>
              <a:t>сірої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</a:t>
            </a:r>
            <a:r>
              <a:rPr lang="ru-RU" dirty="0" err="1" smtClean="0"/>
              <a:t>виконують</a:t>
            </a:r>
            <a:r>
              <a:rPr lang="ru-RU" dirty="0" smtClean="0"/>
              <a:t> роль </a:t>
            </a:r>
            <a:r>
              <a:rPr lang="ru-RU" dirty="0" err="1" smtClean="0"/>
              <a:t>центрів</a:t>
            </a:r>
            <a:r>
              <a:rPr lang="ru-RU" dirty="0" smtClean="0"/>
              <a:t> головного </a:t>
            </a:r>
            <a:r>
              <a:rPr lang="ru-RU" dirty="0" err="1" smtClean="0"/>
              <a:t>й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регулюють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(центр </a:t>
            </a:r>
            <a:r>
              <a:rPr lang="ru-RU" dirty="0" err="1" smtClean="0"/>
              <a:t>слиновиділення</a:t>
            </a:r>
            <a:r>
              <a:rPr lang="ru-RU" dirty="0" smtClean="0"/>
              <a:t>, </a:t>
            </a:r>
            <a:r>
              <a:rPr lang="ru-RU" dirty="0" err="1" smtClean="0"/>
              <a:t>центр</a:t>
            </a:r>
            <a:r>
              <a:rPr lang="ru-RU" dirty="0" smtClean="0"/>
              <a:t> </a:t>
            </a:r>
            <a:r>
              <a:rPr lang="ru-RU" dirty="0" err="1" smtClean="0"/>
              <a:t>ковтання</a:t>
            </a:r>
            <a:r>
              <a:rPr lang="ru-RU" dirty="0" smtClean="0"/>
              <a:t>, </a:t>
            </a:r>
            <a:r>
              <a:rPr lang="ru-RU" dirty="0" err="1" smtClean="0"/>
              <a:t>центр</a:t>
            </a:r>
            <a:r>
              <a:rPr lang="ru-RU" dirty="0" smtClean="0"/>
              <a:t> </a:t>
            </a:r>
            <a:r>
              <a:rPr lang="ru-RU" dirty="0" err="1" smtClean="0"/>
              <a:t>дихання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Пучки </a:t>
            </a:r>
            <a:r>
              <a:rPr lang="ru-RU" dirty="0" err="1" smtClean="0"/>
              <a:t>нервових</a:t>
            </a:r>
            <a:r>
              <a:rPr lang="ru-RU" dirty="0" smtClean="0"/>
              <a:t> волокон (</a:t>
            </a:r>
            <a:r>
              <a:rPr lang="ru-RU" dirty="0" err="1" smtClean="0"/>
              <a:t>нерви</a:t>
            </a:r>
            <a:r>
              <a:rPr lang="ru-RU" dirty="0" smtClean="0"/>
              <a:t>) </a:t>
            </a:r>
            <a:r>
              <a:rPr lang="ru-RU" dirty="0" err="1" smtClean="0"/>
              <a:t>білої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</a:t>
            </a:r>
            <a:r>
              <a:rPr lang="ru-RU" dirty="0" err="1" smtClean="0"/>
              <a:t>зв'язують</a:t>
            </a:r>
            <a:r>
              <a:rPr lang="ru-RU" dirty="0" smtClean="0"/>
              <a:t> </a:t>
            </a:r>
            <a:r>
              <a:rPr lang="ru-RU" dirty="0" err="1" smtClean="0"/>
              <a:t>одні</a:t>
            </a:r>
            <a:r>
              <a:rPr lang="ru-RU" dirty="0" smtClean="0"/>
              <a:t> </a:t>
            </a:r>
            <a:r>
              <a:rPr lang="ru-RU" dirty="0" err="1" smtClean="0"/>
              <a:t>відділи</a:t>
            </a:r>
            <a:r>
              <a:rPr lang="ru-RU" dirty="0" smtClean="0"/>
              <a:t> головного </a:t>
            </a:r>
            <a:r>
              <a:rPr lang="ru-RU" dirty="0" err="1" smtClean="0"/>
              <a:t>й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іншими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виконують</a:t>
            </a:r>
            <a:r>
              <a:rPr lang="ru-RU" dirty="0" smtClean="0"/>
              <a:t> </a:t>
            </a:r>
            <a:r>
              <a:rPr lang="ru-RU" dirty="0" err="1" smtClean="0"/>
              <a:t>провідникову</a:t>
            </a:r>
            <a:r>
              <a:rPr lang="ru-RU" dirty="0" smtClean="0"/>
              <a:t> </a:t>
            </a:r>
            <a:r>
              <a:rPr lang="ru-RU" dirty="0" err="1" smtClean="0"/>
              <a:t>функцію</a:t>
            </a:r>
            <a:r>
              <a:rPr lang="ru-RU" dirty="0" smtClean="0"/>
              <a:t> - по них </a:t>
            </a:r>
            <a:r>
              <a:rPr lang="ru-RU" dirty="0" err="1" smtClean="0"/>
              <a:t>передаються</a:t>
            </a:r>
            <a:r>
              <a:rPr lang="ru-RU" dirty="0" smtClean="0"/>
              <a:t> 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імпульси</a:t>
            </a:r>
            <a:r>
              <a:rPr lang="ru-RU" dirty="0" smtClean="0"/>
              <a:t>.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спинний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густу</a:t>
            </a:r>
            <a:r>
              <a:rPr lang="ru-RU" dirty="0" smtClean="0"/>
              <a:t> </a:t>
            </a:r>
            <a:r>
              <a:rPr lang="ru-RU" dirty="0" err="1" smtClean="0"/>
              <a:t>сітку</a:t>
            </a:r>
            <a:r>
              <a:rPr lang="ru-RU" dirty="0" smtClean="0"/>
              <a:t> </a:t>
            </a:r>
            <a:r>
              <a:rPr lang="ru-RU" dirty="0" err="1" smtClean="0"/>
              <a:t>кровоносних</a:t>
            </a:r>
            <a:r>
              <a:rPr lang="ru-RU" dirty="0" smtClean="0"/>
              <a:t> </a:t>
            </a:r>
            <a:r>
              <a:rPr lang="ru-RU" dirty="0" err="1" smtClean="0"/>
              <a:t>судин</a:t>
            </a:r>
            <a:r>
              <a:rPr lang="ru-RU" dirty="0" smtClean="0"/>
              <a:t>. </a:t>
            </a:r>
            <a:r>
              <a:rPr lang="ru-RU" dirty="0" err="1" smtClean="0"/>
              <a:t>Речовина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потребує</a:t>
            </a:r>
            <a:r>
              <a:rPr lang="ru-RU" dirty="0" smtClean="0"/>
              <a:t> </a:t>
            </a:r>
            <a:r>
              <a:rPr lang="ru-RU" dirty="0" err="1" smtClean="0"/>
              <a:t>постійного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 </a:t>
            </a:r>
            <a:r>
              <a:rPr lang="ru-RU" dirty="0" err="1" smtClean="0"/>
              <a:t>кисню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поживних</a:t>
            </a:r>
            <a:r>
              <a:rPr lang="ru-RU" dirty="0" smtClean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. </a:t>
            </a:r>
            <a:r>
              <a:rPr lang="ru-RU" dirty="0" err="1" smtClean="0"/>
              <a:t>Порушення</a:t>
            </a:r>
            <a:r>
              <a:rPr lang="ru-RU" dirty="0" smtClean="0"/>
              <a:t> </a:t>
            </a:r>
            <a:r>
              <a:rPr lang="ru-RU" dirty="0" err="1" smtClean="0"/>
              <a:t>мозкового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причиною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патологічних</a:t>
            </a:r>
            <a:r>
              <a:rPr lang="ru-RU" dirty="0" smtClean="0"/>
              <a:t> </a:t>
            </a:r>
            <a:r>
              <a:rPr lang="ru-RU" dirty="0" err="1" smtClean="0"/>
              <a:t>станів</a:t>
            </a:r>
            <a:r>
              <a:rPr lang="ru-RU" dirty="0" smtClean="0"/>
              <a:t> (</a:t>
            </a:r>
            <a:r>
              <a:rPr lang="ru-RU" dirty="0" err="1" smtClean="0"/>
              <a:t>паралічів</a:t>
            </a:r>
            <a:r>
              <a:rPr lang="ru-RU" dirty="0" smtClean="0"/>
              <a:t>, </a:t>
            </a:r>
            <a:r>
              <a:rPr lang="ru-RU" dirty="0" err="1" smtClean="0"/>
              <a:t>втрати</a:t>
            </a:r>
            <a:r>
              <a:rPr lang="ru-RU" dirty="0" smtClean="0"/>
              <a:t> </a:t>
            </a:r>
            <a:r>
              <a:rPr lang="ru-RU" dirty="0" err="1" smtClean="0"/>
              <a:t>чутливості</a:t>
            </a:r>
            <a:r>
              <a:rPr lang="ru-RU" dirty="0" smtClean="0"/>
              <a:t>, </a:t>
            </a:r>
            <a:r>
              <a:rPr lang="ru-RU" dirty="0" err="1" smtClean="0"/>
              <a:t>розладу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  <p:pic>
        <p:nvPicPr>
          <p:cNvPr id="4" name="Рисунок 3" descr="6-9-cikave-pro-nervovu-systemu-lyudyn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071810"/>
            <a:ext cx="6257940" cy="3599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357166"/>
            <a:ext cx="8601108" cy="2214578"/>
          </a:xfrm>
        </p:spPr>
        <p:txBody>
          <a:bodyPr/>
          <a:lstStyle/>
          <a:p>
            <a:r>
              <a:rPr lang="ru-RU" dirty="0" err="1" smtClean="0"/>
              <a:t>Нерви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відходять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головного </a:t>
            </a:r>
            <a:r>
              <a:rPr lang="ru-RU" dirty="0" err="1" smtClean="0"/>
              <a:t>й</a:t>
            </a:r>
            <a:r>
              <a:rPr lang="ru-RU" dirty="0" smtClean="0"/>
              <a:t> спинного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  <a:r>
              <a:rPr lang="ru-RU" dirty="0" err="1" smtClean="0"/>
              <a:t>відгалужують</a:t>
            </a:r>
            <a:r>
              <a:rPr lang="ru-RU" dirty="0" smtClean="0"/>
              <a:t> </a:t>
            </a:r>
            <a:r>
              <a:rPr lang="ru-RU" dirty="0" err="1" smtClean="0"/>
              <a:t>гілки</a:t>
            </a:r>
            <a:r>
              <a:rPr lang="ru-RU" dirty="0" smtClean="0"/>
              <a:t> до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нашого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, як </a:t>
            </a:r>
            <a:r>
              <a:rPr lang="ru-RU" dirty="0" err="1" smtClean="0"/>
              <a:t>кажуть</a:t>
            </a:r>
            <a:r>
              <a:rPr lang="ru-RU" dirty="0" smtClean="0"/>
              <a:t>, </a:t>
            </a:r>
            <a:r>
              <a:rPr lang="ru-RU" dirty="0" err="1" smtClean="0"/>
              <a:t>іннервують</a:t>
            </a:r>
            <a:r>
              <a:rPr lang="ru-RU" dirty="0" smtClean="0"/>
              <a:t> </a:t>
            </a:r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. В органах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кінцеві</a:t>
            </a:r>
            <a:r>
              <a:rPr lang="ru-RU" dirty="0" smtClean="0"/>
              <a:t> 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апарати</a:t>
            </a:r>
            <a:r>
              <a:rPr lang="ru-RU" dirty="0" smtClean="0"/>
              <a:t> - </a:t>
            </a:r>
            <a:r>
              <a:rPr lang="ru-RU" dirty="0" err="1" smtClean="0"/>
              <a:t>рецептори</a:t>
            </a:r>
            <a:r>
              <a:rPr lang="ru-RU" dirty="0" smtClean="0"/>
              <a:t> (</a:t>
            </a:r>
            <a:r>
              <a:rPr lang="ru-RU" dirty="0" err="1" smtClean="0"/>
              <a:t>чутливі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аферентні</a:t>
            </a:r>
            <a:r>
              <a:rPr lang="ru-RU" dirty="0" smtClean="0"/>
              <a:t>, 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закінчення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ефектори</a:t>
            </a:r>
            <a:r>
              <a:rPr lang="ru-RU" dirty="0" smtClean="0"/>
              <a:t> (</a:t>
            </a:r>
            <a:r>
              <a:rPr lang="ru-RU" dirty="0" err="1" smtClean="0"/>
              <a:t>рухові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еферентні</a:t>
            </a:r>
            <a:r>
              <a:rPr lang="ru-RU" dirty="0" smtClean="0"/>
              <a:t>, 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закінчення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викликають</a:t>
            </a:r>
            <a:r>
              <a:rPr lang="ru-RU" dirty="0" smtClean="0"/>
              <a:t> </a:t>
            </a:r>
            <a:r>
              <a:rPr lang="ru-RU" dirty="0" err="1" smtClean="0"/>
              <a:t>збудження</a:t>
            </a:r>
            <a:r>
              <a:rPr lang="ru-RU" dirty="0" smtClean="0"/>
              <a:t> </a:t>
            </a:r>
            <a:r>
              <a:rPr lang="ru-RU" dirty="0" err="1" smtClean="0"/>
              <a:t>робочого</a:t>
            </a:r>
            <a:r>
              <a:rPr lang="ru-RU" dirty="0" smtClean="0"/>
              <a:t> органа).</a:t>
            </a:r>
            <a:endParaRPr lang="ru-RU" dirty="0"/>
          </a:p>
        </p:txBody>
      </p:sp>
      <p:pic>
        <p:nvPicPr>
          <p:cNvPr id="4" name="Рисунок 3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2428868"/>
            <a:ext cx="6215074" cy="41433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85728"/>
            <a:ext cx="4262438" cy="621510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нервів</a:t>
            </a:r>
            <a:r>
              <a:rPr lang="ru-RU" dirty="0" smtClean="0"/>
              <a:t> та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розгалужень</a:t>
            </a:r>
            <a:r>
              <a:rPr lang="ru-RU" dirty="0" smtClean="0"/>
              <a:t> </a:t>
            </a:r>
            <a:r>
              <a:rPr lang="ru-RU" dirty="0" err="1" smtClean="0"/>
              <a:t>здійснюється</a:t>
            </a:r>
            <a:r>
              <a:rPr lang="ru-RU" dirty="0" smtClean="0"/>
              <a:t> </a:t>
            </a:r>
            <a:r>
              <a:rPr lang="ru-RU" dirty="0" err="1" smtClean="0"/>
              <a:t>зв'язок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органами, 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поєднуються</a:t>
            </a:r>
            <a:r>
              <a:rPr lang="ru-RU" dirty="0" smtClean="0"/>
              <a:t> в </a:t>
            </a:r>
            <a:r>
              <a:rPr lang="ru-RU" dirty="0" err="1" smtClean="0"/>
              <a:t>одне</a:t>
            </a:r>
            <a:r>
              <a:rPr lang="ru-RU" dirty="0" smtClean="0"/>
              <a:t> </a:t>
            </a:r>
            <a:r>
              <a:rPr lang="ru-RU" dirty="0" err="1" smtClean="0"/>
              <a:t>ціле</a:t>
            </a:r>
            <a:r>
              <a:rPr lang="ru-RU" dirty="0" smtClean="0"/>
              <a:t> (</a:t>
            </a:r>
            <a:r>
              <a:rPr lang="ru-RU" dirty="0" err="1" smtClean="0"/>
              <a:t>забезпечується</a:t>
            </a:r>
            <a:r>
              <a:rPr lang="ru-RU" dirty="0" smtClean="0"/>
              <a:t> </a:t>
            </a:r>
            <a:r>
              <a:rPr lang="ru-RU" dirty="0" err="1" smtClean="0"/>
              <a:t>цілісність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Нерви</a:t>
            </a:r>
            <a:r>
              <a:rPr lang="ru-RU" dirty="0" smtClean="0"/>
              <a:t> </a:t>
            </a:r>
            <a:r>
              <a:rPr lang="ru-RU" dirty="0" err="1" smtClean="0"/>
              <a:t>залежно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складу </a:t>
            </a:r>
            <a:r>
              <a:rPr lang="ru-RU" dirty="0" err="1" smtClean="0"/>
              <a:t>їхніх</a:t>
            </a:r>
            <a:r>
              <a:rPr lang="ru-RU" dirty="0" smtClean="0"/>
              <a:t> волокон </a:t>
            </a:r>
            <a:r>
              <a:rPr lang="ru-RU" dirty="0" err="1" smtClean="0"/>
              <a:t>поділяють</a:t>
            </a:r>
            <a:r>
              <a:rPr lang="ru-RU" dirty="0" smtClean="0"/>
              <a:t> на </a:t>
            </a:r>
            <a:r>
              <a:rPr lang="ru-RU" dirty="0" err="1" smtClean="0"/>
              <a:t>чутливі</a:t>
            </a:r>
            <a:r>
              <a:rPr lang="ru-RU" dirty="0" smtClean="0"/>
              <a:t>, </a:t>
            </a:r>
            <a:r>
              <a:rPr lang="ru-RU" dirty="0" err="1" smtClean="0"/>
              <a:t>рухові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змішані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Чутливі</a:t>
            </a:r>
            <a:r>
              <a:rPr lang="ru-RU" dirty="0" smtClean="0"/>
              <a:t> </a:t>
            </a:r>
            <a:r>
              <a:rPr lang="ru-RU" dirty="0" err="1" smtClean="0"/>
              <a:t>нерви</a:t>
            </a:r>
            <a:r>
              <a:rPr lang="ru-RU" dirty="0" smtClean="0"/>
              <a:t> </a:t>
            </a:r>
            <a:r>
              <a:rPr lang="ru-RU" dirty="0" err="1" smtClean="0"/>
              <a:t>містять</a:t>
            </a:r>
            <a:r>
              <a:rPr lang="ru-RU" dirty="0" smtClean="0"/>
              <a:t> </a:t>
            </a:r>
            <a:r>
              <a:rPr lang="ru-RU" dirty="0" err="1" smtClean="0"/>
              <a:t>доцентрові</a:t>
            </a:r>
            <a:r>
              <a:rPr lang="ru-RU" dirty="0" smtClean="0"/>
              <a:t> волокна, </a:t>
            </a:r>
            <a:r>
              <a:rPr lang="ru-RU" dirty="0" err="1" smtClean="0"/>
              <a:t>рухові</a:t>
            </a:r>
            <a:r>
              <a:rPr lang="ru-RU" dirty="0" smtClean="0"/>
              <a:t> - </a:t>
            </a:r>
            <a:r>
              <a:rPr lang="ru-RU" dirty="0" err="1" smtClean="0"/>
              <a:t>відцентрові</a:t>
            </a:r>
            <a:r>
              <a:rPr lang="ru-RU" dirty="0" smtClean="0"/>
              <a:t> волокна, а </a:t>
            </a:r>
            <a:r>
              <a:rPr lang="ru-RU" dirty="0" err="1" smtClean="0"/>
              <a:t>змішані</a:t>
            </a:r>
            <a:r>
              <a:rPr lang="ru-RU" dirty="0" smtClean="0"/>
              <a:t> - </a:t>
            </a:r>
            <a:r>
              <a:rPr lang="ru-RU" dirty="0" err="1" smtClean="0"/>
              <a:t>обидва</a:t>
            </a:r>
            <a:r>
              <a:rPr lang="ru-RU" dirty="0" smtClean="0"/>
              <a:t> </a:t>
            </a: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волокон.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нервів</a:t>
            </a:r>
            <a:r>
              <a:rPr lang="ru-RU" dirty="0" smtClean="0"/>
              <a:t> та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розгалужень</a:t>
            </a:r>
            <a:r>
              <a:rPr lang="ru-RU" dirty="0" smtClean="0"/>
              <a:t> на </a:t>
            </a:r>
            <a:r>
              <a:rPr lang="ru-RU" dirty="0" err="1" smtClean="0"/>
              <a:t>периферії</a:t>
            </a:r>
            <a:r>
              <a:rPr lang="ru-RU" dirty="0" smtClean="0"/>
              <a:t> </a:t>
            </a:r>
            <a:r>
              <a:rPr lang="ru-RU" dirty="0" err="1" smtClean="0"/>
              <a:t>крім</a:t>
            </a:r>
            <a:r>
              <a:rPr lang="ru-RU" dirty="0" smtClean="0"/>
              <a:t> </a:t>
            </a:r>
            <a:r>
              <a:rPr lang="ru-RU" dirty="0" err="1" smtClean="0"/>
              <a:t>нервових</a:t>
            </a:r>
            <a:r>
              <a:rPr lang="ru-RU" dirty="0" smtClean="0"/>
              <a:t> волокон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вузли</a:t>
            </a:r>
            <a:r>
              <a:rPr lang="ru-RU" dirty="0" smtClean="0"/>
              <a:t> (</a:t>
            </a:r>
            <a:r>
              <a:rPr lang="ru-RU" dirty="0" err="1" smtClean="0"/>
              <a:t>ганглії</a:t>
            </a:r>
            <a:r>
              <a:rPr lang="ru-RU" dirty="0" smtClean="0"/>
              <a:t>). Вони </a:t>
            </a:r>
            <a:r>
              <a:rPr lang="ru-RU" dirty="0" err="1" smtClean="0"/>
              <a:t>складаються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нейронів</a:t>
            </a:r>
            <a:r>
              <a:rPr lang="ru-RU" dirty="0" smtClean="0"/>
              <a:t>, </a:t>
            </a:r>
            <a:r>
              <a:rPr lang="ru-RU" dirty="0" err="1" smtClean="0"/>
              <a:t>відростки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входять</a:t>
            </a:r>
            <a:r>
              <a:rPr lang="ru-RU" dirty="0" smtClean="0"/>
              <a:t> до складу </a:t>
            </a:r>
            <a:r>
              <a:rPr lang="ru-RU" dirty="0" err="1" smtClean="0"/>
              <a:t>нервів</a:t>
            </a:r>
            <a:r>
              <a:rPr lang="ru-RU" dirty="0" smtClean="0"/>
              <a:t>, та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розгалужень</a:t>
            </a:r>
            <a:r>
              <a:rPr lang="ru-RU" dirty="0" smtClean="0"/>
              <a:t> (</a:t>
            </a:r>
            <a:r>
              <a:rPr lang="ru-RU" dirty="0" err="1" smtClean="0"/>
              <a:t>нервові</a:t>
            </a:r>
            <a:r>
              <a:rPr lang="ru-RU" dirty="0" smtClean="0"/>
              <a:t> </a:t>
            </a:r>
            <a:r>
              <a:rPr lang="ru-RU" dirty="0" err="1" smtClean="0"/>
              <a:t>сплетення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 descr="450px-Complete_neuron_cell_diagram_uk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785926"/>
            <a:ext cx="4286250" cy="3114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1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DD7E0E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661</TotalTime>
  <Words>1145</Words>
  <Application>Microsoft Office PowerPoint</Application>
  <PresentationFormat>Экран (4:3)</PresentationFormat>
  <Paragraphs>66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Яркая</vt:lpstr>
      <vt:lpstr>Проект на тему: Нервова система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тему: Нервова система</dc:title>
  <dc:creator>KVShop</dc:creator>
  <cp:lastModifiedBy>KVShop</cp:lastModifiedBy>
  <cp:revision>55</cp:revision>
  <dcterms:created xsi:type="dcterms:W3CDTF">2020-05-01T12:39:25Z</dcterms:created>
  <dcterms:modified xsi:type="dcterms:W3CDTF">2021-01-16T14:20:02Z</dcterms:modified>
</cp:coreProperties>
</file>