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70" r:id="rId4"/>
    <p:sldId id="258" r:id="rId5"/>
    <p:sldId id="259" r:id="rId6"/>
    <p:sldId id="260" r:id="rId7"/>
    <p:sldId id="261" r:id="rId8"/>
    <p:sldId id="262" r:id="rId9"/>
    <p:sldId id="263" r:id="rId10"/>
    <p:sldId id="264" r:id="rId11"/>
    <p:sldId id="265" r:id="rId12"/>
    <p:sldId id="266" r:id="rId13"/>
    <p:sldId id="269" r:id="rId14"/>
    <p:sldId id="267" r:id="rId15"/>
    <p:sldId id="268"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1445"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6456DA-ED42-42E6-BE70-1506993B6BA8}"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uk-UA"/>
        </a:p>
      </dgm:t>
    </dgm:pt>
    <dgm:pt modelId="{CF822AD5-80B4-426C-BDA1-B4965260DB72}">
      <dgm:prSet phldrT="[Текст]"/>
      <dgm:spPr>
        <a:solidFill>
          <a:srgbClr val="0070C0"/>
        </a:solidFill>
      </dgm:spPr>
      <dgm:t>
        <a:bodyPr/>
        <a:lstStyle/>
        <a:p>
          <a:r>
            <a:rPr lang="uk-UA" dirty="0" smtClean="0"/>
            <a:t>Система права ЄС</a:t>
          </a:r>
          <a:endParaRPr lang="uk-UA" dirty="0"/>
        </a:p>
      </dgm:t>
    </dgm:pt>
    <dgm:pt modelId="{C361F911-9C5B-4C7C-B92B-A692F6C012B1}" type="parTrans" cxnId="{F9438B07-EEE4-49C1-A78F-26DB50ECEC97}">
      <dgm:prSet/>
      <dgm:spPr/>
      <dgm:t>
        <a:bodyPr/>
        <a:lstStyle/>
        <a:p>
          <a:endParaRPr lang="uk-UA"/>
        </a:p>
      </dgm:t>
    </dgm:pt>
    <dgm:pt modelId="{5DE2E20B-1B67-410F-9E29-285EB3A86510}" type="sibTrans" cxnId="{F9438B07-EEE4-49C1-A78F-26DB50ECEC97}">
      <dgm:prSet/>
      <dgm:spPr/>
      <dgm:t>
        <a:bodyPr/>
        <a:lstStyle/>
        <a:p>
          <a:endParaRPr lang="uk-UA"/>
        </a:p>
      </dgm:t>
    </dgm:pt>
    <dgm:pt modelId="{E82B4DAC-950B-47E4-836B-981CC2D5B1FF}">
      <dgm:prSet phldrT="[Текст]"/>
      <dgm:spPr/>
      <dgm:t>
        <a:bodyPr/>
        <a:lstStyle/>
        <a:p>
          <a:r>
            <a:rPr lang="uk-UA" dirty="0" smtClean="0"/>
            <a:t>Галузі</a:t>
          </a:r>
          <a:endParaRPr lang="uk-UA" dirty="0"/>
        </a:p>
      </dgm:t>
    </dgm:pt>
    <dgm:pt modelId="{C515FF1C-280B-45AC-9E22-5CFF4FC98854}" type="parTrans" cxnId="{2AAB4D2C-923A-464C-BA73-41800E161A78}">
      <dgm:prSet/>
      <dgm:spPr/>
      <dgm:t>
        <a:bodyPr/>
        <a:lstStyle/>
        <a:p>
          <a:endParaRPr lang="uk-UA"/>
        </a:p>
      </dgm:t>
    </dgm:pt>
    <dgm:pt modelId="{5C512CAB-19EB-48D1-B1AF-DCAD7FD6245C}" type="sibTrans" cxnId="{2AAB4D2C-923A-464C-BA73-41800E161A78}">
      <dgm:prSet/>
      <dgm:spPr/>
      <dgm:t>
        <a:bodyPr/>
        <a:lstStyle/>
        <a:p>
          <a:endParaRPr lang="uk-UA"/>
        </a:p>
      </dgm:t>
    </dgm:pt>
    <dgm:pt modelId="{2791309F-A20F-48BF-8EC3-AF7D7E0CC108}">
      <dgm:prSet phldrT="[Текст]"/>
      <dgm:spPr/>
      <dgm:t>
        <a:bodyPr/>
        <a:lstStyle/>
        <a:p>
          <a:r>
            <a:rPr lang="uk-UA" dirty="0" smtClean="0"/>
            <a:t>Інститути</a:t>
          </a:r>
          <a:endParaRPr lang="uk-UA" dirty="0"/>
        </a:p>
      </dgm:t>
    </dgm:pt>
    <dgm:pt modelId="{5767C040-A13F-4483-BF2D-15D6E9781439}" type="parTrans" cxnId="{56F77EC3-760C-4B76-A367-F584DFBFDF2D}">
      <dgm:prSet/>
      <dgm:spPr/>
      <dgm:t>
        <a:bodyPr/>
        <a:lstStyle/>
        <a:p>
          <a:endParaRPr lang="uk-UA"/>
        </a:p>
      </dgm:t>
    </dgm:pt>
    <dgm:pt modelId="{3022BDCC-FD69-4AE4-9F66-774DA898E5D0}" type="sibTrans" cxnId="{56F77EC3-760C-4B76-A367-F584DFBFDF2D}">
      <dgm:prSet/>
      <dgm:spPr/>
      <dgm:t>
        <a:bodyPr/>
        <a:lstStyle/>
        <a:p>
          <a:endParaRPr lang="uk-UA"/>
        </a:p>
      </dgm:t>
    </dgm:pt>
    <dgm:pt modelId="{C191C25D-AD8E-4F24-A9E6-3B9801958DF8}">
      <dgm:prSet phldrT="[Текст]"/>
      <dgm:spPr/>
      <dgm:t>
        <a:bodyPr/>
        <a:lstStyle/>
        <a:p>
          <a:r>
            <a:rPr lang="uk-UA" dirty="0" smtClean="0"/>
            <a:t>Норми</a:t>
          </a:r>
          <a:endParaRPr lang="uk-UA" dirty="0"/>
        </a:p>
      </dgm:t>
    </dgm:pt>
    <dgm:pt modelId="{7091B9FB-A84A-4332-B2FB-77A3B31A292B}" type="parTrans" cxnId="{0CCB2C72-675B-4851-AA56-201A30FDD454}">
      <dgm:prSet/>
      <dgm:spPr/>
      <dgm:t>
        <a:bodyPr/>
        <a:lstStyle/>
        <a:p>
          <a:endParaRPr lang="uk-UA"/>
        </a:p>
      </dgm:t>
    </dgm:pt>
    <dgm:pt modelId="{443C17DB-BCC9-483F-9CC1-65A1E544DF67}" type="sibTrans" cxnId="{0CCB2C72-675B-4851-AA56-201A30FDD454}">
      <dgm:prSet/>
      <dgm:spPr/>
      <dgm:t>
        <a:bodyPr/>
        <a:lstStyle/>
        <a:p>
          <a:endParaRPr lang="uk-UA"/>
        </a:p>
      </dgm:t>
    </dgm:pt>
    <dgm:pt modelId="{AF14D8C2-895C-4BEF-9C3D-75946E46B19D}">
      <dgm:prSet/>
      <dgm:spPr/>
      <dgm:t>
        <a:bodyPr/>
        <a:lstStyle/>
        <a:p>
          <a:r>
            <a:rPr lang="uk-UA" dirty="0" smtClean="0"/>
            <a:t>Принципи</a:t>
          </a:r>
          <a:endParaRPr lang="uk-UA" dirty="0"/>
        </a:p>
      </dgm:t>
    </dgm:pt>
    <dgm:pt modelId="{D3736A5D-5D5C-434F-B632-AFC45EE882AF}" type="parTrans" cxnId="{B6FC5431-B6E8-4D16-9B3B-5DF630923C03}">
      <dgm:prSet/>
      <dgm:spPr/>
      <dgm:t>
        <a:bodyPr/>
        <a:lstStyle/>
        <a:p>
          <a:endParaRPr lang="uk-UA"/>
        </a:p>
      </dgm:t>
    </dgm:pt>
    <dgm:pt modelId="{8D30696E-A65C-4851-A3F6-DB3984386BA0}" type="sibTrans" cxnId="{B6FC5431-B6E8-4D16-9B3B-5DF630923C03}">
      <dgm:prSet/>
      <dgm:spPr/>
      <dgm:t>
        <a:bodyPr/>
        <a:lstStyle/>
        <a:p>
          <a:endParaRPr lang="uk-UA"/>
        </a:p>
      </dgm:t>
    </dgm:pt>
    <dgm:pt modelId="{9FAFF7A3-14C1-4861-9068-8DC8848030AA}" type="pres">
      <dgm:prSet presAssocID="{286456DA-ED42-42E6-BE70-1506993B6BA8}" presName="cycle" presStyleCnt="0">
        <dgm:presLayoutVars>
          <dgm:chMax val="1"/>
          <dgm:dir/>
          <dgm:animLvl val="ctr"/>
          <dgm:resizeHandles val="exact"/>
        </dgm:presLayoutVars>
      </dgm:prSet>
      <dgm:spPr/>
      <dgm:t>
        <a:bodyPr/>
        <a:lstStyle/>
        <a:p>
          <a:endParaRPr lang="uk-UA"/>
        </a:p>
      </dgm:t>
    </dgm:pt>
    <dgm:pt modelId="{E372EC6F-1F94-44F5-96C8-7F13E65D8A63}" type="pres">
      <dgm:prSet presAssocID="{CF822AD5-80B4-426C-BDA1-B4965260DB72}" presName="centerShape" presStyleLbl="node0" presStyleIdx="0" presStyleCnt="1" custLinFactNeighborX="-731" custLinFactNeighborY="41"/>
      <dgm:spPr/>
      <dgm:t>
        <a:bodyPr/>
        <a:lstStyle/>
        <a:p>
          <a:endParaRPr lang="uk-UA"/>
        </a:p>
      </dgm:t>
    </dgm:pt>
    <dgm:pt modelId="{DC324937-3E16-4EF5-9922-05B71833D589}" type="pres">
      <dgm:prSet presAssocID="{C515FF1C-280B-45AC-9E22-5CFF4FC98854}" presName="parTrans" presStyleLbl="bgSibTrans2D1" presStyleIdx="0" presStyleCnt="4"/>
      <dgm:spPr/>
      <dgm:t>
        <a:bodyPr/>
        <a:lstStyle/>
        <a:p>
          <a:endParaRPr lang="uk-UA"/>
        </a:p>
      </dgm:t>
    </dgm:pt>
    <dgm:pt modelId="{B69F8FC9-EFBE-40C3-B39D-49B4BFA58FBC}" type="pres">
      <dgm:prSet presAssocID="{E82B4DAC-950B-47E4-836B-981CC2D5B1FF}" presName="node" presStyleLbl="node1" presStyleIdx="0" presStyleCnt="4">
        <dgm:presLayoutVars>
          <dgm:bulletEnabled val="1"/>
        </dgm:presLayoutVars>
      </dgm:prSet>
      <dgm:spPr/>
      <dgm:t>
        <a:bodyPr/>
        <a:lstStyle/>
        <a:p>
          <a:endParaRPr lang="uk-UA"/>
        </a:p>
      </dgm:t>
    </dgm:pt>
    <dgm:pt modelId="{16F4715F-AB78-44D6-BDE5-4F1F89BC01D8}" type="pres">
      <dgm:prSet presAssocID="{5767C040-A13F-4483-BF2D-15D6E9781439}" presName="parTrans" presStyleLbl="bgSibTrans2D1" presStyleIdx="1" presStyleCnt="4"/>
      <dgm:spPr/>
      <dgm:t>
        <a:bodyPr/>
        <a:lstStyle/>
        <a:p>
          <a:endParaRPr lang="uk-UA"/>
        </a:p>
      </dgm:t>
    </dgm:pt>
    <dgm:pt modelId="{CDB1F90B-BEB8-44AD-8D3A-3944FE339844}" type="pres">
      <dgm:prSet presAssocID="{2791309F-A20F-48BF-8EC3-AF7D7E0CC108}" presName="node" presStyleLbl="node1" presStyleIdx="1" presStyleCnt="4">
        <dgm:presLayoutVars>
          <dgm:bulletEnabled val="1"/>
        </dgm:presLayoutVars>
      </dgm:prSet>
      <dgm:spPr/>
      <dgm:t>
        <a:bodyPr/>
        <a:lstStyle/>
        <a:p>
          <a:endParaRPr lang="uk-UA"/>
        </a:p>
      </dgm:t>
    </dgm:pt>
    <dgm:pt modelId="{74851985-BB97-486A-9E2D-490A3AE095E0}" type="pres">
      <dgm:prSet presAssocID="{D3736A5D-5D5C-434F-B632-AFC45EE882AF}" presName="parTrans" presStyleLbl="bgSibTrans2D1" presStyleIdx="2" presStyleCnt="4"/>
      <dgm:spPr/>
      <dgm:t>
        <a:bodyPr/>
        <a:lstStyle/>
        <a:p>
          <a:endParaRPr lang="uk-UA"/>
        </a:p>
      </dgm:t>
    </dgm:pt>
    <dgm:pt modelId="{FD904D20-6F08-4DD6-88C5-5B24B947EDA4}" type="pres">
      <dgm:prSet presAssocID="{AF14D8C2-895C-4BEF-9C3D-75946E46B19D}" presName="node" presStyleLbl="node1" presStyleIdx="2" presStyleCnt="4">
        <dgm:presLayoutVars>
          <dgm:bulletEnabled val="1"/>
        </dgm:presLayoutVars>
      </dgm:prSet>
      <dgm:spPr/>
      <dgm:t>
        <a:bodyPr/>
        <a:lstStyle/>
        <a:p>
          <a:endParaRPr lang="uk-UA"/>
        </a:p>
      </dgm:t>
    </dgm:pt>
    <dgm:pt modelId="{E5E1D696-C851-417F-A794-2158BC57127C}" type="pres">
      <dgm:prSet presAssocID="{7091B9FB-A84A-4332-B2FB-77A3B31A292B}" presName="parTrans" presStyleLbl="bgSibTrans2D1" presStyleIdx="3" presStyleCnt="4"/>
      <dgm:spPr/>
      <dgm:t>
        <a:bodyPr/>
        <a:lstStyle/>
        <a:p>
          <a:endParaRPr lang="uk-UA"/>
        </a:p>
      </dgm:t>
    </dgm:pt>
    <dgm:pt modelId="{8777976E-0674-4B3F-ABCA-F817DA85BC0E}" type="pres">
      <dgm:prSet presAssocID="{C191C25D-AD8E-4F24-A9E6-3B9801958DF8}" presName="node" presStyleLbl="node1" presStyleIdx="3" presStyleCnt="4">
        <dgm:presLayoutVars>
          <dgm:bulletEnabled val="1"/>
        </dgm:presLayoutVars>
      </dgm:prSet>
      <dgm:spPr/>
      <dgm:t>
        <a:bodyPr/>
        <a:lstStyle/>
        <a:p>
          <a:endParaRPr lang="uk-UA"/>
        </a:p>
      </dgm:t>
    </dgm:pt>
  </dgm:ptLst>
  <dgm:cxnLst>
    <dgm:cxn modelId="{B4CE3407-0CA9-40BA-8A64-640E4CD5B907}" type="presOf" srcId="{7091B9FB-A84A-4332-B2FB-77A3B31A292B}" destId="{E5E1D696-C851-417F-A794-2158BC57127C}" srcOrd="0" destOrd="0" presId="urn:microsoft.com/office/officeart/2005/8/layout/radial4"/>
    <dgm:cxn modelId="{2AAB4D2C-923A-464C-BA73-41800E161A78}" srcId="{CF822AD5-80B4-426C-BDA1-B4965260DB72}" destId="{E82B4DAC-950B-47E4-836B-981CC2D5B1FF}" srcOrd="0" destOrd="0" parTransId="{C515FF1C-280B-45AC-9E22-5CFF4FC98854}" sibTransId="{5C512CAB-19EB-48D1-B1AF-DCAD7FD6245C}"/>
    <dgm:cxn modelId="{0CCB2C72-675B-4851-AA56-201A30FDD454}" srcId="{CF822AD5-80B4-426C-BDA1-B4965260DB72}" destId="{C191C25D-AD8E-4F24-A9E6-3B9801958DF8}" srcOrd="3" destOrd="0" parTransId="{7091B9FB-A84A-4332-B2FB-77A3B31A292B}" sibTransId="{443C17DB-BCC9-483F-9CC1-65A1E544DF67}"/>
    <dgm:cxn modelId="{3DA116F7-EA60-44D0-8EDF-338306043D80}" type="presOf" srcId="{D3736A5D-5D5C-434F-B632-AFC45EE882AF}" destId="{74851985-BB97-486A-9E2D-490A3AE095E0}" srcOrd="0" destOrd="0" presId="urn:microsoft.com/office/officeart/2005/8/layout/radial4"/>
    <dgm:cxn modelId="{2BFA0FE7-80CA-4609-971B-5304E7D6492A}" type="presOf" srcId="{2791309F-A20F-48BF-8EC3-AF7D7E0CC108}" destId="{CDB1F90B-BEB8-44AD-8D3A-3944FE339844}" srcOrd="0" destOrd="0" presId="urn:microsoft.com/office/officeart/2005/8/layout/radial4"/>
    <dgm:cxn modelId="{B6FC5431-B6E8-4D16-9B3B-5DF630923C03}" srcId="{CF822AD5-80B4-426C-BDA1-B4965260DB72}" destId="{AF14D8C2-895C-4BEF-9C3D-75946E46B19D}" srcOrd="2" destOrd="0" parTransId="{D3736A5D-5D5C-434F-B632-AFC45EE882AF}" sibTransId="{8D30696E-A65C-4851-A3F6-DB3984386BA0}"/>
    <dgm:cxn modelId="{B8F8E943-8A4D-4BD9-8CFB-3FEA7FCBCAEC}" type="presOf" srcId="{5767C040-A13F-4483-BF2D-15D6E9781439}" destId="{16F4715F-AB78-44D6-BDE5-4F1F89BC01D8}" srcOrd="0" destOrd="0" presId="urn:microsoft.com/office/officeart/2005/8/layout/radial4"/>
    <dgm:cxn modelId="{47C76AEE-C5C9-4043-9849-0C6FD7933F57}" type="presOf" srcId="{E82B4DAC-950B-47E4-836B-981CC2D5B1FF}" destId="{B69F8FC9-EFBE-40C3-B39D-49B4BFA58FBC}" srcOrd="0" destOrd="0" presId="urn:microsoft.com/office/officeart/2005/8/layout/radial4"/>
    <dgm:cxn modelId="{1C7FB661-7AEF-4CBD-BFC1-079CA081C52B}" type="presOf" srcId="{CF822AD5-80B4-426C-BDA1-B4965260DB72}" destId="{E372EC6F-1F94-44F5-96C8-7F13E65D8A63}" srcOrd="0" destOrd="0" presId="urn:microsoft.com/office/officeart/2005/8/layout/radial4"/>
    <dgm:cxn modelId="{56F77EC3-760C-4B76-A367-F584DFBFDF2D}" srcId="{CF822AD5-80B4-426C-BDA1-B4965260DB72}" destId="{2791309F-A20F-48BF-8EC3-AF7D7E0CC108}" srcOrd="1" destOrd="0" parTransId="{5767C040-A13F-4483-BF2D-15D6E9781439}" sibTransId="{3022BDCC-FD69-4AE4-9F66-774DA898E5D0}"/>
    <dgm:cxn modelId="{67332D01-A7DC-4FBB-BDB7-B3B0C00DDEB1}" type="presOf" srcId="{C515FF1C-280B-45AC-9E22-5CFF4FC98854}" destId="{DC324937-3E16-4EF5-9922-05B71833D589}" srcOrd="0" destOrd="0" presId="urn:microsoft.com/office/officeart/2005/8/layout/radial4"/>
    <dgm:cxn modelId="{0FEF1291-594E-4701-AE33-C2EAA8FFEDA8}" type="presOf" srcId="{286456DA-ED42-42E6-BE70-1506993B6BA8}" destId="{9FAFF7A3-14C1-4861-9068-8DC8848030AA}" srcOrd="0" destOrd="0" presId="urn:microsoft.com/office/officeart/2005/8/layout/radial4"/>
    <dgm:cxn modelId="{B72938AF-A892-43CD-9E8B-C817BE51313D}" type="presOf" srcId="{C191C25D-AD8E-4F24-A9E6-3B9801958DF8}" destId="{8777976E-0674-4B3F-ABCA-F817DA85BC0E}" srcOrd="0" destOrd="0" presId="urn:microsoft.com/office/officeart/2005/8/layout/radial4"/>
    <dgm:cxn modelId="{28222F94-0A87-4BB9-A4F0-3E379B6B81FE}" type="presOf" srcId="{AF14D8C2-895C-4BEF-9C3D-75946E46B19D}" destId="{FD904D20-6F08-4DD6-88C5-5B24B947EDA4}" srcOrd="0" destOrd="0" presId="urn:microsoft.com/office/officeart/2005/8/layout/radial4"/>
    <dgm:cxn modelId="{F9438B07-EEE4-49C1-A78F-26DB50ECEC97}" srcId="{286456DA-ED42-42E6-BE70-1506993B6BA8}" destId="{CF822AD5-80B4-426C-BDA1-B4965260DB72}" srcOrd="0" destOrd="0" parTransId="{C361F911-9C5B-4C7C-B92B-A692F6C012B1}" sibTransId="{5DE2E20B-1B67-410F-9E29-285EB3A86510}"/>
    <dgm:cxn modelId="{416EA5F7-CC4B-4522-9AB6-A51CA35E42E3}" type="presParOf" srcId="{9FAFF7A3-14C1-4861-9068-8DC8848030AA}" destId="{E372EC6F-1F94-44F5-96C8-7F13E65D8A63}" srcOrd="0" destOrd="0" presId="urn:microsoft.com/office/officeart/2005/8/layout/radial4"/>
    <dgm:cxn modelId="{DA958041-EB8B-4B5D-99AE-AFA2F118C182}" type="presParOf" srcId="{9FAFF7A3-14C1-4861-9068-8DC8848030AA}" destId="{DC324937-3E16-4EF5-9922-05B71833D589}" srcOrd="1" destOrd="0" presId="urn:microsoft.com/office/officeart/2005/8/layout/radial4"/>
    <dgm:cxn modelId="{713D4C68-2070-45D0-8B9B-E7BCC37DAE76}" type="presParOf" srcId="{9FAFF7A3-14C1-4861-9068-8DC8848030AA}" destId="{B69F8FC9-EFBE-40C3-B39D-49B4BFA58FBC}" srcOrd="2" destOrd="0" presId="urn:microsoft.com/office/officeart/2005/8/layout/radial4"/>
    <dgm:cxn modelId="{FD5A95C7-5AEB-4A68-BBAB-5F040AEFAE96}" type="presParOf" srcId="{9FAFF7A3-14C1-4861-9068-8DC8848030AA}" destId="{16F4715F-AB78-44D6-BDE5-4F1F89BC01D8}" srcOrd="3" destOrd="0" presId="urn:microsoft.com/office/officeart/2005/8/layout/radial4"/>
    <dgm:cxn modelId="{78943308-1266-4420-8686-E06DA96F294A}" type="presParOf" srcId="{9FAFF7A3-14C1-4861-9068-8DC8848030AA}" destId="{CDB1F90B-BEB8-44AD-8D3A-3944FE339844}" srcOrd="4" destOrd="0" presId="urn:microsoft.com/office/officeart/2005/8/layout/radial4"/>
    <dgm:cxn modelId="{AB2B68F6-47CF-4F22-BB2A-EBC484275843}" type="presParOf" srcId="{9FAFF7A3-14C1-4861-9068-8DC8848030AA}" destId="{74851985-BB97-486A-9E2D-490A3AE095E0}" srcOrd="5" destOrd="0" presId="urn:microsoft.com/office/officeart/2005/8/layout/radial4"/>
    <dgm:cxn modelId="{800EABFD-F217-4A1E-807C-8459F85FCEFF}" type="presParOf" srcId="{9FAFF7A3-14C1-4861-9068-8DC8848030AA}" destId="{FD904D20-6F08-4DD6-88C5-5B24B947EDA4}" srcOrd="6" destOrd="0" presId="urn:microsoft.com/office/officeart/2005/8/layout/radial4"/>
    <dgm:cxn modelId="{4636F736-953E-4AEB-B887-65EC92620FA0}" type="presParOf" srcId="{9FAFF7A3-14C1-4861-9068-8DC8848030AA}" destId="{E5E1D696-C851-417F-A794-2158BC57127C}" srcOrd="7" destOrd="0" presId="urn:microsoft.com/office/officeart/2005/8/layout/radial4"/>
    <dgm:cxn modelId="{8F5EC5D3-8863-48D9-80F4-332EC3AA5326}" type="presParOf" srcId="{9FAFF7A3-14C1-4861-9068-8DC8848030AA}" destId="{8777976E-0674-4B3F-ABCA-F817DA85BC0E}" srcOrd="8" destOrd="0" presId="urn:microsoft.com/office/officeart/2005/8/layout/radial4"/>
  </dgm:cxnLst>
  <dgm:bg/>
  <dgm:whole/>
</dgm:dataModel>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30.10.2022</a:t>
            </a:fld>
            <a:endParaRPr lang="ru-RU" dirty="0"/>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dirty="0"/>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30.10.2022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30.10.2022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30.10.2022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30.10.2022</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30.10.2022</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30.10.2022</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30.10.2022</a:t>
            </a:fld>
            <a:endParaRPr lang="ru-RU" dirty="0"/>
          </a:p>
        </p:txBody>
      </p:sp>
      <p:sp>
        <p:nvSpPr>
          <p:cNvPr id="4" name="Нижний колонтитул 3"/>
          <p:cNvSpPr>
            <a:spLocks noGrp="1"/>
          </p:cNvSpPr>
          <p:nvPr>
            <p:ph type="ftr" sz="quarter" idx="11"/>
          </p:nvPr>
        </p:nvSpPr>
        <p:spPr/>
        <p:txBody>
          <a:bodyPr/>
          <a:lstStyle>
            <a:extLst/>
          </a:lstStyle>
          <a:p>
            <a:endParaRPr lang="ru-RU" dirty="0"/>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30.10.2022</a:t>
            </a:fld>
            <a:endParaRPr lang="ru-RU" dirty="0"/>
          </a:p>
        </p:txBody>
      </p:sp>
      <p:sp>
        <p:nvSpPr>
          <p:cNvPr id="3" name="Нижний колонтитул 2"/>
          <p:cNvSpPr>
            <a:spLocks noGrp="1"/>
          </p:cNvSpPr>
          <p:nvPr>
            <p:ph type="ftr" sz="quarter" idx="11"/>
          </p:nvPr>
        </p:nvSpPr>
        <p:spPr/>
        <p:txBody>
          <a:bodyPr/>
          <a:lstStyle>
            <a:extLst/>
          </a:lstStyle>
          <a:p>
            <a:endParaRPr lang="ru-RU" dirty="0"/>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30.10.2022</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dirty="0"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30.10.2022</a:t>
            </a:fld>
            <a:endParaRPr lang="ru-RU" dirty="0"/>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dirty="0"/>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dirty="0"/>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30.10.2022</a:t>
            </a:fld>
            <a:endParaRPr lang="ru-RU" dirty="0"/>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dirty="0"/>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71613"/>
            <a:ext cx="8172480" cy="2010750"/>
          </a:xfrm>
        </p:spPr>
        <p:txBody>
          <a:bodyPr>
            <a:normAutofit fontScale="90000"/>
          </a:bodyPr>
          <a:lstStyle/>
          <a:p>
            <a:pPr marL="1704975" indent="-1704975" algn="just"/>
            <a:r>
              <a:rPr lang="uk-UA" dirty="0" smtClean="0"/>
              <a:t>Тема: </a:t>
            </a:r>
            <a:r>
              <a:rPr lang="uk-UA" dirty="0" err="1" smtClean="0"/>
              <a:t>“Поняття</a:t>
            </a:r>
            <a:r>
              <a:rPr lang="uk-UA" dirty="0" smtClean="0"/>
              <a:t>, особливості і структура права Європейського </a:t>
            </a:r>
            <a:r>
              <a:rPr lang="uk-UA" dirty="0" err="1" smtClean="0"/>
              <a:t>Союзу”</a:t>
            </a:r>
            <a:endParaRPr lang="uk-UA" dirty="0"/>
          </a:p>
        </p:txBody>
      </p:sp>
      <p:sp>
        <p:nvSpPr>
          <p:cNvPr id="3" name="Подзаголовок 2"/>
          <p:cNvSpPr>
            <a:spLocks noGrp="1"/>
          </p:cNvSpPr>
          <p:nvPr>
            <p:ph type="subTitle" idx="1"/>
          </p:nvPr>
        </p:nvSpPr>
        <p:spPr>
          <a:xfrm>
            <a:off x="4143372" y="3929066"/>
            <a:ext cx="4529142" cy="1031840"/>
          </a:xfrm>
        </p:spPr>
        <p:txBody>
          <a:bodyPr>
            <a:normAutofit fontScale="77500" lnSpcReduction="20000"/>
          </a:bodyPr>
          <a:lstStyle/>
          <a:p>
            <a:pPr algn="l"/>
            <a:r>
              <a:rPr lang="uk-UA" sz="2800" b="1" dirty="0" smtClean="0"/>
              <a:t>Виконала студентка І</a:t>
            </a:r>
            <a:r>
              <a:rPr lang="en-US" sz="2800" b="1" dirty="0" smtClean="0"/>
              <a:t>V</a:t>
            </a:r>
            <a:r>
              <a:rPr lang="uk-UA" sz="2800" b="1" dirty="0" smtClean="0"/>
              <a:t> курсу</a:t>
            </a:r>
          </a:p>
          <a:p>
            <a:pPr algn="l"/>
            <a:r>
              <a:rPr lang="uk-UA" sz="2800" b="1" dirty="0" smtClean="0"/>
              <a:t>групи ЮЗ-121 МС</a:t>
            </a:r>
            <a:endParaRPr lang="ru-RU" sz="2800" b="1" dirty="0" smtClean="0"/>
          </a:p>
          <a:p>
            <a:pPr algn="l"/>
            <a:r>
              <a:rPr lang="uk-UA" sz="2800" b="1" dirty="0" smtClean="0"/>
              <a:t>Бондаренко Маргарита</a:t>
            </a:r>
            <a:endParaRPr lang="ru-RU" sz="2800" b="1" dirty="0" smtClean="0"/>
          </a:p>
          <a:p>
            <a:endParaRPr lang="uk-UA" dirty="0"/>
          </a:p>
        </p:txBody>
      </p:sp>
      <p:sp>
        <p:nvSpPr>
          <p:cNvPr id="4" name="Прямоугольник 3"/>
          <p:cNvSpPr/>
          <p:nvPr/>
        </p:nvSpPr>
        <p:spPr>
          <a:xfrm>
            <a:off x="2500298" y="142852"/>
            <a:ext cx="4572000" cy="1477328"/>
          </a:xfrm>
          <a:prstGeom prst="rect">
            <a:avLst/>
          </a:prstGeom>
        </p:spPr>
        <p:txBody>
          <a:bodyPr>
            <a:spAutoFit/>
          </a:bodyPr>
          <a:lstStyle/>
          <a:p>
            <a:pPr algn="ctr"/>
            <a:r>
              <a:rPr lang="uk-UA" b="1" cap="all" dirty="0" smtClean="0"/>
              <a:t>Міністерство</a:t>
            </a:r>
            <a:r>
              <a:rPr lang="ru-RU" b="1" cap="all" dirty="0" smtClean="0"/>
              <a:t> </a:t>
            </a:r>
            <a:r>
              <a:rPr lang="uk-UA" b="1" cap="all" dirty="0" smtClean="0"/>
              <a:t>внутрішніх</a:t>
            </a:r>
            <a:r>
              <a:rPr lang="ru-RU" b="1" cap="all" dirty="0" smtClean="0"/>
              <a:t> справ </a:t>
            </a:r>
            <a:r>
              <a:rPr lang="uk-UA" b="1" cap="all" dirty="0" smtClean="0"/>
              <a:t>України</a:t>
            </a:r>
            <a:endParaRPr lang="uk-UA" dirty="0" smtClean="0"/>
          </a:p>
          <a:p>
            <a:pPr algn="ctr"/>
            <a:r>
              <a:rPr lang="uk-UA" b="1" cap="all" dirty="0" smtClean="0"/>
              <a:t>Дніпропетровський</a:t>
            </a:r>
            <a:r>
              <a:rPr lang="ru-RU" b="1" cap="all" dirty="0" smtClean="0"/>
              <a:t> </a:t>
            </a:r>
            <a:r>
              <a:rPr lang="uk-UA" b="1" cap="all" dirty="0" smtClean="0"/>
              <a:t>державний</a:t>
            </a:r>
            <a:r>
              <a:rPr lang="ru-RU" b="1" cap="all" dirty="0" smtClean="0"/>
              <a:t> </a:t>
            </a:r>
            <a:r>
              <a:rPr lang="uk-UA" b="1" cap="all" dirty="0" smtClean="0"/>
              <a:t>університет</a:t>
            </a:r>
            <a:br>
              <a:rPr lang="uk-UA" b="1" cap="all" dirty="0" smtClean="0"/>
            </a:br>
            <a:r>
              <a:rPr lang="uk-UA" b="1" cap="all" dirty="0" smtClean="0"/>
              <a:t>внутрішніх справ</a:t>
            </a:r>
            <a:endParaRPr lang="uk-UA" dirty="0"/>
          </a:p>
        </p:txBody>
      </p:sp>
      <p:pic>
        <p:nvPicPr>
          <p:cNvPr id="5" name="Рисунок 4" descr="pravo.png"/>
          <p:cNvPicPr>
            <a:picLocks noChangeAspect="1"/>
          </p:cNvPicPr>
          <p:nvPr/>
        </p:nvPicPr>
        <p:blipFill>
          <a:blip r:embed="rId2"/>
          <a:stretch>
            <a:fillRect/>
          </a:stretch>
        </p:blipFill>
        <p:spPr>
          <a:xfrm>
            <a:off x="428596" y="3407589"/>
            <a:ext cx="3071834" cy="3090993"/>
          </a:xfrm>
          <a:prstGeom prst="rect">
            <a:avLst/>
          </a:prstGeom>
        </p:spPr>
      </p:pic>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500430" y="1357298"/>
            <a:ext cx="5500726" cy="4649993"/>
          </a:xfrm>
        </p:spPr>
        <p:txBody>
          <a:bodyPr>
            <a:normAutofit fontScale="70000" lnSpcReduction="20000"/>
          </a:bodyPr>
          <a:lstStyle/>
          <a:p>
            <a:pPr marL="0" indent="109538" algn="just"/>
            <a:r>
              <a:rPr lang="uk-UA" b="1" dirty="0" smtClean="0"/>
              <a:t>Предмет права ЄС </a:t>
            </a:r>
            <a:r>
              <a:rPr lang="uk-UA" dirty="0" smtClean="0"/>
              <a:t>– це ті суспільні відносини, які воно регламентує.</a:t>
            </a:r>
          </a:p>
          <a:p>
            <a:pPr marL="0" indent="109538" algn="just"/>
            <a:r>
              <a:rPr lang="uk-UA" dirty="0" smtClean="0"/>
              <a:t>У західній доктрині зміст права Європейського Союзу за предметом регулювання прийнято поділяти на дві частини: інституційне і матеріальне право.</a:t>
            </a:r>
          </a:p>
          <a:p>
            <a:pPr marL="0" indent="109538" algn="just"/>
            <a:r>
              <a:rPr lang="uk-UA" b="1" dirty="0" smtClean="0"/>
              <a:t>Предметом інституційного права</a:t>
            </a:r>
            <a:r>
              <a:rPr lang="uk-UA" dirty="0" smtClean="0"/>
              <a:t> є сам Європейський Союз як інтеграційна організація, статус його керівних органів (інститутів).</a:t>
            </a:r>
          </a:p>
          <a:p>
            <a:pPr marL="0" indent="109538" algn="just"/>
            <a:r>
              <a:rPr lang="uk-UA" b="1" dirty="0" smtClean="0"/>
              <a:t>Матеріальне право</a:t>
            </a:r>
            <a:r>
              <a:rPr lang="uk-UA" dirty="0" smtClean="0"/>
              <a:t> – це право, що створюється Європейським Союзом та має за предмет регулювання ті суспільні відносини, які складаються на його території між громадянами, юридичними особами, державами-учасницями й іншими суб'єктами.</a:t>
            </a:r>
            <a:endParaRPr lang="ru-RU" dirty="0" smtClean="0"/>
          </a:p>
          <a:p>
            <a:pPr algn="just"/>
            <a:endParaRPr lang="uk-UA" dirty="0"/>
          </a:p>
        </p:txBody>
      </p:sp>
      <p:sp>
        <p:nvSpPr>
          <p:cNvPr id="3" name="Заголовок 2"/>
          <p:cNvSpPr>
            <a:spLocks noGrp="1"/>
          </p:cNvSpPr>
          <p:nvPr>
            <p:ph type="title"/>
          </p:nvPr>
        </p:nvSpPr>
        <p:spPr/>
        <p:txBody>
          <a:bodyPr>
            <a:normAutofit fontScale="90000"/>
          </a:bodyPr>
          <a:lstStyle/>
          <a:p>
            <a:pPr algn="ctr"/>
            <a:r>
              <a:rPr lang="uk-UA" dirty="0" smtClean="0"/>
              <a:t>5.Предмет права Європейського Союзу</a:t>
            </a:r>
            <a:endParaRPr lang="uk-UA" dirty="0"/>
          </a:p>
        </p:txBody>
      </p:sp>
      <p:pic>
        <p:nvPicPr>
          <p:cNvPr id="4" name="Рисунок 3" descr="11_niz_Euro-UA.jpg"/>
          <p:cNvPicPr>
            <a:picLocks noChangeAspect="1"/>
          </p:cNvPicPr>
          <p:nvPr/>
        </p:nvPicPr>
        <p:blipFill>
          <a:blip r:embed="rId2"/>
          <a:srcRect b="12640"/>
          <a:stretch>
            <a:fillRect/>
          </a:stretch>
        </p:blipFill>
        <p:spPr>
          <a:xfrm>
            <a:off x="214282" y="1357298"/>
            <a:ext cx="3309483" cy="1928826"/>
          </a:xfrm>
          <a:prstGeom prst="rect">
            <a:avLst/>
          </a:prstGeom>
        </p:spPr>
      </p:pic>
      <p:pic>
        <p:nvPicPr>
          <p:cNvPr id="5" name="Рисунок 4" descr="40f29c4c389cdf0383f8be03a96eb261.jpg"/>
          <p:cNvPicPr>
            <a:picLocks noChangeAspect="1"/>
          </p:cNvPicPr>
          <p:nvPr/>
        </p:nvPicPr>
        <p:blipFill>
          <a:blip r:embed="rId3"/>
          <a:stretch>
            <a:fillRect/>
          </a:stretch>
        </p:blipFill>
        <p:spPr>
          <a:xfrm>
            <a:off x="214282" y="3357562"/>
            <a:ext cx="3286148" cy="2407104"/>
          </a:xfrm>
          <a:prstGeom prst="rect">
            <a:avLst/>
          </a:prstGeom>
        </p:spPr>
      </p:pic>
    </p:spTree>
  </p:cSld>
  <p:clrMapOvr>
    <a:masterClrMapping/>
  </p:clrMapOvr>
  <p:transition>
    <p:circl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14282" y="1500174"/>
            <a:ext cx="4857784" cy="4857784"/>
          </a:xfrm>
        </p:spPr>
        <p:txBody>
          <a:bodyPr>
            <a:normAutofit fontScale="62500" lnSpcReduction="20000"/>
          </a:bodyPr>
          <a:lstStyle/>
          <a:p>
            <a:pPr marL="0" indent="109538" algn="just">
              <a:buNone/>
            </a:pPr>
            <a:r>
              <a:rPr lang="uk-UA" dirty="0" smtClean="0"/>
              <a:t>У праві Європейського Союзу використовуються ті ж методи регулювання суспільних відносин, які характерні для сучасних держав:</a:t>
            </a:r>
            <a:endParaRPr lang="ru-RU" dirty="0" smtClean="0"/>
          </a:p>
          <a:p>
            <a:pPr marL="0" indent="109538" algn="just">
              <a:buFont typeface="Wingdings" pitchFamily="2" charset="2"/>
              <a:buChar char="v"/>
            </a:pPr>
            <a:r>
              <a:rPr lang="uk-UA" dirty="0" smtClean="0"/>
              <a:t>метод уповноваження;</a:t>
            </a:r>
            <a:endParaRPr lang="ru-RU" dirty="0" smtClean="0"/>
          </a:p>
          <a:p>
            <a:pPr marL="0" indent="109538" algn="just">
              <a:buFont typeface="Wingdings" pitchFamily="2" charset="2"/>
              <a:buChar char="v"/>
            </a:pPr>
            <a:r>
              <a:rPr lang="uk-UA" dirty="0" smtClean="0"/>
              <a:t>позитивного зобов'язання;</a:t>
            </a:r>
            <a:endParaRPr lang="ru-RU" dirty="0" smtClean="0"/>
          </a:p>
          <a:p>
            <a:pPr marL="0" indent="109538" algn="just">
              <a:buFont typeface="Wingdings" pitchFamily="2" charset="2"/>
              <a:buChar char="v"/>
            </a:pPr>
            <a:r>
              <a:rPr lang="uk-UA" dirty="0" smtClean="0"/>
              <a:t>заборони;</a:t>
            </a:r>
            <a:endParaRPr lang="ru-RU" dirty="0" smtClean="0"/>
          </a:p>
          <a:p>
            <a:pPr marL="0" indent="109538" algn="just">
              <a:buFont typeface="Wingdings" pitchFamily="2" charset="2"/>
              <a:buChar char="v"/>
            </a:pPr>
            <a:r>
              <a:rPr lang="uk-UA" dirty="0" smtClean="0"/>
              <a:t>імперативний;</a:t>
            </a:r>
            <a:endParaRPr lang="ru-RU" dirty="0" smtClean="0"/>
          </a:p>
          <a:p>
            <a:pPr marL="0" indent="109538" algn="just">
              <a:buFont typeface="Wingdings" pitchFamily="2" charset="2"/>
              <a:buChar char="v"/>
            </a:pPr>
            <a:r>
              <a:rPr lang="uk-UA" dirty="0" smtClean="0"/>
              <a:t>диспозитивний;</a:t>
            </a:r>
            <a:endParaRPr lang="ru-RU" dirty="0" smtClean="0"/>
          </a:p>
          <a:p>
            <a:pPr marL="0" indent="109538" algn="just">
              <a:buFont typeface="Wingdings" pitchFamily="2" charset="2"/>
              <a:buChar char="v"/>
            </a:pPr>
            <a:r>
              <a:rPr lang="uk-UA" dirty="0" smtClean="0"/>
              <a:t>колізійний метод.</a:t>
            </a:r>
            <a:endParaRPr lang="ru-RU" dirty="0" smtClean="0"/>
          </a:p>
          <a:p>
            <a:pPr marL="0" indent="109538" algn="just">
              <a:buNone/>
            </a:pPr>
            <a:r>
              <a:rPr lang="uk-UA" dirty="0" smtClean="0"/>
              <a:t>У той же час, оскільки формування права Європейського Союзу здійснюється шляхом інтеграції правових систем різних держав, разом з вказаними вище для нього характерні специфічні методи впливу:</a:t>
            </a:r>
            <a:endParaRPr lang="ru-RU" dirty="0" smtClean="0"/>
          </a:p>
          <a:p>
            <a:pPr marL="0" lvl="0" indent="109538" algn="just">
              <a:buFont typeface="Wingdings" pitchFamily="2" charset="2"/>
              <a:buChar char="v"/>
            </a:pPr>
            <a:r>
              <a:rPr lang="uk-UA" dirty="0" smtClean="0"/>
              <a:t>уніфікації;</a:t>
            </a:r>
            <a:endParaRPr lang="ru-RU" dirty="0" smtClean="0"/>
          </a:p>
          <a:p>
            <a:pPr marL="0" lvl="0" indent="109538" algn="just">
              <a:buFont typeface="Wingdings" pitchFamily="2" charset="2"/>
              <a:buChar char="v"/>
            </a:pPr>
            <a:r>
              <a:rPr lang="uk-UA" dirty="0" smtClean="0"/>
              <a:t>гармонізації.</a:t>
            </a:r>
            <a:endParaRPr lang="ru-RU" dirty="0" smtClean="0"/>
          </a:p>
        </p:txBody>
      </p:sp>
      <p:sp>
        <p:nvSpPr>
          <p:cNvPr id="3" name="Заголовок 2"/>
          <p:cNvSpPr>
            <a:spLocks noGrp="1"/>
          </p:cNvSpPr>
          <p:nvPr>
            <p:ph type="title"/>
          </p:nvPr>
        </p:nvSpPr>
        <p:spPr/>
        <p:txBody>
          <a:bodyPr>
            <a:normAutofit fontScale="90000"/>
          </a:bodyPr>
          <a:lstStyle/>
          <a:p>
            <a:pPr algn="ctr"/>
            <a:r>
              <a:rPr lang="uk-UA" dirty="0" smtClean="0"/>
              <a:t>6. Методи права Європейського Союзу</a:t>
            </a:r>
            <a:endParaRPr lang="uk-UA" dirty="0"/>
          </a:p>
        </p:txBody>
      </p:sp>
      <p:pic>
        <p:nvPicPr>
          <p:cNvPr id="4" name="Рисунок 3" descr="9_main-v1634309512.png"/>
          <p:cNvPicPr>
            <a:picLocks noChangeAspect="1"/>
          </p:cNvPicPr>
          <p:nvPr/>
        </p:nvPicPr>
        <p:blipFill>
          <a:blip r:embed="rId2"/>
          <a:stretch>
            <a:fillRect/>
          </a:stretch>
        </p:blipFill>
        <p:spPr>
          <a:xfrm>
            <a:off x="5214942" y="1571612"/>
            <a:ext cx="3781389" cy="2454586"/>
          </a:xfrm>
          <a:prstGeom prst="rect">
            <a:avLst/>
          </a:prstGeom>
        </p:spPr>
      </p:pic>
      <p:pic>
        <p:nvPicPr>
          <p:cNvPr id="5" name="Рисунок 4" descr="630_360_1527500084-2752.jpg"/>
          <p:cNvPicPr>
            <a:picLocks noChangeAspect="1"/>
          </p:cNvPicPr>
          <p:nvPr/>
        </p:nvPicPr>
        <p:blipFill>
          <a:blip r:embed="rId3"/>
          <a:stretch>
            <a:fillRect/>
          </a:stretch>
        </p:blipFill>
        <p:spPr>
          <a:xfrm>
            <a:off x="5214942" y="4214818"/>
            <a:ext cx="3750467" cy="2143124"/>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9"/>
            <a:ext cx="8229600" cy="1304730"/>
          </a:xfrm>
        </p:spPr>
        <p:txBody>
          <a:bodyPr>
            <a:normAutofit lnSpcReduction="10000"/>
          </a:bodyPr>
          <a:lstStyle/>
          <a:p>
            <a:pPr marL="0" indent="109538" algn="just">
              <a:buNone/>
            </a:pPr>
            <a:r>
              <a:rPr lang="uk-UA" dirty="0" smtClean="0"/>
              <a:t>Суб’єктами права Європейського Союзу є носії прав і обов’язків, встановлених нормами даної правової системи.</a:t>
            </a:r>
          </a:p>
          <a:p>
            <a:pPr marL="0" indent="109538" algn="just"/>
            <a:endParaRPr lang="ru-RU" dirty="0" smtClean="0"/>
          </a:p>
        </p:txBody>
      </p:sp>
      <p:sp>
        <p:nvSpPr>
          <p:cNvPr id="3" name="Заголовок 2"/>
          <p:cNvSpPr>
            <a:spLocks noGrp="1"/>
          </p:cNvSpPr>
          <p:nvPr>
            <p:ph type="title"/>
          </p:nvPr>
        </p:nvSpPr>
        <p:spPr/>
        <p:txBody>
          <a:bodyPr>
            <a:normAutofit fontScale="90000"/>
          </a:bodyPr>
          <a:lstStyle/>
          <a:p>
            <a:pPr algn="ctr"/>
            <a:r>
              <a:rPr lang="uk-UA" dirty="0" smtClean="0"/>
              <a:t>7. Суб’єкти права Європейського Союзу</a:t>
            </a:r>
            <a:endParaRPr lang="uk-UA" dirty="0"/>
          </a:p>
        </p:txBody>
      </p:sp>
      <p:pic>
        <p:nvPicPr>
          <p:cNvPr id="4" name="Рисунок 3" descr="1307.jpg"/>
          <p:cNvPicPr>
            <a:picLocks noChangeAspect="1"/>
          </p:cNvPicPr>
          <p:nvPr/>
        </p:nvPicPr>
        <p:blipFill>
          <a:blip r:embed="rId2"/>
          <a:stretch>
            <a:fillRect/>
          </a:stretch>
        </p:blipFill>
        <p:spPr>
          <a:xfrm>
            <a:off x="2428860" y="2714620"/>
            <a:ext cx="6286500" cy="3533775"/>
          </a:xfrm>
          <a:prstGeom prst="rect">
            <a:avLst/>
          </a:prstGeom>
        </p:spPr>
      </p:pic>
    </p:spTree>
  </p:cSld>
  <p:clrMapOvr>
    <a:masterClrMapping/>
  </p:clrMapOvr>
  <p:transition>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428992" y="1214422"/>
            <a:ext cx="5429288" cy="5286412"/>
          </a:xfrm>
        </p:spPr>
        <p:txBody>
          <a:bodyPr>
            <a:normAutofit fontScale="77500" lnSpcReduction="20000"/>
          </a:bodyPr>
          <a:lstStyle/>
          <a:p>
            <a:pPr marL="0" indent="109538" algn="just">
              <a:buNone/>
            </a:pPr>
            <a:r>
              <a:rPr lang="uk-UA" dirty="0" smtClean="0"/>
              <a:t>В якості основних суб’єктів права Європейського Союзу виступають:</a:t>
            </a:r>
            <a:endParaRPr lang="ru-RU" dirty="0" smtClean="0"/>
          </a:p>
          <a:p>
            <a:pPr marL="0" lvl="0" indent="109538" algn="just"/>
            <a:r>
              <a:rPr lang="uk-UA" dirty="0" smtClean="0"/>
              <a:t>громадяни Європейського Союзу;</a:t>
            </a:r>
            <a:endParaRPr lang="ru-RU" dirty="0" smtClean="0"/>
          </a:p>
          <a:p>
            <a:pPr marL="0" lvl="0" indent="109538" algn="just"/>
            <a:r>
              <a:rPr lang="uk-UA" dirty="0" smtClean="0"/>
              <a:t>юридичні особи, які мають офіційне місцезнаходження на території Європейського Союзу;</a:t>
            </a:r>
            <a:endParaRPr lang="ru-RU" dirty="0" smtClean="0"/>
          </a:p>
          <a:p>
            <a:pPr marL="0" lvl="0" indent="109538" algn="just"/>
            <a:r>
              <a:rPr lang="uk-UA" dirty="0" smtClean="0"/>
              <a:t>держави-учасниці Європейського Союзу і їх компетентні органи (уряди, парламенти і т.д.);</a:t>
            </a:r>
            <a:endParaRPr lang="ru-RU" dirty="0" smtClean="0"/>
          </a:p>
          <a:p>
            <a:pPr marL="0" lvl="0" indent="109538" algn="just"/>
            <a:r>
              <a:rPr lang="uk-UA" dirty="0" smtClean="0"/>
              <a:t>Європейський Союз в цілому і його структурні підрозділи.</a:t>
            </a:r>
            <a:endParaRPr lang="ru-RU" dirty="0" smtClean="0"/>
          </a:p>
          <a:p>
            <a:pPr marL="0" indent="109538" algn="just">
              <a:buNone/>
            </a:pPr>
            <a:r>
              <a:rPr lang="uk-UA" dirty="0" smtClean="0"/>
              <a:t>В якості суб’єктів права Європейського Союзу також можуть виступати:</a:t>
            </a:r>
          </a:p>
          <a:p>
            <a:pPr marL="0" indent="109538" algn="just"/>
            <a:r>
              <a:rPr lang="uk-UA" dirty="0" smtClean="0"/>
              <a:t>треті держави;</a:t>
            </a:r>
          </a:p>
          <a:p>
            <a:pPr marL="0" indent="109538" algn="just"/>
            <a:r>
              <a:rPr lang="uk-UA" dirty="0" smtClean="0"/>
              <a:t>іноземні громадяни;</a:t>
            </a:r>
          </a:p>
          <a:p>
            <a:pPr marL="0" indent="109538" algn="just"/>
            <a:r>
              <a:rPr lang="uk-UA" dirty="0" smtClean="0"/>
              <a:t>апатриди і іноземні юридичні особи.</a:t>
            </a:r>
          </a:p>
          <a:p>
            <a:endParaRPr lang="uk-UA" dirty="0"/>
          </a:p>
        </p:txBody>
      </p:sp>
      <p:sp>
        <p:nvSpPr>
          <p:cNvPr id="3" name="Заголовок 2"/>
          <p:cNvSpPr>
            <a:spLocks noGrp="1"/>
          </p:cNvSpPr>
          <p:nvPr>
            <p:ph type="title"/>
          </p:nvPr>
        </p:nvSpPr>
        <p:spPr/>
        <p:txBody>
          <a:bodyPr>
            <a:normAutofit fontScale="90000"/>
          </a:bodyPr>
          <a:lstStyle/>
          <a:p>
            <a:pPr algn="ctr"/>
            <a:r>
              <a:rPr lang="uk-UA" dirty="0" smtClean="0"/>
              <a:t>Основні та інші суб’єкти права ЄС</a:t>
            </a:r>
            <a:endParaRPr lang="uk-UA" dirty="0"/>
          </a:p>
        </p:txBody>
      </p:sp>
      <p:pic>
        <p:nvPicPr>
          <p:cNvPr id="4" name="Рисунок 3" descr="pass-eu.jpg"/>
          <p:cNvPicPr>
            <a:picLocks noChangeAspect="1"/>
          </p:cNvPicPr>
          <p:nvPr/>
        </p:nvPicPr>
        <p:blipFill>
          <a:blip r:embed="rId2"/>
          <a:stretch>
            <a:fillRect/>
          </a:stretch>
        </p:blipFill>
        <p:spPr>
          <a:xfrm>
            <a:off x="285720" y="1285860"/>
            <a:ext cx="3143272" cy="2006428"/>
          </a:xfrm>
          <a:prstGeom prst="rect">
            <a:avLst/>
          </a:prstGeom>
        </p:spPr>
      </p:pic>
      <p:pic>
        <p:nvPicPr>
          <p:cNvPr id="5" name="Рисунок 4" descr="strany-vkhodiashchie-v-es3.jpg"/>
          <p:cNvPicPr>
            <a:picLocks noChangeAspect="1"/>
          </p:cNvPicPr>
          <p:nvPr/>
        </p:nvPicPr>
        <p:blipFill>
          <a:blip r:embed="rId3"/>
          <a:stretch>
            <a:fillRect/>
          </a:stretch>
        </p:blipFill>
        <p:spPr>
          <a:xfrm>
            <a:off x="214282" y="3500438"/>
            <a:ext cx="3247135" cy="2071702"/>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57158" y="1428736"/>
            <a:ext cx="8643998" cy="2928958"/>
          </a:xfrm>
        </p:spPr>
        <p:txBody>
          <a:bodyPr>
            <a:normAutofit fontScale="92500" lnSpcReduction="10000"/>
          </a:bodyPr>
          <a:lstStyle/>
          <a:p>
            <a:pPr marL="0" indent="109538" algn="just"/>
            <a:r>
              <a:rPr lang="uk-UA" sz="1700" dirty="0" smtClean="0"/>
              <a:t>Право Євросоюзу як юридична наука є системою знань про правове регулювання суспільних відносин щодо створення та функціонування Євросоюзу. </a:t>
            </a:r>
            <a:endParaRPr lang="ru-RU" sz="1700" dirty="0" smtClean="0"/>
          </a:p>
          <a:p>
            <a:pPr marL="0" indent="109538" algn="just"/>
            <a:r>
              <a:rPr lang="uk-UA" sz="1700" dirty="0" smtClean="0"/>
              <a:t>Нині навчальна дисципліна "Право ЄС" лише почала вводитись до навчальних планів окремих юридичних вузів та юридичних факультетів вищих навчальних закладів України.</a:t>
            </a:r>
            <a:endParaRPr lang="ru-RU" sz="1700" dirty="0" smtClean="0"/>
          </a:p>
          <a:p>
            <a:pPr marL="0" indent="109538" algn="just"/>
            <a:r>
              <a:rPr lang="uk-UA" sz="1700" dirty="0" smtClean="0"/>
              <a:t>Зміст викладання права ЄС має свої особливості в кожній країні. Вивчаючи право ЄС в Україні, необхідно виходити з того, що (незважаючи на те, що наша держава поки що не є учасником ЄС) в навчальних курсах повинна звертатись увага на вивчення питань правового статусу ЄС, системи, структури і повноважень його органів. Зокрема, це стосується вивчення принципів об’єднання та діяльності ЄС, правового статусу та повноважень Євро-парламенту, Ради, Комісії, Суду та інших інститутів ЄС.</a:t>
            </a:r>
            <a:endParaRPr lang="ru-RU" sz="1700" dirty="0" smtClean="0"/>
          </a:p>
          <a:p>
            <a:endParaRPr lang="uk-UA" sz="1700" dirty="0"/>
          </a:p>
        </p:txBody>
      </p:sp>
      <p:sp>
        <p:nvSpPr>
          <p:cNvPr id="3" name="Заголовок 2"/>
          <p:cNvSpPr>
            <a:spLocks noGrp="1"/>
          </p:cNvSpPr>
          <p:nvPr>
            <p:ph type="title"/>
          </p:nvPr>
        </p:nvSpPr>
        <p:spPr/>
        <p:txBody>
          <a:bodyPr>
            <a:normAutofit fontScale="90000"/>
          </a:bodyPr>
          <a:lstStyle/>
          <a:p>
            <a:pPr algn="ctr"/>
            <a:r>
              <a:rPr lang="uk-UA" dirty="0" smtClean="0"/>
              <a:t>8. Право Європейського Союзу як наука і навчальна дисципліна</a:t>
            </a:r>
            <a:endParaRPr lang="uk-UA" dirty="0"/>
          </a:p>
        </p:txBody>
      </p:sp>
      <p:pic>
        <p:nvPicPr>
          <p:cNvPr id="4" name="Рисунок 3" descr="9.jpg"/>
          <p:cNvPicPr>
            <a:picLocks noChangeAspect="1"/>
          </p:cNvPicPr>
          <p:nvPr/>
        </p:nvPicPr>
        <p:blipFill>
          <a:blip r:embed="rId2"/>
          <a:stretch>
            <a:fillRect/>
          </a:stretch>
        </p:blipFill>
        <p:spPr>
          <a:xfrm>
            <a:off x="500034" y="4262445"/>
            <a:ext cx="3714776" cy="2476517"/>
          </a:xfrm>
          <a:prstGeom prst="rect">
            <a:avLst/>
          </a:prstGeom>
        </p:spPr>
      </p:pic>
      <p:pic>
        <p:nvPicPr>
          <p:cNvPr id="5" name="Рисунок 4" descr="257961.jpg"/>
          <p:cNvPicPr>
            <a:picLocks noChangeAspect="1"/>
          </p:cNvPicPr>
          <p:nvPr/>
        </p:nvPicPr>
        <p:blipFill>
          <a:blip r:embed="rId3"/>
          <a:stretch>
            <a:fillRect/>
          </a:stretch>
        </p:blipFill>
        <p:spPr>
          <a:xfrm>
            <a:off x="4643438" y="4214818"/>
            <a:ext cx="4286280" cy="2496468"/>
          </a:xfrm>
          <a:prstGeom prst="rect">
            <a:avLst/>
          </a:prstGeom>
        </p:spPr>
      </p:pic>
    </p:spTree>
  </p:cSld>
  <p:clrMapOvr>
    <a:masterClrMapping/>
  </p:clrMapOvr>
  <p:transition>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42844" y="3714752"/>
            <a:ext cx="8858312" cy="2292539"/>
          </a:xfrm>
        </p:spPr>
        <p:txBody>
          <a:bodyPr>
            <a:normAutofit fontScale="62500" lnSpcReduction="20000"/>
          </a:bodyPr>
          <a:lstStyle/>
          <a:p>
            <a:pPr marL="0" indent="109538" algn="just"/>
            <a:r>
              <a:rPr lang="uk-UA" dirty="0" smtClean="0"/>
              <a:t>Європейське право - розгалужений комплекс міжнародних і наднаціональних правових норм, що належать до різних галузей права та знаходяться у стані інтенсивного розвитку.</a:t>
            </a:r>
          </a:p>
          <a:p>
            <a:pPr marL="0" indent="109538" algn="just"/>
            <a:r>
              <a:rPr lang="uk-UA" dirty="0" smtClean="0"/>
              <a:t>Європейське право регулює публічно-правові, економічні (торгівлю, інвестиційні процеси, створення багатонаціональних корпорацій і т. ін.), фінансові, трудові, екологічні відносини, захист прав і воль на європейському континенті й багато інших питань. Являє собою також нову навчальну дисципліну та науку, що вивчає основи європейського права, його історію, внутрішні закономірності, тенденції розвитку й т. ін. </a:t>
            </a:r>
            <a:endParaRPr lang="ru-RU" dirty="0" smtClean="0"/>
          </a:p>
          <a:p>
            <a:pPr algn="just"/>
            <a:endParaRPr lang="uk-UA" dirty="0"/>
          </a:p>
        </p:txBody>
      </p:sp>
      <p:sp>
        <p:nvSpPr>
          <p:cNvPr id="3" name="Заголовок 2"/>
          <p:cNvSpPr>
            <a:spLocks noGrp="1"/>
          </p:cNvSpPr>
          <p:nvPr>
            <p:ph type="title"/>
          </p:nvPr>
        </p:nvSpPr>
        <p:spPr/>
        <p:txBody>
          <a:bodyPr/>
          <a:lstStyle/>
          <a:p>
            <a:pPr algn="ctr"/>
            <a:r>
              <a:rPr lang="uk-UA" dirty="0" smtClean="0"/>
              <a:t>Висновок</a:t>
            </a:r>
            <a:endParaRPr lang="uk-UA" dirty="0"/>
          </a:p>
        </p:txBody>
      </p:sp>
      <p:pic>
        <p:nvPicPr>
          <p:cNvPr id="4" name="Рисунок 3" descr="bbd95b044d43a71f_w.jpg"/>
          <p:cNvPicPr>
            <a:picLocks noChangeAspect="1"/>
          </p:cNvPicPr>
          <p:nvPr/>
        </p:nvPicPr>
        <p:blipFill>
          <a:blip r:embed="rId2"/>
          <a:stretch>
            <a:fillRect/>
          </a:stretch>
        </p:blipFill>
        <p:spPr>
          <a:xfrm>
            <a:off x="4643438" y="1214422"/>
            <a:ext cx="4228801" cy="2375176"/>
          </a:xfrm>
          <a:prstGeom prst="rect">
            <a:avLst/>
          </a:prstGeom>
        </p:spPr>
      </p:pic>
      <p:pic>
        <p:nvPicPr>
          <p:cNvPr id="5" name="Рисунок 4" descr="1585070700_g490.jpg"/>
          <p:cNvPicPr>
            <a:picLocks noChangeAspect="1"/>
          </p:cNvPicPr>
          <p:nvPr/>
        </p:nvPicPr>
        <p:blipFill>
          <a:blip r:embed="rId3"/>
          <a:stretch>
            <a:fillRect/>
          </a:stretch>
        </p:blipFill>
        <p:spPr>
          <a:xfrm>
            <a:off x="571472" y="1214422"/>
            <a:ext cx="3733800" cy="2324100"/>
          </a:xfrm>
          <a:prstGeom prst="rect">
            <a:avLst/>
          </a:prstGeom>
        </p:spPr>
      </p:pic>
    </p:spTree>
  </p:cSld>
  <p:clrMapOvr>
    <a:masterClrMapping/>
  </p:clrMapOvr>
  <p:transition>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57158" y="1071547"/>
            <a:ext cx="8786842" cy="3000395"/>
          </a:xfrm>
        </p:spPr>
        <p:txBody>
          <a:bodyPr>
            <a:normAutofit fontScale="70000" lnSpcReduction="20000"/>
          </a:bodyPr>
          <a:lstStyle/>
          <a:p>
            <a:pPr marL="624078" indent="-514350" algn="just">
              <a:buSzPct val="100000"/>
              <a:buNone/>
            </a:pPr>
            <a:r>
              <a:rPr lang="uk-UA" dirty="0" smtClean="0"/>
              <a:t>Вступ</a:t>
            </a:r>
          </a:p>
          <a:p>
            <a:pPr marL="0" indent="109538" algn="just">
              <a:buSzPct val="100000"/>
              <a:buFont typeface="+mj-lt"/>
              <a:buAutoNum type="arabicPeriod"/>
            </a:pPr>
            <a:r>
              <a:rPr lang="uk-UA" dirty="0" smtClean="0"/>
              <a:t>Поняття та сутність права Європейського Союзу</a:t>
            </a:r>
            <a:endParaRPr lang="ru-RU" dirty="0" smtClean="0"/>
          </a:p>
          <a:p>
            <a:pPr marL="0" indent="109538" algn="just">
              <a:buSzPct val="100000"/>
              <a:buFont typeface="+mj-lt"/>
              <a:buAutoNum type="arabicPeriod"/>
            </a:pPr>
            <a:r>
              <a:rPr lang="uk-UA" dirty="0" smtClean="0"/>
              <a:t>Система права Європейського Союзу</a:t>
            </a:r>
            <a:endParaRPr lang="ru-RU" dirty="0" smtClean="0"/>
          </a:p>
          <a:p>
            <a:pPr marL="0" indent="109538" algn="just">
              <a:buSzPct val="100000"/>
              <a:buFont typeface="+mj-lt"/>
              <a:buAutoNum type="arabicPeriod"/>
            </a:pPr>
            <a:r>
              <a:rPr lang="uk-UA" dirty="0" smtClean="0"/>
              <a:t>Система норм права Європейського Союзу</a:t>
            </a:r>
            <a:endParaRPr lang="ru-RU" dirty="0" smtClean="0"/>
          </a:p>
          <a:p>
            <a:pPr marL="0" indent="109538" algn="just">
              <a:buSzPct val="100000"/>
              <a:buFont typeface="+mj-lt"/>
              <a:buAutoNum type="arabicPeriod"/>
            </a:pPr>
            <a:r>
              <a:rPr lang="uk-UA" dirty="0" smtClean="0"/>
              <a:t>Принципи права Європейського Союзу</a:t>
            </a:r>
            <a:endParaRPr lang="ru-RU" dirty="0" smtClean="0"/>
          </a:p>
          <a:p>
            <a:pPr marL="0" indent="109538" algn="just">
              <a:buSzPct val="100000"/>
              <a:buFont typeface="+mj-lt"/>
              <a:buAutoNum type="arabicPeriod"/>
            </a:pPr>
            <a:r>
              <a:rPr lang="uk-UA" dirty="0" smtClean="0"/>
              <a:t>Предмет права Європейського Союзу</a:t>
            </a:r>
            <a:endParaRPr lang="ru-RU" dirty="0" smtClean="0"/>
          </a:p>
          <a:p>
            <a:pPr marL="0" indent="109538" algn="just">
              <a:buSzPct val="100000"/>
              <a:buFont typeface="+mj-lt"/>
              <a:buAutoNum type="arabicPeriod"/>
            </a:pPr>
            <a:r>
              <a:rPr lang="uk-UA" dirty="0" smtClean="0"/>
              <a:t>Методи права Європейського Союзу</a:t>
            </a:r>
            <a:endParaRPr lang="ru-RU" dirty="0" smtClean="0"/>
          </a:p>
          <a:p>
            <a:pPr marL="0" indent="109538" algn="just">
              <a:buSzPct val="100000"/>
              <a:buFont typeface="+mj-lt"/>
              <a:buAutoNum type="arabicPeriod"/>
            </a:pPr>
            <a:r>
              <a:rPr lang="uk-UA" dirty="0" smtClean="0"/>
              <a:t>Суб’єкти права Європейського Союзу</a:t>
            </a:r>
            <a:endParaRPr lang="ru-RU" dirty="0" smtClean="0"/>
          </a:p>
          <a:p>
            <a:pPr marL="0" indent="109538" algn="just">
              <a:buSzPct val="100000"/>
              <a:buFont typeface="+mj-lt"/>
              <a:buAutoNum type="arabicPeriod"/>
            </a:pPr>
            <a:r>
              <a:rPr lang="uk-UA" dirty="0" smtClean="0"/>
              <a:t>Право Європейського Союзу як наука і навчальна дисципліна</a:t>
            </a:r>
          </a:p>
          <a:p>
            <a:pPr marL="0" indent="109538" algn="just">
              <a:buSzPct val="100000"/>
              <a:buNone/>
            </a:pPr>
            <a:r>
              <a:rPr lang="uk-UA" dirty="0" smtClean="0"/>
              <a:t>Висновок</a:t>
            </a:r>
            <a:endParaRPr lang="uk-UA" dirty="0"/>
          </a:p>
        </p:txBody>
      </p:sp>
      <p:sp>
        <p:nvSpPr>
          <p:cNvPr id="3" name="Заголовок 2"/>
          <p:cNvSpPr>
            <a:spLocks noGrp="1"/>
          </p:cNvSpPr>
          <p:nvPr>
            <p:ph type="title"/>
          </p:nvPr>
        </p:nvSpPr>
        <p:spPr>
          <a:xfrm>
            <a:off x="457200" y="274638"/>
            <a:ext cx="8258204" cy="939784"/>
          </a:xfrm>
        </p:spPr>
        <p:txBody>
          <a:bodyPr/>
          <a:lstStyle/>
          <a:p>
            <a:pPr algn="ctr"/>
            <a:r>
              <a:rPr lang="uk-UA" dirty="0" smtClean="0"/>
              <a:t>План:</a:t>
            </a:r>
            <a:endParaRPr lang="uk-UA" dirty="0"/>
          </a:p>
        </p:txBody>
      </p:sp>
      <p:pic>
        <p:nvPicPr>
          <p:cNvPr id="4" name="Рисунок 3" descr="espravo_750x1440_3ad.jpg"/>
          <p:cNvPicPr>
            <a:picLocks noChangeAspect="1"/>
          </p:cNvPicPr>
          <p:nvPr/>
        </p:nvPicPr>
        <p:blipFill>
          <a:blip r:embed="rId2"/>
          <a:stretch>
            <a:fillRect/>
          </a:stretch>
        </p:blipFill>
        <p:spPr>
          <a:xfrm>
            <a:off x="4286248" y="3857628"/>
            <a:ext cx="4278556" cy="2827016"/>
          </a:xfrm>
          <a:prstGeom prst="rect">
            <a:avLst/>
          </a:prstGeom>
        </p:spPr>
      </p:pic>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596" y="1214422"/>
            <a:ext cx="8186766" cy="2519176"/>
          </a:xfrm>
        </p:spPr>
        <p:txBody>
          <a:bodyPr>
            <a:normAutofit lnSpcReduction="10000"/>
          </a:bodyPr>
          <a:lstStyle/>
          <a:p>
            <a:pPr marL="0" indent="109538" algn="just">
              <a:buNone/>
            </a:pPr>
            <a:r>
              <a:rPr lang="uk-UA" dirty="0" smtClean="0"/>
              <a:t>Економічна інтеграція не може успішно розвиватися без належної правової основи, якою є право Євросоюзу.</a:t>
            </a:r>
            <a:endParaRPr lang="ru-RU" dirty="0" smtClean="0"/>
          </a:p>
          <a:p>
            <a:pPr marL="0" indent="109538" algn="just">
              <a:buNone/>
            </a:pPr>
            <a:r>
              <a:rPr lang="uk-UA" dirty="0" smtClean="0"/>
              <a:t>Право Європейського Союзу – це система правових норм, які регулюють процеси європейської інтеграції та діяльність ЄС.</a:t>
            </a:r>
            <a:endParaRPr lang="ru-RU" dirty="0" smtClean="0"/>
          </a:p>
          <a:p>
            <a:endParaRPr lang="uk-UA" dirty="0"/>
          </a:p>
        </p:txBody>
      </p:sp>
      <p:sp>
        <p:nvSpPr>
          <p:cNvPr id="3" name="Заголовок 2"/>
          <p:cNvSpPr>
            <a:spLocks noGrp="1"/>
          </p:cNvSpPr>
          <p:nvPr>
            <p:ph type="title"/>
          </p:nvPr>
        </p:nvSpPr>
        <p:spPr>
          <a:xfrm>
            <a:off x="428596" y="214290"/>
            <a:ext cx="8229600" cy="1143000"/>
          </a:xfrm>
        </p:spPr>
        <p:txBody>
          <a:bodyPr/>
          <a:lstStyle/>
          <a:p>
            <a:pPr algn="ctr"/>
            <a:r>
              <a:rPr lang="uk-UA" dirty="0" smtClean="0"/>
              <a:t>Вступ</a:t>
            </a:r>
            <a:endParaRPr lang="uk-UA" dirty="0"/>
          </a:p>
        </p:txBody>
      </p:sp>
      <p:pic>
        <p:nvPicPr>
          <p:cNvPr id="4" name="Рисунок 3" descr="1366724112_eu-law.jpeg"/>
          <p:cNvPicPr>
            <a:picLocks noChangeAspect="1"/>
          </p:cNvPicPr>
          <p:nvPr/>
        </p:nvPicPr>
        <p:blipFill>
          <a:blip r:embed="rId2"/>
          <a:stretch>
            <a:fillRect/>
          </a:stretch>
        </p:blipFill>
        <p:spPr>
          <a:xfrm>
            <a:off x="5929322" y="3786190"/>
            <a:ext cx="2714632" cy="2702567"/>
          </a:xfrm>
          <a:prstGeom prst="rect">
            <a:avLst/>
          </a:prstGeom>
        </p:spPr>
      </p:pic>
      <p:pic>
        <p:nvPicPr>
          <p:cNvPr id="5" name="Рисунок 4" descr="1663586770_b490.jpg"/>
          <p:cNvPicPr>
            <a:picLocks noChangeAspect="1"/>
          </p:cNvPicPr>
          <p:nvPr/>
        </p:nvPicPr>
        <p:blipFill>
          <a:blip r:embed="rId3"/>
          <a:stretch>
            <a:fillRect/>
          </a:stretch>
        </p:blipFill>
        <p:spPr>
          <a:xfrm>
            <a:off x="1714480" y="3786190"/>
            <a:ext cx="3733800" cy="2103120"/>
          </a:xfrm>
          <a:prstGeom prst="rect">
            <a:avLst/>
          </a:prstGeom>
        </p:spPr>
      </p:pic>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596" y="1481329"/>
            <a:ext cx="8286808" cy="1947671"/>
          </a:xfrm>
        </p:spPr>
        <p:txBody>
          <a:bodyPr>
            <a:normAutofit fontScale="62500" lnSpcReduction="20000"/>
          </a:bodyPr>
          <a:lstStyle/>
          <a:p>
            <a:pPr marL="0" indent="109538" algn="just"/>
            <a:r>
              <a:rPr lang="uk-UA" dirty="0" smtClean="0"/>
              <a:t>Євросоюз є структурою, яка регулює здійснення економічної, політичної та правової інтеграції 27 європейських держав (Австрії, Бельгії, Болгарії, Голландії, Греції, Данії, Естонії, Ірландії, Іспанії, Італії, Кіпру, Латвії, Литви, Люксембургу, Мальти, Німеччини, Польщі, Португалії, Румунії, Словаччини, Словенії, Угорщини, Фінляндії, Франції, Хорватії, Чехії, Швеції).</a:t>
            </a:r>
            <a:endParaRPr lang="ru-RU" dirty="0" smtClean="0"/>
          </a:p>
          <a:p>
            <a:pPr marL="0" indent="109538" algn="just"/>
            <a:r>
              <a:rPr lang="uk-UA" dirty="0" smtClean="0"/>
              <a:t>Право Європейського Союзу — це система правових норм, які регулюють процеси європейської інтеграції та діяльність ЄС.</a:t>
            </a:r>
            <a:endParaRPr lang="ru-RU" dirty="0" smtClean="0"/>
          </a:p>
          <a:p>
            <a:endParaRPr lang="uk-UA" dirty="0"/>
          </a:p>
        </p:txBody>
      </p:sp>
      <p:sp>
        <p:nvSpPr>
          <p:cNvPr id="3" name="Заголовок 2"/>
          <p:cNvSpPr>
            <a:spLocks noGrp="1"/>
          </p:cNvSpPr>
          <p:nvPr>
            <p:ph type="title"/>
          </p:nvPr>
        </p:nvSpPr>
        <p:spPr/>
        <p:txBody>
          <a:bodyPr>
            <a:normAutofit fontScale="90000"/>
          </a:bodyPr>
          <a:lstStyle/>
          <a:p>
            <a:pPr algn="ctr"/>
            <a:r>
              <a:rPr lang="uk-UA" dirty="0" smtClean="0"/>
              <a:t>1. Поняття та сутність права Європейського Союзу</a:t>
            </a:r>
            <a:endParaRPr lang="uk-UA" dirty="0"/>
          </a:p>
        </p:txBody>
      </p:sp>
      <p:pic>
        <p:nvPicPr>
          <p:cNvPr id="5" name="Рисунок 4" descr="130218132553_eu_flags_624x351_getty.jpg"/>
          <p:cNvPicPr>
            <a:picLocks noChangeAspect="1"/>
          </p:cNvPicPr>
          <p:nvPr/>
        </p:nvPicPr>
        <p:blipFill>
          <a:blip r:embed="rId2"/>
          <a:srcRect b="1445"/>
          <a:stretch>
            <a:fillRect/>
          </a:stretch>
        </p:blipFill>
        <p:spPr>
          <a:xfrm>
            <a:off x="4889502" y="4071942"/>
            <a:ext cx="3865873" cy="2143140"/>
          </a:xfrm>
          <a:prstGeom prst="rect">
            <a:avLst/>
          </a:prstGeom>
        </p:spPr>
      </p:pic>
      <p:pic>
        <p:nvPicPr>
          <p:cNvPr id="6" name="Рисунок 5" descr="42905204_1254731861334618_8008733011845578752_n.jpg"/>
          <p:cNvPicPr>
            <a:picLocks noChangeAspect="1"/>
          </p:cNvPicPr>
          <p:nvPr/>
        </p:nvPicPr>
        <p:blipFill>
          <a:blip r:embed="rId3"/>
          <a:stretch>
            <a:fillRect/>
          </a:stretch>
        </p:blipFill>
        <p:spPr>
          <a:xfrm>
            <a:off x="785786" y="3429000"/>
            <a:ext cx="3714776" cy="2433952"/>
          </a:xfrm>
          <a:prstGeom prst="rect">
            <a:avLst/>
          </a:prstGeom>
        </p:spPr>
      </p:pic>
    </p:spTree>
  </p:cSld>
  <p:clrMapOvr>
    <a:masterClrMapping/>
  </p:clrMapOvr>
  <p:transition>
    <p:pull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596" y="1357299"/>
            <a:ext cx="8229600" cy="3000395"/>
          </a:xfrm>
        </p:spPr>
        <p:txBody>
          <a:bodyPr>
            <a:normAutofit fontScale="77500" lnSpcReduction="20000"/>
          </a:bodyPr>
          <a:lstStyle/>
          <a:p>
            <a:pPr marL="0" indent="109538" algn="just"/>
            <a:r>
              <a:rPr lang="uk-UA" b="1" dirty="0" smtClean="0"/>
              <a:t>первинне право ЄС</a:t>
            </a:r>
            <a:r>
              <a:rPr lang="uk-UA" dirty="0" smtClean="0"/>
              <a:t> - створює правові засади для ухвалення законодавчих та інших правових актів Євросоюзу. До нього належать норми міжнародних договорів, які становлять правову основу функціонування всіх складових елементів, що формують Євросоюз.</a:t>
            </a:r>
            <a:endParaRPr lang="ru-RU" dirty="0" smtClean="0"/>
          </a:p>
          <a:p>
            <a:pPr marL="0" indent="109538" algn="just"/>
            <a:r>
              <a:rPr lang="uk-UA" b="1" dirty="0" smtClean="0"/>
              <a:t>вторинне право ЄС</a:t>
            </a:r>
            <a:r>
              <a:rPr lang="uk-UA" i="1" dirty="0" smtClean="0"/>
              <a:t> </a:t>
            </a:r>
            <a:r>
              <a:rPr lang="uk-UA" dirty="0" smtClean="0"/>
              <a:t>являє собою більш складну підсистему норм. До нього відносять норми, які закріплені в актах органів Євросоюзу, а також у міжнародних угодах, що уклали між собою європейські співтовариства та інші суб'єкти міжнародного права. Вторинне право не повинно суперечити первинному, яке є основою правопорядку ЄС.</a:t>
            </a:r>
            <a:endParaRPr lang="ru-RU" dirty="0" smtClean="0"/>
          </a:p>
        </p:txBody>
      </p:sp>
      <p:sp>
        <p:nvSpPr>
          <p:cNvPr id="3" name="Заголовок 2"/>
          <p:cNvSpPr>
            <a:spLocks noGrp="1"/>
          </p:cNvSpPr>
          <p:nvPr>
            <p:ph type="title"/>
          </p:nvPr>
        </p:nvSpPr>
        <p:spPr/>
        <p:txBody>
          <a:bodyPr>
            <a:normAutofit/>
          </a:bodyPr>
          <a:lstStyle/>
          <a:p>
            <a:pPr algn="ctr"/>
            <a:r>
              <a:rPr lang="uk-UA" dirty="0" smtClean="0"/>
              <a:t>Структура права Євросоюзу: </a:t>
            </a:r>
            <a:endParaRPr lang="uk-UA" dirty="0"/>
          </a:p>
        </p:txBody>
      </p:sp>
      <p:pic>
        <p:nvPicPr>
          <p:cNvPr id="5" name="Рисунок 4" descr="zaklyuchenie-mezhdunarodnyx-dogovorov.jpg"/>
          <p:cNvPicPr>
            <a:picLocks noChangeAspect="1"/>
          </p:cNvPicPr>
          <p:nvPr/>
        </p:nvPicPr>
        <p:blipFill>
          <a:blip r:embed="rId2"/>
          <a:stretch>
            <a:fillRect/>
          </a:stretch>
        </p:blipFill>
        <p:spPr>
          <a:xfrm>
            <a:off x="5143504" y="4357694"/>
            <a:ext cx="3500462" cy="2347466"/>
          </a:xfrm>
          <a:prstGeom prst="rect">
            <a:avLst/>
          </a:prstGeom>
        </p:spPr>
      </p:pic>
      <p:pic>
        <p:nvPicPr>
          <p:cNvPr id="6" name="Рисунок 5" descr="317931_w_300.jpg"/>
          <p:cNvPicPr>
            <a:picLocks noChangeAspect="1"/>
          </p:cNvPicPr>
          <p:nvPr/>
        </p:nvPicPr>
        <p:blipFill>
          <a:blip r:embed="rId3"/>
          <a:stretch>
            <a:fillRect/>
          </a:stretch>
        </p:blipFill>
        <p:spPr>
          <a:xfrm>
            <a:off x="1785918" y="4357694"/>
            <a:ext cx="2857520" cy="2286016"/>
          </a:xfrm>
          <a:prstGeom prst="rect">
            <a:avLst/>
          </a:prstGeom>
        </p:spPr>
      </p:pic>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214422"/>
            <a:ext cx="8329642" cy="4792869"/>
          </a:xfrm>
        </p:spPr>
        <p:txBody>
          <a:bodyPr>
            <a:normAutofit fontScale="92500" lnSpcReduction="10000"/>
          </a:bodyPr>
          <a:lstStyle/>
          <a:p>
            <a:pPr marL="0" indent="109538" algn="just"/>
            <a:r>
              <a:rPr lang="uk-UA" dirty="0" err="1" smtClean="0"/>
              <a:t>культуралізм</a:t>
            </a:r>
            <a:endParaRPr lang="uk-UA" dirty="0" smtClean="0"/>
          </a:p>
          <a:p>
            <a:pPr marL="0" indent="109538" algn="just"/>
            <a:r>
              <a:rPr lang="uk-UA" dirty="0" smtClean="0"/>
              <a:t>плюралізм</a:t>
            </a:r>
          </a:p>
          <a:p>
            <a:pPr marL="0" indent="109538" algn="just"/>
            <a:r>
              <a:rPr lang="uk-UA" dirty="0" smtClean="0"/>
              <a:t>раціоналізм</a:t>
            </a:r>
          </a:p>
          <a:p>
            <a:pPr marL="0" indent="109538" algn="just"/>
            <a:r>
              <a:rPr lang="uk-UA" dirty="0" smtClean="0"/>
              <a:t>динамізм</a:t>
            </a:r>
          </a:p>
          <a:p>
            <a:pPr marL="0" indent="109538" algn="just"/>
            <a:r>
              <a:rPr lang="uk-UA" dirty="0" err="1" smtClean="0"/>
              <a:t>інтегралізм</a:t>
            </a:r>
            <a:endParaRPr lang="uk-UA" dirty="0" smtClean="0"/>
          </a:p>
          <a:p>
            <a:pPr marL="0" indent="109538" algn="just"/>
            <a:r>
              <a:rPr lang="uk-UA" dirty="0" smtClean="0"/>
              <a:t> професіоналізм</a:t>
            </a:r>
          </a:p>
          <a:p>
            <a:pPr marL="0" indent="109538" algn="just"/>
            <a:r>
              <a:rPr lang="uk-UA" dirty="0" smtClean="0"/>
              <a:t>інструменталізм</a:t>
            </a:r>
          </a:p>
          <a:p>
            <a:pPr marL="0" indent="109538" algn="just"/>
            <a:r>
              <a:rPr lang="uk-UA" dirty="0" smtClean="0"/>
              <a:t>легалізм</a:t>
            </a:r>
          </a:p>
          <a:p>
            <a:pPr marL="0" indent="109538" algn="just"/>
            <a:r>
              <a:rPr lang="uk-UA" dirty="0" err="1" smtClean="0"/>
              <a:t>європеїзм</a:t>
            </a:r>
            <a:r>
              <a:rPr lang="uk-UA" dirty="0" smtClean="0"/>
              <a:t>. </a:t>
            </a:r>
          </a:p>
          <a:p>
            <a:pPr marL="0" indent="109538" algn="just">
              <a:buNone/>
            </a:pPr>
            <a:r>
              <a:rPr lang="uk-UA" dirty="0" smtClean="0"/>
              <a:t>Унікальна за природою організація Європейського Союзу поєднує риси як типової міжнародної організації, так і федерації</a:t>
            </a:r>
            <a:endParaRPr lang="uk-UA" dirty="0"/>
          </a:p>
        </p:txBody>
      </p:sp>
      <p:sp>
        <p:nvSpPr>
          <p:cNvPr id="3" name="Заголовок 2"/>
          <p:cNvSpPr>
            <a:spLocks noGrp="1"/>
          </p:cNvSpPr>
          <p:nvPr>
            <p:ph type="title"/>
          </p:nvPr>
        </p:nvSpPr>
        <p:spPr/>
        <p:txBody>
          <a:bodyPr/>
          <a:lstStyle/>
          <a:p>
            <a:pPr algn="ctr"/>
            <a:r>
              <a:rPr lang="uk-UA" dirty="0" smtClean="0"/>
              <a:t>Найважливіші риси права ЄС:</a:t>
            </a:r>
            <a:endParaRPr lang="uk-UA" dirty="0"/>
          </a:p>
        </p:txBody>
      </p:sp>
      <p:pic>
        <p:nvPicPr>
          <p:cNvPr id="4" name="Рисунок 3" descr="mijnarodna-organizacia.jpg"/>
          <p:cNvPicPr>
            <a:picLocks noChangeAspect="1"/>
          </p:cNvPicPr>
          <p:nvPr/>
        </p:nvPicPr>
        <p:blipFill>
          <a:blip r:embed="rId2" cstate="print"/>
          <a:stretch>
            <a:fillRect/>
          </a:stretch>
        </p:blipFill>
        <p:spPr>
          <a:xfrm>
            <a:off x="3857620" y="1357298"/>
            <a:ext cx="4838590" cy="2593182"/>
          </a:xfrm>
          <a:prstGeom prst="rect">
            <a:avLst/>
          </a:prstGeom>
        </p:spPr>
      </p:pic>
    </p:spTree>
  </p:cSld>
  <p:clrMapOvr>
    <a:masterClrMapping/>
  </p:clrMapOvr>
  <p:transition>
    <p:pull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9"/>
            <a:ext cx="8258204" cy="1876233"/>
          </a:xfrm>
        </p:spPr>
        <p:txBody>
          <a:bodyPr>
            <a:normAutofit fontScale="70000" lnSpcReduction="20000"/>
          </a:bodyPr>
          <a:lstStyle/>
          <a:p>
            <a:pPr marL="0" indent="109538" algn="just"/>
            <a:r>
              <a:rPr lang="uk-UA" b="1" dirty="0" smtClean="0"/>
              <a:t>Система права Європейського Союзу</a:t>
            </a:r>
            <a:r>
              <a:rPr lang="uk-UA" dirty="0" smtClean="0"/>
              <a:t> – це новий правовий порядок, утворений засновницькими договорами, характеризується своєю автономністю та внутрішнім узгодженням власної системи правових джерел, а також специфічною природою взаємовідносин, що існують між правовими нормами Європейського Союзу та національними правовими системами держав-учасниць.</a:t>
            </a:r>
          </a:p>
          <a:p>
            <a:pPr marL="0" indent="109538" algn="just">
              <a:buNone/>
            </a:pPr>
            <a:endParaRPr lang="ru-RU" dirty="0" smtClean="0"/>
          </a:p>
          <a:p>
            <a:endParaRPr lang="uk-UA" dirty="0"/>
          </a:p>
        </p:txBody>
      </p:sp>
      <p:sp>
        <p:nvSpPr>
          <p:cNvPr id="3" name="Заголовок 2"/>
          <p:cNvSpPr>
            <a:spLocks noGrp="1"/>
          </p:cNvSpPr>
          <p:nvPr>
            <p:ph type="title"/>
          </p:nvPr>
        </p:nvSpPr>
        <p:spPr/>
        <p:txBody>
          <a:bodyPr>
            <a:normAutofit fontScale="90000"/>
          </a:bodyPr>
          <a:lstStyle/>
          <a:p>
            <a:pPr algn="ctr"/>
            <a:r>
              <a:rPr lang="uk-UA" dirty="0" smtClean="0"/>
              <a:t>2.Система права Європейського Союзу</a:t>
            </a:r>
            <a:endParaRPr lang="uk-UA" dirty="0"/>
          </a:p>
        </p:txBody>
      </p:sp>
      <p:graphicFrame>
        <p:nvGraphicFramePr>
          <p:cNvPr id="4" name="Схема 3"/>
          <p:cNvGraphicFramePr/>
          <p:nvPr/>
        </p:nvGraphicFramePr>
        <p:xfrm>
          <a:off x="2857488" y="292893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descr="flag EU.png"/>
          <p:cNvPicPr>
            <a:picLocks noChangeAspect="1"/>
          </p:cNvPicPr>
          <p:nvPr/>
        </p:nvPicPr>
        <p:blipFill>
          <a:blip r:embed="rId6"/>
          <a:srcRect l="9664"/>
          <a:stretch>
            <a:fillRect/>
          </a:stretch>
        </p:blipFill>
        <p:spPr>
          <a:xfrm>
            <a:off x="428596" y="3214686"/>
            <a:ext cx="2364441" cy="1652315"/>
          </a:xfrm>
          <a:prstGeom prst="rect">
            <a:avLst/>
          </a:prstGeom>
        </p:spPr>
      </p:pic>
    </p:spTree>
  </p:cSld>
  <p:clrMapOvr>
    <a:masterClrMapping/>
  </p:clrMapOvr>
  <p:transition>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428992" y="1500174"/>
            <a:ext cx="5500726" cy="4643470"/>
          </a:xfrm>
        </p:spPr>
        <p:txBody>
          <a:bodyPr>
            <a:normAutofit fontScale="62500" lnSpcReduction="20000"/>
          </a:bodyPr>
          <a:lstStyle/>
          <a:p>
            <a:pPr marL="0" indent="109538" algn="just">
              <a:buNone/>
            </a:pPr>
            <a:r>
              <a:rPr lang="uk-UA" dirty="0" smtClean="0"/>
              <a:t>Більш повне уявлення про систему права ЄС та закономірності її формування може дати класифікація його норм:</a:t>
            </a:r>
          </a:p>
          <a:p>
            <a:pPr marL="0" indent="109538" algn="just">
              <a:buSzPct val="100000"/>
              <a:buFont typeface="+mj-lt"/>
              <a:buAutoNum type="arabicPeriod"/>
            </a:pPr>
            <a:r>
              <a:rPr lang="uk-UA" dirty="0" smtClean="0"/>
              <a:t>Види норм відповідно до їхніх соціально-правових характеристик та їх ролі у здійсненні інтеграції.</a:t>
            </a:r>
            <a:endParaRPr lang="ru-RU" dirty="0" smtClean="0"/>
          </a:p>
          <a:p>
            <a:pPr marL="0" indent="109538" algn="just">
              <a:buSzPct val="100000"/>
              <a:buFont typeface="+mj-lt"/>
              <a:buAutoNum type="arabicPeriod"/>
            </a:pPr>
            <a:r>
              <a:rPr lang="uk-UA" dirty="0" smtClean="0"/>
              <a:t>Види норм відповідно до особливостей предметної сфери їх дії чи об'єкта регулювання.</a:t>
            </a:r>
            <a:endParaRPr lang="ru-RU" dirty="0" smtClean="0"/>
          </a:p>
          <a:p>
            <a:pPr marL="0" indent="109538" algn="just">
              <a:buSzPct val="100000"/>
              <a:buFont typeface="+mj-lt"/>
              <a:buAutoNum type="arabicPeriod"/>
            </a:pPr>
            <a:r>
              <a:rPr lang="uk-UA" dirty="0" smtClean="0"/>
              <a:t>Види норм за формально-юридичними ознаками.</a:t>
            </a:r>
          </a:p>
          <a:p>
            <a:pPr marL="0" indent="109538" algn="just">
              <a:buSzPct val="100000"/>
              <a:buFont typeface="+mj-lt"/>
              <a:buAutoNum type="arabicPeriod"/>
            </a:pPr>
            <a:r>
              <a:rPr lang="uk-UA" dirty="0" smtClean="0"/>
              <a:t>Види норм відповідно до ступеня юридичної сили.</a:t>
            </a:r>
            <a:endParaRPr lang="ru-RU" dirty="0" smtClean="0"/>
          </a:p>
          <a:p>
            <a:pPr marL="0" indent="109538" algn="just">
              <a:buSzPct val="100000"/>
              <a:buFont typeface="+mj-lt"/>
              <a:buAutoNum type="arabicPeriod"/>
            </a:pPr>
            <a:r>
              <a:rPr lang="uk-UA" dirty="0" smtClean="0"/>
              <a:t>Види норм права Євросоюзу відповідно до змісту їх приписів та властивостей їх регулятивних функцій.</a:t>
            </a:r>
            <a:endParaRPr lang="ru-RU" dirty="0" smtClean="0"/>
          </a:p>
          <a:p>
            <a:pPr marL="0" indent="109538" algn="just">
              <a:buSzPct val="100000"/>
              <a:buFont typeface="+mj-lt"/>
              <a:buAutoNum type="arabicPeriod"/>
            </a:pPr>
            <a:r>
              <a:rPr lang="uk-UA" dirty="0" smtClean="0"/>
              <a:t>Види норм щодо організаційно-цільової спрямованості та особливостей їх регулюючого впливу.</a:t>
            </a:r>
            <a:endParaRPr lang="ru-RU" dirty="0" smtClean="0"/>
          </a:p>
          <a:p>
            <a:pPr marL="0" indent="109538" algn="just">
              <a:buSzPct val="100000"/>
              <a:buFont typeface="+mj-lt"/>
              <a:buAutoNum type="arabicPeriod"/>
            </a:pPr>
            <a:r>
              <a:rPr lang="uk-UA" dirty="0" smtClean="0"/>
              <a:t>Види норм за методами та способами здійснення їх приписів.</a:t>
            </a:r>
            <a:endParaRPr lang="ru-RU" dirty="0" smtClean="0"/>
          </a:p>
          <a:p>
            <a:pPr marL="0" indent="109538"/>
            <a:endParaRPr lang="uk-UA" dirty="0"/>
          </a:p>
        </p:txBody>
      </p:sp>
      <p:sp>
        <p:nvSpPr>
          <p:cNvPr id="3" name="Заголовок 2"/>
          <p:cNvSpPr>
            <a:spLocks noGrp="1"/>
          </p:cNvSpPr>
          <p:nvPr>
            <p:ph type="title"/>
          </p:nvPr>
        </p:nvSpPr>
        <p:spPr/>
        <p:txBody>
          <a:bodyPr>
            <a:normAutofit fontScale="90000"/>
          </a:bodyPr>
          <a:lstStyle/>
          <a:p>
            <a:pPr algn="ctr"/>
            <a:r>
              <a:rPr lang="uk-UA" dirty="0" smtClean="0"/>
              <a:t>3. Система норм права Європейського Союзу</a:t>
            </a:r>
            <a:endParaRPr lang="uk-UA" dirty="0"/>
          </a:p>
        </p:txBody>
      </p:sp>
      <p:pic>
        <p:nvPicPr>
          <p:cNvPr id="4" name="Рисунок 3" descr="wooden-judges-gavel-on-a-law-book-LLHZ4YP-min.jpg"/>
          <p:cNvPicPr>
            <a:picLocks noChangeAspect="1"/>
          </p:cNvPicPr>
          <p:nvPr/>
        </p:nvPicPr>
        <p:blipFill>
          <a:blip r:embed="rId2" cstate="print"/>
          <a:srcRect l="18276"/>
          <a:stretch>
            <a:fillRect/>
          </a:stretch>
        </p:blipFill>
        <p:spPr>
          <a:xfrm>
            <a:off x="214282" y="3643314"/>
            <a:ext cx="3210972" cy="2182810"/>
          </a:xfrm>
          <a:prstGeom prst="rect">
            <a:avLst/>
          </a:prstGeom>
        </p:spPr>
      </p:pic>
      <p:pic>
        <p:nvPicPr>
          <p:cNvPr id="5" name="Рисунок 4" descr="konferentsiy-665x365.jpg"/>
          <p:cNvPicPr>
            <a:picLocks noChangeAspect="1"/>
          </p:cNvPicPr>
          <p:nvPr/>
        </p:nvPicPr>
        <p:blipFill>
          <a:blip r:embed="rId3"/>
          <a:srcRect l="2111"/>
          <a:stretch>
            <a:fillRect/>
          </a:stretch>
        </p:blipFill>
        <p:spPr>
          <a:xfrm>
            <a:off x="142844" y="1571612"/>
            <a:ext cx="3312570" cy="1857388"/>
          </a:xfrm>
          <a:prstGeom prst="rect">
            <a:avLst/>
          </a:prstGeom>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85720" y="1500174"/>
            <a:ext cx="5357850" cy="4857784"/>
          </a:xfrm>
        </p:spPr>
        <p:txBody>
          <a:bodyPr>
            <a:normAutofit fontScale="77500" lnSpcReduction="20000"/>
          </a:bodyPr>
          <a:lstStyle/>
          <a:p>
            <a:pPr marL="0" indent="109538" algn="just">
              <a:buNone/>
            </a:pPr>
            <a:r>
              <a:rPr lang="uk-UA" dirty="0" smtClean="0"/>
              <a:t>Принципи права Європейського Союзу – це приписи установчого характеру, які визначають суть, зміст і порядок застосування норм правової системи ЄС.</a:t>
            </a:r>
            <a:endParaRPr lang="ru-RU" dirty="0" smtClean="0"/>
          </a:p>
          <a:p>
            <a:pPr marL="0" indent="109538">
              <a:lnSpc>
                <a:spcPct val="120000"/>
              </a:lnSpc>
              <a:spcBef>
                <a:spcPts val="0"/>
              </a:spcBef>
              <a:buNone/>
            </a:pPr>
            <a:r>
              <a:rPr lang="uk-UA" dirty="0" smtClean="0"/>
              <a:t>Усі принципи права Європейського Союзу можна поділити на декілька груп, які різняться за своїм призначенням і сферою дії:</a:t>
            </a:r>
            <a:endParaRPr lang="ru-RU" dirty="0" smtClean="0"/>
          </a:p>
          <a:p>
            <a:pPr marL="0" lvl="0" indent="109538" algn="just">
              <a:buSzPct val="100000"/>
              <a:buFont typeface="Arial" pitchFamily="34" charset="0"/>
              <a:buChar char="•"/>
            </a:pPr>
            <a:r>
              <a:rPr lang="uk-UA" b="1" dirty="0" smtClean="0"/>
              <a:t>принципи верховенства і прямої дії права</a:t>
            </a:r>
            <a:r>
              <a:rPr lang="uk-UA" dirty="0" smtClean="0"/>
              <a:t>;</a:t>
            </a:r>
            <a:endParaRPr lang="ru-RU" dirty="0" smtClean="0"/>
          </a:p>
          <a:p>
            <a:pPr marL="0" lvl="0" indent="109538" algn="just">
              <a:buSzPct val="100000"/>
              <a:buFont typeface="Arial" pitchFamily="34" charset="0"/>
              <a:buChar char="•"/>
            </a:pPr>
            <a:r>
              <a:rPr lang="uk-UA" b="1" dirty="0" smtClean="0"/>
              <a:t>загальні принципи права</a:t>
            </a:r>
            <a:r>
              <a:rPr lang="uk-UA" dirty="0" smtClean="0"/>
              <a:t>;</a:t>
            </a:r>
            <a:endParaRPr lang="ru-RU" dirty="0" smtClean="0"/>
          </a:p>
          <a:p>
            <a:pPr marL="0" lvl="0" indent="109538" algn="just">
              <a:buSzPct val="100000"/>
              <a:buFont typeface="Arial" pitchFamily="34" charset="0"/>
              <a:buChar char="•"/>
            </a:pPr>
            <a:r>
              <a:rPr lang="uk-UA" b="1" dirty="0" smtClean="0"/>
              <a:t>спеціальні принципи права</a:t>
            </a:r>
            <a:r>
              <a:rPr lang="uk-UA" dirty="0" smtClean="0"/>
              <a:t>;</a:t>
            </a:r>
            <a:endParaRPr lang="ru-RU" dirty="0" smtClean="0"/>
          </a:p>
          <a:p>
            <a:pPr marL="0" lvl="0" indent="109538" algn="just">
              <a:buSzPct val="100000"/>
              <a:buFont typeface="Arial" pitchFamily="34" charset="0"/>
              <a:buChar char="•"/>
            </a:pPr>
            <a:r>
              <a:rPr lang="uk-UA" b="1" dirty="0" smtClean="0"/>
              <a:t>принципи діяльності </a:t>
            </a:r>
            <a:r>
              <a:rPr lang="uk-UA" dirty="0" smtClean="0"/>
              <a:t>Європейського Союзу.</a:t>
            </a:r>
            <a:endParaRPr lang="ru-RU" dirty="0" smtClean="0"/>
          </a:p>
          <a:p>
            <a:pPr marL="0" indent="109538" algn="just"/>
            <a:endParaRPr lang="uk-UA" dirty="0"/>
          </a:p>
        </p:txBody>
      </p:sp>
      <p:sp>
        <p:nvSpPr>
          <p:cNvPr id="3" name="Заголовок 2"/>
          <p:cNvSpPr>
            <a:spLocks noGrp="1"/>
          </p:cNvSpPr>
          <p:nvPr>
            <p:ph type="title"/>
          </p:nvPr>
        </p:nvSpPr>
        <p:spPr/>
        <p:txBody>
          <a:bodyPr>
            <a:normAutofit fontScale="90000"/>
          </a:bodyPr>
          <a:lstStyle/>
          <a:p>
            <a:pPr algn="ctr"/>
            <a:r>
              <a:rPr lang="uk-UA" dirty="0" smtClean="0"/>
              <a:t>4.Принципи права Європейського Союзу</a:t>
            </a:r>
            <a:endParaRPr lang="uk-UA" dirty="0"/>
          </a:p>
        </p:txBody>
      </p:sp>
      <p:pic>
        <p:nvPicPr>
          <p:cNvPr id="4" name="Рисунок 3" descr="c90530e725115f6cd0c9a4f6b5a55fd6.jpg"/>
          <p:cNvPicPr>
            <a:picLocks noChangeAspect="1"/>
          </p:cNvPicPr>
          <p:nvPr/>
        </p:nvPicPr>
        <p:blipFill>
          <a:blip r:embed="rId2"/>
          <a:stretch>
            <a:fillRect/>
          </a:stretch>
        </p:blipFill>
        <p:spPr>
          <a:xfrm>
            <a:off x="5715008" y="1571612"/>
            <a:ext cx="3286116" cy="2190744"/>
          </a:xfrm>
          <a:prstGeom prst="rect">
            <a:avLst/>
          </a:prstGeom>
        </p:spPr>
      </p:pic>
      <p:pic>
        <p:nvPicPr>
          <p:cNvPr id="5" name="Рисунок 4" descr="137b1235f9ed919fde71368630c6a2c40d5309a8.jpg"/>
          <p:cNvPicPr>
            <a:picLocks noChangeAspect="1"/>
          </p:cNvPicPr>
          <p:nvPr/>
        </p:nvPicPr>
        <p:blipFill>
          <a:blip r:embed="rId3"/>
          <a:stretch>
            <a:fillRect/>
          </a:stretch>
        </p:blipFill>
        <p:spPr>
          <a:xfrm>
            <a:off x="5715008" y="4071942"/>
            <a:ext cx="3286148" cy="2162953"/>
          </a:xfrm>
          <a:prstGeom prst="rect">
            <a:avLst/>
          </a:prstGeom>
        </p:spPr>
      </p:pic>
    </p:spTree>
  </p:cSld>
  <p:clrMapOvr>
    <a:masterClrMapping/>
  </p:clrMapOvr>
  <p:transition>
    <p:wheel spokes="8"/>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145</TotalTime>
  <Words>865</Words>
  <PresentationFormat>Экран (4:3)</PresentationFormat>
  <Paragraphs>95</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Открытая</vt:lpstr>
      <vt:lpstr>Тема: “Поняття, особливості і структура права Європейського Союзу”</vt:lpstr>
      <vt:lpstr>План:</vt:lpstr>
      <vt:lpstr>Вступ</vt:lpstr>
      <vt:lpstr>1. Поняття та сутність права Європейського Союзу</vt:lpstr>
      <vt:lpstr>Структура права Євросоюзу: </vt:lpstr>
      <vt:lpstr>Найважливіші риси права ЄС:</vt:lpstr>
      <vt:lpstr>2.Система права Європейського Союзу</vt:lpstr>
      <vt:lpstr>3. Система норм права Європейського Союзу</vt:lpstr>
      <vt:lpstr>4.Принципи права Європейського Союзу</vt:lpstr>
      <vt:lpstr>5.Предмет права Європейського Союзу</vt:lpstr>
      <vt:lpstr>6. Методи права Європейського Союзу</vt:lpstr>
      <vt:lpstr>7. Суб’єкти права Європейського Союзу</vt:lpstr>
      <vt:lpstr>Основні та інші суб’єкти права ЄС</vt:lpstr>
      <vt:lpstr>8. Право Європейського Союзу як наука і навчальна дисципліна</vt:lpstr>
      <vt:lpstr>Висновок</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Поняття, особливості і структура права Європейського Союзу</dc:title>
  <dc:creator>M</dc:creator>
  <cp:lastModifiedBy>M</cp:lastModifiedBy>
  <cp:revision>16</cp:revision>
  <dcterms:created xsi:type="dcterms:W3CDTF">2022-10-26T14:43:38Z</dcterms:created>
  <dcterms:modified xsi:type="dcterms:W3CDTF">2022-10-30T18:45:58Z</dcterms:modified>
</cp:coreProperties>
</file>