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Heebo Bold" panose="020B0604020202020204" charset="-79"/>
      <p:regular r:id="rId15"/>
    </p:embeddedFont>
    <p:embeddedFont>
      <p:font typeface="Open Sans Light" panose="020B0604020202020204" charset="0"/>
      <p:regular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Bold" panose="02000000000000000000" pitchFamily="2" charset="0"/>
      <p:regular r:id="rId21"/>
      <p:bold r:id="rId22"/>
    </p:embeddedFont>
    <p:embeddedFont>
      <p:font typeface="Roboto Mono Light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965" r="10467"/>
          <a:stretch>
            <a:fillRect/>
          </a:stretch>
        </p:blipFill>
        <p:spPr>
          <a:xfrm>
            <a:off x="0" y="0"/>
            <a:ext cx="10566997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4" name="TextBox 4"/>
          <p:cNvSpPr txBox="1"/>
          <p:nvPr/>
        </p:nvSpPr>
        <p:spPr>
          <a:xfrm>
            <a:off x="7423962" y="3436480"/>
            <a:ext cx="8527547" cy="411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Roboto Mono Light"/>
              </a:rPr>
              <a:t>Digital стратегия маркетплейса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511479"/>
            <a:ext cx="3259100" cy="881654"/>
          </a:xfrm>
          <a:prstGeom prst="rect">
            <a:avLst/>
          </a:prstGeom>
          <a:solidFill>
            <a:srgbClr val="CCEBE6"/>
          </a:solidFill>
        </p:spPr>
      </p:sp>
      <p:sp>
        <p:nvSpPr>
          <p:cNvPr id="3" name="AutoShape 3"/>
          <p:cNvSpPr/>
          <p:nvPr/>
        </p:nvSpPr>
        <p:spPr>
          <a:xfrm>
            <a:off x="10566997" y="0"/>
            <a:ext cx="7721003" cy="10287000"/>
          </a:xfrm>
          <a:prstGeom prst="rect">
            <a:avLst/>
          </a:prstGeom>
          <a:solidFill>
            <a:srgbClr val="CCEB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7936" r="20110"/>
          <a:stretch>
            <a:fillRect/>
          </a:stretch>
        </p:blipFill>
        <p:spPr>
          <a:xfrm>
            <a:off x="2785707" y="1165702"/>
            <a:ext cx="7393029" cy="795559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0849546" y="639281"/>
            <a:ext cx="6409754" cy="9008439"/>
            <a:chOff x="0" y="0"/>
            <a:chExt cx="8546339" cy="12011252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8546339" cy="1165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840"/>
                </a:lnSpc>
              </a:pPr>
              <a:r>
                <a:rPr lang="en-US" sz="5700">
                  <a:solidFill>
                    <a:srgbClr val="191919"/>
                  </a:solidFill>
                  <a:latin typeface="Heebo Bold"/>
                </a:rPr>
                <a:t>О маркетплейсе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92130"/>
              <a:ext cx="8546339" cy="99191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Украинский свечной заводик «</a:t>
              </a:r>
              <a:r>
                <a:rPr lang="en-US" sz="2800">
                  <a:solidFill>
                    <a:srgbClr val="191919"/>
                  </a:solidFill>
                  <a:latin typeface="Roboto Bold"/>
                </a:rPr>
                <a:t>Candy Light</a:t>
              </a:r>
              <a:r>
                <a:rPr lang="en-US" sz="2800">
                  <a:solidFill>
                    <a:srgbClr val="191919"/>
                  </a:solidFill>
                  <a:latin typeface="Roboto"/>
                </a:rPr>
                <a:t>» предлагает вниманию клиентов парафиновые свечи ручной работы. В производстве свечей используются лучшие европейские ингредиенты: высокоочищенный парафин, красители компании “BEKRO CHEMIE GmbH” (Германия), фитиль компании “Westdeutsche Dochtfabrik GmbH &amp; Co. KG” (Германия). Цветовая гамма свечей представлена более 63 цветами и оттенками, с возможностью расширения палитры и подбора индивидуального цвета для заказчика (например, использование корпоративных цветов компании, ресторана).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22608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3" name="AutoShape 3"/>
          <p:cNvSpPr/>
          <p:nvPr/>
        </p:nvSpPr>
        <p:spPr>
          <a:xfrm>
            <a:off x="0" y="0"/>
            <a:ext cx="13620334" cy="10287000"/>
          </a:xfrm>
          <a:prstGeom prst="rect">
            <a:avLst/>
          </a:prstGeom>
          <a:solidFill>
            <a:srgbClr val="CCEBE6"/>
          </a:solidFill>
        </p:spPr>
      </p:sp>
      <p:sp>
        <p:nvSpPr>
          <p:cNvPr id="4" name="TextBox 4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019175"/>
            <a:ext cx="11253741" cy="1453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191919"/>
                </a:solidFill>
                <a:latin typeface="Heebo Bold"/>
              </a:rPr>
              <a:t>Цели: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28700" y="3681492"/>
            <a:ext cx="11253741" cy="5576808"/>
            <a:chOff x="0" y="0"/>
            <a:chExt cx="15004989" cy="7435744"/>
          </a:xfrm>
        </p:grpSpPr>
        <p:sp>
          <p:nvSpPr>
            <p:cNvPr id="7" name="TextBox 7"/>
            <p:cNvSpPr txBox="1"/>
            <p:nvPr/>
          </p:nvSpPr>
          <p:spPr>
            <a:xfrm>
              <a:off x="0" y="6798597"/>
              <a:ext cx="15004989" cy="637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SEO оптимизация, набор аудитории в Instagram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5920176"/>
              <a:ext cx="15004989" cy="725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3300" spc="165">
                  <a:solidFill>
                    <a:srgbClr val="191919"/>
                  </a:solidFill>
                  <a:latin typeface="Roboto Bold"/>
                </a:rPr>
                <a:t>ДИДЖИТАЛ-ЦЕЛЬ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3814455"/>
              <a:ext cx="15004989" cy="1292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Привлечь аудиторию 20+ к потреблению бренда, увеличить частоту потребления и использования товара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936034"/>
              <a:ext cx="15004989" cy="725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3300" spc="165">
                  <a:solidFill>
                    <a:srgbClr val="191919"/>
                  </a:solidFill>
                  <a:latin typeface="Roboto Bold"/>
                </a:rPr>
                <a:t>МАРКЕТИНГОВАЯ ЦЕЛЬ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02221"/>
              <a:ext cx="15004989" cy="12929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Стать №1 по изготовлению свечей в Украине, увеличить количество покупок до 500 в месяц.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76200"/>
              <a:ext cx="15004989" cy="725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3300" spc="165">
                  <a:solidFill>
                    <a:srgbClr val="191919"/>
                  </a:solidFill>
                  <a:latin typeface="Roboto Bold"/>
                </a:rPr>
                <a:t>БИЗНЕС-ЦЕЛЬ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3" name="AutoShape 3"/>
          <p:cNvSpPr/>
          <p:nvPr/>
        </p:nvSpPr>
        <p:spPr>
          <a:xfrm>
            <a:off x="0" y="1028700"/>
            <a:ext cx="13817133" cy="8229600"/>
          </a:xfrm>
          <a:prstGeom prst="rect">
            <a:avLst/>
          </a:prstGeom>
          <a:solidFill>
            <a:srgbClr val="CCEB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5919" t="30202" r="10259" b="25797"/>
          <a:stretch>
            <a:fillRect/>
          </a:stretch>
        </p:blipFill>
        <p:spPr>
          <a:xfrm>
            <a:off x="1357334" y="3460539"/>
            <a:ext cx="16008057" cy="536436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220901"/>
            <a:ext cx="12516571" cy="1453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191919"/>
                </a:solidFill>
                <a:latin typeface="Heebo Bold"/>
              </a:rPr>
              <a:t>Анализ конкурентов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3" name="AutoShape 3"/>
          <p:cNvSpPr/>
          <p:nvPr/>
        </p:nvSpPr>
        <p:spPr>
          <a:xfrm>
            <a:off x="0" y="1028700"/>
            <a:ext cx="13817133" cy="8229600"/>
          </a:xfrm>
          <a:prstGeom prst="rect">
            <a:avLst/>
          </a:prstGeom>
          <a:solidFill>
            <a:srgbClr val="CCEB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3701" t="25876" r="19810" b="49222"/>
          <a:stretch>
            <a:fillRect/>
          </a:stretch>
        </p:blipFill>
        <p:spPr>
          <a:xfrm>
            <a:off x="291315" y="4233122"/>
            <a:ext cx="17705369" cy="438811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220901"/>
            <a:ext cx="12516571" cy="1453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191919"/>
                </a:solidFill>
                <a:latin typeface="Heebo Bold"/>
              </a:rPr>
              <a:t>Анализ конкурентов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3" name="AutoShape 3"/>
          <p:cNvSpPr/>
          <p:nvPr/>
        </p:nvSpPr>
        <p:spPr>
          <a:xfrm>
            <a:off x="0" y="1028700"/>
            <a:ext cx="13817133" cy="8229600"/>
          </a:xfrm>
          <a:prstGeom prst="rect">
            <a:avLst/>
          </a:prstGeom>
          <a:solidFill>
            <a:srgbClr val="CCEBE6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3931" t="50154" r="19103" b="11325"/>
          <a:stretch>
            <a:fillRect/>
          </a:stretch>
        </p:blipFill>
        <p:spPr>
          <a:xfrm>
            <a:off x="1028700" y="3562307"/>
            <a:ext cx="16388921" cy="62305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220901"/>
            <a:ext cx="12516571" cy="14532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191919"/>
                </a:solidFill>
                <a:latin typeface="Heebo Bold"/>
              </a:rPr>
              <a:t>Анализ конкурентов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511479"/>
            <a:ext cx="3259100" cy="881654"/>
          </a:xfrm>
          <a:prstGeom prst="rect">
            <a:avLst/>
          </a:prstGeom>
          <a:solidFill>
            <a:srgbClr val="CCEBE6"/>
          </a:solidFill>
        </p:spPr>
      </p:sp>
      <p:sp>
        <p:nvSpPr>
          <p:cNvPr id="3" name="TextBox 3"/>
          <p:cNvSpPr txBox="1"/>
          <p:nvPr/>
        </p:nvSpPr>
        <p:spPr>
          <a:xfrm>
            <a:off x="922608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07</a:t>
            </a:r>
          </a:p>
        </p:txBody>
      </p:sp>
      <p:sp>
        <p:nvSpPr>
          <p:cNvPr id="4" name="AutoShape 4"/>
          <p:cNvSpPr/>
          <p:nvPr/>
        </p:nvSpPr>
        <p:spPr>
          <a:xfrm>
            <a:off x="4667666" y="0"/>
            <a:ext cx="13620334" cy="10287000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5" name="TextBox 5"/>
          <p:cNvSpPr txBox="1"/>
          <p:nvPr/>
        </p:nvSpPr>
        <p:spPr>
          <a:xfrm>
            <a:off x="5850962" y="1019175"/>
            <a:ext cx="11253741" cy="2897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00"/>
              </a:lnSpc>
            </a:pPr>
            <a:r>
              <a:rPr lang="en-US" sz="9500">
                <a:solidFill>
                  <a:srgbClr val="F8F8F6"/>
                </a:solidFill>
                <a:latin typeface="Heebo Bold"/>
              </a:rPr>
              <a:t>Целевые аудитории: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850962" y="5036983"/>
            <a:ext cx="3293038" cy="4125759"/>
            <a:chOff x="0" y="0"/>
            <a:chExt cx="4390717" cy="5501012"/>
          </a:xfrm>
        </p:grpSpPr>
        <p:sp>
          <p:nvSpPr>
            <p:cNvPr id="7" name="TextBox 7"/>
            <p:cNvSpPr txBox="1"/>
            <p:nvPr/>
          </p:nvSpPr>
          <p:spPr>
            <a:xfrm>
              <a:off x="0" y="929221"/>
              <a:ext cx="4390717" cy="4571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Молодые девушки 25+ лет, занимающиеся саморазвитием, средний уровень достатка. Следят за здоровьем, ЗОЖ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4390717" cy="725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3300" spc="165">
                  <a:solidFill>
                    <a:srgbClr val="191919"/>
                  </a:solidFill>
                  <a:latin typeface="Roboto Bold"/>
                </a:rPr>
                <a:t>СЕГМЕНТ 1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77833" y="5132541"/>
            <a:ext cx="3293038" cy="4125759"/>
            <a:chOff x="0" y="0"/>
            <a:chExt cx="4390717" cy="550101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929221"/>
              <a:ext cx="4390717" cy="45717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>
                  <a:solidFill>
                    <a:srgbClr val="191919"/>
                  </a:solidFill>
                  <a:latin typeface="Roboto"/>
                </a:rPr>
                <a:t>Верующие мужчины и женщины 30+, православные християне, ходящие на службы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76200"/>
              <a:ext cx="4390717" cy="7259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20"/>
                </a:lnSpc>
              </a:pPr>
              <a:r>
                <a:rPr lang="en-US" sz="3300" spc="165">
                  <a:solidFill>
                    <a:srgbClr val="191919"/>
                  </a:solidFill>
                  <a:latin typeface="Roboto Bold"/>
                </a:rPr>
                <a:t>СЕГМЕНТ 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511479"/>
            <a:ext cx="3259100" cy="881654"/>
          </a:xfrm>
          <a:prstGeom prst="rect">
            <a:avLst/>
          </a:prstGeom>
          <a:solidFill>
            <a:srgbClr val="CCEBE6"/>
          </a:solidFill>
        </p:spPr>
      </p:sp>
      <p:sp>
        <p:nvSpPr>
          <p:cNvPr id="3" name="TextBox 3"/>
          <p:cNvSpPr txBox="1"/>
          <p:nvPr/>
        </p:nvSpPr>
        <p:spPr>
          <a:xfrm>
            <a:off x="922608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08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305553" y="3766610"/>
            <a:ext cx="5098505" cy="4024841"/>
            <a:chOff x="0" y="0"/>
            <a:chExt cx="6798007" cy="5366455"/>
          </a:xfrm>
        </p:grpSpPr>
        <p:sp>
          <p:nvSpPr>
            <p:cNvPr id="5" name="TextBox 5"/>
            <p:cNvSpPr txBox="1"/>
            <p:nvPr/>
          </p:nvSpPr>
          <p:spPr>
            <a:xfrm>
              <a:off x="0" y="-9525"/>
              <a:ext cx="6798007" cy="3859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400"/>
                </a:lnSpc>
              </a:pPr>
              <a:r>
                <a:rPr lang="en-US" sz="9500">
                  <a:solidFill>
                    <a:srgbClr val="191919"/>
                  </a:solidFill>
                  <a:latin typeface="Heebo Bold"/>
                </a:rPr>
                <a:t>SWOT анализ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729308"/>
              <a:ext cx="6798007" cy="637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864999" y="962025"/>
            <a:ext cx="6329351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Сильные стороны: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Широкий ассортимент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Наличие таких социальных сетей, как Instagram, Facebook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Удобный сайт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08801" y="962025"/>
            <a:ext cx="6329351" cy="358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Слабые стороны: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Плохая узнаваемость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Низкие места при поисковой выдаче.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Небольшая аудитория в социальных сетях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08801" y="5712356"/>
            <a:ext cx="6329351" cy="4180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Угрозы: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Исчезновение моды на свечи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Возникновение новых игроков на рынке по причине простоты изготовления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64999" y="6312431"/>
            <a:ext cx="6329351" cy="29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Возможности: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Определение ЦА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Увеличение рекламы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Сотрудничество с блоггерами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28900" y="1511479"/>
            <a:ext cx="3259100" cy="881654"/>
          </a:xfrm>
          <a:prstGeom prst="rect">
            <a:avLst/>
          </a:prstGeom>
          <a:solidFill>
            <a:srgbClr val="F4B8B7"/>
          </a:solidFill>
        </p:spPr>
      </p:sp>
      <p:sp>
        <p:nvSpPr>
          <p:cNvPr id="3" name="TextBox 3"/>
          <p:cNvSpPr txBox="1"/>
          <p:nvPr/>
        </p:nvSpPr>
        <p:spPr>
          <a:xfrm>
            <a:off x="15951509" y="1019175"/>
            <a:ext cx="1413883" cy="1373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1919"/>
                </a:solidFill>
                <a:latin typeface="Heebo Bold"/>
              </a:rPr>
              <a:t>09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2009" y="2326458"/>
            <a:ext cx="94863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Сайт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6299" y="2326458"/>
            <a:ext cx="11384948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Обновление дизайна на более новый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Усовершенствование пунктов меню, формирование из двух меню одного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Формирование галереи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4563" y="5645341"/>
            <a:ext cx="80352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SEO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66299" y="5327468"/>
            <a:ext cx="10519321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Оптимизация сайта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Вхождение в топ 10 по запросу "свечи Украина"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8633" y="6987675"/>
            <a:ext cx="8120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Inst.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66299" y="6987675"/>
            <a:ext cx="7620446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Создание единого визуала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Запуск таргетированной рекламы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Розыгрыш 1 раз в два месяца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34563" y="8987300"/>
            <a:ext cx="48756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FB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66299" y="8987300"/>
            <a:ext cx="762044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just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Запуск таргетированной рекламы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03623" y="5016658"/>
            <a:ext cx="5142275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Вхождение в ТОП 10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Увеличение трафика на 40%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09146" y="7158467"/>
            <a:ext cx="4575164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Увеличение аудитории на 60%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191919"/>
                </a:solidFill>
                <a:latin typeface="Open Sans Light"/>
              </a:rPr>
              <a:t>Увеличение конверсий на 20%</a:t>
            </a:r>
          </a:p>
        </p:txBody>
      </p:sp>
      <p:sp>
        <p:nvSpPr>
          <p:cNvPr id="14" name="AutoShape 14"/>
          <p:cNvSpPr/>
          <p:nvPr/>
        </p:nvSpPr>
        <p:spPr>
          <a:xfrm rot="-5400000">
            <a:off x="9176770" y="5807438"/>
            <a:ext cx="8101330" cy="0"/>
          </a:xfrm>
          <a:prstGeom prst="line">
            <a:avLst/>
          </a:prstGeom>
          <a:ln w="47625" cap="rnd">
            <a:solidFill>
              <a:srgbClr val="000000"/>
            </a:solidFill>
            <a:prstDash val="solid"/>
            <a:headEnd type="diamond" w="lg" len="lg"/>
            <a:tailEnd type="diamond" w="lg" len="lg"/>
          </a:ln>
        </p:spPr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306</Words>
  <Application>Microsoft Office PowerPoint</Application>
  <PresentationFormat>Произвольный</PresentationFormat>
  <Paragraphs>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Heebo Bold</vt:lpstr>
      <vt:lpstr>Roboto</vt:lpstr>
      <vt:lpstr>Roboto Bold</vt:lpstr>
      <vt:lpstr>Open Sans Light</vt:lpstr>
      <vt:lpstr>Roboto Mono Light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стратегия маркетплейса</dc:title>
  <cp:lastModifiedBy>Юлиана Юхименко</cp:lastModifiedBy>
  <cp:revision>2</cp:revision>
  <dcterms:created xsi:type="dcterms:W3CDTF">2006-08-16T00:00:00Z</dcterms:created>
  <dcterms:modified xsi:type="dcterms:W3CDTF">2022-08-02T17:26:23Z</dcterms:modified>
  <dc:identifier>DAEsiT5FMkQ</dc:identifier>
</cp:coreProperties>
</file>