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lingohut.com/uk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olskijazyk.pl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mowicpopolsku.com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ropolski.com/uk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c/FreeInTalkINUA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Bahnschrift SemiBold SemiConden" pitchFamily="34" charset="0"/>
              </a:rPr>
              <a:t>Найпоширеніші</a:t>
            </a:r>
            <a:r>
              <a:rPr lang="ru-RU" dirty="0">
                <a:latin typeface="Bahnschrift SemiBold SemiConden" pitchFamily="34" charset="0"/>
              </a:rPr>
              <a:t> </a:t>
            </a:r>
            <a:r>
              <a:rPr lang="ru-RU" dirty="0" err="1">
                <a:latin typeface="Bahnschrift SemiBold SemiConden" pitchFamily="34" charset="0"/>
              </a:rPr>
              <a:t>інтернет-ресурси</a:t>
            </a:r>
            <a:r>
              <a:rPr lang="ru-RU" dirty="0">
                <a:latin typeface="Bahnschrift SemiBold SemiConden" pitchFamily="34" charset="0"/>
              </a:rPr>
              <a:t> для </a:t>
            </a:r>
            <a:r>
              <a:rPr lang="ru-RU" dirty="0" err="1">
                <a:latin typeface="Bahnschrift SemiBold SemiConden" pitchFamily="34" charset="0"/>
              </a:rPr>
              <a:t>самоосвіти</a:t>
            </a:r>
            <a:r>
              <a:rPr lang="ru-RU" dirty="0">
                <a:latin typeface="Bahnschrift SemiBold SemiConden" pitchFamily="34" charset="0"/>
              </a:rPr>
              <a:t> </a:t>
            </a:r>
            <a:r>
              <a:rPr lang="ru-RU" dirty="0" err="1">
                <a:latin typeface="Bahnschrift SemiBold SemiConden" pitchFamily="34" charset="0"/>
              </a:rPr>
              <a:t>студентів</a:t>
            </a:r>
            <a:r>
              <a:rPr lang="ru-RU" dirty="0">
                <a:latin typeface="Bahnschrift SemiBold SemiConden" pitchFamily="34" charset="0"/>
              </a:rPr>
              <a:t> </a:t>
            </a:r>
            <a:r>
              <a:rPr lang="ru-RU" dirty="0" err="1">
                <a:latin typeface="Bahnschrift SemiBold SemiConden" pitchFamily="34" charset="0"/>
              </a:rPr>
              <a:t>під</a:t>
            </a:r>
            <a:r>
              <a:rPr lang="ru-RU" dirty="0">
                <a:latin typeface="Bahnschrift SemiBold SemiConden" pitchFamily="34" charset="0"/>
              </a:rPr>
              <a:t> час </a:t>
            </a:r>
            <a:r>
              <a:rPr lang="ru-RU" dirty="0" err="1">
                <a:latin typeface="Bahnschrift SemiBold SemiConden" pitchFamily="34" charset="0"/>
              </a:rPr>
              <a:t>вивчення</a:t>
            </a:r>
            <a:r>
              <a:rPr lang="ru-RU" dirty="0">
                <a:latin typeface="Bahnschrift SemiBold SemiConden" pitchFamily="34" charset="0"/>
              </a:rPr>
              <a:t> </a:t>
            </a:r>
            <a:r>
              <a:rPr lang="ru-RU" dirty="0" err="1">
                <a:latin typeface="Bahnschrift SemiBold SemiConden" pitchFamily="34" charset="0"/>
              </a:rPr>
              <a:t>польської</a:t>
            </a:r>
            <a:r>
              <a:rPr lang="ru-RU" dirty="0">
                <a:latin typeface="Bahnschrift SemiBold SemiConden" pitchFamily="34" charset="0"/>
              </a:rPr>
              <a:t> </a:t>
            </a:r>
            <a:r>
              <a:rPr lang="ru-RU" dirty="0" err="1" smtClean="0">
                <a:latin typeface="Bahnschrift SemiBold SemiConden" pitchFamily="34" charset="0"/>
              </a:rPr>
              <a:t>мови</a:t>
            </a:r>
            <a:endParaRPr lang="ru-RU" dirty="0">
              <a:latin typeface="Bahnschrift SemiBold SemiConden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4149080"/>
            <a:ext cx="7772400" cy="1500187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Підготувала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Студентка 4-ого курсу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Філологічного факультету 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Донбаського державного педагогічного університету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Черенкова Надія</a:t>
            </a:r>
          </a:p>
          <a:p>
            <a:pPr algn="ctr"/>
            <a:r>
              <a:rPr lang="uk-UA" dirty="0" smtClean="0">
                <a:solidFill>
                  <a:schemeClr val="tx1"/>
                </a:solidFill>
              </a:rPr>
              <a:t>Науковий керівник: </a:t>
            </a:r>
            <a:r>
              <a:rPr lang="uk-UA" dirty="0" err="1" smtClean="0">
                <a:solidFill>
                  <a:schemeClr val="tx1"/>
                </a:solidFill>
              </a:rPr>
              <a:t>Колган</a:t>
            </a:r>
            <a:r>
              <a:rPr lang="uk-UA" dirty="0" smtClean="0">
                <a:solidFill>
                  <a:schemeClr val="tx1"/>
                </a:solidFill>
              </a:rPr>
              <a:t> Олена Володимирівна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6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C 0.00104 0.01528 0.00017 0.04282 0.00399 0.05741 C 0.00538 0.08264 0.0059 0.10718 0.00903 0.13218 C 0.00955 0.15116 0.00903 0.17176 0.01198 0.19074 C 0.01267 0.20486 0.01163 0.21482 0.01597 0.22685 C 0.01667 0.26366 0.01458 0.29375 0.01997 0.26667 C 0.01823 0.21759 0.0217 0.20116 0.01302 0.16667 C 0.01181 0.15509 0.0092 0.14468 0.00695 0.13333 C 0.00625 0.12107 0.0059 0.11042 0.00295 0.09884 C 0.00226 0.0912 0.0007 0.0838 -8.33333E-7 0.07616 C -0.00121 0.06296 -0.00069 0.05 -0.00399 0.0375 C -0.00364 0.03264 -0.00434 0.02732 -0.00295 0.02269 C -0.00243 0.02083 -0.00156 0.02616 -0.00104 0.02801 C -0.00017 0.03056 0.00035 0.03333 0.00104 0.03611 C 0.00434 0.04907 0.00573 0.06389 0.00799 0.07732 C 0.0099 0.11782 0.00191 0.16181 0.01198 0.2 C 0.01337 0.21875 0.01511 0.23542 0.025 0.24954 C 0.02431 0.25093 0.02413 0.25324 0.02292 0.25347 C 0.01997 0.25417 0.01406 0.25208 0.01406 0.25208 C 0.0132 0.22847 0.01129 0.20625 0.00903 0.18287 C 0.00886 0.17431 0.02101 0.10579 0.00191 0.08681 C -0.00139 0.07986 -0.00243 0.07222 -0.00608 0.06551 C -0.00573 0.05394 -0.0092 0.03912 -0.00295 0.03079 " pathEditMode="relative" ptsTypes="ffffffffffffffffffffffA">
                                      <p:cBhvr>
                                        <p:cTn id="8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12776"/>
            <a:ext cx="7772400" cy="1362075"/>
          </a:xfrm>
        </p:spPr>
        <p:txBody>
          <a:bodyPr/>
          <a:lstStyle/>
          <a:p>
            <a:r>
              <a:rPr lang="en-US" dirty="0" err="1" smtClean="0"/>
              <a:t>LingoHut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636912"/>
            <a:ext cx="7772400" cy="2304256"/>
          </a:xfrm>
        </p:spPr>
        <p:txBody>
          <a:bodyPr>
            <a:normAutofit fontScale="85000" lnSpcReduction="20000"/>
          </a:bodyPr>
          <a:lstStyle/>
          <a:p>
            <a:r>
              <a:rPr lang="ru-RU" sz="2900" dirty="0" smtClean="0">
                <a:solidFill>
                  <a:schemeClr val="tx1"/>
                </a:solidFill>
              </a:rPr>
              <a:t>125 </a:t>
            </a:r>
            <a:r>
              <a:rPr lang="ru-RU" sz="2900" dirty="0" err="1" smtClean="0">
                <a:solidFill>
                  <a:schemeClr val="tx1"/>
                </a:solidFill>
              </a:rPr>
              <a:t>безкоштовних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уроків</a:t>
            </a:r>
            <a:r>
              <a:rPr lang="ru-RU" sz="2900" dirty="0" smtClean="0">
                <a:solidFill>
                  <a:schemeClr val="tx1"/>
                </a:solidFill>
              </a:rPr>
              <a:t> для </a:t>
            </a:r>
            <a:r>
              <a:rPr lang="ru-RU" sz="2900" dirty="0" err="1" smtClean="0">
                <a:solidFill>
                  <a:schemeClr val="tx1"/>
                </a:solidFill>
              </a:rPr>
              <a:t>вивчення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польскої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мови</a:t>
            </a:r>
            <a:r>
              <a:rPr lang="ru-RU" sz="2900" dirty="0" smtClean="0">
                <a:solidFill>
                  <a:schemeClr val="tx1"/>
                </a:solidFill>
              </a:rPr>
              <a:t>.  Ресурс </a:t>
            </a:r>
            <a:r>
              <a:rPr lang="ru-RU" sz="2900" dirty="0" err="1" smtClean="0">
                <a:solidFill>
                  <a:schemeClr val="tx1"/>
                </a:solidFill>
              </a:rPr>
              <a:t>має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озвучування</a:t>
            </a:r>
            <a:r>
              <a:rPr lang="ru-RU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err="1" smtClean="0">
                <a:solidFill>
                  <a:schemeClr val="tx1"/>
                </a:solidFill>
              </a:rPr>
              <a:t>правопис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слів</a:t>
            </a:r>
            <a:r>
              <a:rPr lang="ru-RU" sz="2900" dirty="0" smtClean="0">
                <a:solidFill>
                  <a:schemeClr val="tx1"/>
                </a:solidFill>
              </a:rPr>
              <a:t> та фраз. </a:t>
            </a:r>
            <a:r>
              <a:rPr lang="ru-RU" sz="2900" dirty="0" err="1" smtClean="0">
                <a:solidFill>
                  <a:schemeClr val="tx1"/>
                </a:solidFill>
              </a:rPr>
              <a:t>Після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вивчення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можна</a:t>
            </a:r>
            <a:r>
              <a:rPr lang="ru-RU" sz="2900" dirty="0" smtClean="0">
                <a:solidFill>
                  <a:schemeClr val="tx1"/>
                </a:solidFill>
              </a:rPr>
              <a:t> пройти </a:t>
            </a:r>
            <a:r>
              <a:rPr lang="ru-RU" sz="2900" dirty="0" err="1" smtClean="0">
                <a:solidFill>
                  <a:schemeClr val="tx1"/>
                </a:solidFill>
              </a:rPr>
              <a:t>інтерактивні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завдання</a:t>
            </a:r>
            <a:r>
              <a:rPr lang="ru-RU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err="1" smtClean="0">
                <a:solidFill>
                  <a:schemeClr val="tx1"/>
                </a:solidFill>
              </a:rPr>
              <a:t>які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складаються</a:t>
            </a:r>
            <a:r>
              <a:rPr lang="ru-RU" sz="2900" dirty="0" smtClean="0">
                <a:solidFill>
                  <a:schemeClr val="tx1"/>
                </a:solidFill>
              </a:rPr>
              <a:t> з: </a:t>
            </a:r>
            <a:r>
              <a:rPr lang="ru-RU" sz="2900" dirty="0" err="1" smtClean="0">
                <a:solidFill>
                  <a:schemeClr val="tx1"/>
                </a:solidFill>
              </a:rPr>
              <a:t>словникових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  <a:r>
              <a:rPr lang="ru-RU" sz="2900" dirty="0" err="1" smtClean="0">
                <a:solidFill>
                  <a:schemeClr val="tx1"/>
                </a:solidFill>
              </a:rPr>
              <a:t>карток</a:t>
            </a:r>
            <a:r>
              <a:rPr lang="ru-RU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err="1" smtClean="0">
                <a:solidFill>
                  <a:schemeClr val="tx1"/>
                </a:solidFill>
              </a:rPr>
              <a:t>гри</a:t>
            </a:r>
            <a:r>
              <a:rPr lang="ru-RU" sz="2900" dirty="0" smtClean="0">
                <a:solidFill>
                  <a:schemeClr val="tx1"/>
                </a:solidFill>
              </a:rPr>
              <a:t> на </a:t>
            </a:r>
            <a:r>
              <a:rPr lang="ru-RU" sz="2900" dirty="0" err="1" smtClean="0">
                <a:solidFill>
                  <a:schemeClr val="tx1"/>
                </a:solidFill>
              </a:rPr>
              <a:t>зіставлення</a:t>
            </a:r>
            <a:r>
              <a:rPr lang="ru-RU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err="1" smtClean="0">
                <a:solidFill>
                  <a:schemeClr val="tx1"/>
                </a:solidFill>
              </a:rPr>
              <a:t>хрестиків-нуликів</a:t>
            </a:r>
            <a:r>
              <a:rPr lang="ru-RU" sz="2900" dirty="0" smtClean="0">
                <a:solidFill>
                  <a:schemeClr val="tx1"/>
                </a:solidFill>
              </a:rPr>
              <a:t>, </a:t>
            </a:r>
            <a:r>
              <a:rPr lang="ru-RU" sz="2900" dirty="0" err="1" smtClean="0">
                <a:solidFill>
                  <a:schemeClr val="tx1"/>
                </a:solidFill>
              </a:rPr>
              <a:t>гри</a:t>
            </a:r>
            <a:r>
              <a:rPr lang="ru-RU" sz="2900" dirty="0" smtClean="0">
                <a:solidFill>
                  <a:schemeClr val="tx1"/>
                </a:solidFill>
              </a:rPr>
              <a:t> на </a:t>
            </a:r>
            <a:r>
              <a:rPr lang="ru-RU" sz="2900" dirty="0" err="1" smtClean="0">
                <a:solidFill>
                  <a:schemeClr val="tx1"/>
                </a:solidFill>
              </a:rPr>
              <a:t>концепцію</a:t>
            </a:r>
            <a:r>
              <a:rPr lang="ru-RU" sz="2900" dirty="0">
                <a:solidFill>
                  <a:schemeClr val="tx1"/>
                </a:solidFill>
              </a:rPr>
              <a:t> </a:t>
            </a:r>
            <a:r>
              <a:rPr lang="ru-RU" sz="2900" dirty="0" smtClean="0">
                <a:solidFill>
                  <a:schemeClr val="tx1"/>
                </a:solidFill>
              </a:rPr>
              <a:t>та </a:t>
            </a:r>
            <a:r>
              <a:rPr lang="ru-RU" sz="2900" dirty="0" err="1" smtClean="0">
                <a:solidFill>
                  <a:schemeClr val="tx1"/>
                </a:solidFill>
              </a:rPr>
              <a:t>аудіювання</a:t>
            </a:r>
            <a:r>
              <a:rPr lang="ru-RU" sz="29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  <a:hlinkClick r:id="rId2"/>
            </a:endParaRPr>
          </a:p>
          <a:p>
            <a:r>
              <a:rPr lang="en-US" sz="2600" dirty="0" smtClean="0">
                <a:solidFill>
                  <a:schemeClr val="tx1"/>
                </a:solidFill>
                <a:hlinkClick r:id="rId2"/>
              </a:rPr>
              <a:t>https://www.lingohut.com/uk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0" y="1397090"/>
            <a:ext cx="1088708" cy="10887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01208"/>
            <a:ext cx="141277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4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12776"/>
            <a:ext cx="7772400" cy="1362075"/>
          </a:xfrm>
        </p:spPr>
        <p:txBody>
          <a:bodyPr/>
          <a:lstStyle/>
          <a:p>
            <a:r>
              <a:rPr lang="ru-RU" dirty="0"/>
              <a:t>Р</a:t>
            </a:r>
            <a:r>
              <a:rPr lang="en-US" dirty="0"/>
              <a:t>olskijazyk.pl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466350"/>
            <a:ext cx="7772400" cy="2016224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За </a:t>
            </a:r>
            <a:r>
              <a:rPr lang="ru-RU" sz="2600" dirty="0" err="1" smtClean="0">
                <a:solidFill>
                  <a:schemeClr val="tx1"/>
                </a:solidFill>
              </a:rPr>
              <a:t>допомогою</a:t>
            </a:r>
            <a:r>
              <a:rPr lang="ru-RU" sz="2600" dirty="0" smtClean="0">
                <a:solidFill>
                  <a:schemeClr val="tx1"/>
                </a:solidFill>
              </a:rPr>
              <a:t> ц</a:t>
            </a:r>
            <a:r>
              <a:rPr lang="uk-UA" sz="2600" dirty="0" err="1" smtClean="0">
                <a:solidFill>
                  <a:schemeClr val="tx1"/>
                </a:solidFill>
              </a:rPr>
              <a:t>ієї</a:t>
            </a:r>
            <a:r>
              <a:rPr lang="uk-UA" sz="2600" dirty="0" smtClean="0">
                <a:solidFill>
                  <a:schemeClr val="tx1"/>
                </a:solidFill>
              </a:rPr>
              <a:t> платформи можна вивчити мову з нуля до рівня </a:t>
            </a:r>
            <a:r>
              <a:rPr lang="en-US" sz="2600" dirty="0" smtClean="0">
                <a:solidFill>
                  <a:schemeClr val="tx1"/>
                </a:solidFill>
              </a:rPr>
              <a:t>B2. 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uk-UA" sz="2600" dirty="0" smtClean="0">
                <a:solidFill>
                  <a:schemeClr val="tx1"/>
                </a:solidFill>
              </a:rPr>
              <a:t>Курси поділені на тематичні розділи, інтерактивні завдання,  таблиці з прикладами, вправи на повторення.</a:t>
            </a:r>
            <a:r>
              <a:rPr lang="ru-RU" sz="2600" dirty="0">
                <a:solidFill>
                  <a:schemeClr val="tx1"/>
                </a:solidFill>
              </a:rPr>
              <a:t> Р</a:t>
            </a:r>
            <a:r>
              <a:rPr lang="en-US" sz="2600" dirty="0" smtClean="0">
                <a:solidFill>
                  <a:schemeClr val="tx1"/>
                </a:solidFill>
              </a:rPr>
              <a:t>olskijazyk.pl</a:t>
            </a:r>
            <a:r>
              <a:rPr lang="ru-RU" sz="2600" dirty="0" smtClean="0">
                <a:solidFill>
                  <a:schemeClr val="tx1"/>
                </a:solidFill>
              </a:rPr>
              <a:t> стане </a:t>
            </a:r>
            <a:r>
              <a:rPr lang="ru-RU" sz="2600" dirty="0" smtClean="0">
                <a:solidFill>
                  <a:schemeClr val="tx1"/>
                </a:solidFill>
              </a:rPr>
              <a:t>в </a:t>
            </a:r>
            <a:r>
              <a:rPr lang="ru-RU" sz="2600" dirty="0" err="1" smtClean="0">
                <a:solidFill>
                  <a:schemeClr val="tx1"/>
                </a:solidFill>
              </a:rPr>
              <a:t>нагод</a:t>
            </a:r>
            <a:r>
              <a:rPr lang="uk-UA" sz="2600" dirty="0" smtClean="0">
                <a:solidFill>
                  <a:schemeClr val="tx1"/>
                </a:solidFill>
              </a:rPr>
              <a:t>і </a:t>
            </a:r>
            <a:r>
              <a:rPr lang="uk-UA" sz="2600" dirty="0" smtClean="0">
                <a:solidFill>
                  <a:schemeClr val="tx1"/>
                </a:solidFill>
              </a:rPr>
              <a:t>під час вивчення мови</a:t>
            </a:r>
            <a:r>
              <a:rPr lang="uk-UA" sz="2600" dirty="0" smtClean="0">
                <a:solidFill>
                  <a:schemeClr val="tx1"/>
                </a:solidFill>
              </a:rPr>
              <a:t>, культури та історії </a:t>
            </a:r>
            <a:r>
              <a:rPr lang="uk-UA" sz="2600" dirty="0" err="1" smtClean="0">
                <a:solidFill>
                  <a:schemeClr val="tx1"/>
                </a:solidFill>
              </a:rPr>
              <a:t>Польщи</a:t>
            </a:r>
            <a:r>
              <a:rPr lang="uk-UA" sz="2600" dirty="0" smtClean="0">
                <a:solidFill>
                  <a:schemeClr val="tx1"/>
                </a:solidFill>
              </a:rPr>
              <a:t>.</a:t>
            </a:r>
          </a:p>
          <a:p>
            <a:endParaRPr lang="uk-UA" sz="2600" dirty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  <a:hlinkClick r:id="rId2"/>
              </a:rPr>
              <a:t>http://www.polskijazyk.pl/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0" y="1397090"/>
            <a:ext cx="1088708" cy="1088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085184"/>
            <a:ext cx="1340768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12776"/>
            <a:ext cx="7772400" cy="1362075"/>
          </a:xfrm>
        </p:spPr>
        <p:txBody>
          <a:bodyPr/>
          <a:lstStyle/>
          <a:p>
            <a:r>
              <a:rPr lang="en-US" dirty="0" err="1"/>
              <a:t>Mówić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polsku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466350"/>
            <a:ext cx="7772400" cy="2258794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 err="1" smtClean="0">
                <a:solidFill>
                  <a:schemeClr val="tx1"/>
                </a:solidFill>
              </a:rPr>
              <a:t>Це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безкоштовна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>
                <a:solidFill>
                  <a:schemeClr val="tx1"/>
                </a:solidFill>
              </a:rPr>
              <a:t>платформа для </a:t>
            </a:r>
            <a:r>
              <a:rPr lang="ru-RU" sz="2600" dirty="0" err="1">
                <a:solidFill>
                  <a:schemeClr val="tx1"/>
                </a:solidFill>
              </a:rPr>
              <a:t>вивчення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польської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мови</a:t>
            </a:r>
            <a:r>
              <a:rPr lang="ru-RU" sz="2600" dirty="0">
                <a:solidFill>
                  <a:schemeClr val="tx1"/>
                </a:solidFill>
              </a:rPr>
              <a:t>. </a:t>
            </a:r>
            <a:r>
              <a:rPr lang="ru-RU" sz="2600" dirty="0" err="1" smtClean="0">
                <a:solidFill>
                  <a:schemeClr val="tx1"/>
                </a:solidFill>
              </a:rPr>
              <a:t>Кожен</a:t>
            </a:r>
            <a:r>
              <a:rPr lang="ru-RU" sz="2600" dirty="0" smtClean="0">
                <a:solidFill>
                  <a:schemeClr val="tx1"/>
                </a:solidFill>
              </a:rPr>
              <a:t>, </a:t>
            </a:r>
            <a:r>
              <a:rPr lang="ru-RU" sz="2600" dirty="0" err="1" smtClean="0">
                <a:solidFill>
                  <a:schemeClr val="tx1"/>
                </a:solidFill>
              </a:rPr>
              <a:t>хто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баж</a:t>
            </a:r>
            <a:r>
              <a:rPr lang="uk-UA" sz="2600" dirty="0" err="1" smtClean="0">
                <a:solidFill>
                  <a:schemeClr val="tx1"/>
                </a:solidFill>
              </a:rPr>
              <a:t>ає</a:t>
            </a:r>
            <a:r>
              <a:rPr lang="uk-UA" sz="2600" dirty="0" smtClean="0">
                <a:solidFill>
                  <a:schemeClr val="tx1"/>
                </a:solidFill>
              </a:rPr>
              <a:t> вивчити, може знайти на сайті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завдання</a:t>
            </a:r>
            <a:r>
              <a:rPr lang="ru-RU" sz="2600" dirty="0">
                <a:solidFill>
                  <a:schemeClr val="tx1"/>
                </a:solidFill>
              </a:rPr>
              <a:t> з </a:t>
            </a:r>
            <a:r>
              <a:rPr lang="ru-RU" sz="2600" dirty="0" err="1" smtClean="0">
                <a:solidFill>
                  <a:schemeClr val="tx1"/>
                </a:solidFill>
              </a:rPr>
              <a:t>граматики</a:t>
            </a:r>
            <a:r>
              <a:rPr lang="ru-RU" sz="2600" dirty="0" smtClean="0">
                <a:solidFill>
                  <a:schemeClr val="tx1"/>
                </a:solidFill>
              </a:rPr>
              <a:t>, лексики </a:t>
            </a:r>
            <a:r>
              <a:rPr lang="ru-RU" sz="2600" dirty="0">
                <a:solidFill>
                  <a:schemeClr val="tx1"/>
                </a:solidFill>
              </a:rPr>
              <a:t>та </a:t>
            </a:r>
            <a:r>
              <a:rPr lang="ru-RU" sz="2600" dirty="0" smtClean="0">
                <a:solidFill>
                  <a:schemeClr val="tx1"/>
                </a:solidFill>
              </a:rPr>
              <a:t>фонетики. </a:t>
            </a:r>
            <a:r>
              <a:rPr lang="ru-RU" sz="2600" dirty="0" err="1" smtClean="0">
                <a:solidFill>
                  <a:schemeClr val="tx1"/>
                </a:solidFill>
              </a:rPr>
              <a:t>Також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можна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переглянути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відео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>
                <a:solidFill>
                  <a:schemeClr val="tx1"/>
                </a:solidFill>
              </a:rPr>
              <a:t>та </a:t>
            </a:r>
            <a:r>
              <a:rPr lang="ru-RU" sz="2600" dirty="0" err="1" smtClean="0">
                <a:solidFill>
                  <a:schemeClr val="tx1"/>
                </a:solidFill>
              </a:rPr>
              <a:t>підкасти</a:t>
            </a:r>
            <a:r>
              <a:rPr lang="ru-RU" sz="2600" dirty="0" smtClean="0">
                <a:solidFill>
                  <a:schemeClr val="tx1"/>
                </a:solidFill>
              </a:rPr>
              <a:t>. </a:t>
            </a:r>
            <a:r>
              <a:rPr lang="ru-RU" sz="2600" dirty="0">
                <a:solidFill>
                  <a:schemeClr val="tx1"/>
                </a:solidFill>
              </a:rPr>
              <a:t>Доступна </a:t>
            </a:r>
            <a:r>
              <a:rPr lang="ru-RU" sz="2600" dirty="0" err="1">
                <a:solidFill>
                  <a:schemeClr val="tx1"/>
                </a:solidFill>
              </a:rPr>
              <a:t>мобільна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версія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платформи.Цей</a:t>
            </a:r>
            <a:r>
              <a:rPr lang="ru-RU" sz="2600" dirty="0" smtClean="0">
                <a:solidFill>
                  <a:schemeClr val="tx1"/>
                </a:solidFill>
              </a:rPr>
              <a:t> ресурс </a:t>
            </a:r>
            <a:r>
              <a:rPr lang="ru-RU" sz="2600" dirty="0">
                <a:solidFill>
                  <a:schemeClr val="tx1"/>
                </a:solidFill>
              </a:rPr>
              <a:t>буде </a:t>
            </a:r>
            <a:r>
              <a:rPr lang="ru-RU" sz="2600" dirty="0" err="1">
                <a:solidFill>
                  <a:schemeClr val="tx1"/>
                </a:solidFill>
              </a:rPr>
              <a:t>корисний</a:t>
            </a:r>
            <a:r>
              <a:rPr lang="ru-RU" sz="2600" dirty="0">
                <a:solidFill>
                  <a:schemeClr val="tx1"/>
                </a:solidFill>
              </a:rPr>
              <a:t> для А1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</a:p>
          <a:p>
            <a:endParaRPr lang="uk-UA" sz="2600" dirty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  <a:hlinkClick r:id="rId2"/>
              </a:rPr>
              <a:t>https://mowicpopolsku.com/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0" y="1397090"/>
            <a:ext cx="1088708" cy="10887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085184"/>
            <a:ext cx="1408176" cy="140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412776"/>
            <a:ext cx="7772400" cy="1362075"/>
          </a:xfrm>
        </p:spPr>
        <p:txBody>
          <a:bodyPr/>
          <a:lstStyle/>
          <a:p>
            <a:r>
              <a:rPr lang="en-US" dirty="0" err="1"/>
              <a:t>ProPolski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466350"/>
            <a:ext cx="7772400" cy="2618834"/>
          </a:xfrm>
        </p:spPr>
        <p:txBody>
          <a:bodyPr>
            <a:normAutofit fontScale="92500" lnSpcReduction="20000"/>
          </a:bodyPr>
          <a:lstStyle/>
          <a:p>
            <a:r>
              <a:rPr lang="uk-UA" sz="2600" dirty="0" err="1" smtClean="0">
                <a:solidFill>
                  <a:schemeClr val="tx1"/>
                </a:solidFill>
              </a:rPr>
              <a:t>Блог</a:t>
            </a:r>
            <a:r>
              <a:rPr lang="uk-UA" sz="2600" dirty="0" smtClean="0">
                <a:solidFill>
                  <a:schemeClr val="tx1"/>
                </a:solidFill>
              </a:rPr>
              <a:t> містить багато інформації, тому стане у нагоді  початківцям та вже досвідченим мовцям. </a:t>
            </a:r>
            <a:r>
              <a:rPr lang="uk-UA" sz="2600" dirty="0" smtClean="0">
                <a:solidFill>
                  <a:schemeClr val="tx1"/>
                </a:solidFill>
              </a:rPr>
              <a:t>Кожен </a:t>
            </a:r>
            <a:r>
              <a:rPr lang="uk-UA" sz="2600" dirty="0" smtClean="0">
                <a:solidFill>
                  <a:schemeClr val="tx1"/>
                </a:solidFill>
              </a:rPr>
              <a:t>розділ містить підказки: для якого рівня конкретний матеріал та як ним користуватися. </a:t>
            </a:r>
            <a:r>
              <a:rPr lang="ru-RU" sz="2600" dirty="0" smtClean="0">
                <a:solidFill>
                  <a:schemeClr val="tx1"/>
                </a:solidFill>
              </a:rPr>
              <a:t>Наведено </a:t>
            </a:r>
            <a:r>
              <a:rPr lang="ru-RU" sz="2600" dirty="0" err="1">
                <a:solidFill>
                  <a:schemeClr val="tx1"/>
                </a:solidFill>
              </a:rPr>
              <a:t>додаткові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вправи</a:t>
            </a:r>
            <a:r>
              <a:rPr lang="ru-RU" sz="2600" dirty="0" smtClean="0">
                <a:solidFill>
                  <a:schemeClr val="tx1"/>
                </a:solidFill>
              </a:rPr>
              <a:t>. Є </a:t>
            </a:r>
            <a:r>
              <a:rPr lang="ru-RU" sz="2600" dirty="0" err="1" smtClean="0">
                <a:solidFill>
                  <a:schemeClr val="tx1"/>
                </a:solidFill>
              </a:rPr>
              <a:t>покликання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>
                <a:solidFill>
                  <a:schemeClr val="tx1"/>
                </a:solidFill>
              </a:rPr>
              <a:t>на </a:t>
            </a:r>
            <a:r>
              <a:rPr lang="ru-RU" sz="2600" dirty="0" err="1">
                <a:solidFill>
                  <a:schemeClr val="tx1"/>
                </a:solidFill>
              </a:rPr>
              <a:t>джерела</a:t>
            </a:r>
            <a:r>
              <a:rPr lang="ru-RU" sz="2600" dirty="0">
                <a:solidFill>
                  <a:schemeClr val="tx1"/>
                </a:solidFill>
              </a:rPr>
              <a:t>, де </a:t>
            </a:r>
            <a:r>
              <a:rPr lang="ru-RU" sz="2600" dirty="0" err="1">
                <a:solidFill>
                  <a:schemeClr val="tx1"/>
                </a:solidFill>
              </a:rPr>
              <a:t>можна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ще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знайти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інформацію</a:t>
            </a:r>
            <a:r>
              <a:rPr lang="ru-RU" sz="2600" dirty="0">
                <a:solidFill>
                  <a:schemeClr val="tx1"/>
                </a:solidFill>
              </a:rPr>
              <a:t> з</a:t>
            </a:r>
            <a:r>
              <a:rPr lang="ru-RU" sz="2600" dirty="0" smtClean="0">
                <a:solidFill>
                  <a:schemeClr val="tx1"/>
                </a:solidFill>
              </a:rPr>
              <a:t> теми.</a:t>
            </a:r>
          </a:p>
          <a:p>
            <a:endParaRPr lang="ru-RU" sz="2600" dirty="0">
              <a:solidFill>
                <a:schemeClr val="tx1"/>
              </a:solidFill>
            </a:endParaRPr>
          </a:p>
          <a:p>
            <a:r>
              <a:rPr lang="en-US" sz="2600" dirty="0" smtClean="0">
                <a:solidFill>
                  <a:schemeClr val="tx1"/>
                </a:solidFill>
                <a:hlinkClick r:id="rId2"/>
              </a:rPr>
              <a:t>https://propolski.com/uk/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0" y="1397090"/>
            <a:ext cx="1088708" cy="1088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880" y="5229200"/>
            <a:ext cx="1241376" cy="12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260406"/>
            <a:ext cx="7772400" cy="1362075"/>
          </a:xfrm>
        </p:spPr>
        <p:txBody>
          <a:bodyPr/>
          <a:lstStyle/>
          <a:p>
            <a:r>
              <a:rPr lang="en-US" dirty="0"/>
              <a:t>Free In Talk – </a:t>
            </a:r>
            <a:r>
              <a:rPr lang="ru-RU" dirty="0"/>
              <a:t>уроки </a:t>
            </a:r>
            <a:r>
              <a:rPr lang="ru-RU" dirty="0" err="1"/>
              <a:t>польської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466350"/>
            <a:ext cx="7772400" cy="3266906"/>
          </a:xfrm>
        </p:spPr>
        <p:txBody>
          <a:bodyPr>
            <a:normAutofit fontScale="92500"/>
          </a:bodyPr>
          <a:lstStyle/>
          <a:p>
            <a:r>
              <a:rPr lang="ru-RU" sz="2600" dirty="0" err="1" smtClean="0">
                <a:solidFill>
                  <a:schemeClr val="tx1"/>
                </a:solidFill>
              </a:rPr>
              <a:t>Ютуб</a:t>
            </a:r>
            <a:r>
              <a:rPr lang="ru-RU" sz="2600" dirty="0" smtClean="0">
                <a:solidFill>
                  <a:schemeClr val="tx1"/>
                </a:solidFill>
              </a:rPr>
              <a:t>-платформа, яка </a:t>
            </a:r>
            <a:r>
              <a:rPr lang="ru-RU" sz="2600" dirty="0" err="1" smtClean="0">
                <a:solidFill>
                  <a:schemeClr val="tx1"/>
                </a:solidFill>
              </a:rPr>
              <a:t>дозволя</a:t>
            </a:r>
            <a:r>
              <a:rPr lang="uk-UA" sz="2600" dirty="0" smtClean="0">
                <a:solidFill>
                  <a:schemeClr val="tx1"/>
                </a:solidFill>
              </a:rPr>
              <a:t>є вивчати </a:t>
            </a:r>
            <a:r>
              <a:rPr lang="uk-UA" sz="2600" dirty="0" err="1" smtClean="0">
                <a:solidFill>
                  <a:schemeClr val="tx1"/>
                </a:solidFill>
              </a:rPr>
              <a:t>польску</a:t>
            </a:r>
            <a:r>
              <a:rPr lang="uk-UA" sz="2600" dirty="0" smtClean="0">
                <a:solidFill>
                  <a:schemeClr val="tx1"/>
                </a:solidFill>
              </a:rPr>
              <a:t> мову за різними темами з професійним викладачем. Вагомим плюсом є те, що учні можуть вивчати саме актуальну мову. Наприклад,  є відео «</a:t>
            </a:r>
            <a:r>
              <a:rPr lang="ru-RU" sz="2600" dirty="0" err="1" smtClean="0">
                <a:solidFill>
                  <a:schemeClr val="tx1"/>
                </a:solidFill>
              </a:rPr>
              <a:t>Польські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>
                <a:solidFill>
                  <a:schemeClr val="tx1"/>
                </a:solidFill>
              </a:rPr>
              <a:t>слова про </a:t>
            </a:r>
            <a:r>
              <a:rPr lang="ru-RU" sz="2600" dirty="0" err="1">
                <a:solidFill>
                  <a:schemeClr val="tx1"/>
                </a:solidFill>
              </a:rPr>
              <a:t>Instagram</a:t>
            </a:r>
            <a:r>
              <a:rPr lang="ru-RU" sz="2600" dirty="0">
                <a:solidFill>
                  <a:schemeClr val="tx1"/>
                </a:solidFill>
              </a:rPr>
              <a:t>. </a:t>
            </a:r>
            <a:r>
              <a:rPr lang="ru-RU" sz="2600" dirty="0" err="1">
                <a:solidFill>
                  <a:schemeClr val="tx1"/>
                </a:solidFill>
              </a:rPr>
              <a:t>Лайк</a:t>
            </a:r>
            <a:r>
              <a:rPr lang="ru-RU" sz="2600" dirty="0">
                <a:solidFill>
                  <a:schemeClr val="tx1"/>
                </a:solidFill>
              </a:rPr>
              <a:t>, </a:t>
            </a:r>
            <a:r>
              <a:rPr lang="ru-RU" sz="2600" dirty="0" err="1">
                <a:solidFill>
                  <a:schemeClr val="tx1"/>
                </a:solidFill>
              </a:rPr>
              <a:t>підписник</a:t>
            </a:r>
            <a:r>
              <a:rPr lang="ru-RU" sz="2600" dirty="0">
                <a:solidFill>
                  <a:schemeClr val="tx1"/>
                </a:solidFill>
              </a:rPr>
              <a:t>, </a:t>
            </a:r>
            <a:r>
              <a:rPr lang="ru-RU" sz="2600" dirty="0" err="1">
                <a:solidFill>
                  <a:schemeClr val="tx1"/>
                </a:solidFill>
              </a:rPr>
              <a:t>коментар</a:t>
            </a:r>
            <a:r>
              <a:rPr lang="ru-RU" sz="2600" dirty="0">
                <a:solidFill>
                  <a:schemeClr val="tx1"/>
                </a:solidFill>
              </a:rPr>
              <a:t>. Як </a:t>
            </a:r>
            <a:r>
              <a:rPr lang="ru-RU" sz="2600" dirty="0" err="1">
                <a:solidFill>
                  <a:schemeClr val="tx1"/>
                </a:solidFill>
              </a:rPr>
              <a:t>сказати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польською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err="1">
                <a:solidFill>
                  <a:schemeClr val="tx1"/>
                </a:solidFill>
              </a:rPr>
              <a:t>мовою</a:t>
            </a:r>
            <a:r>
              <a:rPr lang="ru-RU" sz="2600" dirty="0">
                <a:solidFill>
                  <a:schemeClr val="tx1"/>
                </a:solidFill>
              </a:rPr>
              <a:t>. </a:t>
            </a:r>
            <a:r>
              <a:rPr lang="ru-RU" sz="2600" dirty="0" err="1">
                <a:solidFill>
                  <a:schemeClr val="tx1"/>
                </a:solidFill>
              </a:rPr>
              <a:t>Базові</a:t>
            </a: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smtClean="0">
                <a:solidFill>
                  <a:schemeClr val="tx1"/>
                </a:solidFill>
              </a:rPr>
              <a:t>слова».  Уроки </a:t>
            </a:r>
            <a:r>
              <a:rPr lang="ru-RU" sz="2600" dirty="0" err="1" smtClean="0">
                <a:solidFill>
                  <a:schemeClr val="tx1"/>
                </a:solidFill>
              </a:rPr>
              <a:t>короткі</a:t>
            </a:r>
            <a:r>
              <a:rPr lang="ru-RU" sz="2600" dirty="0" smtClean="0">
                <a:solidFill>
                  <a:schemeClr val="tx1"/>
                </a:solidFill>
              </a:rPr>
              <a:t>, але </a:t>
            </a:r>
            <a:r>
              <a:rPr lang="ru-RU" sz="2600" dirty="0" err="1" smtClean="0">
                <a:solidFill>
                  <a:schemeClr val="tx1"/>
                </a:solidFill>
              </a:rPr>
              <a:t>дуже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інформативні</a:t>
            </a:r>
            <a:r>
              <a:rPr lang="ru-RU" sz="2600" dirty="0" smtClean="0">
                <a:solidFill>
                  <a:schemeClr val="tx1"/>
                </a:solidFill>
              </a:rPr>
              <a:t>. </a:t>
            </a:r>
          </a:p>
          <a:p>
            <a:endParaRPr lang="uk-UA" sz="2600" dirty="0" smtClean="0">
              <a:solidFill>
                <a:schemeClr val="tx1"/>
              </a:solidFill>
              <a:hlinkClick r:id="rId2"/>
            </a:endParaRPr>
          </a:p>
          <a:p>
            <a:r>
              <a:rPr lang="en-US" sz="2600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en-US" sz="2600" dirty="0">
                <a:solidFill>
                  <a:schemeClr val="tx1"/>
                </a:solidFill>
                <a:hlinkClick r:id="rId2"/>
              </a:rPr>
              <a:t>://www.youtube.com/c/FreeInTalkINUA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79970"/>
            <a:ext cx="1088708" cy="10887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445224"/>
            <a:ext cx="1268760" cy="12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1143000"/>
          </a:xfrm>
        </p:spPr>
        <p:txBody>
          <a:bodyPr/>
          <a:lstStyle/>
          <a:p>
            <a:r>
              <a:rPr lang="ru-RU" b="1" dirty="0" err="1" smtClean="0"/>
              <a:t>Вивчаймо</a:t>
            </a:r>
            <a:r>
              <a:rPr lang="ru-RU" b="1" dirty="0" smtClean="0"/>
              <a:t> </a:t>
            </a:r>
            <a:r>
              <a:rPr lang="ru-RU" b="1" dirty="0" err="1" smtClean="0"/>
              <a:t>польску</a:t>
            </a:r>
            <a:r>
              <a:rPr lang="ru-RU" b="1" dirty="0" smtClean="0"/>
              <a:t>!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768" y="3573016"/>
            <a:ext cx="1597572" cy="12961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29000"/>
            <a:ext cx="180020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2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Презентация Microsoft PowerPoint (4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Microsoft PowerPoint (4)</Template>
  <TotalTime>519</TotalTime>
  <Words>303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Презентация Microsoft PowerPoint (4)</vt:lpstr>
      <vt:lpstr>Найпоширеніші інтернет-ресурси для самоосвіти студентів під час вивчення польської мови</vt:lpstr>
      <vt:lpstr>LingoHut</vt:lpstr>
      <vt:lpstr>Рolskijazyk.pl</vt:lpstr>
      <vt:lpstr>Mówić po polsku</vt:lpstr>
      <vt:lpstr>ProPolski</vt:lpstr>
      <vt:lpstr>Free In Talk – уроки польської мови</vt:lpstr>
      <vt:lpstr>Вивчаймо польску!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23</cp:revision>
  <dcterms:created xsi:type="dcterms:W3CDTF">2022-10-05T10:29:11Z</dcterms:created>
  <dcterms:modified xsi:type="dcterms:W3CDTF">2022-10-16T19:11:38Z</dcterms:modified>
</cp:coreProperties>
</file>